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9" r:id="rId6"/>
    <p:sldId id="261" r:id="rId7"/>
    <p:sldId id="263" r:id="rId8"/>
    <p:sldId id="265" r:id="rId9"/>
    <p:sldId id="266" r:id="rId10"/>
    <p:sldId id="267" r:id="rId11"/>
    <p:sldId id="268" r:id="rId12"/>
    <p:sldId id="25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690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ana.opacic@pravo.hr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86247" y="274321"/>
            <a:ext cx="9551324" cy="4106486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800" b="1" dirty="0" smtClean="0"/>
              <a:t/>
            </a:r>
            <a:br>
              <a:rPr lang="hr-HR" sz="3800" b="1" dirty="0" smtClean="0"/>
            </a:br>
            <a:r>
              <a:rPr lang="hr-HR" sz="3800" b="1" dirty="0"/>
              <a:t/>
            </a:r>
            <a:br>
              <a:rPr lang="hr-HR" sz="3800" b="1" dirty="0"/>
            </a:br>
            <a:r>
              <a:rPr lang="hr-HR" sz="3800" b="1" dirty="0" smtClean="0"/>
              <a:t/>
            </a:r>
            <a:br>
              <a:rPr lang="hr-HR" sz="3800" b="1" dirty="0" smtClean="0"/>
            </a:br>
            <a:r>
              <a:rPr lang="hr-HR" sz="3800" b="1" dirty="0"/>
              <a:t/>
            </a:r>
            <a:br>
              <a:rPr lang="hr-HR" sz="3800" b="1" dirty="0"/>
            </a:br>
            <a:r>
              <a:rPr lang="hr-HR" sz="3800" b="1" dirty="0" smtClean="0"/>
              <a:t/>
            </a:r>
            <a:br>
              <a:rPr lang="hr-HR" sz="3800" b="1" dirty="0" smtClean="0"/>
            </a:br>
            <a:r>
              <a:rPr lang="hr-HR" sz="2400" b="1" dirty="0"/>
              <a:t/>
            </a:r>
            <a:br>
              <a:rPr lang="hr-HR" sz="2400" b="1" dirty="0"/>
            </a:br>
            <a:r>
              <a:rPr lang="hr-HR" sz="2400" b="1" dirty="0" smtClean="0"/>
              <a:t/>
            </a:r>
            <a:br>
              <a:rPr lang="hr-HR" sz="2400" b="1" dirty="0" smtClean="0"/>
            </a:br>
            <a:r>
              <a:rPr lang="hr-HR" sz="2400" b="1" dirty="0"/>
              <a:t/>
            </a:r>
            <a:br>
              <a:rPr lang="hr-HR" sz="2400" b="1" dirty="0"/>
            </a:br>
            <a:r>
              <a:rPr lang="hr-HR" sz="2400" b="1" dirty="0" smtClean="0"/>
              <a:t/>
            </a:r>
            <a:br>
              <a:rPr lang="hr-HR" sz="2400" b="1" dirty="0" smtClean="0"/>
            </a:br>
            <a:r>
              <a:rPr lang="hr-HR" sz="2400" b="1" dirty="0"/>
              <a:t/>
            </a:r>
            <a:br>
              <a:rPr lang="hr-HR" sz="2400" b="1" dirty="0"/>
            </a:br>
            <a:r>
              <a:rPr lang="hr-HR" sz="2400" b="1" dirty="0" smtClean="0"/>
              <a:t/>
            </a:r>
            <a:br>
              <a:rPr lang="hr-HR" sz="2400" b="1" dirty="0" smtClean="0"/>
            </a:br>
            <a:r>
              <a:rPr lang="hr-HR" sz="2400" b="1" dirty="0"/>
              <a:t/>
            </a:r>
            <a:br>
              <a:rPr lang="hr-HR" sz="2400" b="1" dirty="0"/>
            </a:br>
            <a:r>
              <a:rPr lang="hr-HR" sz="2400" b="1" dirty="0" smtClean="0"/>
              <a:t/>
            </a:r>
            <a:br>
              <a:rPr lang="hr-HR" sz="2400" b="1" dirty="0" smtClean="0"/>
            </a:br>
            <a:r>
              <a:rPr lang="hr-HR" sz="2400" b="1" dirty="0"/>
              <a:t/>
            </a:r>
            <a:br>
              <a:rPr lang="hr-HR" sz="2400" b="1" dirty="0"/>
            </a:br>
            <a:r>
              <a:rPr lang="hr-HR" sz="2400" b="1" dirty="0" smtClean="0"/>
              <a:t/>
            </a:r>
            <a:br>
              <a:rPr lang="hr-HR" sz="2400" b="1" dirty="0" smtClean="0"/>
            </a:br>
            <a:r>
              <a:rPr lang="hr-HR" sz="2400" b="1" dirty="0"/>
              <a:t/>
            </a:r>
            <a:br>
              <a:rPr lang="hr-HR" sz="2400" b="1" dirty="0"/>
            </a:br>
            <a:r>
              <a:rPr lang="hr-HR" sz="2200" dirty="0" err="1" smtClean="0"/>
              <a:t>Lisbon</a:t>
            </a:r>
            <a:r>
              <a:rPr lang="hr-HR" sz="2200" dirty="0" smtClean="0"/>
              <a:t> </a:t>
            </a:r>
            <a:r>
              <a:rPr lang="hr-HR" sz="2200" dirty="0" err="1" smtClean="0"/>
              <a:t>Addictions</a:t>
            </a:r>
            <a:r>
              <a:rPr lang="hr-HR" sz="2200" dirty="0" smtClean="0"/>
              <a:t> 2017</a:t>
            </a:r>
            <a:br>
              <a:rPr lang="hr-HR" sz="2200" dirty="0" smtClean="0"/>
            </a:br>
            <a:r>
              <a:rPr lang="hr-HR" sz="2200" dirty="0" err="1" smtClean="0"/>
              <a:t>Second</a:t>
            </a:r>
            <a:r>
              <a:rPr lang="hr-HR" sz="2200" dirty="0" smtClean="0"/>
              <a:t> European </a:t>
            </a:r>
            <a:r>
              <a:rPr lang="hr-HR" sz="2200" dirty="0" err="1"/>
              <a:t>C</a:t>
            </a:r>
            <a:r>
              <a:rPr lang="hr-HR" sz="2200" dirty="0" err="1" smtClean="0"/>
              <a:t>onference</a:t>
            </a:r>
            <a:r>
              <a:rPr lang="hr-HR" sz="2200" dirty="0" smtClean="0"/>
              <a:t> on </a:t>
            </a:r>
            <a:r>
              <a:rPr lang="hr-HR" sz="2200" dirty="0" err="1" smtClean="0"/>
              <a:t>Addictive</a:t>
            </a:r>
            <a:r>
              <a:rPr lang="hr-HR" sz="2200" dirty="0" smtClean="0"/>
              <a:t> </a:t>
            </a:r>
            <a:r>
              <a:rPr lang="hr-HR" sz="2200" dirty="0" err="1" smtClean="0"/>
              <a:t>Behaviours</a:t>
            </a:r>
            <a:r>
              <a:rPr lang="hr-HR" sz="2200" dirty="0" smtClean="0"/>
              <a:t> </a:t>
            </a:r>
            <a:r>
              <a:rPr lang="hr-HR" sz="2200" dirty="0" err="1" smtClean="0"/>
              <a:t>and</a:t>
            </a:r>
            <a:r>
              <a:rPr lang="hr-HR" sz="2200" dirty="0" smtClean="0"/>
              <a:t> </a:t>
            </a:r>
            <a:r>
              <a:rPr lang="hr-HR" sz="2200" dirty="0" err="1"/>
              <a:t>D</a:t>
            </a:r>
            <a:r>
              <a:rPr lang="hr-HR" sz="2200" dirty="0" err="1" smtClean="0"/>
              <a:t>ependencies</a:t>
            </a:r>
            <a:r>
              <a:rPr lang="hr-HR" sz="2200" dirty="0" smtClean="0"/>
              <a:t/>
            </a:r>
            <a:br>
              <a:rPr lang="hr-HR" sz="2200" dirty="0" smtClean="0"/>
            </a:br>
            <a:r>
              <a:rPr lang="hr-HR" sz="2200" dirty="0" smtClean="0"/>
              <a:t/>
            </a:r>
            <a:br>
              <a:rPr lang="hr-HR" sz="2200" dirty="0" smtClean="0"/>
            </a:br>
            <a:r>
              <a:rPr lang="hr-HR" sz="2200" b="1" dirty="0"/>
              <a:t/>
            </a:r>
            <a:br>
              <a:rPr lang="hr-HR" sz="2200" b="1" dirty="0"/>
            </a:br>
            <a:r>
              <a:rPr lang="hr-HR" sz="3800" b="1" dirty="0"/>
              <a:t/>
            </a:r>
            <a:br>
              <a:rPr lang="hr-HR" sz="3800" b="1" dirty="0"/>
            </a:br>
            <a:r>
              <a:rPr lang="en-GB" sz="3800" b="1" dirty="0" smtClean="0"/>
              <a:t>CHARACTERISTICS </a:t>
            </a:r>
            <a:r>
              <a:rPr lang="en-GB" sz="3800" b="1" dirty="0"/>
              <a:t>AND SIGNIFICANCE OF PROFESSIONAL-LED SUPPORT GROUPS IN THE TREATMENT OF ALCOHOLISM </a:t>
            </a:r>
            <a:r>
              <a:rPr lang="en-US" sz="3800" dirty="0"/>
              <a:t/>
            </a:r>
            <a:br>
              <a:rPr lang="en-US" sz="3800" dirty="0"/>
            </a:br>
            <a:endParaRPr lang="en-US" sz="3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52502" y="4777380"/>
            <a:ext cx="9293629" cy="1914366"/>
          </a:xfrm>
        </p:spPr>
        <p:txBody>
          <a:bodyPr>
            <a:normAutofit lnSpcReduction="10000"/>
          </a:bodyPr>
          <a:lstStyle/>
          <a:p>
            <a:endParaRPr lang="hr-H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/>
            <a:r>
              <a:rPr lang="hr-HR" dirty="0" smtClean="0">
                <a:solidFill>
                  <a:schemeClr val="accent2">
                    <a:lumMod val="75000"/>
                  </a:schemeClr>
                </a:solidFill>
              </a:rPr>
              <a:t>Ana Opačić, </a:t>
            </a:r>
            <a:r>
              <a:rPr lang="hr-HR" dirty="0" err="1" smtClean="0">
                <a:solidFill>
                  <a:schemeClr val="accent2">
                    <a:lumMod val="75000"/>
                  </a:schemeClr>
                </a:solidFill>
              </a:rPr>
              <a:t>PhD</a:t>
            </a:r>
            <a:endParaRPr lang="hr-H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/>
            <a:r>
              <a:rPr lang="hr-HR" dirty="0" smtClean="0">
                <a:solidFill>
                  <a:schemeClr val="accent2">
                    <a:lumMod val="75000"/>
                  </a:schemeClr>
                </a:solidFill>
              </a:rPr>
              <a:t>Tereza Oreb, MSW</a:t>
            </a:r>
          </a:p>
          <a:p>
            <a:pPr algn="r"/>
            <a:endParaRPr lang="hr-HR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hr-HR" dirty="0" smtClean="0">
                <a:solidFill>
                  <a:schemeClr val="accent2">
                    <a:lumMod val="75000"/>
                  </a:schemeClr>
                </a:solidFill>
              </a:rPr>
              <a:t>24</a:t>
            </a:r>
            <a:r>
              <a:rPr lang="hr-HR" baseline="30000" dirty="0" smtClean="0">
                <a:solidFill>
                  <a:schemeClr val="accent2">
                    <a:lumMod val="75000"/>
                  </a:schemeClr>
                </a:solidFill>
              </a:rPr>
              <a:t>th</a:t>
            </a:r>
            <a:r>
              <a:rPr lang="hr-HR" dirty="0" smtClean="0">
                <a:solidFill>
                  <a:schemeClr val="accent2">
                    <a:lumMod val="75000"/>
                  </a:schemeClr>
                </a:solidFill>
              </a:rPr>
              <a:t>-26</a:t>
            </a:r>
            <a:r>
              <a:rPr lang="hr-HR" baseline="30000" dirty="0" smtClean="0">
                <a:solidFill>
                  <a:schemeClr val="accent2">
                    <a:lumMod val="75000"/>
                  </a:schemeClr>
                </a:solidFill>
              </a:rPr>
              <a:t>th</a:t>
            </a:r>
            <a:r>
              <a:rPr lang="hr-HR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hr-HR" dirty="0" err="1" smtClean="0">
                <a:solidFill>
                  <a:schemeClr val="accent2">
                    <a:lumMod val="75000"/>
                  </a:schemeClr>
                </a:solidFill>
              </a:rPr>
              <a:t>October</a:t>
            </a:r>
            <a:r>
              <a:rPr lang="hr-HR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hr-HR" dirty="0" err="1" smtClean="0">
                <a:solidFill>
                  <a:schemeClr val="accent2">
                    <a:lumMod val="75000"/>
                  </a:schemeClr>
                </a:solidFill>
              </a:rPr>
              <a:t>Lisbon</a:t>
            </a:r>
            <a:endParaRPr lang="hr-HR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hr-HR" dirty="0" smtClean="0"/>
          </a:p>
          <a:p>
            <a:endParaRPr lang="hr-H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9844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Conclusion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err="1" smtClean="0"/>
              <a:t>Both</a:t>
            </a:r>
            <a:r>
              <a:rPr lang="hr-HR" dirty="0" smtClean="0"/>
              <a:t> </a:t>
            </a:r>
            <a:r>
              <a:rPr lang="hr-HR" dirty="0" err="1" smtClean="0"/>
              <a:t>members</a:t>
            </a:r>
            <a:r>
              <a:rPr lang="hr-HR" dirty="0" smtClean="0"/>
              <a:t> </a:t>
            </a:r>
            <a:r>
              <a:rPr lang="hr-HR" dirty="0" err="1" smtClean="0"/>
              <a:t>with</a:t>
            </a:r>
            <a:r>
              <a:rPr lang="hr-HR" dirty="0" smtClean="0"/>
              <a:t> </a:t>
            </a:r>
            <a:r>
              <a:rPr lang="hr-HR" dirty="0" err="1" smtClean="0"/>
              <a:t>addiction</a:t>
            </a:r>
            <a:r>
              <a:rPr lang="hr-HR" dirty="0" smtClean="0"/>
              <a:t>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their</a:t>
            </a:r>
            <a:r>
              <a:rPr lang="hr-HR" dirty="0" smtClean="0"/>
              <a:t> </a:t>
            </a:r>
            <a:r>
              <a:rPr lang="hr-HR" dirty="0" err="1" smtClean="0"/>
              <a:t>supporting</a:t>
            </a:r>
            <a:r>
              <a:rPr lang="hr-HR" dirty="0" smtClean="0"/>
              <a:t> </a:t>
            </a:r>
            <a:r>
              <a:rPr lang="hr-HR" dirty="0" err="1" smtClean="0"/>
              <a:t>members</a:t>
            </a:r>
            <a:r>
              <a:rPr lang="hr-HR" dirty="0" smtClean="0"/>
              <a:t> </a:t>
            </a:r>
            <a:r>
              <a:rPr lang="hr-HR" dirty="0" err="1" smtClean="0"/>
              <a:t>form</a:t>
            </a:r>
            <a:r>
              <a:rPr lang="hr-HR" dirty="0" smtClean="0"/>
              <a:t> </a:t>
            </a:r>
            <a:r>
              <a:rPr lang="hr-HR" dirty="0" err="1" smtClean="0"/>
              <a:t>sustainable</a:t>
            </a:r>
            <a:r>
              <a:rPr lang="hr-HR" dirty="0" smtClean="0"/>
              <a:t> </a:t>
            </a:r>
            <a:r>
              <a:rPr lang="hr-HR" dirty="0" err="1" smtClean="0"/>
              <a:t>family</a:t>
            </a:r>
            <a:r>
              <a:rPr lang="hr-HR" dirty="0" smtClean="0"/>
              <a:t> – </a:t>
            </a:r>
            <a:r>
              <a:rPr lang="hr-HR" dirty="0" err="1" smtClean="0"/>
              <a:t>oriented</a:t>
            </a:r>
            <a:r>
              <a:rPr lang="hr-HR" dirty="0" smtClean="0"/>
              <a:t> groups </a:t>
            </a:r>
            <a:r>
              <a:rPr lang="hr-HR" dirty="0" err="1" smtClean="0"/>
              <a:t>treatments</a:t>
            </a:r>
            <a:r>
              <a:rPr lang="hr-HR" dirty="0" smtClean="0"/>
              <a:t> </a:t>
            </a:r>
            <a:r>
              <a:rPr lang="hr-HR" dirty="0" err="1" smtClean="0"/>
              <a:t>in</a:t>
            </a:r>
            <a:r>
              <a:rPr lang="hr-HR" dirty="0" smtClean="0"/>
              <a:t> </a:t>
            </a:r>
            <a:r>
              <a:rPr lang="hr-HR" dirty="0" err="1" smtClean="0"/>
              <a:t>alcoholism</a:t>
            </a:r>
            <a:r>
              <a:rPr lang="hr-HR" dirty="0" smtClean="0"/>
              <a:t> </a:t>
            </a:r>
            <a:r>
              <a:rPr lang="hr-HR" dirty="0" err="1" smtClean="0"/>
              <a:t>in</a:t>
            </a:r>
            <a:r>
              <a:rPr lang="hr-HR" dirty="0" smtClean="0"/>
              <a:t> Croatia</a:t>
            </a:r>
          </a:p>
          <a:p>
            <a:r>
              <a:rPr lang="hr-HR" dirty="0" smtClean="0"/>
              <a:t>Group </a:t>
            </a:r>
            <a:r>
              <a:rPr lang="hr-HR" dirty="0" err="1" smtClean="0"/>
              <a:t>surroundings</a:t>
            </a:r>
            <a:r>
              <a:rPr lang="hr-HR" dirty="0" smtClean="0"/>
              <a:t> </a:t>
            </a:r>
            <a:r>
              <a:rPr lang="hr-HR" dirty="0" err="1" smtClean="0"/>
              <a:t>has</a:t>
            </a:r>
            <a:r>
              <a:rPr lang="hr-HR" dirty="0" smtClean="0"/>
              <a:t> </a:t>
            </a:r>
            <a:r>
              <a:rPr lang="hr-HR" dirty="0" err="1" smtClean="0"/>
              <a:t>significant</a:t>
            </a:r>
            <a:r>
              <a:rPr lang="hr-HR" dirty="0" smtClean="0"/>
              <a:t> </a:t>
            </a:r>
            <a:r>
              <a:rPr lang="hr-HR" dirty="0" err="1" smtClean="0"/>
              <a:t>contribution</a:t>
            </a:r>
            <a:r>
              <a:rPr lang="hr-HR" dirty="0" smtClean="0"/>
              <a:t> to </a:t>
            </a:r>
            <a:r>
              <a:rPr lang="hr-HR" dirty="0" err="1" smtClean="0"/>
              <a:t>wider</a:t>
            </a:r>
            <a:r>
              <a:rPr lang="hr-HR" dirty="0" smtClean="0"/>
              <a:t> personal progress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psychsocial</a:t>
            </a:r>
            <a:r>
              <a:rPr lang="hr-HR" dirty="0" smtClean="0"/>
              <a:t> change</a:t>
            </a:r>
          </a:p>
          <a:p>
            <a:pPr>
              <a:buNone/>
            </a:pPr>
            <a:endParaRPr lang="hr-HR" dirty="0" smtClean="0"/>
          </a:p>
          <a:p>
            <a:r>
              <a:rPr lang="en-US" dirty="0" smtClean="0"/>
              <a:t>Both treated alcoholics and their family members achieve best therapeutic results if </a:t>
            </a:r>
            <a:r>
              <a:rPr lang="en-US" b="1" dirty="0" smtClean="0"/>
              <a:t>quality of relations with other members </a:t>
            </a:r>
            <a:r>
              <a:rPr lang="en-US" dirty="0" smtClean="0"/>
              <a:t>and </a:t>
            </a:r>
            <a:r>
              <a:rPr lang="en-US" b="1" dirty="0" smtClean="0"/>
              <a:t>diversity of topics </a:t>
            </a:r>
            <a:r>
              <a:rPr lang="en-US" dirty="0" smtClean="0"/>
              <a:t>processed in club meetings </a:t>
            </a:r>
            <a:r>
              <a:rPr lang="hr-HR" dirty="0" smtClean="0"/>
              <a:t>are</a:t>
            </a:r>
            <a:r>
              <a:rPr lang="en-US" dirty="0" smtClean="0"/>
              <a:t> </a:t>
            </a:r>
            <a:r>
              <a:rPr lang="en-US" dirty="0" smtClean="0"/>
              <a:t>on a higher level. </a:t>
            </a:r>
          </a:p>
          <a:p>
            <a:pPr>
              <a:buNone/>
            </a:pPr>
            <a:endParaRPr lang="hr-H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Conclusion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people with addiction problem, a </a:t>
            </a:r>
            <a:r>
              <a:rPr lang="en-US" b="1" dirty="0" smtClean="0"/>
              <a:t>quality of personal relation with an expert </a:t>
            </a:r>
            <a:r>
              <a:rPr lang="en-US" dirty="0" smtClean="0"/>
              <a:t>and the </a:t>
            </a:r>
            <a:r>
              <a:rPr lang="en-US" b="1" dirty="0" smtClean="0"/>
              <a:t>status of the club </a:t>
            </a:r>
            <a:r>
              <a:rPr lang="en-US" dirty="0" smtClean="0"/>
              <a:t>as an organization in wider surrounding is additionally important predictor. </a:t>
            </a:r>
            <a:endParaRPr lang="hr-HR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For their family member, additionally important factor is </a:t>
            </a:r>
            <a:r>
              <a:rPr lang="en-US" b="1" dirty="0" smtClean="0"/>
              <a:t>duration of their membership</a:t>
            </a:r>
            <a:r>
              <a:rPr lang="en-US" dirty="0" smtClean="0"/>
              <a:t> in CTA with best results for those that participate longer. </a:t>
            </a:r>
            <a:endParaRPr lang="hr-HR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Results demonstrate that the best assessments are given by the members that are </a:t>
            </a:r>
            <a:r>
              <a:rPr lang="en-US" b="1" dirty="0" smtClean="0"/>
              <a:t>fully integrated </a:t>
            </a:r>
            <a:r>
              <a:rPr lang="en-US" dirty="0" smtClean="0"/>
              <a:t>not only in group work, but also in out-group activities and have strongest attachment to the club</a:t>
            </a:r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296306"/>
            <a:ext cx="8911687" cy="738864"/>
          </a:xfrm>
        </p:spPr>
        <p:txBody>
          <a:bodyPr>
            <a:normAutofit/>
          </a:bodyPr>
          <a:lstStyle/>
          <a:p>
            <a:r>
              <a:rPr lang="hr-HR" sz="3200" b="1" dirty="0" err="1" smtClean="0"/>
              <a:t>References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5615" y="1242205"/>
            <a:ext cx="9278997" cy="4669018"/>
          </a:xfrm>
        </p:spPr>
        <p:txBody>
          <a:bodyPr>
            <a:normAutofit/>
          </a:bodyPr>
          <a:lstStyle/>
          <a:p>
            <a:endParaRPr lang="hr-HR" dirty="0" smtClean="0"/>
          </a:p>
          <a:p>
            <a:pPr lvl="0"/>
            <a:r>
              <a:rPr lang="en-GB" sz="1500" dirty="0" err="1"/>
              <a:t>Brlek</a:t>
            </a:r>
            <a:r>
              <a:rPr lang="en-GB" sz="1500" dirty="0"/>
              <a:t>, I., </a:t>
            </a:r>
            <a:r>
              <a:rPr lang="en-GB" sz="1500" dirty="0" err="1"/>
              <a:t>Berc</a:t>
            </a:r>
            <a:r>
              <a:rPr lang="en-GB" sz="1500" dirty="0"/>
              <a:t>, G., &amp; </a:t>
            </a:r>
            <a:r>
              <a:rPr lang="en-GB" sz="1500" dirty="0" err="1"/>
              <a:t>Milić</a:t>
            </a:r>
            <a:r>
              <a:rPr lang="en-GB" sz="1500" dirty="0"/>
              <a:t> </a:t>
            </a:r>
            <a:r>
              <a:rPr lang="en-GB" sz="1500" dirty="0" err="1"/>
              <a:t>Babić</a:t>
            </a:r>
            <a:r>
              <a:rPr lang="en-GB" sz="1500" dirty="0"/>
              <a:t>, M. (2014). </a:t>
            </a:r>
            <a:r>
              <a:rPr lang="en-GB" sz="1500" dirty="0" err="1"/>
              <a:t>Primjena</a:t>
            </a:r>
            <a:r>
              <a:rPr lang="en-GB" sz="1500" dirty="0"/>
              <a:t> </a:t>
            </a:r>
            <a:r>
              <a:rPr lang="en-GB" sz="1500" dirty="0" err="1"/>
              <a:t>savjetovanja</a:t>
            </a:r>
            <a:r>
              <a:rPr lang="en-GB" sz="1500" dirty="0"/>
              <a:t> </a:t>
            </a:r>
            <a:r>
              <a:rPr lang="en-GB" sz="1500" dirty="0" err="1"/>
              <a:t>kao</a:t>
            </a:r>
            <a:r>
              <a:rPr lang="en-GB" sz="1500" dirty="0"/>
              <a:t> </a:t>
            </a:r>
            <a:r>
              <a:rPr lang="en-GB" sz="1500" dirty="0" err="1"/>
              <a:t>metode</a:t>
            </a:r>
            <a:r>
              <a:rPr lang="en-GB" sz="1500" dirty="0"/>
              <a:t> </a:t>
            </a:r>
            <a:r>
              <a:rPr lang="en-GB" sz="1500" dirty="0" err="1"/>
              <a:t>pomoći</a:t>
            </a:r>
            <a:r>
              <a:rPr lang="en-GB" sz="1500" dirty="0"/>
              <a:t> u </a:t>
            </a:r>
            <a:r>
              <a:rPr lang="en-GB" sz="1500" dirty="0" err="1"/>
              <a:t>klubovima</a:t>
            </a:r>
            <a:r>
              <a:rPr lang="en-GB" sz="1500" dirty="0"/>
              <a:t> </a:t>
            </a:r>
            <a:r>
              <a:rPr lang="en-GB" sz="1500" dirty="0" err="1"/>
              <a:t>liječenih</a:t>
            </a:r>
            <a:r>
              <a:rPr lang="en-GB" sz="1500" dirty="0"/>
              <a:t> </a:t>
            </a:r>
            <a:r>
              <a:rPr lang="en-GB" sz="1500" dirty="0" err="1"/>
              <a:t>alkoholičara</a:t>
            </a:r>
            <a:r>
              <a:rPr lang="en-GB" sz="1500" dirty="0"/>
              <a:t> </a:t>
            </a:r>
            <a:r>
              <a:rPr lang="en-GB" sz="1500" dirty="0" err="1"/>
              <a:t>iz</a:t>
            </a:r>
            <a:r>
              <a:rPr lang="en-GB" sz="1500" dirty="0"/>
              <a:t> </a:t>
            </a:r>
            <a:r>
              <a:rPr lang="en-GB" sz="1500" dirty="0" err="1"/>
              <a:t>perspektive</a:t>
            </a:r>
            <a:r>
              <a:rPr lang="en-GB" sz="1500" dirty="0"/>
              <a:t> </a:t>
            </a:r>
            <a:r>
              <a:rPr lang="en-GB" sz="1500" dirty="0" err="1"/>
              <a:t>socijalnih</a:t>
            </a:r>
            <a:r>
              <a:rPr lang="en-GB" sz="1500" dirty="0"/>
              <a:t> </a:t>
            </a:r>
            <a:r>
              <a:rPr lang="en-GB" sz="1500" dirty="0" err="1"/>
              <a:t>radnika</a:t>
            </a:r>
            <a:r>
              <a:rPr lang="en-GB" sz="1500" dirty="0"/>
              <a:t>. [Applying </a:t>
            </a:r>
            <a:r>
              <a:rPr lang="en-GB" sz="1500" dirty="0" err="1"/>
              <a:t>counseling</a:t>
            </a:r>
            <a:r>
              <a:rPr lang="en-GB" sz="1500" dirty="0"/>
              <a:t> methods to help the clubs AA from the perspective of social workers]. </a:t>
            </a:r>
            <a:r>
              <a:rPr lang="en-GB" sz="1500" i="1" dirty="0" err="1"/>
              <a:t>Socijalna</a:t>
            </a:r>
            <a:r>
              <a:rPr lang="en-GB" sz="1500" i="1" dirty="0"/>
              <a:t> </a:t>
            </a:r>
            <a:r>
              <a:rPr lang="en-GB" sz="1500" i="1" dirty="0" err="1"/>
              <a:t>psihijatrija</a:t>
            </a:r>
            <a:r>
              <a:rPr lang="en-GB" sz="1500" i="1" dirty="0"/>
              <a:t>, 42 </a:t>
            </a:r>
            <a:r>
              <a:rPr lang="en-GB" sz="1500" dirty="0"/>
              <a:t>(1), 62-70. Retrieved from: http://hrcak.srce .hr/127729</a:t>
            </a:r>
            <a:endParaRPr lang="en-US" sz="1500" dirty="0"/>
          </a:p>
          <a:p>
            <a:r>
              <a:rPr lang="en-GB" sz="1500" dirty="0" smtClean="0"/>
              <a:t>Car </a:t>
            </a:r>
            <a:r>
              <a:rPr lang="en-GB" sz="1500" dirty="0" err="1"/>
              <a:t>Čuljak</a:t>
            </a:r>
            <a:r>
              <a:rPr lang="en-GB" sz="1500" dirty="0"/>
              <a:t>, I., </a:t>
            </a:r>
            <a:r>
              <a:rPr lang="en-GB" sz="1500" dirty="0" err="1"/>
              <a:t>Culej</a:t>
            </a:r>
            <a:r>
              <a:rPr lang="en-GB" sz="1500" dirty="0"/>
              <a:t>, J., &amp; </a:t>
            </a:r>
            <a:r>
              <a:rPr lang="en-GB" sz="1500" dirty="0" err="1"/>
              <a:t>Dodić</a:t>
            </a:r>
            <a:r>
              <a:rPr lang="en-GB" sz="1500" dirty="0"/>
              <a:t>, K. (2013). </a:t>
            </a:r>
            <a:r>
              <a:rPr lang="es-ES_tradnl" sz="1500" dirty="0" err="1"/>
              <a:t>Oblici</a:t>
            </a:r>
            <a:r>
              <a:rPr lang="es-ES_tradnl" sz="1500" dirty="0"/>
              <a:t> </a:t>
            </a:r>
            <a:r>
              <a:rPr lang="es-ES_tradnl" sz="1500" dirty="0" err="1"/>
              <a:t>rehabilitacije</a:t>
            </a:r>
            <a:r>
              <a:rPr lang="es-ES_tradnl" sz="1500" dirty="0"/>
              <a:t> </a:t>
            </a:r>
            <a:r>
              <a:rPr lang="es-ES_tradnl" sz="1500" dirty="0" err="1"/>
              <a:t>liječenih</a:t>
            </a:r>
            <a:r>
              <a:rPr lang="es-ES_tradnl" sz="1500" dirty="0"/>
              <a:t> </a:t>
            </a:r>
            <a:r>
              <a:rPr lang="es-ES_tradnl" sz="1500" dirty="0" err="1"/>
              <a:t>alkoholičara</a:t>
            </a:r>
            <a:r>
              <a:rPr lang="es-ES_tradnl" sz="1500" dirty="0"/>
              <a:t> u </a:t>
            </a:r>
            <a:r>
              <a:rPr lang="es-ES_tradnl" sz="1500" dirty="0" err="1"/>
              <a:t>zajednici</a:t>
            </a:r>
            <a:r>
              <a:rPr lang="es-ES_tradnl" sz="1500" dirty="0"/>
              <a:t> - </a:t>
            </a:r>
            <a:r>
              <a:rPr lang="es-ES_tradnl" sz="1500" dirty="0" err="1"/>
              <a:t>prikaz</a:t>
            </a:r>
            <a:r>
              <a:rPr lang="es-ES_tradnl" sz="1500" dirty="0"/>
              <a:t> rada KLA. </a:t>
            </a:r>
            <a:r>
              <a:rPr lang="en-GB" sz="1500" i="1" dirty="0" err="1"/>
              <a:t>Hrvatski</a:t>
            </a:r>
            <a:r>
              <a:rPr lang="en-GB" sz="1500" i="1" dirty="0"/>
              <a:t> </a:t>
            </a:r>
            <a:r>
              <a:rPr lang="en-GB" sz="1500" i="1" dirty="0" err="1"/>
              <a:t>časopis</a:t>
            </a:r>
            <a:r>
              <a:rPr lang="en-GB" sz="1500" i="1" dirty="0"/>
              <a:t> </a:t>
            </a:r>
            <a:r>
              <a:rPr lang="en-GB" sz="1500" i="1" dirty="0" err="1"/>
              <a:t>za</a:t>
            </a:r>
            <a:r>
              <a:rPr lang="en-GB" sz="1500" i="1" dirty="0"/>
              <a:t> </a:t>
            </a:r>
            <a:r>
              <a:rPr lang="en-GB" sz="1500" i="1" dirty="0" err="1"/>
              <a:t>javno</a:t>
            </a:r>
            <a:r>
              <a:rPr lang="en-GB" sz="1500" i="1" dirty="0"/>
              <a:t> </a:t>
            </a:r>
            <a:r>
              <a:rPr lang="en-GB" sz="1500" i="1" dirty="0" err="1"/>
              <a:t>zdravstvo</a:t>
            </a:r>
            <a:r>
              <a:rPr lang="en-GB" sz="1500" i="1" dirty="0"/>
              <a:t>, 9</a:t>
            </a:r>
            <a:r>
              <a:rPr lang="en-GB" sz="1500" dirty="0"/>
              <a:t> (33), 141-175. Retrieved from: https://</a:t>
            </a:r>
            <a:r>
              <a:rPr lang="en-GB" sz="1500" dirty="0" smtClean="0"/>
              <a:t>hcjz.hr/index.php/hcjz/article/view/153/146</a:t>
            </a:r>
            <a:endParaRPr lang="hr-HR" sz="1500" dirty="0" smtClean="0"/>
          </a:p>
          <a:p>
            <a:r>
              <a:rPr lang="en-GB" sz="1500" dirty="0" err="1"/>
              <a:t>Hudolin</a:t>
            </a:r>
            <a:r>
              <a:rPr lang="en-GB" sz="1500" dirty="0"/>
              <a:t>, V. (1991). </a:t>
            </a:r>
            <a:r>
              <a:rPr lang="en-GB" sz="1500" i="1" dirty="0" err="1"/>
              <a:t>Alkohološki</a:t>
            </a:r>
            <a:r>
              <a:rPr lang="en-GB" sz="1500" i="1" dirty="0"/>
              <a:t> </a:t>
            </a:r>
            <a:r>
              <a:rPr lang="en-GB" sz="1500" i="1" dirty="0" err="1"/>
              <a:t>priručnik</a:t>
            </a:r>
            <a:r>
              <a:rPr lang="en-GB" sz="1500" dirty="0"/>
              <a:t>. Zagreb: </a:t>
            </a:r>
            <a:r>
              <a:rPr lang="en-GB" sz="1500" dirty="0" err="1"/>
              <a:t>Medicinska</a:t>
            </a:r>
            <a:r>
              <a:rPr lang="en-GB" sz="1500" dirty="0"/>
              <a:t> </a:t>
            </a:r>
            <a:r>
              <a:rPr lang="en-GB" sz="1500" dirty="0" err="1"/>
              <a:t>naklada</a:t>
            </a:r>
            <a:r>
              <a:rPr lang="en-GB" sz="1500" dirty="0"/>
              <a:t>.</a:t>
            </a:r>
            <a:endParaRPr lang="en-US" sz="1500" dirty="0"/>
          </a:p>
          <a:p>
            <a:r>
              <a:rPr lang="en-GB" sz="1500" dirty="0" err="1"/>
              <a:t>Miljenović</a:t>
            </a:r>
            <a:r>
              <a:rPr lang="en-GB" sz="1500" dirty="0"/>
              <a:t>, A., &amp; </a:t>
            </a:r>
            <a:r>
              <a:rPr lang="en-GB" sz="1500" dirty="0" err="1"/>
              <a:t>Radat</a:t>
            </a:r>
            <a:r>
              <a:rPr lang="en-GB" sz="1500" dirty="0"/>
              <a:t>, K. (2012). </a:t>
            </a:r>
            <a:r>
              <a:rPr lang="en-GB" sz="1500" i="1" dirty="0" err="1"/>
              <a:t>Klubovi</a:t>
            </a:r>
            <a:r>
              <a:rPr lang="en-GB" sz="1500" i="1" dirty="0"/>
              <a:t> </a:t>
            </a:r>
            <a:r>
              <a:rPr lang="en-GB" sz="1500" i="1" dirty="0" err="1"/>
              <a:t>liječenih</a:t>
            </a:r>
            <a:r>
              <a:rPr lang="en-GB" sz="1500" i="1" dirty="0"/>
              <a:t> </a:t>
            </a:r>
            <a:r>
              <a:rPr lang="en-GB" sz="1500" i="1" dirty="0" err="1"/>
              <a:t>alkoholičara</a:t>
            </a:r>
            <a:r>
              <a:rPr lang="en-GB" sz="1500" i="1" dirty="0"/>
              <a:t> – </a:t>
            </a:r>
            <a:r>
              <a:rPr lang="en-GB" sz="1500" i="1" dirty="0" err="1"/>
              <a:t>korak</a:t>
            </a:r>
            <a:r>
              <a:rPr lang="en-GB" sz="1500" i="1" dirty="0"/>
              <a:t> </a:t>
            </a:r>
            <a:r>
              <a:rPr lang="en-GB" sz="1500" i="1" dirty="0" err="1"/>
              <a:t>dalje</a:t>
            </a:r>
            <a:r>
              <a:rPr lang="en-GB" sz="1500" dirty="0"/>
              <a:t>. [Clubs for Treated Alcoholics – a Step Forward]. Zagreb: </a:t>
            </a:r>
            <a:r>
              <a:rPr lang="en-GB" sz="1500" dirty="0" err="1"/>
              <a:t>Društvo</a:t>
            </a:r>
            <a:r>
              <a:rPr lang="en-GB" sz="1500" dirty="0"/>
              <a:t> </a:t>
            </a:r>
            <a:r>
              <a:rPr lang="en-GB" sz="1500" dirty="0" err="1"/>
              <a:t>za</a:t>
            </a:r>
            <a:r>
              <a:rPr lang="en-GB" sz="1500" dirty="0"/>
              <a:t> </a:t>
            </a:r>
            <a:r>
              <a:rPr lang="en-GB" sz="1500" dirty="0" err="1"/>
              <a:t>socijalnu</a:t>
            </a:r>
            <a:r>
              <a:rPr lang="en-GB" sz="1500" dirty="0"/>
              <a:t> </a:t>
            </a:r>
            <a:r>
              <a:rPr lang="en-GB" sz="1500" dirty="0" err="1"/>
              <a:t>podršku</a:t>
            </a:r>
            <a:r>
              <a:rPr lang="en-GB" sz="1500" dirty="0"/>
              <a:t>. </a:t>
            </a:r>
            <a:endParaRPr lang="en-US" sz="1500" dirty="0"/>
          </a:p>
          <a:p>
            <a:r>
              <a:rPr lang="hr-HR" sz="1500" dirty="0"/>
              <a:t>Opačić, A., Oreb, T., </a:t>
            </a:r>
            <a:r>
              <a:rPr lang="hr-HR" sz="1500" dirty="0" err="1"/>
              <a:t>Radat</a:t>
            </a:r>
            <a:r>
              <a:rPr lang="hr-HR" sz="1500" dirty="0"/>
              <a:t>, K. (2017.). </a:t>
            </a:r>
            <a:r>
              <a:rPr lang="hr-HR" sz="1500" dirty="0" err="1"/>
              <a:t>Characteristics</a:t>
            </a:r>
            <a:r>
              <a:rPr lang="hr-HR" sz="1500" dirty="0"/>
              <a:t> </a:t>
            </a:r>
            <a:r>
              <a:rPr lang="hr-HR" sz="1500" dirty="0" err="1"/>
              <a:t>and</a:t>
            </a:r>
            <a:r>
              <a:rPr lang="hr-HR" sz="1500" dirty="0"/>
              <a:t> </a:t>
            </a:r>
            <a:r>
              <a:rPr lang="hr-HR" sz="1500" dirty="0" err="1"/>
              <a:t>Significance</a:t>
            </a:r>
            <a:r>
              <a:rPr lang="hr-HR" sz="1500" dirty="0"/>
              <a:t> </a:t>
            </a:r>
            <a:r>
              <a:rPr lang="hr-HR" sz="1500" dirty="0" err="1"/>
              <a:t>of</a:t>
            </a:r>
            <a:r>
              <a:rPr lang="hr-HR" sz="1500" dirty="0"/>
              <a:t> Professional-Led </a:t>
            </a:r>
            <a:r>
              <a:rPr lang="hr-HR" sz="1500" dirty="0" err="1"/>
              <a:t>Support</a:t>
            </a:r>
            <a:r>
              <a:rPr lang="hr-HR" sz="1500" dirty="0"/>
              <a:t> </a:t>
            </a:r>
            <a:r>
              <a:rPr lang="hr-HR" sz="1500" dirty="0" err="1"/>
              <a:t>Groups</a:t>
            </a:r>
            <a:r>
              <a:rPr lang="hr-HR" sz="1500" dirty="0"/>
              <a:t> </a:t>
            </a:r>
            <a:r>
              <a:rPr lang="hr-HR" sz="1500" dirty="0" err="1"/>
              <a:t>in</a:t>
            </a:r>
            <a:r>
              <a:rPr lang="hr-HR" sz="1500" dirty="0"/>
              <a:t> </a:t>
            </a:r>
            <a:r>
              <a:rPr lang="hr-HR" sz="1500" dirty="0" err="1"/>
              <a:t>the</a:t>
            </a:r>
            <a:r>
              <a:rPr lang="hr-HR" sz="1500" dirty="0"/>
              <a:t> </a:t>
            </a:r>
            <a:r>
              <a:rPr lang="hr-HR" sz="1500" dirty="0" err="1"/>
              <a:t>Treatment</a:t>
            </a:r>
            <a:r>
              <a:rPr lang="hr-HR" sz="1500" dirty="0"/>
              <a:t> </a:t>
            </a:r>
            <a:r>
              <a:rPr lang="hr-HR" sz="1500" dirty="0" err="1"/>
              <a:t>of</a:t>
            </a:r>
            <a:r>
              <a:rPr lang="hr-HR" sz="1500" dirty="0"/>
              <a:t> </a:t>
            </a:r>
            <a:r>
              <a:rPr lang="hr-HR" sz="1500" dirty="0" err="1"/>
              <a:t>Alcoholism</a:t>
            </a:r>
            <a:r>
              <a:rPr lang="hr-HR" sz="1500" dirty="0"/>
              <a:t>. </a:t>
            </a:r>
            <a:r>
              <a:rPr lang="hr-HR" sz="1500" i="1" dirty="0" err="1"/>
              <a:t>Alcoholism</a:t>
            </a:r>
            <a:r>
              <a:rPr lang="hr-HR" sz="1500" i="1" dirty="0"/>
              <a:t> </a:t>
            </a:r>
            <a:r>
              <a:rPr lang="hr-HR" sz="1500" i="1" dirty="0" err="1"/>
              <a:t>Treatment</a:t>
            </a:r>
            <a:r>
              <a:rPr lang="hr-HR" sz="1500" i="1" dirty="0"/>
              <a:t> </a:t>
            </a:r>
            <a:r>
              <a:rPr lang="hr-HR" sz="1500" i="1" dirty="0" err="1"/>
              <a:t>Quarterly</a:t>
            </a:r>
            <a:r>
              <a:rPr lang="hr-HR" sz="1500" dirty="0"/>
              <a:t>, 35 (4), 359-371</a:t>
            </a:r>
            <a:r>
              <a:rPr lang="hr-HR" sz="1500" dirty="0" smtClean="0"/>
              <a:t>.</a:t>
            </a:r>
          </a:p>
          <a:p>
            <a:r>
              <a:rPr lang="en-GB" sz="1500" dirty="0" smtClean="0"/>
              <a:t>Torre</a:t>
            </a:r>
            <a:r>
              <a:rPr lang="en-GB" sz="1500" dirty="0"/>
              <a:t>, R. (2006). </a:t>
            </a:r>
            <a:r>
              <a:rPr lang="en-GB" sz="1500" i="1" dirty="0" err="1"/>
              <a:t>Oporavak</a:t>
            </a:r>
            <a:r>
              <a:rPr lang="en-GB" sz="1500" i="1" dirty="0"/>
              <a:t> </a:t>
            </a:r>
            <a:r>
              <a:rPr lang="en-GB" sz="1500" i="1" dirty="0" err="1"/>
              <a:t>alkoholičara</a:t>
            </a:r>
            <a:r>
              <a:rPr lang="en-GB" sz="1500" i="1" dirty="0"/>
              <a:t> u </a:t>
            </a:r>
            <a:r>
              <a:rPr lang="en-GB" sz="1500" i="1" dirty="0" err="1"/>
              <a:t>klubovima</a:t>
            </a:r>
            <a:r>
              <a:rPr lang="en-GB" sz="1500" i="1" dirty="0"/>
              <a:t> </a:t>
            </a:r>
            <a:r>
              <a:rPr lang="en-GB" sz="1500" i="1" dirty="0" err="1"/>
              <a:t>liječenih</a:t>
            </a:r>
            <a:r>
              <a:rPr lang="en-GB" sz="1500" i="1" dirty="0"/>
              <a:t> </a:t>
            </a:r>
            <a:r>
              <a:rPr lang="en-GB" sz="1500" i="1" dirty="0" err="1"/>
              <a:t>alkoholičara</a:t>
            </a:r>
            <a:r>
              <a:rPr lang="en-GB" sz="1500" dirty="0"/>
              <a:t>. Zagreb: </a:t>
            </a:r>
            <a:r>
              <a:rPr lang="en-GB" sz="1500" dirty="0" err="1"/>
              <a:t>Hrvatski</a:t>
            </a:r>
            <a:r>
              <a:rPr lang="en-GB" sz="1500" dirty="0"/>
              <a:t> </a:t>
            </a:r>
            <a:r>
              <a:rPr lang="en-GB" sz="1500" dirty="0" err="1"/>
              <a:t>savez</a:t>
            </a:r>
            <a:r>
              <a:rPr lang="en-GB" sz="1500" dirty="0"/>
              <a:t> </a:t>
            </a:r>
            <a:r>
              <a:rPr lang="en-GB" sz="1500" dirty="0" err="1"/>
              <a:t>liječenih</a:t>
            </a:r>
            <a:r>
              <a:rPr lang="en-GB" sz="1500" dirty="0"/>
              <a:t> </a:t>
            </a:r>
            <a:r>
              <a:rPr lang="en-GB" sz="1500" dirty="0" err="1"/>
              <a:t>alkoholičara</a:t>
            </a:r>
            <a:r>
              <a:rPr lang="en-GB" sz="1500" dirty="0"/>
              <a:t>.</a:t>
            </a:r>
            <a:endParaRPr lang="en-US" sz="1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610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2210787" y="2384671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hr-HR" dirty="0" err="1" smtClean="0"/>
              <a:t>Thank</a:t>
            </a:r>
            <a:r>
              <a:rPr lang="hr-HR" dirty="0" smtClean="0"/>
              <a:t> </a:t>
            </a:r>
            <a:r>
              <a:rPr lang="hr-HR" dirty="0" err="1" smtClean="0"/>
              <a:t>you</a:t>
            </a:r>
            <a:r>
              <a:rPr lang="hr-HR" dirty="0" smtClean="0"/>
              <a:t> for </a:t>
            </a:r>
            <a:r>
              <a:rPr lang="hr-HR" dirty="0" err="1" smtClean="0"/>
              <a:t>your</a:t>
            </a:r>
            <a:r>
              <a:rPr lang="hr-HR" dirty="0" smtClean="0"/>
              <a:t> </a:t>
            </a:r>
            <a:r>
              <a:rPr lang="hr-HR" dirty="0" err="1" smtClean="0"/>
              <a:t>attention</a:t>
            </a:r>
            <a:r>
              <a:rPr lang="hr-HR" dirty="0" smtClean="0"/>
              <a:t>.</a:t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err="1" smtClean="0">
                <a:hlinkClick r:id="rId2"/>
              </a:rPr>
              <a:t>ana.opacic</a:t>
            </a:r>
            <a:r>
              <a:rPr lang="hr-HR" dirty="0" smtClean="0">
                <a:hlinkClick r:id="rId2"/>
              </a:rPr>
              <a:t>@</a:t>
            </a:r>
            <a:r>
              <a:rPr lang="hr-HR" dirty="0" err="1" smtClean="0">
                <a:hlinkClick r:id="rId2"/>
              </a:rPr>
              <a:t>pravo.hr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 </a:t>
            </a:r>
            <a:r>
              <a:rPr lang="hr-HR" dirty="0" err="1" smtClean="0"/>
              <a:t>tereza.oreb</a:t>
            </a:r>
            <a:r>
              <a:rPr lang="hr-HR" dirty="0" smtClean="0"/>
              <a:t>@</a:t>
            </a:r>
            <a:r>
              <a:rPr lang="hr-HR" dirty="0" err="1" smtClean="0"/>
              <a:t>gmail.com</a:t>
            </a:r>
            <a:r>
              <a:rPr lang="hr-HR" dirty="0" smtClean="0"/>
              <a:t> </a:t>
            </a:r>
            <a:r>
              <a:rPr lang="hr-HR" dirty="0" smtClean="0"/>
              <a:t/>
            </a:r>
            <a:br>
              <a:rPr lang="hr-HR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66059" y="152951"/>
            <a:ext cx="8911687" cy="1037494"/>
          </a:xfrm>
        </p:spPr>
        <p:txBody>
          <a:bodyPr>
            <a:normAutofit fontScale="90000"/>
          </a:bodyPr>
          <a:lstStyle/>
          <a:p>
            <a:r>
              <a:rPr lang="hr-HR" b="1" dirty="0" smtClean="0"/>
              <a:t>1. </a:t>
            </a:r>
            <a:r>
              <a:rPr lang="hr-HR" b="1" dirty="0" err="1" smtClean="0"/>
              <a:t>Introduction</a:t>
            </a:r>
            <a:r>
              <a:rPr lang="hr-HR" b="1" dirty="0" smtClean="0"/>
              <a:t> (I)</a:t>
            </a:r>
            <a:br>
              <a:rPr lang="hr-HR" b="1" dirty="0" smtClean="0"/>
            </a:br>
            <a:r>
              <a:rPr lang="hr-HR" sz="3100" i="1" dirty="0" err="1"/>
              <a:t>Clubs</a:t>
            </a:r>
            <a:r>
              <a:rPr lang="hr-HR" sz="3100" i="1" dirty="0"/>
              <a:t> </a:t>
            </a:r>
            <a:r>
              <a:rPr lang="hr-HR" sz="3100" i="1" dirty="0" err="1"/>
              <a:t>of</a:t>
            </a:r>
            <a:r>
              <a:rPr lang="hr-HR" sz="3100" i="1" dirty="0"/>
              <a:t> </a:t>
            </a:r>
            <a:r>
              <a:rPr lang="hr-HR" sz="3100" i="1" dirty="0" err="1"/>
              <a:t>Treated</a:t>
            </a:r>
            <a:r>
              <a:rPr lang="hr-HR" sz="3100" i="1" dirty="0"/>
              <a:t> </a:t>
            </a:r>
            <a:r>
              <a:rPr lang="hr-HR" sz="3100" i="1" dirty="0" err="1"/>
              <a:t>Alcoholics</a:t>
            </a:r>
            <a:endParaRPr lang="en-US" sz="3100" i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027208" y="1285336"/>
            <a:ext cx="9825486" cy="5398097"/>
          </a:xfrm>
        </p:spPr>
        <p:txBody>
          <a:bodyPr/>
          <a:lstStyle/>
          <a:p>
            <a:r>
              <a:rPr lang="hr-HR" dirty="0" err="1" smtClean="0"/>
              <a:t>multifamily</a:t>
            </a:r>
            <a:r>
              <a:rPr lang="hr-HR" dirty="0" smtClean="0"/>
              <a:t> </a:t>
            </a:r>
            <a:r>
              <a:rPr lang="hr-HR" dirty="0" err="1" smtClean="0"/>
              <a:t>communities</a:t>
            </a:r>
            <a:r>
              <a:rPr lang="hr-HR" dirty="0" smtClean="0"/>
              <a:t>, </a:t>
            </a:r>
            <a:r>
              <a:rPr lang="hr-HR" dirty="0" err="1" smtClean="0"/>
              <a:t>principles</a:t>
            </a:r>
            <a:r>
              <a:rPr lang="hr-HR" dirty="0"/>
              <a:t>:</a:t>
            </a:r>
            <a:r>
              <a:rPr lang="hr-HR" dirty="0" smtClean="0"/>
              <a:t> </a:t>
            </a:r>
            <a:r>
              <a:rPr lang="hr-HR" dirty="0" err="1" smtClean="0"/>
              <a:t>therapeutic</a:t>
            </a:r>
            <a:r>
              <a:rPr lang="hr-HR" dirty="0" smtClean="0"/>
              <a:t> </a:t>
            </a:r>
            <a:r>
              <a:rPr lang="hr-HR" dirty="0" err="1" smtClean="0"/>
              <a:t>community</a:t>
            </a:r>
            <a:r>
              <a:rPr lang="hr-HR" dirty="0" smtClean="0"/>
              <a:t>, </a:t>
            </a:r>
            <a:r>
              <a:rPr lang="hr-HR" dirty="0" err="1" smtClean="0"/>
              <a:t>self-help</a:t>
            </a:r>
            <a:r>
              <a:rPr lang="hr-HR" dirty="0" smtClean="0"/>
              <a:t>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mutual</a:t>
            </a:r>
            <a:r>
              <a:rPr lang="hr-HR" dirty="0" smtClean="0"/>
              <a:t> </a:t>
            </a:r>
            <a:r>
              <a:rPr lang="hr-HR" dirty="0" err="1" smtClean="0"/>
              <a:t>aid</a:t>
            </a:r>
            <a:endParaRPr lang="hr-HR" dirty="0" smtClean="0"/>
          </a:p>
          <a:p>
            <a:r>
              <a:rPr lang="hr-HR" dirty="0" smtClean="0"/>
              <a:t>180 CTA </a:t>
            </a:r>
            <a:r>
              <a:rPr lang="hr-HR" dirty="0" err="1" smtClean="0"/>
              <a:t>in</a:t>
            </a:r>
            <a:r>
              <a:rPr lang="hr-HR" dirty="0" smtClean="0"/>
              <a:t> Croatia – Croatian </a:t>
            </a:r>
            <a:r>
              <a:rPr lang="hr-HR" dirty="0" err="1" smtClean="0"/>
              <a:t>Association</a:t>
            </a:r>
            <a:r>
              <a:rPr lang="hr-HR" dirty="0" smtClean="0"/>
              <a:t> </a:t>
            </a:r>
            <a:r>
              <a:rPr lang="hr-HR" dirty="0" err="1" smtClean="0"/>
              <a:t>of</a:t>
            </a:r>
            <a:r>
              <a:rPr lang="hr-HR" dirty="0" smtClean="0"/>
              <a:t> </a:t>
            </a:r>
            <a:r>
              <a:rPr lang="hr-HR" dirty="0" err="1" smtClean="0"/>
              <a:t>Clubs</a:t>
            </a:r>
            <a:r>
              <a:rPr lang="hr-HR" dirty="0" smtClean="0"/>
              <a:t> </a:t>
            </a:r>
            <a:r>
              <a:rPr lang="hr-HR" dirty="0" err="1" smtClean="0"/>
              <a:t>of</a:t>
            </a:r>
            <a:r>
              <a:rPr lang="hr-HR" dirty="0" smtClean="0"/>
              <a:t> </a:t>
            </a:r>
            <a:r>
              <a:rPr lang="hr-HR" dirty="0" err="1" smtClean="0"/>
              <a:t>Treated</a:t>
            </a:r>
            <a:r>
              <a:rPr lang="hr-HR" dirty="0" smtClean="0"/>
              <a:t> </a:t>
            </a:r>
            <a:r>
              <a:rPr lang="hr-HR" dirty="0" err="1" smtClean="0"/>
              <a:t>Alcoholics</a:t>
            </a:r>
            <a:endParaRPr lang="hr-HR" dirty="0" smtClean="0"/>
          </a:p>
          <a:p>
            <a:r>
              <a:rPr lang="hr-HR" dirty="0" err="1" smtClean="0"/>
              <a:t>Inspired</a:t>
            </a:r>
            <a:r>
              <a:rPr lang="hr-HR" dirty="0" smtClean="0"/>
              <a:t> </a:t>
            </a:r>
            <a:r>
              <a:rPr lang="hr-HR" dirty="0" err="1" smtClean="0"/>
              <a:t>by</a:t>
            </a:r>
            <a:r>
              <a:rPr lang="hr-HR" dirty="0" smtClean="0"/>
              <a:t> AA, but:</a:t>
            </a:r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hr-HR" dirty="0" err="1" smtClean="0"/>
              <a:t>Absence</a:t>
            </a:r>
            <a:r>
              <a:rPr lang="hr-HR" dirty="0" smtClean="0"/>
              <a:t> </a:t>
            </a:r>
            <a:r>
              <a:rPr lang="hr-HR" dirty="0" err="1" smtClean="0"/>
              <a:t>of</a:t>
            </a:r>
            <a:r>
              <a:rPr lang="hr-HR" dirty="0" smtClean="0"/>
              <a:t> </a:t>
            </a:r>
            <a:r>
              <a:rPr lang="hr-HR" dirty="0" err="1" smtClean="0"/>
              <a:t>religious</a:t>
            </a:r>
            <a:r>
              <a:rPr lang="hr-HR" dirty="0" smtClean="0"/>
              <a:t>/</a:t>
            </a:r>
            <a:r>
              <a:rPr lang="hr-HR" dirty="0" err="1" smtClean="0"/>
              <a:t>spiritual</a:t>
            </a:r>
            <a:r>
              <a:rPr lang="hr-HR" dirty="0" smtClean="0"/>
              <a:t> </a:t>
            </a:r>
            <a:r>
              <a:rPr lang="hr-HR" dirty="0" err="1" smtClean="0"/>
              <a:t>component</a:t>
            </a:r>
            <a:endParaRPr lang="hr-HR" dirty="0" smtClean="0"/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hr-HR" dirty="0" smtClean="0"/>
              <a:t>Professional </a:t>
            </a:r>
            <a:r>
              <a:rPr lang="hr-HR" dirty="0" err="1" smtClean="0"/>
              <a:t>leadership</a:t>
            </a:r>
            <a:endParaRPr lang="hr-HR" dirty="0" smtClean="0"/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hr-HR" dirty="0" err="1" smtClean="0"/>
              <a:t>Encouraging</a:t>
            </a:r>
            <a:r>
              <a:rPr lang="hr-HR" dirty="0" smtClean="0"/>
              <a:t> for </a:t>
            </a:r>
            <a:r>
              <a:rPr lang="hr-HR" dirty="0" err="1" smtClean="0"/>
              <a:t>members</a:t>
            </a:r>
            <a:r>
              <a:rPr lang="hr-HR" dirty="0" smtClean="0"/>
              <a:t> to </a:t>
            </a:r>
            <a:r>
              <a:rPr lang="hr-HR" dirty="0" err="1" smtClean="0"/>
              <a:t>speak</a:t>
            </a:r>
            <a:r>
              <a:rPr lang="hr-HR" dirty="0" smtClean="0"/>
              <a:t> </a:t>
            </a:r>
            <a:r>
              <a:rPr lang="hr-HR" dirty="0" err="1" smtClean="0"/>
              <a:t>openly</a:t>
            </a:r>
            <a:r>
              <a:rPr lang="hr-HR" dirty="0" smtClean="0"/>
              <a:t> </a:t>
            </a:r>
            <a:r>
              <a:rPr lang="hr-HR" dirty="0" err="1" smtClean="0"/>
              <a:t>about</a:t>
            </a:r>
            <a:r>
              <a:rPr lang="hr-HR" dirty="0" smtClean="0"/>
              <a:t> </a:t>
            </a:r>
            <a:r>
              <a:rPr lang="hr-HR" dirty="0" err="1" smtClean="0"/>
              <a:t>themselves</a:t>
            </a:r>
            <a:r>
              <a:rPr lang="hr-HR" dirty="0" smtClean="0"/>
              <a:t> </a:t>
            </a:r>
            <a:r>
              <a:rPr lang="hr-HR" dirty="0" err="1" smtClean="0"/>
              <a:t>outside</a:t>
            </a:r>
            <a:r>
              <a:rPr lang="hr-HR" dirty="0" smtClean="0"/>
              <a:t> CTA</a:t>
            </a:r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hr-HR" dirty="0" err="1" smtClean="0"/>
              <a:t>Enhancing</a:t>
            </a:r>
            <a:r>
              <a:rPr lang="hr-HR" dirty="0" smtClean="0"/>
              <a:t> </a:t>
            </a:r>
            <a:r>
              <a:rPr lang="hr-HR" dirty="0" err="1" smtClean="0"/>
              <a:t>social</a:t>
            </a:r>
            <a:r>
              <a:rPr lang="hr-HR" dirty="0" smtClean="0"/>
              <a:t> </a:t>
            </a:r>
            <a:r>
              <a:rPr lang="hr-HR" dirty="0" err="1" smtClean="0"/>
              <a:t>integration</a:t>
            </a:r>
            <a:r>
              <a:rPr lang="hr-HR" dirty="0" smtClean="0"/>
              <a:t> </a:t>
            </a:r>
            <a:r>
              <a:rPr lang="hr-HR" dirty="0" err="1" smtClean="0"/>
              <a:t>via</a:t>
            </a:r>
            <a:r>
              <a:rPr lang="hr-HR" dirty="0" smtClean="0"/>
              <a:t> </a:t>
            </a:r>
            <a:r>
              <a:rPr lang="hr-HR" dirty="0" err="1" smtClean="0"/>
              <a:t>activities</a:t>
            </a:r>
            <a:r>
              <a:rPr lang="hr-HR" dirty="0" smtClean="0"/>
              <a:t> </a:t>
            </a:r>
            <a:r>
              <a:rPr lang="hr-HR" dirty="0" err="1" smtClean="0"/>
              <a:t>in</a:t>
            </a:r>
            <a:r>
              <a:rPr lang="hr-HR" dirty="0" smtClean="0"/>
              <a:t> </a:t>
            </a:r>
            <a:r>
              <a:rPr lang="hr-HR" dirty="0" err="1" smtClean="0"/>
              <a:t>community</a:t>
            </a:r>
            <a:endParaRPr lang="hr-HR" dirty="0" smtClean="0"/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hr-HR" dirty="0" smtClean="0"/>
              <a:t>NGO </a:t>
            </a:r>
            <a:r>
              <a:rPr lang="hr-HR" dirty="0" err="1" smtClean="0"/>
              <a:t>with</a:t>
            </a:r>
            <a:r>
              <a:rPr lang="hr-HR" dirty="0" smtClean="0"/>
              <a:t> </a:t>
            </a:r>
            <a:r>
              <a:rPr lang="hr-HR" dirty="0" err="1" smtClean="0"/>
              <a:t>formal</a:t>
            </a:r>
            <a:r>
              <a:rPr lang="hr-HR" dirty="0" smtClean="0"/>
              <a:t> </a:t>
            </a:r>
            <a:r>
              <a:rPr lang="hr-HR" dirty="0" err="1" smtClean="0"/>
              <a:t>structure</a:t>
            </a:r>
            <a:endParaRPr lang="hr-HR" dirty="0" smtClean="0"/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hr-HR" dirty="0" err="1"/>
              <a:t>P</a:t>
            </a:r>
            <a:r>
              <a:rPr lang="hr-HR" dirty="0" err="1" smtClean="0"/>
              <a:t>articipating</a:t>
            </a:r>
            <a:r>
              <a:rPr lang="hr-HR" dirty="0" smtClean="0"/>
              <a:t> on </a:t>
            </a:r>
            <a:r>
              <a:rPr lang="hr-HR" dirty="0" err="1" smtClean="0"/>
              <a:t>voluntary</a:t>
            </a:r>
            <a:r>
              <a:rPr lang="hr-HR" dirty="0" smtClean="0"/>
              <a:t> </a:t>
            </a:r>
            <a:r>
              <a:rPr lang="hr-HR" dirty="0" err="1" smtClean="0"/>
              <a:t>basis</a:t>
            </a:r>
            <a:r>
              <a:rPr lang="hr-HR" dirty="0" smtClean="0"/>
              <a:t>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court’s</a:t>
            </a:r>
            <a:r>
              <a:rPr lang="hr-HR" dirty="0" smtClean="0"/>
              <a:t> </a:t>
            </a:r>
            <a:r>
              <a:rPr lang="hr-HR" dirty="0" err="1" smtClean="0"/>
              <a:t>decision</a:t>
            </a:r>
            <a:endParaRPr lang="hr-HR" dirty="0" smtClean="0"/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hr-HR" dirty="0" err="1" smtClean="0"/>
              <a:t>Inclusion</a:t>
            </a:r>
            <a:r>
              <a:rPr lang="hr-HR" dirty="0" smtClean="0"/>
              <a:t> </a:t>
            </a:r>
            <a:r>
              <a:rPr lang="hr-HR" dirty="0" err="1" smtClean="0"/>
              <a:t>of</a:t>
            </a:r>
            <a:r>
              <a:rPr lang="hr-HR" dirty="0" smtClean="0"/>
              <a:t> </a:t>
            </a:r>
            <a:r>
              <a:rPr lang="hr-HR" dirty="0" err="1" smtClean="0"/>
              <a:t>family</a:t>
            </a:r>
            <a:r>
              <a:rPr lang="hr-HR" dirty="0" smtClean="0"/>
              <a:t> </a:t>
            </a:r>
            <a:r>
              <a:rPr lang="hr-HR" dirty="0" err="1" smtClean="0"/>
              <a:t>members</a:t>
            </a:r>
            <a:endParaRPr lang="hr-HR" dirty="0" smtClean="0"/>
          </a:p>
          <a:p>
            <a:pPr marL="361950" indent="-361950"/>
            <a:r>
              <a:rPr lang="hr-HR" dirty="0" err="1" smtClean="0"/>
              <a:t>Goal</a:t>
            </a:r>
            <a:r>
              <a:rPr lang="hr-HR" dirty="0" smtClean="0"/>
              <a:t>: </a:t>
            </a:r>
            <a:r>
              <a:rPr lang="hr-HR" dirty="0" err="1" smtClean="0"/>
              <a:t>maintaining</a:t>
            </a:r>
            <a:r>
              <a:rPr lang="hr-HR" dirty="0" smtClean="0"/>
              <a:t> </a:t>
            </a:r>
            <a:r>
              <a:rPr lang="hr-HR" dirty="0" err="1" smtClean="0"/>
              <a:t>abstinence</a:t>
            </a:r>
            <a:r>
              <a:rPr lang="hr-HR" dirty="0" smtClean="0"/>
              <a:t>, </a:t>
            </a:r>
            <a:r>
              <a:rPr lang="hr-HR" dirty="0" err="1" smtClean="0"/>
              <a:t>encouraging</a:t>
            </a:r>
            <a:r>
              <a:rPr lang="hr-HR" dirty="0" smtClean="0"/>
              <a:t> </a:t>
            </a:r>
            <a:r>
              <a:rPr lang="hr-HR" dirty="0" err="1" smtClean="0"/>
              <a:t>rehabilitation</a:t>
            </a:r>
            <a:r>
              <a:rPr lang="hr-HR" dirty="0" smtClean="0"/>
              <a:t>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social</a:t>
            </a:r>
            <a:r>
              <a:rPr lang="hr-HR" dirty="0" smtClean="0"/>
              <a:t> </a:t>
            </a:r>
            <a:r>
              <a:rPr lang="hr-HR" dirty="0" err="1" smtClean="0"/>
              <a:t>integration</a:t>
            </a:r>
            <a:endParaRPr lang="hr-HR" dirty="0" smtClean="0"/>
          </a:p>
          <a:p>
            <a:pPr marL="361950" indent="-361950"/>
            <a:r>
              <a:rPr lang="hr-HR" dirty="0" smtClean="0"/>
              <a:t>Free </a:t>
            </a:r>
            <a:r>
              <a:rPr lang="hr-HR" dirty="0" err="1" smtClean="0"/>
              <a:t>of</a:t>
            </a:r>
            <a:r>
              <a:rPr lang="hr-HR" dirty="0" smtClean="0"/>
              <a:t> </a:t>
            </a:r>
            <a:r>
              <a:rPr lang="hr-HR" dirty="0" err="1"/>
              <a:t>c</a:t>
            </a:r>
            <a:r>
              <a:rPr lang="hr-HR" dirty="0" err="1" smtClean="0"/>
              <a:t>harge</a:t>
            </a:r>
            <a:r>
              <a:rPr lang="hr-HR" dirty="0" smtClean="0"/>
              <a:t>, </a:t>
            </a:r>
            <a:r>
              <a:rPr lang="hr-HR" dirty="0" err="1" smtClean="0"/>
              <a:t>funded</a:t>
            </a:r>
            <a:r>
              <a:rPr lang="hr-HR" dirty="0" smtClean="0"/>
              <a:t> </a:t>
            </a:r>
            <a:r>
              <a:rPr lang="hr-HR" dirty="0" err="1" smtClean="0"/>
              <a:t>by</a:t>
            </a:r>
            <a:r>
              <a:rPr lang="hr-HR" dirty="0" smtClean="0"/>
              <a:t> </a:t>
            </a:r>
            <a:r>
              <a:rPr lang="hr-HR" dirty="0" err="1" smtClean="0"/>
              <a:t>local</a:t>
            </a:r>
            <a:r>
              <a:rPr lang="hr-HR" dirty="0" smtClean="0"/>
              <a:t> </a:t>
            </a:r>
            <a:r>
              <a:rPr lang="hr-HR" dirty="0" err="1" smtClean="0"/>
              <a:t>government</a:t>
            </a:r>
            <a:r>
              <a:rPr lang="hr-HR" dirty="0" smtClean="0"/>
              <a:t>, </a:t>
            </a:r>
            <a:r>
              <a:rPr lang="hr-HR" dirty="0" err="1" smtClean="0"/>
              <a:t>available</a:t>
            </a:r>
            <a:r>
              <a:rPr lang="hr-HR" dirty="0" smtClean="0"/>
              <a:t> at </a:t>
            </a:r>
            <a:r>
              <a:rPr lang="hr-HR" dirty="0" err="1" smtClean="0"/>
              <a:t>local</a:t>
            </a:r>
            <a:r>
              <a:rPr lang="hr-HR" dirty="0" smtClean="0"/>
              <a:t> </a:t>
            </a:r>
            <a:r>
              <a:rPr lang="hr-HR" dirty="0" err="1" smtClean="0"/>
              <a:t>level</a:t>
            </a:r>
            <a:r>
              <a:rPr lang="hr-HR" dirty="0" smtClean="0"/>
              <a:t>, on </a:t>
            </a:r>
            <a:r>
              <a:rPr lang="hr-HR" dirty="0" err="1" smtClean="0"/>
              <a:t>weekly</a:t>
            </a:r>
            <a:r>
              <a:rPr lang="hr-HR" dirty="0" smtClean="0"/>
              <a:t> </a:t>
            </a:r>
            <a:r>
              <a:rPr lang="hr-HR" dirty="0" err="1" smtClean="0"/>
              <a:t>basis</a:t>
            </a:r>
            <a:r>
              <a:rPr lang="hr-HR" dirty="0" smtClean="0"/>
              <a:t>, </a:t>
            </a:r>
            <a:r>
              <a:rPr lang="hr-HR" dirty="0" err="1" smtClean="0"/>
              <a:t>app</a:t>
            </a:r>
            <a:r>
              <a:rPr lang="hr-HR" dirty="0" smtClean="0"/>
              <a:t>. 12 </a:t>
            </a:r>
            <a:r>
              <a:rPr lang="hr-HR" dirty="0" err="1" smtClean="0"/>
              <a:t>families</a:t>
            </a:r>
            <a:r>
              <a:rPr lang="hr-HR" dirty="0" smtClean="0"/>
              <a:t> </a:t>
            </a:r>
            <a:r>
              <a:rPr lang="hr-HR" dirty="0" err="1" smtClean="0"/>
              <a:t>in</a:t>
            </a:r>
            <a:r>
              <a:rPr lang="hr-HR" dirty="0" smtClean="0"/>
              <a:t> </a:t>
            </a:r>
            <a:r>
              <a:rPr lang="hr-HR" dirty="0" err="1" smtClean="0"/>
              <a:t>the</a:t>
            </a:r>
            <a:r>
              <a:rPr lang="hr-HR" dirty="0" smtClean="0"/>
              <a:t> </a:t>
            </a:r>
            <a:r>
              <a:rPr lang="hr-HR" dirty="0" err="1" smtClean="0"/>
              <a:t>group</a:t>
            </a:r>
            <a:r>
              <a:rPr lang="hr-HR" dirty="0" smtClean="0"/>
              <a:t>, </a:t>
            </a:r>
            <a:r>
              <a:rPr lang="hr-HR" dirty="0" err="1" smtClean="0"/>
              <a:t>confidentiality</a:t>
            </a:r>
            <a:r>
              <a:rPr lang="hr-HR" dirty="0" smtClean="0"/>
              <a:t>, </a:t>
            </a:r>
            <a:r>
              <a:rPr lang="hr-HR" dirty="0" err="1" smtClean="0"/>
              <a:t>disulfiram</a:t>
            </a:r>
            <a:r>
              <a:rPr lang="hr-HR" dirty="0" smtClean="0"/>
              <a:t> (</a:t>
            </a:r>
            <a:r>
              <a:rPr lang="hr-HR" dirty="0" err="1" smtClean="0"/>
              <a:t>optional</a:t>
            </a:r>
            <a:r>
              <a:rPr lang="hr-HR" dirty="0" smtClean="0"/>
              <a:t>)</a:t>
            </a:r>
            <a:endParaRPr lang="hr-HR" dirty="0"/>
          </a:p>
          <a:p>
            <a:pPr marL="36195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46259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349789"/>
            <a:ext cx="8911687" cy="1005185"/>
          </a:xfrm>
        </p:spPr>
        <p:txBody>
          <a:bodyPr>
            <a:normAutofit fontScale="90000"/>
          </a:bodyPr>
          <a:lstStyle/>
          <a:p>
            <a:r>
              <a:rPr lang="hr-HR" b="1" dirty="0" smtClean="0"/>
              <a:t>1. </a:t>
            </a:r>
            <a:r>
              <a:rPr lang="hr-HR" b="1" dirty="0" err="1" smtClean="0"/>
              <a:t>Introduction</a:t>
            </a:r>
            <a:r>
              <a:rPr lang="hr-HR" b="1" dirty="0" smtClean="0"/>
              <a:t> </a:t>
            </a:r>
            <a:r>
              <a:rPr lang="hr-HR" b="1" dirty="0"/>
              <a:t>(</a:t>
            </a:r>
            <a:r>
              <a:rPr lang="hr-HR" b="1" dirty="0" smtClean="0"/>
              <a:t>II)</a:t>
            </a:r>
            <a:br>
              <a:rPr lang="hr-HR" b="1" dirty="0" smtClean="0"/>
            </a:br>
            <a:r>
              <a:rPr lang="hr-HR" sz="3100" i="1" dirty="0" err="1"/>
              <a:t>T</a:t>
            </a:r>
            <a:r>
              <a:rPr lang="hr-HR" sz="3100" i="1" dirty="0" err="1" smtClean="0"/>
              <a:t>herapeutic</a:t>
            </a:r>
            <a:r>
              <a:rPr lang="hr-HR" sz="3100" i="1" dirty="0" smtClean="0"/>
              <a:t> role </a:t>
            </a:r>
            <a:r>
              <a:rPr lang="hr-HR" sz="3100" i="1" dirty="0" err="1" smtClean="0"/>
              <a:t>in</a:t>
            </a:r>
            <a:r>
              <a:rPr lang="hr-HR" sz="3100" i="1" dirty="0" smtClean="0"/>
              <a:t> CTA</a:t>
            </a:r>
            <a:endParaRPr lang="en-US" sz="31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59789"/>
            <a:ext cx="8915400" cy="4727275"/>
          </a:xfrm>
        </p:spPr>
        <p:txBody>
          <a:bodyPr/>
          <a:lstStyle/>
          <a:p>
            <a:r>
              <a:rPr lang="hr-HR" sz="2000" dirty="0" err="1" smtClean="0"/>
              <a:t>Mainly</a:t>
            </a:r>
            <a:r>
              <a:rPr lang="hr-HR" sz="2000" dirty="0" smtClean="0"/>
              <a:t> </a:t>
            </a:r>
            <a:r>
              <a:rPr lang="hr-HR" sz="2000" dirty="0" err="1" smtClean="0"/>
              <a:t>social</a:t>
            </a:r>
            <a:r>
              <a:rPr lang="hr-HR" sz="2000" dirty="0" smtClean="0"/>
              <a:t> </a:t>
            </a:r>
            <a:r>
              <a:rPr lang="hr-HR" sz="2000" dirty="0" err="1" smtClean="0"/>
              <a:t>workers</a:t>
            </a:r>
            <a:r>
              <a:rPr lang="hr-HR" sz="2000" dirty="0" smtClean="0"/>
              <a:t>, </a:t>
            </a:r>
            <a:r>
              <a:rPr lang="hr-HR" sz="2000" dirty="0" err="1" smtClean="0"/>
              <a:t>psychiatrists</a:t>
            </a:r>
            <a:r>
              <a:rPr lang="hr-HR" sz="2000" dirty="0" smtClean="0"/>
              <a:t>, </a:t>
            </a:r>
            <a:r>
              <a:rPr lang="hr-HR" sz="2000" dirty="0" err="1" smtClean="0"/>
              <a:t>nurses</a:t>
            </a:r>
            <a:r>
              <a:rPr lang="hr-HR" sz="2000" dirty="0" smtClean="0"/>
              <a:t>, </a:t>
            </a:r>
            <a:r>
              <a:rPr lang="hr-HR" sz="2000" dirty="0" err="1" smtClean="0"/>
              <a:t>psychologists</a:t>
            </a:r>
            <a:r>
              <a:rPr lang="hr-HR" sz="2000" dirty="0" smtClean="0"/>
              <a:t>, </a:t>
            </a:r>
            <a:r>
              <a:rPr lang="hr-HR" sz="2000" dirty="0" err="1" smtClean="0"/>
              <a:t>with</a:t>
            </a:r>
            <a:r>
              <a:rPr lang="hr-HR" sz="2000" dirty="0" smtClean="0"/>
              <a:t> </a:t>
            </a:r>
            <a:r>
              <a:rPr lang="hr-HR" sz="2000" dirty="0" err="1" smtClean="0"/>
              <a:t>further</a:t>
            </a:r>
            <a:r>
              <a:rPr lang="hr-HR" sz="2000" dirty="0" smtClean="0"/>
              <a:t> </a:t>
            </a:r>
            <a:r>
              <a:rPr lang="hr-HR" sz="2000" dirty="0" err="1" smtClean="0"/>
              <a:t>training</a:t>
            </a:r>
            <a:endParaRPr lang="hr-HR" sz="2000" dirty="0" smtClean="0"/>
          </a:p>
          <a:p>
            <a:pPr>
              <a:buNone/>
            </a:pPr>
            <a:r>
              <a:rPr lang="hr-HR" sz="2000" dirty="0" err="1" smtClean="0"/>
              <a:t>Tasks</a:t>
            </a:r>
            <a:r>
              <a:rPr lang="hr-HR" sz="2000" dirty="0" smtClean="0"/>
              <a:t>:</a:t>
            </a:r>
          </a:p>
          <a:p>
            <a:r>
              <a:rPr lang="hr-HR" sz="2000" dirty="0" err="1" smtClean="0"/>
              <a:t>Speeding</a:t>
            </a:r>
            <a:r>
              <a:rPr lang="hr-HR" sz="2000" dirty="0" smtClean="0"/>
              <a:t> </a:t>
            </a:r>
            <a:r>
              <a:rPr lang="hr-HR" sz="2000" dirty="0" err="1" smtClean="0"/>
              <a:t>up</a:t>
            </a:r>
            <a:r>
              <a:rPr lang="hr-HR" sz="2000" dirty="0" smtClean="0"/>
              <a:t> </a:t>
            </a:r>
            <a:r>
              <a:rPr lang="hr-HR" sz="2000" dirty="0" err="1" smtClean="0"/>
              <a:t>the</a:t>
            </a:r>
            <a:r>
              <a:rPr lang="hr-HR" sz="2000" dirty="0" smtClean="0"/>
              <a:t> </a:t>
            </a:r>
            <a:r>
              <a:rPr lang="hr-HR" sz="2000" dirty="0" err="1" smtClean="0"/>
              <a:t>recovery</a:t>
            </a:r>
            <a:r>
              <a:rPr lang="hr-HR" sz="2000" dirty="0" smtClean="0"/>
              <a:t> </a:t>
            </a:r>
            <a:r>
              <a:rPr lang="hr-HR" sz="2000" dirty="0" err="1" smtClean="0"/>
              <a:t>process</a:t>
            </a:r>
            <a:r>
              <a:rPr lang="hr-HR" sz="2000" dirty="0"/>
              <a:t> </a:t>
            </a:r>
            <a:r>
              <a:rPr lang="hr-HR" sz="2000" dirty="0" err="1" smtClean="0"/>
              <a:t>and</a:t>
            </a:r>
            <a:r>
              <a:rPr lang="hr-HR" sz="2000" dirty="0" smtClean="0"/>
              <a:t> </a:t>
            </a:r>
            <a:r>
              <a:rPr lang="hr-HR" sz="2000" dirty="0" err="1" smtClean="0"/>
              <a:t>positive</a:t>
            </a:r>
            <a:r>
              <a:rPr lang="hr-HR" sz="2000" dirty="0" smtClean="0"/>
              <a:t> </a:t>
            </a:r>
            <a:r>
              <a:rPr lang="hr-HR" sz="2000" dirty="0" err="1" smtClean="0"/>
              <a:t>behavioral</a:t>
            </a:r>
            <a:r>
              <a:rPr lang="hr-HR" sz="2000" dirty="0" smtClean="0"/>
              <a:t> </a:t>
            </a:r>
            <a:r>
              <a:rPr lang="hr-HR" sz="2000" dirty="0" err="1" smtClean="0"/>
              <a:t>changes</a:t>
            </a:r>
            <a:endParaRPr lang="hr-HR" sz="2000" dirty="0" smtClean="0"/>
          </a:p>
          <a:p>
            <a:r>
              <a:rPr lang="hr-HR" sz="2000" dirty="0" err="1" smtClean="0"/>
              <a:t>Removing</a:t>
            </a:r>
            <a:r>
              <a:rPr lang="hr-HR" sz="2000" dirty="0" smtClean="0"/>
              <a:t> </a:t>
            </a:r>
            <a:r>
              <a:rPr lang="hr-HR" sz="2000" dirty="0" err="1" smtClean="0"/>
              <a:t>the</a:t>
            </a:r>
            <a:r>
              <a:rPr lang="hr-HR" sz="2000" dirty="0" smtClean="0"/>
              <a:t> </a:t>
            </a:r>
            <a:r>
              <a:rPr lang="hr-HR" sz="2000" dirty="0" err="1" smtClean="0"/>
              <a:t>resistance</a:t>
            </a:r>
            <a:endParaRPr lang="hr-HR" sz="2000" dirty="0" smtClean="0"/>
          </a:p>
          <a:p>
            <a:r>
              <a:rPr lang="hr-HR" sz="2000" dirty="0" err="1" smtClean="0"/>
              <a:t>Providing</a:t>
            </a:r>
            <a:r>
              <a:rPr lang="hr-HR" sz="2000" dirty="0" smtClean="0"/>
              <a:t> </a:t>
            </a:r>
            <a:r>
              <a:rPr lang="hr-HR" sz="2000" dirty="0" err="1" smtClean="0"/>
              <a:t>stimulating</a:t>
            </a:r>
            <a:r>
              <a:rPr lang="hr-HR" sz="2000" dirty="0" smtClean="0"/>
              <a:t> </a:t>
            </a:r>
            <a:r>
              <a:rPr lang="hr-HR" sz="2000" dirty="0" err="1" smtClean="0"/>
              <a:t>atmosphere</a:t>
            </a:r>
            <a:endParaRPr lang="hr-HR" sz="2000" dirty="0" smtClean="0"/>
          </a:p>
          <a:p>
            <a:r>
              <a:rPr lang="hr-HR" sz="2000" dirty="0" err="1" smtClean="0"/>
              <a:t>Respecting</a:t>
            </a:r>
            <a:r>
              <a:rPr lang="hr-HR" sz="2000" dirty="0" smtClean="0"/>
              <a:t> </a:t>
            </a:r>
            <a:r>
              <a:rPr lang="hr-HR" sz="2000" dirty="0" err="1" smtClean="0"/>
              <a:t>and</a:t>
            </a:r>
            <a:r>
              <a:rPr lang="hr-HR" sz="2000" dirty="0" smtClean="0"/>
              <a:t> </a:t>
            </a:r>
            <a:r>
              <a:rPr lang="hr-HR" sz="2000" dirty="0" err="1" smtClean="0"/>
              <a:t>appreciating</a:t>
            </a:r>
            <a:r>
              <a:rPr lang="hr-HR" sz="2000" dirty="0" smtClean="0"/>
              <a:t> </a:t>
            </a:r>
            <a:r>
              <a:rPr lang="hr-HR" sz="2000" dirty="0" err="1" smtClean="0"/>
              <a:t>client’s</a:t>
            </a:r>
            <a:r>
              <a:rPr lang="hr-HR" sz="2000" dirty="0" smtClean="0"/>
              <a:t> </a:t>
            </a:r>
            <a:r>
              <a:rPr lang="hr-HR" sz="2000" dirty="0" err="1" smtClean="0"/>
              <a:t>personality</a:t>
            </a:r>
            <a:endParaRPr lang="hr-HR" sz="2000" dirty="0"/>
          </a:p>
          <a:p>
            <a:r>
              <a:rPr lang="hr-HR" sz="2000" dirty="0" err="1" smtClean="0"/>
              <a:t>Helping</a:t>
            </a:r>
            <a:r>
              <a:rPr lang="hr-HR" sz="2000" dirty="0" smtClean="0"/>
              <a:t> </a:t>
            </a:r>
            <a:r>
              <a:rPr lang="hr-HR" sz="2000" dirty="0" err="1" smtClean="0"/>
              <a:t>with</a:t>
            </a:r>
            <a:r>
              <a:rPr lang="hr-HR" sz="2000" dirty="0" smtClean="0"/>
              <a:t> </a:t>
            </a:r>
            <a:r>
              <a:rPr lang="hr-HR" sz="2000" dirty="0" err="1" smtClean="0"/>
              <a:t>organizing</a:t>
            </a:r>
            <a:r>
              <a:rPr lang="hr-HR" sz="2000" dirty="0" smtClean="0"/>
              <a:t> </a:t>
            </a:r>
            <a:r>
              <a:rPr lang="hr-HR" sz="2000" dirty="0" err="1" smtClean="0"/>
              <a:t>daily</a:t>
            </a:r>
            <a:r>
              <a:rPr lang="hr-HR" sz="2000" dirty="0" smtClean="0"/>
              <a:t> </a:t>
            </a:r>
            <a:r>
              <a:rPr lang="hr-HR" sz="2000" dirty="0" err="1" smtClean="0"/>
              <a:t>activities</a:t>
            </a:r>
            <a:r>
              <a:rPr lang="hr-HR" sz="2000" dirty="0" smtClean="0"/>
              <a:t>, </a:t>
            </a:r>
            <a:r>
              <a:rPr lang="hr-HR" sz="2000" dirty="0" err="1" smtClean="0"/>
              <a:t>making</a:t>
            </a:r>
            <a:r>
              <a:rPr lang="hr-HR" sz="2000" dirty="0" smtClean="0"/>
              <a:t> </a:t>
            </a:r>
            <a:r>
              <a:rPr lang="hr-HR" sz="2000" dirty="0" err="1" smtClean="0"/>
              <a:t>decisions</a:t>
            </a:r>
            <a:r>
              <a:rPr lang="hr-HR" sz="2000" dirty="0" smtClean="0"/>
              <a:t> </a:t>
            </a:r>
            <a:r>
              <a:rPr lang="hr-HR" sz="2000" dirty="0" err="1" smtClean="0"/>
              <a:t>and</a:t>
            </a:r>
            <a:r>
              <a:rPr lang="hr-HR" sz="2000" dirty="0" smtClean="0"/>
              <a:t> </a:t>
            </a:r>
            <a:r>
              <a:rPr lang="hr-HR" sz="2000" dirty="0" err="1" smtClean="0"/>
              <a:t>creating</a:t>
            </a:r>
            <a:r>
              <a:rPr lang="hr-HR" sz="2000" dirty="0" smtClean="0"/>
              <a:t> </a:t>
            </a:r>
            <a:r>
              <a:rPr lang="hr-HR" sz="2000" dirty="0" err="1" smtClean="0"/>
              <a:t>new</a:t>
            </a:r>
            <a:r>
              <a:rPr lang="hr-HR" sz="2000" dirty="0" smtClean="0"/>
              <a:t> </a:t>
            </a:r>
            <a:r>
              <a:rPr lang="hr-HR" sz="2000" dirty="0" err="1" smtClean="0"/>
              <a:t>sober</a:t>
            </a:r>
            <a:r>
              <a:rPr lang="hr-HR" sz="2000" dirty="0" smtClean="0"/>
              <a:t> </a:t>
            </a:r>
            <a:r>
              <a:rPr lang="hr-HR" sz="2000" dirty="0" err="1" smtClean="0"/>
              <a:t>relationships</a:t>
            </a:r>
            <a:endParaRPr lang="hr-HR" sz="2000" dirty="0" smtClean="0"/>
          </a:p>
          <a:p>
            <a:r>
              <a:rPr lang="hr-HR" sz="2000" dirty="0" smtClean="0"/>
              <a:t>Personal </a:t>
            </a:r>
            <a:r>
              <a:rPr lang="hr-HR" sz="2000" dirty="0" err="1" smtClean="0"/>
              <a:t>change</a:t>
            </a:r>
            <a:r>
              <a:rPr lang="hr-HR" sz="2000" dirty="0" smtClean="0"/>
              <a:t> </a:t>
            </a:r>
            <a:r>
              <a:rPr lang="hr-HR" sz="2000" dirty="0" err="1" smtClean="0"/>
              <a:t>in</a:t>
            </a:r>
            <a:r>
              <a:rPr lang="hr-HR" sz="2000" dirty="0" smtClean="0"/>
              <a:t> </a:t>
            </a:r>
            <a:r>
              <a:rPr lang="hr-HR" sz="2000" dirty="0" err="1" smtClean="0"/>
              <a:t>wider</a:t>
            </a:r>
            <a:r>
              <a:rPr lang="hr-HR" sz="2000" dirty="0" smtClean="0"/>
              <a:t> </a:t>
            </a:r>
            <a:r>
              <a:rPr lang="hr-HR" sz="2000" dirty="0" err="1" smtClean="0"/>
              <a:t>sense</a:t>
            </a:r>
            <a:endParaRPr lang="hr-HR" sz="2000" dirty="0" smtClean="0"/>
          </a:p>
          <a:p>
            <a:r>
              <a:rPr lang="hr-HR" sz="2000" dirty="0" err="1" smtClean="0"/>
              <a:t>Organizing</a:t>
            </a:r>
            <a:r>
              <a:rPr lang="hr-HR" sz="2000" dirty="0" smtClean="0"/>
              <a:t> </a:t>
            </a:r>
            <a:r>
              <a:rPr lang="hr-HR" sz="2000" dirty="0" err="1" smtClean="0"/>
              <a:t>out-group</a:t>
            </a:r>
            <a:r>
              <a:rPr lang="hr-HR" sz="2000" dirty="0" smtClean="0"/>
              <a:t> </a:t>
            </a:r>
            <a:r>
              <a:rPr lang="hr-HR" sz="2000" dirty="0" err="1" smtClean="0"/>
              <a:t>acitivities</a:t>
            </a:r>
            <a:endParaRPr lang="hr-HR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637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Information</a:t>
            </a:r>
            <a:r>
              <a:rPr lang="hr-HR" dirty="0" smtClean="0"/>
              <a:t> </a:t>
            </a:r>
            <a:r>
              <a:rPr lang="hr-HR" dirty="0" err="1" smtClean="0"/>
              <a:t>about</a:t>
            </a:r>
            <a:r>
              <a:rPr lang="hr-HR" dirty="0" smtClean="0"/>
              <a:t> </a:t>
            </a:r>
            <a:r>
              <a:rPr lang="hr-HR" dirty="0" err="1" smtClean="0"/>
              <a:t>the</a:t>
            </a:r>
            <a:r>
              <a:rPr lang="hr-HR" dirty="0" smtClean="0"/>
              <a:t> </a:t>
            </a:r>
            <a:r>
              <a:rPr lang="hr-HR" dirty="0" err="1" smtClean="0"/>
              <a:t>reserach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589212" y="1678675"/>
            <a:ext cx="8915400" cy="4558351"/>
          </a:xfrm>
        </p:spPr>
        <p:txBody>
          <a:bodyPr>
            <a:normAutofit fontScale="92500" lnSpcReduction="10000"/>
          </a:bodyPr>
          <a:lstStyle/>
          <a:p>
            <a:r>
              <a:rPr lang="hr-HR" sz="2000" dirty="0" smtClean="0"/>
              <a:t>40 </a:t>
            </a:r>
            <a:r>
              <a:rPr lang="hr-HR" sz="2000" dirty="0" err="1" smtClean="0"/>
              <a:t>randomly</a:t>
            </a:r>
            <a:r>
              <a:rPr lang="hr-HR" sz="2000" dirty="0" smtClean="0"/>
              <a:t> </a:t>
            </a:r>
            <a:r>
              <a:rPr lang="hr-HR" sz="2000" dirty="0" err="1" smtClean="0"/>
              <a:t>selected</a:t>
            </a:r>
            <a:r>
              <a:rPr lang="hr-HR" sz="2000" dirty="0" smtClean="0"/>
              <a:t> </a:t>
            </a:r>
            <a:r>
              <a:rPr lang="hr-HR" sz="2000" dirty="0" err="1" smtClean="0"/>
              <a:t>CTAs</a:t>
            </a:r>
            <a:endParaRPr lang="hr-HR" sz="2000" dirty="0" smtClean="0"/>
          </a:p>
          <a:p>
            <a:r>
              <a:rPr lang="hr-HR" sz="2000" dirty="0" smtClean="0"/>
              <a:t>465 </a:t>
            </a:r>
            <a:r>
              <a:rPr lang="hr-HR" sz="2000" dirty="0" err="1" smtClean="0"/>
              <a:t>person</a:t>
            </a:r>
            <a:r>
              <a:rPr lang="hr-HR" sz="2000" dirty="0" smtClean="0"/>
              <a:t> </a:t>
            </a:r>
            <a:r>
              <a:rPr lang="hr-HR" sz="2000" dirty="0" err="1" smtClean="0"/>
              <a:t>with</a:t>
            </a:r>
            <a:r>
              <a:rPr lang="hr-HR" sz="2000" dirty="0" smtClean="0"/>
              <a:t> </a:t>
            </a:r>
            <a:r>
              <a:rPr lang="hr-HR" sz="2000" dirty="0" err="1" smtClean="0"/>
              <a:t>alcholism</a:t>
            </a:r>
            <a:r>
              <a:rPr lang="hr-HR" sz="2000" dirty="0" smtClean="0"/>
              <a:t> problem </a:t>
            </a:r>
            <a:r>
              <a:rPr lang="hr-HR" sz="2000" dirty="0" err="1" smtClean="0"/>
              <a:t>and</a:t>
            </a:r>
            <a:r>
              <a:rPr lang="hr-HR" sz="2000" dirty="0" smtClean="0"/>
              <a:t> 200 </a:t>
            </a:r>
            <a:r>
              <a:rPr lang="hr-HR" sz="2000" dirty="0" err="1" smtClean="0"/>
              <a:t>person</a:t>
            </a:r>
            <a:r>
              <a:rPr lang="hr-HR" sz="2000" dirty="0" smtClean="0"/>
              <a:t> as a </a:t>
            </a:r>
            <a:r>
              <a:rPr lang="hr-HR" sz="2000" dirty="0" err="1" smtClean="0"/>
              <a:t>support</a:t>
            </a:r>
            <a:r>
              <a:rPr lang="hr-HR" sz="2000" dirty="0" smtClean="0"/>
              <a:t> </a:t>
            </a:r>
            <a:r>
              <a:rPr lang="hr-HR" sz="2000" dirty="0" err="1" smtClean="0"/>
              <a:t>member</a:t>
            </a:r>
            <a:endParaRPr lang="hr-HR" sz="2000" dirty="0" smtClean="0"/>
          </a:p>
          <a:p>
            <a:r>
              <a:rPr lang="hr-HR" sz="2000" dirty="0" err="1" smtClean="0"/>
              <a:t>Research</a:t>
            </a:r>
            <a:r>
              <a:rPr lang="hr-HR" sz="2000" dirty="0" smtClean="0"/>
              <a:t> </a:t>
            </a:r>
            <a:r>
              <a:rPr lang="hr-HR" sz="2000" dirty="0" err="1" smtClean="0"/>
              <a:t>objectives</a:t>
            </a:r>
            <a:r>
              <a:rPr lang="hr-HR" sz="2000" dirty="0" smtClean="0"/>
              <a:t>:  </a:t>
            </a:r>
          </a:p>
          <a:p>
            <a:pPr lvl="1"/>
            <a:r>
              <a:rPr lang="hr-HR" sz="1800" dirty="0" smtClean="0"/>
              <a:t>1) To </a:t>
            </a:r>
            <a:r>
              <a:rPr lang="hr-HR" sz="1800" dirty="0" err="1" smtClean="0"/>
              <a:t>identify</a:t>
            </a:r>
            <a:r>
              <a:rPr lang="hr-HR" sz="1800" dirty="0" smtClean="0"/>
              <a:t> </a:t>
            </a:r>
            <a:r>
              <a:rPr lang="hr-HR" sz="1800" dirty="0" err="1" smtClean="0"/>
              <a:t>the</a:t>
            </a:r>
            <a:r>
              <a:rPr lang="hr-HR" sz="1800" dirty="0" smtClean="0"/>
              <a:t> </a:t>
            </a:r>
            <a:r>
              <a:rPr lang="hr-HR" sz="1800" dirty="0" err="1" smtClean="0"/>
              <a:t>contribution</a:t>
            </a:r>
            <a:r>
              <a:rPr lang="hr-HR" sz="1800" dirty="0" smtClean="0"/>
              <a:t> </a:t>
            </a:r>
            <a:r>
              <a:rPr lang="hr-HR" sz="1800" dirty="0" err="1" smtClean="0"/>
              <a:t>of</a:t>
            </a:r>
            <a:r>
              <a:rPr lang="hr-HR" sz="1800" dirty="0" smtClean="0"/>
              <a:t> </a:t>
            </a:r>
            <a:r>
              <a:rPr lang="hr-HR" sz="1800" dirty="0" err="1" smtClean="0"/>
              <a:t>member</a:t>
            </a:r>
            <a:r>
              <a:rPr lang="hr-HR" sz="1800" dirty="0" smtClean="0"/>
              <a:t>’s </a:t>
            </a:r>
            <a:r>
              <a:rPr lang="hr-HR" sz="1800" dirty="0" err="1" smtClean="0"/>
              <a:t>functioning</a:t>
            </a:r>
            <a:r>
              <a:rPr lang="hr-HR" sz="1800" dirty="0" smtClean="0"/>
              <a:t> </a:t>
            </a:r>
            <a:r>
              <a:rPr lang="hr-HR" sz="1800" dirty="0" err="1" smtClean="0"/>
              <a:t>in</a:t>
            </a:r>
            <a:r>
              <a:rPr lang="hr-HR" sz="1800" dirty="0" smtClean="0"/>
              <a:t> </a:t>
            </a:r>
            <a:r>
              <a:rPr lang="hr-HR" sz="1800" dirty="0" err="1" smtClean="0"/>
              <a:t>the</a:t>
            </a:r>
            <a:r>
              <a:rPr lang="hr-HR" sz="1800" dirty="0" smtClean="0"/>
              <a:t> group and some </a:t>
            </a:r>
            <a:r>
              <a:rPr lang="hr-HR" sz="1800" dirty="0" err="1" smtClean="0"/>
              <a:t>dimensions</a:t>
            </a:r>
            <a:r>
              <a:rPr lang="hr-HR" sz="1800" dirty="0" smtClean="0"/>
              <a:t> </a:t>
            </a:r>
            <a:r>
              <a:rPr lang="hr-HR" sz="1800" dirty="0" err="1" smtClean="0"/>
              <a:t>of</a:t>
            </a:r>
            <a:r>
              <a:rPr lang="hr-HR" sz="1800" dirty="0" smtClean="0"/>
              <a:t> CTA on </a:t>
            </a:r>
            <a:r>
              <a:rPr lang="hr-HR" sz="1800" b="1" dirty="0" err="1" smtClean="0"/>
              <a:t>assessment</a:t>
            </a:r>
            <a:r>
              <a:rPr lang="hr-HR" sz="1800" b="1" dirty="0" smtClean="0"/>
              <a:t> </a:t>
            </a:r>
            <a:r>
              <a:rPr lang="hr-HR" sz="1800" b="1" dirty="0" err="1" smtClean="0"/>
              <a:t>of</a:t>
            </a:r>
            <a:r>
              <a:rPr lang="hr-HR" sz="1800" b="1" dirty="0" smtClean="0"/>
              <a:t> progress </a:t>
            </a:r>
            <a:r>
              <a:rPr lang="hr-HR" sz="1800" b="1" dirty="0" err="1" smtClean="0"/>
              <a:t>in</a:t>
            </a:r>
            <a:r>
              <a:rPr lang="hr-HR" sz="1800" b="1" dirty="0" smtClean="0"/>
              <a:t> </a:t>
            </a:r>
            <a:r>
              <a:rPr lang="hr-HR" sz="1800" b="1" dirty="0" err="1" smtClean="0"/>
              <a:t>various</a:t>
            </a:r>
            <a:r>
              <a:rPr lang="hr-HR" sz="1800" b="1" dirty="0" smtClean="0"/>
              <a:t> life </a:t>
            </a:r>
            <a:r>
              <a:rPr lang="hr-HR" sz="1800" b="1" dirty="0" err="1" smtClean="0"/>
              <a:t>aspects</a:t>
            </a:r>
            <a:r>
              <a:rPr lang="hr-HR" sz="1800" b="1" dirty="0" smtClean="0"/>
              <a:t> </a:t>
            </a:r>
            <a:r>
              <a:rPr lang="hr-HR" sz="1800" dirty="0" smtClean="0"/>
              <a:t>(</a:t>
            </a:r>
            <a:r>
              <a:rPr lang="hr-HR" sz="1800" dirty="0" err="1" smtClean="0"/>
              <a:t>e.</a:t>
            </a:r>
            <a:r>
              <a:rPr lang="hr-HR" sz="1800" dirty="0" err="1" smtClean="0"/>
              <a:t>g</a:t>
            </a:r>
            <a:r>
              <a:rPr lang="hr-HR" sz="1800" dirty="0" smtClean="0"/>
              <a:t>. </a:t>
            </a:r>
            <a:r>
              <a:rPr lang="hr-HR" sz="1800" dirty="0" err="1" smtClean="0"/>
              <a:t>marital</a:t>
            </a:r>
            <a:r>
              <a:rPr lang="hr-HR" sz="1800" dirty="0" smtClean="0"/>
              <a:t> and </a:t>
            </a:r>
            <a:r>
              <a:rPr lang="hr-HR" sz="1800" dirty="0" err="1" smtClean="0"/>
              <a:t>parental</a:t>
            </a:r>
            <a:r>
              <a:rPr lang="hr-HR" sz="1800" dirty="0" smtClean="0"/>
              <a:t> </a:t>
            </a:r>
            <a:r>
              <a:rPr lang="hr-HR" sz="1800" dirty="0" err="1" smtClean="0"/>
              <a:t>relations</a:t>
            </a:r>
            <a:r>
              <a:rPr lang="hr-HR" sz="1800" dirty="0" smtClean="0"/>
              <a:t>, </a:t>
            </a:r>
            <a:r>
              <a:rPr lang="hr-HR" sz="1800" dirty="0" err="1" smtClean="0"/>
              <a:t>self</a:t>
            </a:r>
            <a:r>
              <a:rPr lang="hr-HR" sz="1800" dirty="0" smtClean="0"/>
              <a:t>-</a:t>
            </a:r>
            <a:r>
              <a:rPr lang="hr-HR" sz="1800" dirty="0" err="1" smtClean="0"/>
              <a:t>concept</a:t>
            </a:r>
            <a:r>
              <a:rPr lang="hr-HR" sz="1800" dirty="0" smtClean="0"/>
              <a:t>, </a:t>
            </a:r>
            <a:r>
              <a:rPr lang="hr-HR" sz="1800" dirty="0" err="1" smtClean="0"/>
              <a:t>functioning</a:t>
            </a:r>
            <a:r>
              <a:rPr lang="hr-HR" sz="1800" dirty="0" smtClean="0"/>
              <a:t> at </a:t>
            </a:r>
            <a:r>
              <a:rPr lang="hr-HR" sz="1800" dirty="0" err="1" smtClean="0"/>
              <a:t>the</a:t>
            </a:r>
            <a:r>
              <a:rPr lang="hr-HR" sz="1800" dirty="0" smtClean="0"/>
              <a:t> work place). </a:t>
            </a:r>
            <a:endParaRPr lang="hr-HR" sz="1800" dirty="0" smtClean="0"/>
          </a:p>
          <a:p>
            <a:pPr lvl="1"/>
            <a:r>
              <a:rPr lang="hr-HR" sz="1800" dirty="0" smtClean="0"/>
              <a:t>2) To </a:t>
            </a:r>
            <a:r>
              <a:rPr lang="hr-HR" sz="1800" dirty="0" err="1" smtClean="0"/>
              <a:t>identify</a:t>
            </a:r>
            <a:r>
              <a:rPr lang="hr-HR" sz="1800" dirty="0" smtClean="0"/>
              <a:t> </a:t>
            </a:r>
            <a:r>
              <a:rPr lang="hr-HR" sz="1800" dirty="0" err="1" smtClean="0"/>
              <a:t>the</a:t>
            </a:r>
            <a:r>
              <a:rPr lang="hr-HR" sz="1800" dirty="0" smtClean="0"/>
              <a:t> </a:t>
            </a:r>
            <a:r>
              <a:rPr lang="hr-HR" sz="1800" dirty="0" err="1" smtClean="0"/>
              <a:t>contribution</a:t>
            </a:r>
            <a:r>
              <a:rPr lang="hr-HR" sz="1800" dirty="0" smtClean="0"/>
              <a:t> </a:t>
            </a:r>
            <a:r>
              <a:rPr lang="hr-HR" sz="1800" dirty="0" err="1" smtClean="0"/>
              <a:t>of</a:t>
            </a:r>
            <a:r>
              <a:rPr lang="hr-HR" sz="1800" dirty="0" smtClean="0"/>
              <a:t> </a:t>
            </a:r>
            <a:r>
              <a:rPr lang="hr-HR" sz="1800" dirty="0" err="1" smtClean="0"/>
              <a:t>member</a:t>
            </a:r>
            <a:r>
              <a:rPr lang="hr-HR" sz="1800" dirty="0" smtClean="0"/>
              <a:t>’s </a:t>
            </a:r>
            <a:r>
              <a:rPr lang="hr-HR" sz="1800" dirty="0" err="1" smtClean="0"/>
              <a:t>functioning</a:t>
            </a:r>
            <a:r>
              <a:rPr lang="hr-HR" sz="1800" dirty="0" smtClean="0"/>
              <a:t> </a:t>
            </a:r>
            <a:r>
              <a:rPr lang="hr-HR" sz="1800" dirty="0" err="1" smtClean="0"/>
              <a:t>in</a:t>
            </a:r>
            <a:r>
              <a:rPr lang="hr-HR" sz="1800" dirty="0" smtClean="0"/>
              <a:t> </a:t>
            </a:r>
            <a:r>
              <a:rPr lang="hr-HR" sz="1800" dirty="0" err="1" smtClean="0"/>
              <a:t>the</a:t>
            </a:r>
            <a:r>
              <a:rPr lang="hr-HR" sz="1800" dirty="0" smtClean="0"/>
              <a:t> group and some </a:t>
            </a:r>
            <a:r>
              <a:rPr lang="hr-HR" sz="1800" dirty="0" err="1" smtClean="0"/>
              <a:t>dimensions</a:t>
            </a:r>
            <a:r>
              <a:rPr lang="hr-HR" sz="1800" dirty="0" smtClean="0"/>
              <a:t> </a:t>
            </a:r>
            <a:r>
              <a:rPr lang="hr-HR" sz="1800" dirty="0" err="1" smtClean="0"/>
              <a:t>of</a:t>
            </a:r>
            <a:r>
              <a:rPr lang="hr-HR" sz="1800" dirty="0" smtClean="0"/>
              <a:t> CTA </a:t>
            </a:r>
            <a:r>
              <a:rPr lang="hr-HR" sz="1800" b="1" dirty="0" smtClean="0"/>
              <a:t>on </a:t>
            </a:r>
            <a:r>
              <a:rPr lang="hr-HR" sz="1800" b="1" dirty="0" err="1" smtClean="0"/>
              <a:t>assessment</a:t>
            </a:r>
            <a:r>
              <a:rPr lang="hr-HR" sz="1800" b="1" dirty="0" smtClean="0"/>
              <a:t> </a:t>
            </a:r>
            <a:r>
              <a:rPr lang="hr-HR" sz="1800" b="1" dirty="0" err="1" smtClean="0"/>
              <a:t>of</a:t>
            </a:r>
            <a:r>
              <a:rPr lang="hr-HR" sz="1800" b="1" dirty="0" smtClean="0"/>
              <a:t> </a:t>
            </a:r>
            <a:r>
              <a:rPr lang="hr-HR" sz="1800" b="1" dirty="0" err="1" smtClean="0"/>
              <a:t>changes</a:t>
            </a:r>
            <a:r>
              <a:rPr lang="hr-HR" sz="1800" b="1" dirty="0" smtClean="0"/>
              <a:t> </a:t>
            </a:r>
            <a:r>
              <a:rPr lang="hr-HR" sz="1800" b="1" dirty="0" err="1" smtClean="0"/>
              <a:t>in</a:t>
            </a:r>
            <a:r>
              <a:rPr lang="hr-HR" sz="1800" b="1" dirty="0" smtClean="0"/>
              <a:t> </a:t>
            </a:r>
            <a:r>
              <a:rPr lang="hr-HR" sz="1800" b="1" dirty="0" err="1" smtClean="0"/>
              <a:t>psychosocial</a:t>
            </a:r>
            <a:r>
              <a:rPr lang="hr-HR" sz="1800" b="1" dirty="0" smtClean="0"/>
              <a:t> </a:t>
            </a:r>
            <a:r>
              <a:rPr lang="hr-HR" sz="1800" b="1" dirty="0" err="1" smtClean="0"/>
              <a:t>functioning</a:t>
            </a:r>
            <a:r>
              <a:rPr lang="hr-HR" sz="1800" b="1" dirty="0" smtClean="0"/>
              <a:t> </a:t>
            </a:r>
            <a:r>
              <a:rPr lang="hr-HR" sz="1800" dirty="0" smtClean="0"/>
              <a:t>(</a:t>
            </a:r>
            <a:r>
              <a:rPr lang="hr-HR" sz="1800" dirty="0" err="1" smtClean="0"/>
              <a:t>changes</a:t>
            </a:r>
            <a:r>
              <a:rPr lang="hr-HR" sz="1800" dirty="0" smtClean="0"/>
              <a:t> </a:t>
            </a:r>
            <a:r>
              <a:rPr lang="hr-HR" sz="1800" dirty="0" err="1" smtClean="0"/>
              <a:t>in</a:t>
            </a:r>
            <a:r>
              <a:rPr lang="hr-HR" sz="1800" dirty="0" smtClean="0"/>
              <a:t> </a:t>
            </a:r>
            <a:r>
              <a:rPr lang="hr-HR" sz="1800" dirty="0" err="1" smtClean="0"/>
              <a:t>cognitive</a:t>
            </a:r>
            <a:r>
              <a:rPr lang="hr-HR" sz="1800" dirty="0" smtClean="0"/>
              <a:t> </a:t>
            </a:r>
            <a:r>
              <a:rPr lang="hr-HR" sz="1800" dirty="0" err="1" smtClean="0"/>
              <a:t>reasoning</a:t>
            </a:r>
            <a:r>
              <a:rPr lang="hr-HR" sz="1800" dirty="0" smtClean="0"/>
              <a:t>, </a:t>
            </a:r>
            <a:r>
              <a:rPr lang="hr-HR" sz="1800" dirty="0" err="1" smtClean="0"/>
              <a:t>dealing</a:t>
            </a:r>
            <a:r>
              <a:rPr lang="hr-HR" sz="1800" dirty="0" smtClean="0"/>
              <a:t> </a:t>
            </a:r>
            <a:r>
              <a:rPr lang="hr-HR" sz="1800" dirty="0" err="1" smtClean="0"/>
              <a:t>with</a:t>
            </a:r>
            <a:r>
              <a:rPr lang="hr-HR" sz="1800" dirty="0" smtClean="0"/>
              <a:t> </a:t>
            </a:r>
            <a:r>
              <a:rPr lang="hr-HR" sz="1800" dirty="0" err="1" smtClean="0"/>
              <a:t>emotions</a:t>
            </a:r>
            <a:r>
              <a:rPr lang="hr-HR" sz="1800" dirty="0" smtClean="0"/>
              <a:t> and </a:t>
            </a:r>
            <a:r>
              <a:rPr lang="hr-HR" sz="1800" dirty="0" err="1" smtClean="0"/>
              <a:t>behavioral</a:t>
            </a:r>
            <a:r>
              <a:rPr lang="hr-HR" sz="1800" dirty="0" smtClean="0"/>
              <a:t> </a:t>
            </a:r>
            <a:r>
              <a:rPr lang="hr-HR" sz="1800" dirty="0" err="1" smtClean="0"/>
              <a:t>changes</a:t>
            </a:r>
            <a:r>
              <a:rPr lang="hr-HR" sz="1800" dirty="0" smtClean="0"/>
              <a:t>)</a:t>
            </a:r>
            <a:endParaRPr lang="hr-HR" sz="1800" dirty="0" smtClean="0"/>
          </a:p>
          <a:p>
            <a:pPr lvl="1"/>
            <a:endParaRPr lang="hr-HR" dirty="0" smtClean="0"/>
          </a:p>
          <a:p>
            <a:r>
              <a:rPr lang="hr-HR" dirty="0" err="1" smtClean="0"/>
              <a:t>Used</a:t>
            </a:r>
            <a:r>
              <a:rPr lang="hr-HR" dirty="0" smtClean="0"/>
              <a:t> </a:t>
            </a:r>
            <a:r>
              <a:rPr lang="hr-HR" dirty="0" err="1" smtClean="0"/>
              <a:t>hierarchical</a:t>
            </a:r>
            <a:r>
              <a:rPr lang="hr-HR" dirty="0" smtClean="0"/>
              <a:t> </a:t>
            </a:r>
            <a:r>
              <a:rPr lang="hr-HR" dirty="0" err="1" smtClean="0"/>
              <a:t>regression</a:t>
            </a:r>
            <a:r>
              <a:rPr lang="hr-HR" dirty="0" smtClean="0"/>
              <a:t> </a:t>
            </a:r>
            <a:r>
              <a:rPr lang="hr-HR" dirty="0" err="1" smtClean="0"/>
              <a:t>analysis</a:t>
            </a:r>
            <a:r>
              <a:rPr lang="hr-HR" dirty="0" smtClean="0"/>
              <a:t> </a:t>
            </a:r>
          </a:p>
          <a:p>
            <a:pPr lvl="1"/>
            <a:endParaRPr lang="hr-H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Research</a:t>
            </a:r>
            <a:r>
              <a:rPr lang="hr-HR" dirty="0" smtClean="0"/>
              <a:t> instruments</a:t>
            </a:r>
            <a:endParaRPr lang="en-US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589212" y="1528549"/>
            <a:ext cx="8915400" cy="4872251"/>
          </a:xfrm>
        </p:spPr>
        <p:txBody>
          <a:bodyPr>
            <a:normAutofit/>
          </a:bodyPr>
          <a:lstStyle/>
          <a:p>
            <a:r>
              <a:rPr lang="en-GB" b="1" dirty="0" smtClean="0"/>
              <a:t>Short questionnaire for </a:t>
            </a:r>
            <a:r>
              <a:rPr lang="en-GB" b="1" i="1" dirty="0" smtClean="0"/>
              <a:t>assessing basic features of the member's functioning </a:t>
            </a:r>
            <a:r>
              <a:rPr lang="en-GB" i="1" dirty="0" smtClean="0"/>
              <a:t>in CTA</a:t>
            </a:r>
            <a:r>
              <a:rPr lang="en-GB" dirty="0" smtClean="0"/>
              <a:t>: </a:t>
            </a:r>
            <a:r>
              <a:rPr lang="hr-HR" dirty="0" err="1" smtClean="0"/>
              <a:t>e.g</a:t>
            </a:r>
            <a:r>
              <a:rPr lang="hr-HR" dirty="0" smtClean="0"/>
              <a:t>. </a:t>
            </a:r>
            <a:r>
              <a:rPr lang="en-GB" dirty="0" smtClean="0"/>
              <a:t>gender</a:t>
            </a:r>
            <a:r>
              <a:rPr lang="en-GB" dirty="0" smtClean="0"/>
              <a:t>, years of abstinence, experience of relapse, length of membership</a:t>
            </a:r>
            <a:r>
              <a:rPr lang="en-GB" i="1" dirty="0" smtClean="0"/>
              <a:t>, </a:t>
            </a:r>
            <a:r>
              <a:rPr lang="en-GB" dirty="0" smtClean="0"/>
              <a:t>usage of </a:t>
            </a:r>
            <a:r>
              <a:rPr lang="en-GB" dirty="0" err="1" smtClean="0"/>
              <a:t>disulfiram</a:t>
            </a:r>
            <a:r>
              <a:rPr lang="en-GB" dirty="0" smtClean="0"/>
              <a:t>, frequency of attending CTA, attending meetings with an accompanying person, participation in out-group activities, </a:t>
            </a:r>
            <a:r>
              <a:rPr lang="en-GB" dirty="0" smtClean="0"/>
              <a:t>modality </a:t>
            </a:r>
            <a:r>
              <a:rPr lang="en-GB" dirty="0" smtClean="0"/>
              <a:t>of entering CTA and frequency of various topics processed in the meeting</a:t>
            </a:r>
            <a:r>
              <a:rPr lang="en-GB" dirty="0" smtClean="0"/>
              <a:t>.</a:t>
            </a:r>
            <a:endParaRPr lang="hr-HR" dirty="0" smtClean="0"/>
          </a:p>
          <a:p>
            <a:r>
              <a:rPr lang="en-GB" dirty="0" smtClean="0"/>
              <a:t>Questionnaire for </a:t>
            </a:r>
            <a:r>
              <a:rPr lang="en-GB" b="1" i="1" dirty="0" smtClean="0"/>
              <a:t>assessment of progress in various life </a:t>
            </a:r>
            <a:r>
              <a:rPr lang="en-GB" i="1" dirty="0" smtClean="0"/>
              <a:t>aspects</a:t>
            </a:r>
            <a:r>
              <a:rPr lang="en-GB" dirty="0" smtClean="0"/>
              <a:t> </a:t>
            </a:r>
            <a:r>
              <a:rPr lang="hr-HR" dirty="0" smtClean="0"/>
              <a:t>(</a:t>
            </a:r>
            <a:r>
              <a:rPr lang="en-GB" dirty="0" smtClean="0"/>
              <a:t>9 items</a:t>
            </a:r>
            <a:r>
              <a:rPr lang="hr-HR" dirty="0" smtClean="0"/>
              <a:t>, </a:t>
            </a:r>
            <a:r>
              <a:rPr lang="en-GB" dirty="0" err="1" smtClean="0"/>
              <a:t>Cronbach</a:t>
            </a:r>
            <a:r>
              <a:rPr lang="en-GB" dirty="0" smtClean="0"/>
              <a:t> α </a:t>
            </a:r>
            <a:r>
              <a:rPr lang="hr-HR" dirty="0" smtClean="0"/>
              <a:t>= </a:t>
            </a:r>
            <a:r>
              <a:rPr lang="en-GB" dirty="0" smtClean="0"/>
              <a:t>0.924</a:t>
            </a:r>
            <a:r>
              <a:rPr lang="hr-HR" dirty="0" smtClean="0"/>
              <a:t>)</a:t>
            </a:r>
          </a:p>
          <a:p>
            <a:r>
              <a:rPr lang="en-GB" dirty="0" smtClean="0"/>
              <a:t>Questionnaire for </a:t>
            </a:r>
            <a:r>
              <a:rPr lang="en-GB" b="1" i="1" dirty="0" smtClean="0"/>
              <a:t>assessment of changes in psychosocial functioning</a:t>
            </a:r>
            <a:r>
              <a:rPr lang="en-GB" b="1" dirty="0" smtClean="0"/>
              <a:t> </a:t>
            </a:r>
            <a:r>
              <a:rPr lang="en-GB" dirty="0" smtClean="0"/>
              <a:t>with 14 items (</a:t>
            </a:r>
            <a:r>
              <a:rPr lang="en-GB" dirty="0" err="1" smtClean="0"/>
              <a:t>Cronbach</a:t>
            </a:r>
            <a:r>
              <a:rPr lang="en-GB" dirty="0" smtClean="0"/>
              <a:t> α = 0.938.) </a:t>
            </a:r>
            <a:endParaRPr lang="hr-HR" dirty="0" smtClean="0"/>
          </a:p>
          <a:p>
            <a:r>
              <a:rPr lang="en-GB" dirty="0" smtClean="0"/>
              <a:t>Questionnaire for </a:t>
            </a:r>
            <a:r>
              <a:rPr lang="en-GB" b="1" i="1" dirty="0" smtClean="0"/>
              <a:t>assessment </a:t>
            </a:r>
            <a:r>
              <a:rPr lang="hr-HR" b="1" i="1" dirty="0" err="1" smtClean="0"/>
              <a:t>of</a:t>
            </a:r>
            <a:r>
              <a:rPr lang="hr-HR" b="1" i="1" dirty="0" smtClean="0"/>
              <a:t> </a:t>
            </a:r>
            <a:r>
              <a:rPr lang="hr-HR" b="1" i="1" dirty="0" err="1" smtClean="0"/>
              <a:t>other</a:t>
            </a:r>
            <a:r>
              <a:rPr lang="hr-HR" b="1" i="1" dirty="0" smtClean="0"/>
              <a:t> </a:t>
            </a:r>
            <a:r>
              <a:rPr lang="hr-HR" b="1" i="1" dirty="0" err="1" smtClean="0"/>
              <a:t>members</a:t>
            </a:r>
            <a:r>
              <a:rPr lang="hr-HR" b="1" i="1" dirty="0" smtClean="0"/>
              <a:t>’ </a:t>
            </a:r>
            <a:r>
              <a:rPr lang="hr-HR" b="1" i="1" dirty="0" err="1" smtClean="0"/>
              <a:t>relation</a:t>
            </a:r>
            <a:r>
              <a:rPr lang="hr-HR" b="1" i="1" dirty="0" smtClean="0"/>
              <a:t> </a:t>
            </a:r>
            <a:r>
              <a:rPr lang="hr-HR" b="1" i="1" dirty="0" err="1" smtClean="0"/>
              <a:t>toward</a:t>
            </a:r>
            <a:r>
              <a:rPr lang="hr-HR" b="1" i="1" dirty="0" smtClean="0"/>
              <a:t> </a:t>
            </a:r>
            <a:r>
              <a:rPr lang="hr-HR" b="1" i="1" dirty="0" err="1" smtClean="0"/>
              <a:t>respondent</a:t>
            </a:r>
            <a:r>
              <a:rPr lang="hr-HR" b="1" i="1" dirty="0" smtClean="0"/>
              <a:t> </a:t>
            </a:r>
            <a:r>
              <a:rPr lang="en-GB" dirty="0" smtClean="0"/>
              <a:t>with </a:t>
            </a:r>
            <a:r>
              <a:rPr lang="en-GB" dirty="0" smtClean="0"/>
              <a:t>9 items (</a:t>
            </a:r>
            <a:r>
              <a:rPr lang="en-GB" dirty="0" err="1" smtClean="0"/>
              <a:t>Cronbach</a:t>
            </a:r>
            <a:r>
              <a:rPr lang="en-GB" dirty="0" smtClean="0"/>
              <a:t> α = 0.838). </a:t>
            </a:r>
            <a:endParaRPr lang="hr-HR" dirty="0" smtClean="0"/>
          </a:p>
          <a:p>
            <a:r>
              <a:rPr lang="en-GB" dirty="0" smtClean="0"/>
              <a:t>. Questionnaire for </a:t>
            </a:r>
            <a:r>
              <a:rPr lang="en-GB" b="1" i="1" dirty="0" smtClean="0"/>
              <a:t>assessment of professional staff’s relation towards </a:t>
            </a:r>
            <a:r>
              <a:rPr lang="en-GB" b="1" i="1" dirty="0" smtClean="0"/>
              <a:t>member</a:t>
            </a:r>
            <a:r>
              <a:rPr lang="hr-HR" b="1" i="1" dirty="0" smtClean="0"/>
              <a:t> </a:t>
            </a:r>
            <a:r>
              <a:rPr lang="hr-HR" i="1" dirty="0" smtClean="0"/>
              <a:t>(12 </a:t>
            </a:r>
            <a:r>
              <a:rPr lang="hr-HR" i="1" dirty="0" err="1" smtClean="0"/>
              <a:t>items</a:t>
            </a:r>
            <a:r>
              <a:rPr lang="hr-HR" i="1" dirty="0" smtClean="0"/>
              <a:t>, 3 </a:t>
            </a:r>
            <a:r>
              <a:rPr lang="hr-HR" i="1" dirty="0" err="1" smtClean="0"/>
              <a:t>factor</a:t>
            </a:r>
            <a:r>
              <a:rPr lang="hr-HR" i="1" dirty="0" smtClean="0"/>
              <a:t>, </a:t>
            </a:r>
            <a:r>
              <a:rPr lang="en-GB" dirty="0" err="1" smtClean="0"/>
              <a:t>Cronbach</a:t>
            </a:r>
            <a:r>
              <a:rPr lang="en-GB" dirty="0" smtClean="0"/>
              <a:t> α </a:t>
            </a:r>
            <a:r>
              <a:rPr lang="en-GB" dirty="0" smtClean="0"/>
              <a:t>= </a:t>
            </a:r>
            <a:r>
              <a:rPr lang="en-GB" dirty="0" smtClean="0"/>
              <a:t>0,783</a:t>
            </a:r>
            <a:r>
              <a:rPr lang="hr-HR" dirty="0" smtClean="0"/>
              <a:t>)</a:t>
            </a:r>
          </a:p>
          <a:p>
            <a:r>
              <a:rPr lang="en-GB" dirty="0" smtClean="0"/>
              <a:t>Scale for </a:t>
            </a:r>
            <a:r>
              <a:rPr lang="en-GB" b="1" i="1" dirty="0" smtClean="0"/>
              <a:t>assessment of satisfaction with </a:t>
            </a:r>
            <a:r>
              <a:rPr lang="en-GB" b="1" i="1" dirty="0" smtClean="0"/>
              <a:t>CTA</a:t>
            </a:r>
            <a:r>
              <a:rPr lang="hr-HR" b="1" i="1" dirty="0" smtClean="0"/>
              <a:t> </a:t>
            </a:r>
            <a:r>
              <a:rPr lang="hr-HR" i="1" dirty="0" smtClean="0"/>
              <a:t>(9 </a:t>
            </a:r>
            <a:r>
              <a:rPr lang="hr-HR" i="1" dirty="0" err="1" smtClean="0"/>
              <a:t>items</a:t>
            </a:r>
            <a:r>
              <a:rPr lang="hr-HR" i="1" dirty="0" smtClean="0"/>
              <a:t>, </a:t>
            </a:r>
            <a:r>
              <a:rPr lang="en-GB" dirty="0" err="1" smtClean="0"/>
              <a:t>Cronbach</a:t>
            </a:r>
            <a:r>
              <a:rPr lang="en-GB" dirty="0" smtClean="0"/>
              <a:t> α = </a:t>
            </a:r>
            <a:r>
              <a:rPr lang="en-GB" dirty="0" smtClean="0"/>
              <a:t>0,</a:t>
            </a:r>
            <a:r>
              <a:rPr lang="hr-HR" dirty="0" smtClean="0"/>
              <a:t>8)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984969" y="419394"/>
            <a:ext cx="9505995" cy="1280890"/>
          </a:xfrm>
        </p:spPr>
        <p:txBody>
          <a:bodyPr>
            <a:normAutofit/>
          </a:bodyPr>
          <a:lstStyle/>
          <a:p>
            <a:r>
              <a:rPr lang="hr-HR" sz="2400" dirty="0" err="1" smtClean="0"/>
              <a:t>Perspectives</a:t>
            </a:r>
            <a:r>
              <a:rPr lang="hr-HR" sz="2400" dirty="0" smtClean="0"/>
              <a:t> </a:t>
            </a:r>
            <a:r>
              <a:rPr lang="hr-HR" sz="2400" dirty="0" err="1" smtClean="0"/>
              <a:t>from</a:t>
            </a:r>
            <a:r>
              <a:rPr lang="hr-HR" sz="2400" dirty="0" smtClean="0"/>
              <a:t> </a:t>
            </a:r>
            <a:r>
              <a:rPr lang="hr-HR" sz="2400" dirty="0" err="1" smtClean="0"/>
              <a:t>members</a:t>
            </a:r>
            <a:r>
              <a:rPr lang="hr-HR" sz="2400" dirty="0" smtClean="0"/>
              <a:t> </a:t>
            </a:r>
            <a:r>
              <a:rPr lang="hr-HR" sz="2400" dirty="0" err="1" smtClean="0"/>
              <a:t>with</a:t>
            </a:r>
            <a:r>
              <a:rPr lang="hr-HR" sz="2400" dirty="0" smtClean="0"/>
              <a:t> </a:t>
            </a:r>
            <a:r>
              <a:rPr lang="hr-HR" sz="2400" dirty="0" err="1" smtClean="0"/>
              <a:t>addiction</a:t>
            </a:r>
            <a:r>
              <a:rPr lang="hr-HR" sz="2400" dirty="0" smtClean="0"/>
              <a:t> problem:</a:t>
            </a:r>
            <a:br>
              <a:rPr lang="hr-HR" sz="2400" dirty="0" smtClean="0"/>
            </a:br>
            <a:r>
              <a:rPr lang="hr-HR" sz="2400" dirty="0" err="1" smtClean="0"/>
              <a:t>What</a:t>
            </a:r>
            <a:r>
              <a:rPr lang="hr-HR" sz="2400" dirty="0" smtClean="0"/>
              <a:t> </a:t>
            </a:r>
            <a:r>
              <a:rPr lang="hr-HR" sz="2400" dirty="0" err="1" smtClean="0"/>
              <a:t>aspects</a:t>
            </a:r>
            <a:r>
              <a:rPr lang="hr-HR" sz="2400" dirty="0" smtClean="0"/>
              <a:t> </a:t>
            </a:r>
            <a:r>
              <a:rPr lang="hr-HR" sz="2400" dirty="0" err="1" smtClean="0"/>
              <a:t>contribute</a:t>
            </a:r>
            <a:r>
              <a:rPr lang="hr-HR" sz="2400" dirty="0" smtClean="0"/>
              <a:t> to personal progress </a:t>
            </a:r>
            <a:r>
              <a:rPr lang="hr-HR" sz="2400" dirty="0" err="1" smtClean="0"/>
              <a:t>in</a:t>
            </a:r>
            <a:r>
              <a:rPr lang="hr-HR" sz="2400" dirty="0" smtClean="0"/>
              <a:t> </a:t>
            </a:r>
            <a:r>
              <a:rPr lang="hr-HR" sz="2400" dirty="0" err="1" smtClean="0"/>
              <a:t>various</a:t>
            </a:r>
            <a:r>
              <a:rPr lang="hr-HR" sz="2400" dirty="0" smtClean="0"/>
              <a:t> life </a:t>
            </a:r>
            <a:r>
              <a:rPr lang="hr-HR" sz="2400" dirty="0" err="1" smtClean="0"/>
              <a:t>aspects</a:t>
            </a:r>
            <a:endParaRPr lang="hr-HR" sz="24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1018318" y="1872984"/>
          <a:ext cx="10855235" cy="4588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6316"/>
                <a:gridCol w="1037229"/>
                <a:gridCol w="1009935"/>
                <a:gridCol w="2101755"/>
              </a:tblGrid>
              <a:tr h="342816">
                <a:tc>
                  <a:txBody>
                    <a:bodyPr/>
                    <a:lstStyle/>
                    <a:p>
                      <a:r>
                        <a:rPr lang="hr-HR" sz="1700" dirty="0" smtClean="0">
                          <a:latin typeface="+mn-lt"/>
                        </a:rPr>
                        <a:t>4</a:t>
                      </a:r>
                      <a:r>
                        <a:rPr lang="hr-HR" sz="1700" baseline="30000" dirty="0" smtClean="0">
                          <a:latin typeface="+mn-lt"/>
                        </a:rPr>
                        <a:t>th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step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in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hierarchical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regression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analysis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endParaRPr lang="hr-HR" sz="17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β</a:t>
                      </a:r>
                      <a:endParaRPr lang="hr-HR" sz="17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hr-HR" sz="17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hr-HR" sz="1700" dirty="0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Gender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,026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,542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12">
                  <a:txBody>
                    <a:bodyPr/>
                    <a:lstStyle/>
                    <a:p>
                      <a:pPr algn="ctr"/>
                      <a:r>
                        <a:rPr lang="hr-HR" sz="1700" dirty="0" smtClean="0"/>
                        <a:t>R</a:t>
                      </a:r>
                      <a:r>
                        <a:rPr lang="hr-HR" sz="1700" baseline="30000" dirty="0" smtClean="0"/>
                        <a:t>2</a:t>
                      </a:r>
                      <a:r>
                        <a:rPr lang="hr-HR" sz="1700" dirty="0" smtClean="0"/>
                        <a:t> = </a:t>
                      </a:r>
                      <a:r>
                        <a:rPr lang="en-GB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,475</a:t>
                      </a:r>
                      <a:endParaRPr lang="hr-HR" sz="1700" dirty="0" smtClean="0"/>
                    </a:p>
                    <a:p>
                      <a:endParaRPr lang="hr-HR" sz="1700" dirty="0" smtClean="0"/>
                    </a:p>
                    <a:p>
                      <a:pPr algn="ctr"/>
                      <a:r>
                        <a:rPr lang="hr-HR" sz="1700" dirty="0" smtClean="0"/>
                        <a:t>F (change) = </a:t>
                      </a:r>
                      <a:r>
                        <a:rPr lang="en-GB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16,210</a:t>
                      </a:r>
                      <a:endParaRPr lang="hr-HR" sz="1700" dirty="0" smtClean="0"/>
                    </a:p>
                    <a:p>
                      <a:endParaRPr lang="hr-HR" sz="1700" dirty="0" smtClean="0"/>
                    </a:p>
                    <a:p>
                      <a:pPr algn="ctr"/>
                      <a:r>
                        <a:rPr lang="hr-HR" sz="1700" dirty="0" smtClean="0"/>
                        <a:t>p= 0.00</a:t>
                      </a:r>
                      <a:endParaRPr lang="hr-HR" sz="1700" dirty="0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Frequency of attending the meetings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-,064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,142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Participation in out-group activities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-,036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,404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Modes of becoming a member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,035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,408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91119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Frequency of attending meetings by an </a:t>
                      </a:r>
                      <a:r>
                        <a:rPr lang="en-GB" sz="17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accompying</a:t>
                      </a: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person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,010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,814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Other members’ relation towards respondent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,209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,000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General atmosphere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-,035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,428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Variety of processed topics in the meetings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,422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,000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latin typeface="+mn-lt"/>
                          <a:ea typeface="Calibri"/>
                          <a:cs typeface="Times New Roman"/>
                        </a:rPr>
                        <a:t>Personal relation between an expert and a member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,136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,013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latin typeface="+mn-lt"/>
                          <a:ea typeface="Calibri"/>
                          <a:cs typeface="Times New Roman"/>
                        </a:rPr>
                        <a:t>Expert-member equality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-,084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,108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55676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latin typeface="+mn-lt"/>
                          <a:ea typeface="Calibri"/>
                          <a:cs typeface="Times New Roman"/>
                        </a:rPr>
                        <a:t>Mutual understanding between and expert and a member</a:t>
                      </a:r>
                      <a:endParaRPr lang="hr-HR" sz="17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-,080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,111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8983">
                <a:tc>
                  <a:txBody>
                    <a:bodyPr/>
                    <a:lstStyle/>
                    <a:p>
                      <a:pPr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Satisfaction with the club as an organization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,198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,000</a:t>
                      </a:r>
                      <a:endParaRPr lang="hr-HR" sz="17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37361" y="624110"/>
            <a:ext cx="10175966" cy="1280890"/>
          </a:xfrm>
        </p:spPr>
        <p:txBody>
          <a:bodyPr>
            <a:normAutofit fontScale="90000"/>
          </a:bodyPr>
          <a:lstStyle/>
          <a:p>
            <a:r>
              <a:rPr lang="hr-HR" sz="2800" dirty="0" err="1" smtClean="0"/>
              <a:t>Perspectives</a:t>
            </a:r>
            <a:r>
              <a:rPr lang="hr-HR" sz="2800" dirty="0" smtClean="0"/>
              <a:t> </a:t>
            </a:r>
            <a:r>
              <a:rPr lang="hr-HR" sz="2800" dirty="0" err="1" smtClean="0"/>
              <a:t>from</a:t>
            </a:r>
            <a:r>
              <a:rPr lang="hr-HR" sz="2800" dirty="0" smtClean="0"/>
              <a:t> </a:t>
            </a:r>
            <a:r>
              <a:rPr lang="hr-HR" sz="2800" dirty="0" err="1" smtClean="0"/>
              <a:t>members</a:t>
            </a:r>
            <a:r>
              <a:rPr lang="hr-HR" sz="2800" dirty="0" smtClean="0"/>
              <a:t> </a:t>
            </a:r>
            <a:r>
              <a:rPr lang="hr-HR" sz="2800" dirty="0" err="1" smtClean="0"/>
              <a:t>with</a:t>
            </a:r>
            <a:r>
              <a:rPr lang="hr-HR" sz="2800" dirty="0" smtClean="0"/>
              <a:t> </a:t>
            </a:r>
            <a:r>
              <a:rPr lang="hr-HR" sz="2800" dirty="0" err="1" smtClean="0"/>
              <a:t>addiction</a:t>
            </a:r>
            <a:r>
              <a:rPr lang="hr-HR" sz="2800" dirty="0" smtClean="0"/>
              <a:t> problem:</a:t>
            </a:r>
            <a:br>
              <a:rPr lang="hr-HR" sz="2800" dirty="0" smtClean="0"/>
            </a:br>
            <a:r>
              <a:rPr lang="hr-HR" sz="2800" dirty="0" err="1" smtClean="0"/>
              <a:t>What</a:t>
            </a:r>
            <a:r>
              <a:rPr lang="hr-HR" sz="2800" dirty="0" smtClean="0"/>
              <a:t> </a:t>
            </a:r>
            <a:r>
              <a:rPr lang="hr-HR" sz="2800" dirty="0" err="1" smtClean="0"/>
              <a:t>aspects</a:t>
            </a:r>
            <a:r>
              <a:rPr lang="hr-HR" sz="2800" dirty="0" smtClean="0"/>
              <a:t> </a:t>
            </a:r>
            <a:r>
              <a:rPr lang="hr-HR" sz="2800" dirty="0" err="1" smtClean="0"/>
              <a:t>contribute</a:t>
            </a:r>
            <a:r>
              <a:rPr lang="hr-HR" sz="2800" dirty="0" smtClean="0"/>
              <a:t> to </a:t>
            </a:r>
            <a:r>
              <a:rPr lang="hr-HR" sz="2800" dirty="0" err="1" smtClean="0"/>
              <a:t>changes</a:t>
            </a:r>
            <a:r>
              <a:rPr lang="hr-HR" sz="2800" dirty="0" smtClean="0"/>
              <a:t> </a:t>
            </a:r>
            <a:r>
              <a:rPr lang="hr-HR" sz="2800" dirty="0" err="1" smtClean="0"/>
              <a:t>in</a:t>
            </a:r>
            <a:r>
              <a:rPr lang="hr-HR" sz="2800" dirty="0" smtClean="0"/>
              <a:t> </a:t>
            </a:r>
            <a:r>
              <a:rPr lang="hr-HR" sz="2800" dirty="0" err="1" smtClean="0"/>
              <a:t>psychosocial</a:t>
            </a:r>
            <a:r>
              <a:rPr lang="hr-HR" sz="2800" dirty="0" smtClean="0"/>
              <a:t> </a:t>
            </a:r>
            <a:r>
              <a:rPr lang="hr-HR" sz="2800" dirty="0" err="1" smtClean="0"/>
              <a:t>functioning</a:t>
            </a:r>
            <a:endParaRPr lang="hr-HR" sz="28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696037" y="1886632"/>
          <a:ext cx="11191164" cy="4641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2244"/>
                <a:gridCol w="1078173"/>
                <a:gridCol w="968991"/>
                <a:gridCol w="2101756"/>
              </a:tblGrid>
              <a:tr h="334164">
                <a:tc>
                  <a:txBody>
                    <a:bodyPr/>
                    <a:lstStyle/>
                    <a:p>
                      <a:r>
                        <a:rPr lang="hr-HR" dirty="0" smtClean="0">
                          <a:latin typeface="+mn-lt"/>
                        </a:rPr>
                        <a:t>4</a:t>
                      </a:r>
                      <a:r>
                        <a:rPr lang="hr-HR" baseline="30000" dirty="0" smtClean="0">
                          <a:latin typeface="+mn-lt"/>
                        </a:rPr>
                        <a:t>th</a:t>
                      </a:r>
                      <a:r>
                        <a:rPr lang="hr-HR" dirty="0" smtClean="0">
                          <a:latin typeface="+mn-lt"/>
                        </a:rPr>
                        <a:t> </a:t>
                      </a:r>
                      <a:r>
                        <a:rPr lang="hr-HR" dirty="0" err="1" smtClean="0">
                          <a:latin typeface="+mn-lt"/>
                        </a:rPr>
                        <a:t>step</a:t>
                      </a:r>
                      <a:r>
                        <a:rPr lang="hr-HR" dirty="0" smtClean="0">
                          <a:latin typeface="+mn-lt"/>
                        </a:rPr>
                        <a:t> </a:t>
                      </a:r>
                      <a:r>
                        <a:rPr lang="hr-HR" dirty="0" err="1" smtClean="0">
                          <a:latin typeface="+mn-lt"/>
                        </a:rPr>
                        <a:t>in</a:t>
                      </a:r>
                      <a:r>
                        <a:rPr lang="hr-HR" dirty="0" smtClean="0">
                          <a:latin typeface="+mn-lt"/>
                        </a:rPr>
                        <a:t> </a:t>
                      </a:r>
                      <a:r>
                        <a:rPr lang="hr-HR" dirty="0" err="1" smtClean="0">
                          <a:latin typeface="+mn-lt"/>
                        </a:rPr>
                        <a:t>hierarchical</a:t>
                      </a:r>
                      <a:r>
                        <a:rPr lang="hr-HR" dirty="0" smtClean="0">
                          <a:latin typeface="+mn-lt"/>
                        </a:rPr>
                        <a:t> </a:t>
                      </a:r>
                      <a:r>
                        <a:rPr lang="hr-HR" dirty="0" err="1" smtClean="0">
                          <a:latin typeface="+mn-lt"/>
                        </a:rPr>
                        <a:t>regression</a:t>
                      </a:r>
                      <a:r>
                        <a:rPr lang="hr-HR" dirty="0" smtClean="0">
                          <a:latin typeface="+mn-lt"/>
                        </a:rPr>
                        <a:t> </a:t>
                      </a:r>
                      <a:r>
                        <a:rPr lang="hr-HR" dirty="0" err="1" smtClean="0">
                          <a:latin typeface="+mn-lt"/>
                        </a:rPr>
                        <a:t>analysis</a:t>
                      </a:r>
                      <a:r>
                        <a:rPr lang="hr-HR" dirty="0" smtClean="0">
                          <a:latin typeface="+mn-lt"/>
                        </a:rPr>
                        <a:t> </a:t>
                      </a:r>
                      <a:endParaRPr lang="hr-HR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β</a:t>
                      </a:r>
                      <a:endParaRPr lang="hr-HR" sz="18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p</a:t>
                      </a:r>
                      <a:endParaRPr lang="hr-HR" sz="18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Gender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,035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,400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12"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R</a:t>
                      </a:r>
                      <a:r>
                        <a:rPr lang="hr-HR" baseline="30000" dirty="0" smtClean="0"/>
                        <a:t>2</a:t>
                      </a:r>
                      <a:r>
                        <a:rPr lang="hr-HR" dirty="0" smtClean="0"/>
                        <a:t> =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510</a:t>
                      </a:r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pPr algn="ctr"/>
                      <a:r>
                        <a:rPr lang="hr-HR" dirty="0" smtClean="0"/>
                        <a:t>F (change) =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7,693</a:t>
                      </a:r>
                      <a:endParaRPr lang="hr-HR" dirty="0" smtClean="0"/>
                    </a:p>
                    <a:p>
                      <a:endParaRPr lang="hr-HR" dirty="0" smtClean="0"/>
                    </a:p>
                    <a:p>
                      <a:pPr algn="ctr"/>
                      <a:r>
                        <a:rPr lang="hr-HR" dirty="0" smtClean="0"/>
                        <a:t>p= 0.006</a:t>
                      </a:r>
                      <a:endParaRPr lang="hr-HR" dirty="0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Frequency of attending the meetings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,020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,636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Participation in out-group activities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-,028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,510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Modes of becoming a member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,000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,992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46730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Frequency of attending meetings by an </a:t>
                      </a:r>
                      <a:r>
                        <a:rPr lang="en-GB" sz="1800" dirty="0" err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accompying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person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,047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,260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Other members’ relation towards respondent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,422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,000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General atmosphere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-,012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,781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+mn-lt"/>
                          <a:ea typeface="Calibri"/>
                          <a:cs typeface="Times New Roman"/>
                        </a:rPr>
                        <a:t>Variety of</a:t>
                      </a:r>
                      <a:r>
                        <a:rPr lang="en-GB" sz="1800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processed topics in the meetings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,297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,000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+mn-lt"/>
                          <a:ea typeface="Calibri"/>
                          <a:cs typeface="Times New Roman"/>
                        </a:rPr>
                        <a:t>Personal relation between an expert and a member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,079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,135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+mn-lt"/>
                          <a:ea typeface="Calibri"/>
                          <a:cs typeface="Times New Roman"/>
                        </a:rPr>
                        <a:t>Expert-member equality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-,013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,803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576432">
                <a:tc>
                  <a:txBody>
                    <a:bodyPr/>
                    <a:lstStyle/>
                    <a:p>
                      <a:pPr marL="38100"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+mn-lt"/>
                          <a:ea typeface="Calibri"/>
                          <a:cs typeface="Times New Roman"/>
                        </a:rPr>
                        <a:t>Mutual understanding between and expert and a member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-,054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,266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23186">
                <a:tc>
                  <a:txBody>
                    <a:bodyPr/>
                    <a:lstStyle/>
                    <a:p>
                      <a:pPr marR="381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Satisfaction with the club as an organization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,131</a:t>
                      </a:r>
                      <a:endParaRPr lang="hr-HR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,006</a:t>
                      </a:r>
                      <a:endParaRPr lang="hr-HR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15152" y="351154"/>
            <a:ext cx="9689461" cy="904439"/>
          </a:xfrm>
        </p:spPr>
        <p:txBody>
          <a:bodyPr>
            <a:normAutofit fontScale="90000"/>
          </a:bodyPr>
          <a:lstStyle/>
          <a:p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Perspectives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from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supporting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members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:</a:t>
            </a:r>
            <a:b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</a:b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What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aspects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contribute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to personal progress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in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various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life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aspects</a:t>
            </a:r>
            <a:endParaRPr lang="hr-HR" sz="28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514753" y="1276065"/>
          <a:ext cx="11345151" cy="5359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1325"/>
                <a:gridCol w="955343"/>
                <a:gridCol w="873457"/>
                <a:gridCol w="1665026"/>
              </a:tblGrid>
              <a:tr h="356661">
                <a:tc>
                  <a:txBody>
                    <a:bodyPr/>
                    <a:lstStyle/>
                    <a:p>
                      <a:r>
                        <a:rPr lang="hr-HR" sz="1600" dirty="0" smtClean="0">
                          <a:latin typeface="+mn-lt"/>
                        </a:rPr>
                        <a:t>4</a:t>
                      </a:r>
                      <a:r>
                        <a:rPr lang="hr-HR" sz="1600" baseline="30000" dirty="0" smtClean="0">
                          <a:latin typeface="+mn-lt"/>
                        </a:rPr>
                        <a:t>th</a:t>
                      </a:r>
                      <a:r>
                        <a:rPr lang="hr-HR" sz="1600" dirty="0" smtClean="0">
                          <a:latin typeface="+mn-lt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</a:rPr>
                        <a:t>step</a:t>
                      </a:r>
                      <a:r>
                        <a:rPr lang="hr-HR" sz="1600" dirty="0" smtClean="0">
                          <a:latin typeface="+mn-lt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</a:rPr>
                        <a:t>in</a:t>
                      </a:r>
                      <a:r>
                        <a:rPr lang="hr-HR" sz="1600" dirty="0" smtClean="0">
                          <a:latin typeface="+mn-lt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</a:rPr>
                        <a:t>hierarchical</a:t>
                      </a:r>
                      <a:r>
                        <a:rPr lang="hr-HR" sz="1600" dirty="0" smtClean="0">
                          <a:latin typeface="+mn-lt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</a:rPr>
                        <a:t>regression</a:t>
                      </a:r>
                      <a:r>
                        <a:rPr lang="hr-HR" sz="1600" dirty="0" smtClean="0">
                          <a:latin typeface="+mn-lt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</a:rPr>
                        <a:t>analysis</a:t>
                      </a:r>
                      <a:r>
                        <a:rPr lang="hr-HR" sz="1600" dirty="0" smtClean="0">
                          <a:latin typeface="+mn-lt"/>
                        </a:rPr>
                        <a:t> </a:t>
                      </a:r>
                      <a:endParaRPr lang="hr-HR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β</a:t>
                      </a:r>
                      <a:endParaRPr lang="hr-HR" sz="16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p</a:t>
                      </a:r>
                      <a:endParaRPr lang="hr-HR" sz="16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600" b="0" dirty="0" err="1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Gender</a:t>
                      </a:r>
                      <a:endParaRPr lang="hr-HR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-,075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,233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rowSpan="14">
                  <a:txBody>
                    <a:bodyPr/>
                    <a:lstStyle/>
                    <a:p>
                      <a:endParaRPr lang="hr-HR" dirty="0" smtClean="0"/>
                    </a:p>
                    <a:p>
                      <a:r>
                        <a:rPr lang="hr-HR" dirty="0" smtClean="0"/>
                        <a:t>R</a:t>
                      </a:r>
                      <a:r>
                        <a:rPr lang="hr-HR" baseline="30000" dirty="0" smtClean="0"/>
                        <a:t>2</a:t>
                      </a:r>
                      <a:r>
                        <a:rPr lang="hr-HR" dirty="0" smtClean="0"/>
                        <a:t> =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,553</a:t>
                      </a:r>
                      <a:endParaRPr lang="hr-H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hr-H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hr-HR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(change)</a:t>
                      </a:r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</a:t>
                      </a: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13,917</a:t>
                      </a:r>
                      <a:endParaRPr lang="hr-H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hr-H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p= 0.000</a:t>
                      </a:r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600" b="1" dirty="0" err="1" smtClean="0">
                          <a:latin typeface="+mn-lt"/>
                          <a:ea typeface="Times New Roman"/>
                          <a:cs typeface="Times New Roman"/>
                        </a:rPr>
                        <a:t>Duration</a:t>
                      </a:r>
                      <a:r>
                        <a:rPr lang="hr-HR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="1" dirty="0" err="1" smtClean="0">
                          <a:latin typeface="+mn-lt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hr-HR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="1" dirty="0" err="1" smtClean="0">
                          <a:latin typeface="+mn-lt"/>
                          <a:ea typeface="Times New Roman"/>
                          <a:cs typeface="Times New Roman"/>
                        </a:rPr>
                        <a:t>membership</a:t>
                      </a:r>
                      <a:r>
                        <a:rPr lang="hr-HR" sz="1600" b="1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="1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in</a:t>
                      </a:r>
                      <a:r>
                        <a:rPr lang="hr-HR" sz="1600" b="1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="1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the</a:t>
                      </a:r>
                      <a:r>
                        <a:rPr lang="hr-HR" sz="1600" b="1" baseline="0" dirty="0" smtClean="0">
                          <a:latin typeface="+mn-lt"/>
                          <a:ea typeface="Times New Roman"/>
                          <a:cs typeface="Times New Roman"/>
                        </a:rPr>
                        <a:t> CTA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+mn-lt"/>
                          <a:ea typeface="Times New Roman"/>
                          <a:cs typeface="Times New Roman"/>
                        </a:rPr>
                        <a:t>,304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+mn-lt"/>
                          <a:ea typeface="Times New Roman"/>
                          <a:cs typeface="Times New Roman"/>
                        </a:rPr>
                        <a:t>,000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Relation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the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member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addiction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problem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,012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,852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Frequency of attending the meetings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,016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,811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Experience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relapse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a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person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addiction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,093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,110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Participation in out-group activities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,078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,224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Frequency of attending the meetings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compared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to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person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addiction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-,076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,268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Sense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its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position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as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an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observer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or as a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member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,065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,273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Expert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’s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relation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toward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,088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  <a:cs typeface="Times New Roman"/>
                        </a:rPr>
                        <a:t>,135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Variety of processed topics in the meetings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+mn-lt"/>
                          <a:ea typeface="Times New Roman"/>
                          <a:cs typeface="Times New Roman"/>
                        </a:rPr>
                        <a:t>,274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+mn-lt"/>
                          <a:ea typeface="Times New Roman"/>
                          <a:cs typeface="Times New Roman"/>
                        </a:rPr>
                        <a:t>,000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R</a:t>
                      </a: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elation between an expert and a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supporting</a:t>
                      </a:r>
                      <a:r>
                        <a:rPr lang="hr-HR" sz="16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members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  <a:cs typeface="Times New Roman"/>
                        </a:rPr>
                        <a:t>,152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,079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Satisfaction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expert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’s work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  <a:cs typeface="Times New Roman"/>
                        </a:rPr>
                        <a:t>,070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Times New Roman"/>
                          <a:cs typeface="Times New Roman"/>
                        </a:rPr>
                        <a:t>,350</a:t>
                      </a:r>
                      <a:endParaRPr lang="hr-H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Other members’ relation towards respondent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+mn-lt"/>
                          <a:ea typeface="Times New Roman"/>
                          <a:cs typeface="Times New Roman"/>
                        </a:rPr>
                        <a:t>,258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+mn-lt"/>
                          <a:ea typeface="Times New Roman"/>
                          <a:cs typeface="Times New Roman"/>
                        </a:rPr>
                        <a:t>,002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Satisfaction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process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aspects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in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600" dirty="0" err="1" smtClean="0">
                          <a:latin typeface="+mn-lt"/>
                          <a:ea typeface="Times New Roman"/>
                          <a:cs typeface="Times New Roman"/>
                        </a:rPr>
                        <a:t>the</a:t>
                      </a:r>
                      <a:r>
                        <a:rPr lang="hr-HR" sz="1600" dirty="0" smtClean="0">
                          <a:latin typeface="+mn-lt"/>
                          <a:ea typeface="Times New Roman"/>
                          <a:cs typeface="Times New Roman"/>
                        </a:rPr>
                        <a:t> CTA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  <a:cs typeface="Times New Roman"/>
                        </a:rPr>
                        <a:t>,111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+mn-lt"/>
                          <a:ea typeface="Times New Roman"/>
                          <a:cs typeface="Times New Roman"/>
                        </a:rPr>
                        <a:t>,106</a:t>
                      </a:r>
                      <a:endParaRPr lang="hr-H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15152" y="351154"/>
            <a:ext cx="9689461" cy="904439"/>
          </a:xfrm>
        </p:spPr>
        <p:txBody>
          <a:bodyPr>
            <a:normAutofit fontScale="90000"/>
          </a:bodyPr>
          <a:lstStyle/>
          <a:p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Perspectives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from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supporting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 </a:t>
            </a:r>
            <a:r>
              <a:rPr lang="hr-HR" sz="2400" dirty="0" err="1" smtClean="0">
                <a:solidFill>
                  <a:srgbClr val="31B4E6">
                    <a:lumMod val="75000"/>
                  </a:srgbClr>
                </a:solidFill>
              </a:rPr>
              <a:t>members</a:t>
            </a:r>
            <a: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  <a:t>:</a:t>
            </a:r>
            <a:br>
              <a:rPr lang="hr-HR" sz="2400" dirty="0" smtClean="0">
                <a:solidFill>
                  <a:srgbClr val="31B4E6">
                    <a:lumMod val="75000"/>
                  </a:srgbClr>
                </a:solidFill>
              </a:rPr>
            </a:br>
            <a:r>
              <a:rPr lang="en-US" sz="2400" dirty="0" smtClean="0">
                <a:solidFill>
                  <a:srgbClr val="31B4E6">
                    <a:lumMod val="75000"/>
                  </a:srgbClr>
                </a:solidFill>
              </a:rPr>
              <a:t> What aspects contribute to changes in psychosocial functioning</a:t>
            </a:r>
            <a:endParaRPr lang="hr-HR" sz="28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514753" y="1280622"/>
          <a:ext cx="11345151" cy="5359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3587"/>
                <a:gridCol w="968991"/>
                <a:gridCol w="846161"/>
                <a:gridCol w="1146412"/>
              </a:tblGrid>
              <a:tr h="356661">
                <a:tc>
                  <a:txBody>
                    <a:bodyPr/>
                    <a:lstStyle/>
                    <a:p>
                      <a:r>
                        <a:rPr lang="hr-HR" sz="1700" dirty="0" smtClean="0">
                          <a:latin typeface="+mn-lt"/>
                        </a:rPr>
                        <a:t>4</a:t>
                      </a:r>
                      <a:r>
                        <a:rPr lang="hr-HR" sz="1700" baseline="30000" dirty="0" smtClean="0">
                          <a:latin typeface="+mn-lt"/>
                        </a:rPr>
                        <a:t>th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step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in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hierarchical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regression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</a:rPr>
                        <a:t>analysis</a:t>
                      </a:r>
                      <a:r>
                        <a:rPr lang="hr-HR" sz="1700" dirty="0" smtClean="0">
                          <a:latin typeface="+mn-lt"/>
                        </a:rPr>
                        <a:t> </a:t>
                      </a:r>
                      <a:endParaRPr lang="hr-HR" sz="17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β</a:t>
                      </a:r>
                      <a:endParaRPr lang="hr-HR" sz="17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p</a:t>
                      </a:r>
                      <a:endParaRPr lang="hr-HR" sz="17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700" b="0" dirty="0" err="1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Gender</a:t>
                      </a:r>
                      <a:endParaRPr lang="hr-HR" sz="17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+mn-lt"/>
                          <a:ea typeface="Times New Roman"/>
                          <a:cs typeface="Times New Roman"/>
                        </a:rPr>
                        <a:t>-,035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+mn-lt"/>
                          <a:ea typeface="Times New Roman"/>
                          <a:cs typeface="Times New Roman"/>
                        </a:rPr>
                        <a:t>,564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rowSpan="14">
                  <a:txBody>
                    <a:bodyPr/>
                    <a:lstStyle/>
                    <a:p>
                      <a:endParaRPr lang="hr-HR" dirty="0" smtClean="0"/>
                    </a:p>
                    <a:p>
                      <a:r>
                        <a:rPr lang="hr-HR" dirty="0" smtClean="0"/>
                        <a:t>R</a:t>
                      </a:r>
                      <a:r>
                        <a:rPr lang="hr-HR" baseline="30000" dirty="0" smtClean="0"/>
                        <a:t>2</a:t>
                      </a:r>
                      <a:r>
                        <a:rPr lang="hr-HR" dirty="0" smtClean="0"/>
                        <a:t> = </a:t>
                      </a:r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</a:p>
                    <a:p>
                      <a:endParaRPr lang="hr-H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hr-HR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(change)</a:t>
                      </a:r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</a:t>
                      </a: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16.124</a:t>
                      </a:r>
                    </a:p>
                    <a:p>
                      <a:endParaRPr lang="hr-H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p= 0.000</a:t>
                      </a:r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700" b="1" dirty="0" err="1" smtClean="0">
                          <a:latin typeface="+mn-lt"/>
                          <a:ea typeface="Times New Roman"/>
                          <a:cs typeface="Times New Roman"/>
                        </a:rPr>
                        <a:t>Duration</a:t>
                      </a:r>
                      <a:r>
                        <a:rPr lang="hr-HR" sz="1700" b="1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="1" dirty="0" err="1" smtClean="0">
                          <a:latin typeface="+mn-lt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hr-HR" sz="1700" b="1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="1" dirty="0" err="1" smtClean="0">
                          <a:latin typeface="+mn-lt"/>
                          <a:ea typeface="Times New Roman"/>
                          <a:cs typeface="Times New Roman"/>
                        </a:rPr>
                        <a:t>membership</a:t>
                      </a:r>
                      <a:r>
                        <a:rPr lang="hr-HR" sz="1700" b="1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="1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in</a:t>
                      </a:r>
                      <a:r>
                        <a:rPr lang="hr-HR" sz="1700" b="1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="1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the</a:t>
                      </a:r>
                      <a:r>
                        <a:rPr lang="hr-HR" sz="1700" b="1" baseline="0" dirty="0" smtClean="0">
                          <a:latin typeface="+mn-lt"/>
                          <a:ea typeface="Times New Roman"/>
                          <a:cs typeface="Times New Roman"/>
                        </a:rPr>
                        <a:t> CTA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latin typeface="+mn-lt"/>
                          <a:ea typeface="Times New Roman"/>
                          <a:cs typeface="Times New Roman"/>
                        </a:rPr>
                        <a:t>,158</a:t>
                      </a:r>
                      <a:endParaRPr lang="hr-HR" sz="17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latin typeface="+mn-lt"/>
                          <a:ea typeface="Times New Roman"/>
                          <a:cs typeface="Times New Roman"/>
                        </a:rPr>
                        <a:t>,007</a:t>
                      </a:r>
                      <a:endParaRPr lang="hr-HR" sz="17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Relation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the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member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addiction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problem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,056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,356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 smtClean="0">
                          <a:latin typeface="+mn-lt"/>
                          <a:ea typeface="Times New Roman"/>
                          <a:cs typeface="Times New Roman"/>
                        </a:rPr>
                        <a:t>Frequency of attending the meetings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-,072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,269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Experience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relapse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a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person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addiction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,000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,996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 smtClean="0">
                          <a:latin typeface="+mn-lt"/>
                          <a:ea typeface="Times New Roman"/>
                          <a:cs typeface="Times New Roman"/>
                        </a:rPr>
                        <a:t>Participation in out-group activities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,088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,152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 smtClean="0">
                          <a:latin typeface="+mn-lt"/>
                          <a:ea typeface="Times New Roman"/>
                          <a:cs typeface="Times New Roman"/>
                        </a:rPr>
                        <a:t>Frequency of attending the meetings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compared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to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person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addiction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-,018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,782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Sense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its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position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as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an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observer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or as a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member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,040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,479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Expert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’s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relation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toward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+mn-lt"/>
                          <a:ea typeface="Times New Roman"/>
                          <a:cs typeface="Times New Roman"/>
                        </a:rPr>
                        <a:t>,088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,119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b="0" dirty="0" smtClean="0">
                          <a:latin typeface="+mn-lt"/>
                          <a:ea typeface="Times New Roman"/>
                          <a:cs typeface="Times New Roman"/>
                        </a:rPr>
                        <a:t>Variety of processed topics in the meetings</a:t>
                      </a:r>
                      <a:endParaRPr lang="hr-HR" sz="17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+mn-lt"/>
                          <a:ea typeface="Times New Roman"/>
                          <a:cs typeface="Times New Roman"/>
                        </a:rPr>
                        <a:t>,123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,087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R</a:t>
                      </a:r>
                      <a:r>
                        <a:rPr lang="en-US" sz="1700" dirty="0" smtClean="0">
                          <a:latin typeface="+mn-lt"/>
                          <a:ea typeface="Times New Roman"/>
                          <a:cs typeface="Times New Roman"/>
                        </a:rPr>
                        <a:t>elation between an expert and a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supporting</a:t>
                      </a:r>
                      <a:r>
                        <a:rPr lang="hr-HR" sz="17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members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+mn-lt"/>
                          <a:ea typeface="Times New Roman"/>
                          <a:cs typeface="Times New Roman"/>
                        </a:rPr>
                        <a:t>,022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,789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Satisfaction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expert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’s work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+mn-lt"/>
                          <a:ea typeface="Times New Roman"/>
                          <a:cs typeface="Times New Roman"/>
                        </a:rPr>
                        <a:t>,052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latin typeface="+mn-lt"/>
                          <a:ea typeface="Times New Roman"/>
                          <a:cs typeface="Times New Roman"/>
                        </a:rPr>
                        <a:t>,470</a:t>
                      </a:r>
                      <a:endParaRPr lang="hr-HR" sz="17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 smtClean="0">
                          <a:latin typeface="+mn-lt"/>
                          <a:ea typeface="Times New Roman"/>
                          <a:cs typeface="Times New Roman"/>
                        </a:rPr>
                        <a:t>Other members’ relation towards respondent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latin typeface="+mn-lt"/>
                          <a:ea typeface="Times New Roman"/>
                          <a:cs typeface="Times New Roman"/>
                        </a:rPr>
                        <a:t>,606</a:t>
                      </a:r>
                      <a:endParaRPr lang="hr-HR" sz="17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latin typeface="+mn-lt"/>
                          <a:ea typeface="Times New Roman"/>
                          <a:cs typeface="Times New Roman"/>
                        </a:rPr>
                        <a:t>,000</a:t>
                      </a:r>
                      <a:endParaRPr lang="hr-HR" sz="17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35666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Satisfaction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with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process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aspects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in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700" dirty="0" err="1" smtClean="0">
                          <a:latin typeface="+mn-lt"/>
                          <a:ea typeface="Times New Roman"/>
                          <a:cs typeface="Times New Roman"/>
                        </a:rPr>
                        <a:t>the</a:t>
                      </a:r>
                      <a:r>
                        <a:rPr lang="hr-HR" sz="1700" dirty="0" smtClean="0">
                          <a:latin typeface="+mn-lt"/>
                          <a:ea typeface="Times New Roman"/>
                          <a:cs typeface="Times New Roman"/>
                        </a:rPr>
                        <a:t> CTA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+mn-lt"/>
                          <a:ea typeface="Times New Roman"/>
                          <a:cs typeface="Times New Roman"/>
                        </a:rPr>
                        <a:t>,060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+mn-lt"/>
                          <a:ea typeface="Times New Roman"/>
                          <a:cs typeface="Times New Roman"/>
                        </a:rPr>
                        <a:t>,368</a:t>
                      </a:r>
                      <a:endParaRPr lang="hr-HR" sz="17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72000" marB="36000"/>
                </a:tc>
                <a:tc v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300</TotalTime>
  <Words>1423</Words>
  <Application>Microsoft Office PowerPoint</Application>
  <PresentationFormat>Prilagođeno</PresentationFormat>
  <Paragraphs>259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4" baseType="lpstr">
      <vt:lpstr>Wisp</vt:lpstr>
      <vt:lpstr>                Lisbon Addictions 2017 Second European Conference on Addictive Behaviours and Dependencies    CHARACTERISTICS AND SIGNIFICANCE OF PROFESSIONAL-LED SUPPORT GROUPS IN THE TREATMENT OF ALCOHOLISM  </vt:lpstr>
      <vt:lpstr>1. Introduction (I) Clubs of Treated Alcoholics</vt:lpstr>
      <vt:lpstr>1. Introduction (II) Therapeutic role in CTA</vt:lpstr>
      <vt:lpstr>Information about the reserach</vt:lpstr>
      <vt:lpstr>Research instruments</vt:lpstr>
      <vt:lpstr>Perspectives from members with addiction problem: What aspects contribute to personal progress in various life aspects</vt:lpstr>
      <vt:lpstr>Perspectives from members with addiction problem: What aspects contribute to changes in psychosocial functioning</vt:lpstr>
      <vt:lpstr>Perspectives from supporting members: What aspects contribute to personal progress in various life aspects</vt:lpstr>
      <vt:lpstr>Perspectives from supporting members:  What aspects contribute to changes in psychosocial functioning</vt:lpstr>
      <vt:lpstr>Conclusion</vt:lpstr>
      <vt:lpstr>Conclusion</vt:lpstr>
      <vt:lpstr>References</vt:lpstr>
      <vt:lpstr>Thank you for your attention.  ana.opacic@pravo.hr  tereza.oreb@gmail.com  </vt:lpstr>
    </vt:vector>
  </TitlesOfParts>
  <Company>Pravni fakultet u Zagrebu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Lisbon Addictions 2017 Second European Conference on Addictive Behaviours and Dependencies   CHARACTERISTICS AND SIGNIFICANCE OF PROFESSIONAL-LED SUPPORT GROUPS IN THE TREATMENT OF ALCOHOLISM</dc:title>
  <dc:creator>Tereza Oreb</dc:creator>
  <cp:lastModifiedBy>ana</cp:lastModifiedBy>
  <cp:revision>24</cp:revision>
  <dcterms:created xsi:type="dcterms:W3CDTF">2017-10-16T08:50:01Z</dcterms:created>
  <dcterms:modified xsi:type="dcterms:W3CDTF">2017-10-24T06:46:51Z</dcterms:modified>
</cp:coreProperties>
</file>