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21"/>
  </p:notesMasterIdLst>
  <p:sldIdLst>
    <p:sldId id="610" r:id="rId2"/>
    <p:sldId id="660" r:id="rId3"/>
    <p:sldId id="621" r:id="rId4"/>
    <p:sldId id="622" r:id="rId5"/>
    <p:sldId id="626" r:id="rId6"/>
    <p:sldId id="631" r:id="rId7"/>
    <p:sldId id="643" r:id="rId8"/>
    <p:sldId id="646" r:id="rId9"/>
    <p:sldId id="541" r:id="rId10"/>
    <p:sldId id="652" r:id="rId11"/>
    <p:sldId id="651" r:id="rId12"/>
    <p:sldId id="535" r:id="rId13"/>
    <p:sldId id="648" r:id="rId14"/>
    <p:sldId id="565" r:id="rId15"/>
    <p:sldId id="593" r:id="rId16"/>
    <p:sldId id="653" r:id="rId17"/>
    <p:sldId id="655" r:id="rId18"/>
    <p:sldId id="657" r:id="rId19"/>
    <p:sldId id="658"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173" autoAdjust="0"/>
    <p:restoredTop sz="94068" autoAdjust="0"/>
  </p:normalViewPr>
  <p:slideViewPr>
    <p:cSldViewPr>
      <p:cViewPr>
        <p:scale>
          <a:sx n="59" d="100"/>
          <a:sy n="59" d="100"/>
        </p:scale>
        <p:origin x="-840" y="77"/>
      </p:cViewPr>
      <p:guideLst>
        <p:guide orient="horz" pos="2160"/>
        <p:guide pos="2880"/>
      </p:guideLst>
    </p:cSldViewPr>
  </p:slideViewPr>
  <p:outlineViewPr>
    <p:cViewPr>
      <p:scale>
        <a:sx n="33" d="100"/>
        <a:sy n="33" d="100"/>
      </p:scale>
      <p:origin x="0" y="53700"/>
    </p:cViewPr>
  </p:outlineViewPr>
  <p:notesTextViewPr>
    <p:cViewPr>
      <p:scale>
        <a:sx n="100" d="100"/>
        <a:sy n="100" d="100"/>
      </p:scale>
      <p:origin x="0" y="0"/>
    </p:cViewPr>
  </p:notesTextViewPr>
  <p:sorterViewPr>
    <p:cViewPr>
      <p:scale>
        <a:sx n="125" d="100"/>
        <a:sy n="125" d="100"/>
      </p:scale>
      <p:origin x="0" y="47094"/>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B01A96-485F-41CB-9E14-34FE100B15AF}" type="datetimeFigureOut">
              <a:rPr lang="en-US" smtClean="0"/>
              <a:pPr/>
              <a:t>10/24/2017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51B9A5-7ECC-4066-813D-AA73B036C717}" type="slidenum">
              <a:rPr lang="en-US" smtClean="0"/>
              <a:pPr/>
              <a:t>‹#›</a:t>
            </a:fld>
            <a:endParaRPr lang="en-US"/>
          </a:p>
        </p:txBody>
      </p:sp>
    </p:spTree>
    <p:extLst>
      <p:ext uri="{BB962C8B-B14F-4D97-AF65-F5344CB8AC3E}">
        <p14:creationId xmlns="" xmlns:p14="http://schemas.microsoft.com/office/powerpoint/2010/main" val="317058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351B9A5-7ECC-4066-813D-AA73B036C717}"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351B9A5-7ECC-4066-813D-AA73B036C717}"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351B9A5-7ECC-4066-813D-AA73B036C717}"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1" kern="1200" baseline="0" dirty="0" smtClean="0">
                <a:solidFill>
                  <a:schemeClr val="tx1"/>
                </a:solidFill>
                <a:latin typeface="+mn-lt"/>
                <a:ea typeface="+mn-ea"/>
                <a:cs typeface="+mn-cs"/>
              </a:rPr>
              <a:t>SAMHSA Advisory The Role of Biomarkers in the Treatment of Alcohol Use Disorders, 2012 Revision </a:t>
            </a:r>
            <a:endParaRPr lang="en-US" dirty="0"/>
          </a:p>
        </p:txBody>
      </p:sp>
      <p:sp>
        <p:nvSpPr>
          <p:cNvPr id="4" name="Slide Number Placeholder 3"/>
          <p:cNvSpPr>
            <a:spLocks noGrp="1"/>
          </p:cNvSpPr>
          <p:nvPr>
            <p:ph type="sldNum" sz="quarter" idx="10"/>
          </p:nvPr>
        </p:nvSpPr>
        <p:spPr/>
        <p:txBody>
          <a:bodyPr/>
          <a:lstStyle/>
          <a:p>
            <a:fld id="{C351B9A5-7ECC-4066-813D-AA73B036C717}"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351B9A5-7ECC-4066-813D-AA73B036C717}"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Heading</a:t>
            </a:r>
            <a:r>
              <a:rPr lang="en-US" baseline="0" dirty="0" smtClean="0"/>
              <a:t> as this is the template of Random Number Table</a:t>
            </a:r>
            <a:endParaRPr lang="en-US" dirty="0"/>
          </a:p>
        </p:txBody>
      </p:sp>
      <p:sp>
        <p:nvSpPr>
          <p:cNvPr id="4" name="Slide Number Placeholder 3"/>
          <p:cNvSpPr>
            <a:spLocks noGrp="1"/>
          </p:cNvSpPr>
          <p:nvPr>
            <p:ph type="sldNum" sz="quarter" idx="10"/>
          </p:nvPr>
        </p:nvSpPr>
        <p:spPr/>
        <p:txBody>
          <a:bodyPr/>
          <a:lstStyle/>
          <a:p>
            <a:fld id="{C351B9A5-7ECC-4066-813D-AA73B036C717}"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solidFill>
                  <a:schemeClr val="bg1"/>
                </a:solidFill>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A7CAAE69-5EDF-4F6E-AB60-1D0906BFD883}"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A7CAAE69-5EDF-4F6E-AB60-1D0906BFD88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571F8EA-AA11-451B-923B-968AD1E68DAF}" type="datetimeFigureOut">
              <a:rPr lang="en-US" smtClean="0"/>
              <a:pPr/>
              <a:t>10/24/2017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AAE69-5EDF-4F6E-AB60-1D0906BFD88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571F8EA-AA11-451B-923B-968AD1E68DAF}" type="datetimeFigureOut">
              <a:rPr lang="en-US" smtClean="0"/>
              <a:pPr/>
              <a:t>10/24/2017</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7CAAE69-5EDF-4F6E-AB60-1D0906BFD883}"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1" latinLnBrk="0" hangingPunct="1">
        <a:spcBef>
          <a:spcPct val="0"/>
        </a:spcBef>
        <a:buNone/>
        <a:defRPr kumimoji="0" sz="4100" b="1" kern="1200" cap="none" baseline="0">
          <a:ln w="6350">
            <a:noFill/>
          </a:ln>
          <a:solidFill>
            <a:schemeClr val="bg1"/>
          </a:solidFill>
          <a:effectLst/>
          <a:latin typeface="+mj-lt"/>
          <a:ea typeface="+mj-ea"/>
          <a:cs typeface="+mj-cs"/>
        </a:defRPr>
      </a:lvl1pPr>
    </p:titleStyle>
    <p:bodyStyle>
      <a:lvl1pPr marL="548640" indent="-411480" algn="l" rtl="0" eaLnBrk="1" latinLnBrk="0" hangingPunct="1">
        <a:spcBef>
          <a:spcPct val="20000"/>
        </a:spcBef>
        <a:buClr>
          <a:schemeClr val="bg1"/>
        </a:buClr>
        <a:buSzPct val="65000"/>
        <a:buFont typeface="Wingdings 2"/>
        <a:buChar char=""/>
        <a:defRPr kumimoji="0" sz="2800" b="0" kern="1200">
          <a:solidFill>
            <a:schemeClr val="bg1"/>
          </a:solidFill>
          <a:latin typeface="+mj-lt"/>
          <a:ea typeface="+mn-ea"/>
          <a:cs typeface="+mn-cs"/>
        </a:defRPr>
      </a:lvl1pPr>
      <a:lvl2pPr marL="868680" indent="-283464" algn="l" rtl="0" eaLnBrk="1" latinLnBrk="0" hangingPunct="1">
        <a:spcBef>
          <a:spcPct val="20000"/>
        </a:spcBef>
        <a:buClr>
          <a:schemeClr val="bg1"/>
        </a:buClr>
        <a:buSzPct val="80000"/>
        <a:buFont typeface="Wingdings 2"/>
        <a:buChar char=""/>
        <a:defRPr kumimoji="0" sz="2400" b="1" kern="1200">
          <a:solidFill>
            <a:srgbClr val="FF0000"/>
          </a:solidFill>
          <a:latin typeface="+mj-lt"/>
          <a:ea typeface="+mn-ea"/>
          <a:cs typeface="+mn-cs"/>
        </a:defRPr>
      </a:lvl2pPr>
      <a:lvl3pPr marL="1133856" indent="-228600" algn="l" rtl="0" eaLnBrk="1" latinLnBrk="0" hangingPunct="1">
        <a:spcBef>
          <a:spcPct val="20000"/>
        </a:spcBef>
        <a:buClr>
          <a:schemeClr val="bg1"/>
        </a:buClr>
        <a:buSzPct val="95000"/>
        <a:buFont typeface="Wingdings"/>
        <a:buChar char=""/>
        <a:defRPr kumimoji="0" sz="2200" b="1" kern="1200">
          <a:solidFill>
            <a:schemeClr val="bg1"/>
          </a:solidFill>
          <a:latin typeface="+mj-lt"/>
          <a:ea typeface="+mn-ea"/>
          <a:cs typeface="+mn-cs"/>
        </a:defRPr>
      </a:lvl3pPr>
      <a:lvl4pPr marL="1353312" indent="-182880" algn="l" rtl="0" eaLnBrk="1" latinLnBrk="0" hangingPunct="1">
        <a:spcBef>
          <a:spcPct val="20000"/>
        </a:spcBef>
        <a:buClr>
          <a:schemeClr val="bg1"/>
        </a:buClr>
        <a:buSzPct val="100000"/>
        <a:buFont typeface="Wingdings 3"/>
        <a:buChar char=""/>
        <a:defRPr kumimoji="0" sz="2000" b="1" kern="1200">
          <a:solidFill>
            <a:schemeClr val="bg1"/>
          </a:solidFill>
          <a:latin typeface="+mj-lt"/>
          <a:ea typeface="+mn-ea"/>
          <a:cs typeface="+mn-cs"/>
        </a:defRPr>
      </a:lvl4pPr>
      <a:lvl5pPr marL="1545336" indent="-182880" algn="l" rtl="0" eaLnBrk="1" latinLnBrk="0" hangingPunct="1">
        <a:spcBef>
          <a:spcPct val="20000"/>
        </a:spcBef>
        <a:buClr>
          <a:schemeClr val="bg1"/>
        </a:buClr>
        <a:buFont typeface="Wingdings 2"/>
        <a:buChar char=""/>
        <a:defRPr kumimoji="0" sz="2000" b="1" kern="1200">
          <a:solidFill>
            <a:schemeClr val="bg1"/>
          </a:solidFill>
          <a:latin typeface="+mj-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228600" y="3291245"/>
            <a:ext cx="8763000"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n-US" sz="2200" b="1" dirty="0" smtClean="0">
                <a:solidFill>
                  <a:srgbClr val="000000"/>
                </a:solidFill>
                <a:latin typeface="Calibri" pitchFamily="34" charset="0"/>
                <a:ea typeface="Times New Roman" pitchFamily="18" charset="0"/>
                <a:cs typeface="Times New Roman" pitchFamily="18" charset="0"/>
              </a:rPr>
              <a:t>Chief Investigator/</a:t>
            </a:r>
            <a:r>
              <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Presenter : Suresh </a:t>
            </a:r>
            <a:r>
              <a:rPr kumimoji="0" lang="en-US" sz="2200" b="1"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Thapaliya</a:t>
            </a:r>
            <a:endPar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lang="en-US" sz="2200" b="1" dirty="0" smtClean="0">
                <a:solidFill>
                  <a:srgbClr val="000000"/>
                </a:solidFill>
                <a:latin typeface="Calibri" pitchFamily="34" charset="0"/>
                <a:ea typeface="Times New Roman" pitchFamily="18" charset="0"/>
                <a:cs typeface="Times New Roman" pitchFamily="18" charset="0"/>
              </a:rPr>
              <a:t>                               </a:t>
            </a:r>
            <a:r>
              <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Lecturer, National</a:t>
            </a:r>
            <a:r>
              <a:rPr kumimoji="0" lang="en-US" sz="2200" b="1" i="0" u="none" strike="noStrike" cap="none" normalizeH="0" dirty="0" smtClean="0">
                <a:ln>
                  <a:noFill/>
                </a:ln>
                <a:solidFill>
                  <a:srgbClr val="000000"/>
                </a:solidFill>
                <a:effectLst/>
                <a:latin typeface="Calibri" pitchFamily="34" charset="0"/>
                <a:ea typeface="Times New Roman" pitchFamily="18" charset="0"/>
                <a:cs typeface="Times New Roman" pitchFamily="18" charset="0"/>
              </a:rPr>
              <a:t> Medical </a:t>
            </a:r>
            <a:r>
              <a:rPr kumimoji="0" lang="en-US" sz="2200" b="1" i="0" u="none" strike="noStrike" cap="none" normalizeH="0" dirty="0" err="1" smtClean="0">
                <a:ln>
                  <a:noFill/>
                </a:ln>
                <a:solidFill>
                  <a:srgbClr val="000000"/>
                </a:solidFill>
                <a:effectLst/>
                <a:latin typeface="Calibri" pitchFamily="34" charset="0"/>
                <a:ea typeface="Times New Roman" pitchFamily="18" charset="0"/>
                <a:cs typeface="Times New Roman" pitchFamily="18" charset="0"/>
              </a:rPr>
              <a:t>College,Nepal</a:t>
            </a:r>
            <a:endPar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lang="en-US" sz="2200" b="1" dirty="0" smtClean="0">
                <a:solidFill>
                  <a:srgbClr val="000000"/>
                </a:solidFill>
                <a:latin typeface="Calibri" pitchFamily="34" charset="0"/>
                <a:ea typeface="Times New Roman" pitchFamily="18" charset="0"/>
                <a:cs typeface="Times New Roman" pitchFamily="18" charset="0"/>
              </a:rPr>
              <a:t>                               MD(Psychiatry),AIIMS </a:t>
            </a:r>
            <a:r>
              <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a:t>
            </a:r>
            <a:endParaRPr kumimoji="0" lang="en-US" sz="2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200" b="1"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Raka</a:t>
            </a:r>
            <a:r>
              <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Jain, Professor</a:t>
            </a:r>
            <a:r>
              <a:rPr lang="en-US" sz="2200" b="1" baseline="0" dirty="0" smtClean="0">
                <a:solidFill>
                  <a:srgbClr val="000000"/>
                </a:solidFill>
                <a:latin typeface="Calibri" pitchFamily="34" charset="0"/>
                <a:ea typeface="Times New Roman" pitchFamily="18" charset="0"/>
                <a:cs typeface="Times New Roman" pitchFamily="18" charset="0"/>
              </a:rPr>
              <a:t>*</a:t>
            </a:r>
            <a:r>
              <a:rPr lang="en-US" sz="2200" b="1" dirty="0" smtClean="0">
                <a:solidFill>
                  <a:srgbClr val="000000"/>
                </a:solidFill>
                <a:latin typeface="Calibri" pitchFamily="34" charset="0"/>
                <a:ea typeface="Times New Roman" pitchFamily="18" charset="0"/>
                <a:cs typeface="Times New Roman" pitchFamily="18" charset="0"/>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200" b="1"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Atul</a:t>
            </a:r>
            <a:r>
              <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r>
              <a:rPr kumimoji="0" lang="en-US" sz="2200" b="1"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Ambekar</a:t>
            </a:r>
            <a:r>
              <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 Professor*</a:t>
            </a:r>
            <a:endParaRPr kumimoji="0" lang="en-US" sz="2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200" b="1"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Ashwani</a:t>
            </a:r>
            <a:r>
              <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Kumar </a:t>
            </a:r>
            <a:r>
              <a:rPr kumimoji="0" lang="en-US" sz="2200" b="1"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Mishra</a:t>
            </a:r>
            <a:r>
              <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Additional Professor (Bio -statistics)*</a:t>
            </a:r>
            <a:r>
              <a:rPr kumimoji="0" lang="en-US" sz="2200" b="1" i="0" u="none" strike="noStrike" cap="none" normalizeH="0" dirty="0" smtClean="0">
                <a:ln>
                  <a:noFill/>
                </a:ln>
                <a:solidFill>
                  <a:srgbClr val="000000"/>
                </a:solidFill>
                <a:effectLst/>
                <a:latin typeface="Calibri" pitchFamily="34" charset="0"/>
                <a:ea typeface="Times New Roman" pitchFamily="18" charset="0"/>
                <a:cs typeface="Times New Roman" pitchFamily="18" charset="0"/>
              </a:rPr>
              <a:t> </a:t>
            </a:r>
            <a:r>
              <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Deepak </a:t>
            </a:r>
            <a:r>
              <a:rPr kumimoji="0" lang="en-US" sz="2200" b="1"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Yadav</a:t>
            </a:r>
            <a:r>
              <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MSSO*</a:t>
            </a:r>
          </a:p>
          <a:p>
            <a:pPr marL="0" marR="0" lvl="0" indent="0" algn="just" defTabSz="914400" rtl="0" eaLnBrk="0" fontAlgn="base" latinLnBrk="0" hangingPunct="0">
              <a:lnSpc>
                <a:spcPct val="100000"/>
              </a:lnSpc>
              <a:spcBef>
                <a:spcPct val="0"/>
              </a:spcBef>
              <a:spcAft>
                <a:spcPct val="0"/>
              </a:spcAft>
              <a:buClrTx/>
              <a:buSzTx/>
              <a:buFontTx/>
              <a:buNone/>
              <a:tabLst/>
            </a:pPr>
            <a:r>
              <a:rPr lang="en-US" sz="2200" b="1" dirty="0" smtClean="0">
                <a:solidFill>
                  <a:srgbClr val="000000"/>
                </a:solidFill>
                <a:latin typeface="Calibri" pitchFamily="34" charset="0"/>
                <a:ea typeface="Times New Roman" pitchFamily="18" charset="0"/>
                <a:cs typeface="Times New Roman" pitchFamily="18" charset="0"/>
              </a:rPr>
              <a:t>                           (*</a:t>
            </a:r>
            <a:r>
              <a:rPr kumimoji="0" lang="en-US" sz="2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Department of Psychiatry and NDDTC, AIIMS, New Delhi)</a:t>
            </a:r>
            <a:endParaRPr kumimoji="0" lang="en-US" sz="2200" b="1"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5"/>
          <p:cNvSpPr/>
          <p:nvPr/>
        </p:nvSpPr>
        <p:spPr>
          <a:xfrm>
            <a:off x="2438400" y="6096000"/>
            <a:ext cx="4373313" cy="400110"/>
          </a:xfrm>
          <a:prstGeom prst="rect">
            <a:avLst/>
          </a:prstGeom>
        </p:spPr>
        <p:txBody>
          <a:bodyPr wrap="none">
            <a:spAutoFit/>
          </a:bodyPr>
          <a:lstStyle/>
          <a:p>
            <a:r>
              <a:rPr lang="en-US" sz="2000" b="1" dirty="0" smtClean="0">
                <a:solidFill>
                  <a:srgbClr val="FF0000"/>
                </a:solidFill>
                <a:latin typeface="Calibri" pitchFamily="34" charset="0"/>
                <a:ea typeface="Times New Roman" pitchFamily="18" charset="0"/>
                <a:cs typeface="Times New Roman" pitchFamily="18" charset="0"/>
              </a:rPr>
              <a:t>(Contact: suresh.thapaliya@gmail.com)</a:t>
            </a:r>
            <a:endParaRPr lang="en-IN" sz="2000" dirty="0">
              <a:solidFill>
                <a:srgbClr val="FF0000"/>
              </a:solidFill>
            </a:endParaRPr>
          </a:p>
        </p:txBody>
      </p:sp>
      <p:sp>
        <p:nvSpPr>
          <p:cNvPr id="5" name="Rectangle 1"/>
          <p:cNvSpPr>
            <a:spLocks noChangeArrowheads="1"/>
          </p:cNvSpPr>
          <p:nvPr/>
        </p:nvSpPr>
        <p:spPr bwMode="auto">
          <a:xfrm>
            <a:off x="0" y="669667"/>
            <a:ext cx="9144000" cy="200054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US" sz="2400" b="1" dirty="0" smtClean="0">
                <a:solidFill>
                  <a:schemeClr val="bg1"/>
                </a:solidFill>
              </a:rPr>
              <a:t>EFFECTIVENESS OF BRIEF INTERVENTION FOR MODERATE/HIGH RISK ALCOHOL USE AMONG PATIENTS ON BUPRENORPHINE MAINTENANCE: </a:t>
            </a:r>
          </a:p>
          <a:p>
            <a:pPr algn="just"/>
            <a:r>
              <a:rPr lang="en-US" sz="2400" b="1" dirty="0" smtClean="0">
                <a:solidFill>
                  <a:schemeClr val="bg1"/>
                </a:solidFill>
              </a:rPr>
              <a:t>A CLINICAL AND ALCOHOL-BIOMARKER STUDY</a:t>
            </a:r>
            <a:endParaRPr lang="en-US" sz="2400" dirty="0" smtClean="0">
              <a:solidFill>
                <a:schemeClr val="bg1"/>
              </a:solidFill>
            </a:endParaRPr>
          </a:p>
          <a:p>
            <a:r>
              <a:rPr lang="en-US" sz="2800" dirty="0" smtClean="0">
                <a:solidFill>
                  <a:schemeClr val="bg1"/>
                </a:solidFill>
              </a:rPr>
              <a:t> </a:t>
            </a:r>
            <a:endParaRPr lang="en-US" sz="2800" dirty="0">
              <a:solidFill>
                <a:schemeClr val="bg1"/>
              </a:solidFill>
            </a:endParaRPr>
          </a:p>
        </p:txBody>
      </p:sp>
    </p:spTree>
    <p:extLst>
      <p:ext uri="{BB962C8B-B14F-4D97-AF65-F5344CB8AC3E}">
        <p14:creationId xmlns="" xmlns:p14="http://schemas.microsoft.com/office/powerpoint/2010/main" val="41848886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dirty="0" smtClean="0"/>
              <a:t>Intervention characteristics</a:t>
            </a:r>
            <a:endParaRPr lang="en-US" sz="3200" dirty="0"/>
          </a:p>
        </p:txBody>
      </p:sp>
      <p:graphicFrame>
        <p:nvGraphicFramePr>
          <p:cNvPr id="4" name="Content Placeholder 3"/>
          <p:cNvGraphicFramePr>
            <a:graphicFrameLocks noGrp="1"/>
          </p:cNvGraphicFramePr>
          <p:nvPr>
            <p:ph idx="1"/>
          </p:nvPr>
        </p:nvGraphicFramePr>
        <p:xfrm>
          <a:off x="152400" y="1219199"/>
          <a:ext cx="8839199" cy="5412062"/>
        </p:xfrm>
        <a:graphic>
          <a:graphicData uri="http://schemas.openxmlformats.org/drawingml/2006/table">
            <a:tbl>
              <a:tblPr/>
              <a:tblGrid>
                <a:gridCol w="2438400"/>
                <a:gridCol w="3657600"/>
                <a:gridCol w="2743199"/>
              </a:tblGrid>
              <a:tr h="430078">
                <a:tc gridSpan="3">
                  <a:txBody>
                    <a:bodyPr/>
                    <a:lstStyle/>
                    <a:p>
                      <a:pPr marL="0" marR="0" algn="l">
                        <a:lnSpc>
                          <a:spcPct val="115000"/>
                        </a:lnSpc>
                        <a:spcBef>
                          <a:spcPts val="0"/>
                        </a:spcBef>
                        <a:spcAft>
                          <a:spcPts val="0"/>
                        </a:spcAft>
                      </a:pPr>
                      <a:r>
                        <a:rPr lang="en-IN" sz="1800" b="1" dirty="0" smtClean="0">
                          <a:solidFill>
                            <a:schemeClr val="bg2"/>
                          </a:solidFill>
                          <a:latin typeface="+mn-lt"/>
                          <a:ea typeface="Calibri"/>
                          <a:cs typeface="Times New Roman"/>
                        </a:rPr>
                        <a:t>                                                   Characteristics of Intervention</a:t>
                      </a:r>
                      <a:endParaRPr lang="en-US" sz="1800" dirty="0">
                        <a:solidFill>
                          <a:schemeClr val="bg2"/>
                        </a:solidFill>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tc hMerge="1">
                  <a:txBody>
                    <a:bodyPr/>
                    <a:lstStyle/>
                    <a:p>
                      <a:endParaRPr lang="en-US"/>
                    </a:p>
                  </a:txBody>
                  <a:tcPr/>
                </a:tc>
              </a:tr>
              <a:tr h="814072">
                <a:tc>
                  <a:txBody>
                    <a:bodyPr/>
                    <a:lstStyle/>
                    <a:p>
                      <a:pPr marL="0" marR="0" algn="l">
                        <a:lnSpc>
                          <a:spcPct val="115000"/>
                        </a:lnSpc>
                        <a:spcBef>
                          <a:spcPts val="0"/>
                        </a:spcBef>
                        <a:spcAft>
                          <a:spcPts val="0"/>
                        </a:spcAft>
                      </a:pPr>
                      <a:endParaRPr lang="en-US" sz="1800" dirty="0">
                        <a:solidFill>
                          <a:schemeClr val="bg2"/>
                        </a:solidFill>
                        <a:latin typeface="Times New Roman"/>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IN" sz="1800" b="1" dirty="0">
                          <a:solidFill>
                            <a:schemeClr val="bg2"/>
                          </a:solidFill>
                          <a:latin typeface="Times New Roman"/>
                          <a:ea typeface="Calibri"/>
                          <a:cs typeface="Times New Roman"/>
                        </a:rPr>
                        <a:t>Brief Intervention</a:t>
                      </a:r>
                      <a:endParaRPr lang="en-US" sz="1800" dirty="0">
                        <a:solidFill>
                          <a:schemeClr val="bg2"/>
                        </a:solidFill>
                        <a:latin typeface="Times New Roman"/>
                        <a:ea typeface="Calibri"/>
                        <a:cs typeface="Times New Roman"/>
                      </a:endParaRPr>
                    </a:p>
                    <a:p>
                      <a:pPr marL="0" marR="0" algn="ctr">
                        <a:lnSpc>
                          <a:spcPct val="115000"/>
                        </a:lnSpc>
                        <a:spcBef>
                          <a:spcPts val="0"/>
                        </a:spcBef>
                        <a:spcAft>
                          <a:spcPts val="0"/>
                        </a:spcAft>
                      </a:pPr>
                      <a:r>
                        <a:rPr lang="en-IN" sz="1800" b="1" dirty="0">
                          <a:solidFill>
                            <a:schemeClr val="bg2"/>
                          </a:solidFill>
                          <a:latin typeface="Times New Roman"/>
                          <a:ea typeface="Calibri"/>
                          <a:cs typeface="Times New Roman"/>
                        </a:rPr>
                        <a:t>(n=21)</a:t>
                      </a:r>
                      <a:endParaRPr lang="en-US" sz="1800" dirty="0">
                        <a:solidFill>
                          <a:schemeClr val="bg2"/>
                        </a:solidFill>
                        <a:latin typeface="Times New Roman"/>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IN" sz="1800" b="1" dirty="0">
                          <a:solidFill>
                            <a:schemeClr val="bg2"/>
                          </a:solidFill>
                          <a:latin typeface="Times New Roman"/>
                          <a:ea typeface="Calibri"/>
                          <a:cs typeface="Times New Roman"/>
                        </a:rPr>
                        <a:t>Simple Advice (n=20)</a:t>
                      </a:r>
                      <a:endParaRPr lang="en-US" sz="1800" dirty="0">
                        <a:solidFill>
                          <a:schemeClr val="bg2"/>
                        </a:solidFill>
                        <a:latin typeface="Times New Roman"/>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1185040">
                <a:tc>
                  <a:txBody>
                    <a:bodyPr/>
                    <a:lstStyle/>
                    <a:p>
                      <a:pPr marL="0" marR="0" algn="l">
                        <a:spcBef>
                          <a:spcPts val="0"/>
                        </a:spcBef>
                        <a:spcAft>
                          <a:spcPts val="0"/>
                        </a:spcAft>
                      </a:pPr>
                      <a:r>
                        <a:rPr lang="en-US" sz="2000" b="1" dirty="0">
                          <a:solidFill>
                            <a:schemeClr val="bg1"/>
                          </a:solidFill>
                        </a:rPr>
                        <a:t>Interview</a:t>
                      </a:r>
                      <a:endParaRPr lang="en-US" sz="2000" b="1" dirty="0">
                        <a:solidFill>
                          <a:schemeClr val="bg1"/>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800" b="0" dirty="0">
                          <a:solidFill>
                            <a:schemeClr val="bg1"/>
                          </a:solidFill>
                        </a:rPr>
                        <a:t>WHO ASSIST Feedback with  nine </a:t>
                      </a:r>
                      <a:r>
                        <a:rPr lang="en-US" sz="1800" b="0" dirty="0" smtClean="0">
                          <a:solidFill>
                            <a:schemeClr val="bg1"/>
                          </a:solidFill>
                        </a:rPr>
                        <a:t>steps based</a:t>
                      </a:r>
                      <a:r>
                        <a:rPr lang="en-US" sz="1800" b="0" baseline="0" dirty="0" smtClean="0">
                          <a:solidFill>
                            <a:schemeClr val="bg1"/>
                          </a:solidFill>
                        </a:rPr>
                        <a:t> on manual</a:t>
                      </a:r>
                      <a:endParaRPr lang="en-US" sz="1800" b="0" dirty="0">
                        <a:solidFill>
                          <a:schemeClr val="bg1"/>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800" b="0" dirty="0">
                          <a:solidFill>
                            <a:schemeClr val="bg1"/>
                          </a:solidFill>
                        </a:rPr>
                        <a:t>WHO ASSIST score Feedback and advice to cut down/quit alcohol </a:t>
                      </a:r>
                      <a:endParaRPr lang="en-US" sz="1800" b="0" dirty="0">
                        <a:solidFill>
                          <a:schemeClr val="bg1"/>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1580053">
                <a:tc>
                  <a:txBody>
                    <a:bodyPr/>
                    <a:lstStyle/>
                    <a:p>
                      <a:pPr marL="0" marR="0" algn="l">
                        <a:lnSpc>
                          <a:spcPct val="115000"/>
                        </a:lnSpc>
                        <a:spcBef>
                          <a:spcPts val="0"/>
                        </a:spcBef>
                        <a:spcAft>
                          <a:spcPts val="0"/>
                        </a:spcAft>
                      </a:pPr>
                      <a:r>
                        <a:rPr lang="en-US" sz="2000" b="1" dirty="0">
                          <a:solidFill>
                            <a:schemeClr val="bg1"/>
                          </a:solidFill>
                        </a:rPr>
                        <a:t>Take home materials</a:t>
                      </a:r>
                      <a:endParaRPr lang="en-US" sz="2000" b="1" dirty="0">
                        <a:solidFill>
                          <a:schemeClr val="bg1"/>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800" b="0" dirty="0">
                          <a:solidFill>
                            <a:schemeClr val="bg1"/>
                          </a:solidFill>
                        </a:rPr>
                        <a:t>WHO ASSIST Feedback </a:t>
                      </a:r>
                      <a:r>
                        <a:rPr lang="en-US" sz="1800" b="0" dirty="0" smtClean="0">
                          <a:solidFill>
                            <a:schemeClr val="bg1"/>
                          </a:solidFill>
                        </a:rPr>
                        <a:t>score</a:t>
                      </a:r>
                      <a:endParaRPr lang="en-US" sz="1800" b="0" dirty="0">
                        <a:solidFill>
                          <a:schemeClr val="bg1"/>
                        </a:solidFill>
                      </a:endParaRPr>
                    </a:p>
                    <a:p>
                      <a:pPr marL="0" marR="0" algn="l">
                        <a:lnSpc>
                          <a:spcPct val="115000"/>
                        </a:lnSpc>
                        <a:spcBef>
                          <a:spcPts val="0"/>
                        </a:spcBef>
                        <a:spcAft>
                          <a:spcPts val="0"/>
                        </a:spcAft>
                      </a:pPr>
                      <a:r>
                        <a:rPr lang="en-US" sz="1800" b="0" dirty="0">
                          <a:solidFill>
                            <a:schemeClr val="bg1"/>
                          </a:solidFill>
                        </a:rPr>
                        <a:t>WHO ASSIST Information sheet</a:t>
                      </a:r>
                    </a:p>
                    <a:p>
                      <a:pPr marL="0" marR="0" algn="l">
                        <a:lnSpc>
                          <a:spcPct val="115000"/>
                        </a:lnSpc>
                        <a:spcBef>
                          <a:spcPts val="0"/>
                        </a:spcBef>
                        <a:spcAft>
                          <a:spcPts val="0"/>
                        </a:spcAft>
                      </a:pPr>
                      <a:r>
                        <a:rPr lang="en-US" sz="1800" b="0" dirty="0">
                          <a:solidFill>
                            <a:schemeClr val="bg1"/>
                          </a:solidFill>
                        </a:rPr>
                        <a:t>Take Home Leaflet  about alcohol (available at the Centre) </a:t>
                      </a:r>
                      <a:endParaRPr lang="en-US" sz="1800" b="0" dirty="0">
                        <a:solidFill>
                          <a:schemeClr val="bg1"/>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800" b="0" dirty="0">
                          <a:solidFill>
                            <a:schemeClr val="bg1"/>
                          </a:solidFill>
                        </a:rPr>
                        <a:t>Take Home Leaflet</a:t>
                      </a:r>
                    </a:p>
                    <a:p>
                      <a:pPr marL="0" marR="0" algn="l">
                        <a:lnSpc>
                          <a:spcPct val="115000"/>
                        </a:lnSpc>
                        <a:spcBef>
                          <a:spcPts val="0"/>
                        </a:spcBef>
                        <a:spcAft>
                          <a:spcPts val="0"/>
                        </a:spcAft>
                      </a:pPr>
                      <a:r>
                        <a:rPr lang="en-US" sz="1800" b="0" dirty="0">
                          <a:solidFill>
                            <a:schemeClr val="bg1"/>
                          </a:solidFill>
                        </a:rPr>
                        <a:t> (available at the Centre)</a:t>
                      </a:r>
                      <a:endParaRPr lang="en-US" sz="1800" b="0" dirty="0">
                        <a:solidFill>
                          <a:schemeClr val="bg1"/>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509745">
                <a:tc>
                  <a:txBody>
                    <a:bodyPr/>
                    <a:lstStyle/>
                    <a:p>
                      <a:pPr marL="0" marR="0" algn="l">
                        <a:lnSpc>
                          <a:spcPct val="115000"/>
                        </a:lnSpc>
                        <a:spcBef>
                          <a:spcPts val="0"/>
                        </a:spcBef>
                        <a:spcAft>
                          <a:spcPts val="0"/>
                        </a:spcAft>
                        <a:tabLst>
                          <a:tab pos="2865755" algn="ctr"/>
                          <a:tab pos="5731510" algn="r"/>
                        </a:tabLst>
                      </a:pPr>
                      <a:r>
                        <a:rPr lang="en-IN" sz="2000" b="1" dirty="0">
                          <a:solidFill>
                            <a:schemeClr val="bg1"/>
                          </a:solidFill>
                          <a:latin typeface="Times New Roman"/>
                          <a:ea typeface="Calibri"/>
                          <a:cs typeface="Times New Roman"/>
                        </a:rPr>
                        <a:t>Duration </a:t>
                      </a:r>
                      <a:r>
                        <a:rPr lang="en-IN" sz="2000" b="1" baseline="0" dirty="0" smtClean="0">
                          <a:solidFill>
                            <a:schemeClr val="bg1"/>
                          </a:solidFill>
                          <a:latin typeface="Times New Roman"/>
                          <a:ea typeface="Calibri"/>
                          <a:cs typeface="Times New Roman"/>
                        </a:rPr>
                        <a:t> </a:t>
                      </a:r>
                      <a:r>
                        <a:rPr lang="en-IN" sz="2000" b="1" dirty="0" smtClean="0">
                          <a:solidFill>
                            <a:schemeClr val="bg1"/>
                          </a:solidFill>
                          <a:latin typeface="Times New Roman"/>
                          <a:ea typeface="Calibri"/>
                          <a:cs typeface="Times New Roman"/>
                        </a:rPr>
                        <a:t>(minutes</a:t>
                      </a:r>
                      <a:r>
                        <a:rPr lang="en-IN" sz="2000" b="1" dirty="0">
                          <a:solidFill>
                            <a:schemeClr val="bg1"/>
                          </a:solidFill>
                          <a:latin typeface="Times New Roman"/>
                          <a:ea typeface="Calibri"/>
                          <a:cs typeface="Times New Roman"/>
                        </a:rPr>
                        <a:t>)</a:t>
                      </a:r>
                      <a:endParaRPr lang="en-US" sz="2000" b="1" dirty="0">
                        <a:solidFill>
                          <a:schemeClr val="bg1"/>
                        </a:solidFill>
                        <a:latin typeface="Times New Roman"/>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tabLst>
                          <a:tab pos="2865755" algn="ctr"/>
                          <a:tab pos="5731510" algn="r"/>
                        </a:tabLst>
                      </a:pPr>
                      <a:r>
                        <a:rPr lang="en-IN" sz="1800" dirty="0">
                          <a:solidFill>
                            <a:schemeClr val="bg1"/>
                          </a:solidFill>
                          <a:latin typeface="Times New Roman"/>
                          <a:ea typeface="Calibri"/>
                          <a:cs typeface="Times New Roman"/>
                        </a:rPr>
                        <a:t>19.7±2.4</a:t>
                      </a:r>
                      <a:endParaRPr lang="en-US" sz="1800" dirty="0">
                        <a:solidFill>
                          <a:schemeClr val="bg1"/>
                        </a:solidFill>
                        <a:latin typeface="Times New Roman"/>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tabLst>
                          <a:tab pos="2865755" algn="ctr"/>
                          <a:tab pos="5731510" algn="r"/>
                        </a:tabLst>
                      </a:pPr>
                      <a:r>
                        <a:rPr lang="en-IN" sz="1800" dirty="0">
                          <a:solidFill>
                            <a:schemeClr val="bg1"/>
                          </a:solidFill>
                          <a:latin typeface="Times New Roman"/>
                          <a:ea typeface="Calibri"/>
                          <a:cs typeface="Times New Roman"/>
                        </a:rPr>
                        <a:t>5.3±0.9</a:t>
                      </a:r>
                      <a:endParaRPr lang="en-US" sz="1800" dirty="0">
                        <a:solidFill>
                          <a:schemeClr val="bg1"/>
                        </a:solidFill>
                        <a:latin typeface="Times New Roman"/>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893074">
                <a:tc>
                  <a:txBody>
                    <a:bodyPr/>
                    <a:lstStyle/>
                    <a:p>
                      <a:pPr marL="0" marR="0" algn="l">
                        <a:lnSpc>
                          <a:spcPct val="115000"/>
                        </a:lnSpc>
                        <a:spcBef>
                          <a:spcPts val="0"/>
                        </a:spcBef>
                        <a:spcAft>
                          <a:spcPts val="0"/>
                        </a:spcAft>
                      </a:pPr>
                      <a:r>
                        <a:rPr lang="en-GB" sz="2000" b="1" dirty="0" smtClean="0">
                          <a:solidFill>
                            <a:schemeClr val="bg1"/>
                          </a:solidFill>
                          <a:latin typeface="Times New Roman"/>
                          <a:ea typeface="Calibri"/>
                          <a:cs typeface="Times New Roman"/>
                        </a:rPr>
                        <a:t>Follow </a:t>
                      </a:r>
                      <a:r>
                        <a:rPr lang="en-GB" sz="2000" b="1" dirty="0">
                          <a:solidFill>
                            <a:schemeClr val="bg1"/>
                          </a:solidFill>
                          <a:latin typeface="Times New Roman"/>
                          <a:ea typeface="Calibri"/>
                          <a:cs typeface="Times New Roman"/>
                        </a:rPr>
                        <a:t>up(days)</a:t>
                      </a:r>
                      <a:endParaRPr lang="en-US" sz="2000" b="1" dirty="0">
                        <a:solidFill>
                          <a:schemeClr val="bg1"/>
                        </a:solidFill>
                        <a:latin typeface="Times New Roman"/>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IN" sz="1800" dirty="0">
                          <a:solidFill>
                            <a:schemeClr val="bg1"/>
                          </a:solidFill>
                          <a:latin typeface="Times New Roman"/>
                          <a:ea typeface="Calibri"/>
                          <a:cs typeface="Times New Roman"/>
                        </a:rPr>
                        <a:t>91.8±6.5</a:t>
                      </a:r>
                      <a:endParaRPr lang="en-US" sz="1800" dirty="0">
                        <a:solidFill>
                          <a:schemeClr val="bg1"/>
                        </a:solidFill>
                        <a:latin typeface="Times New Roman"/>
                        <a:ea typeface="Calibri"/>
                        <a:cs typeface="Times New Roman"/>
                      </a:endParaRPr>
                    </a:p>
                    <a:p>
                      <a:pPr marL="0" marR="0" algn="ctr">
                        <a:lnSpc>
                          <a:spcPct val="115000"/>
                        </a:lnSpc>
                        <a:spcBef>
                          <a:spcPts val="0"/>
                        </a:spcBef>
                        <a:spcAft>
                          <a:spcPts val="0"/>
                        </a:spcAft>
                      </a:pPr>
                      <a:r>
                        <a:rPr lang="en-IN" sz="1800" dirty="0">
                          <a:solidFill>
                            <a:schemeClr val="bg1"/>
                          </a:solidFill>
                          <a:latin typeface="Times New Roman"/>
                          <a:ea typeface="Calibri"/>
                          <a:cs typeface="Times New Roman"/>
                        </a:rPr>
                        <a:t>-</a:t>
                      </a:r>
                      <a:endParaRPr lang="en-US" sz="1800" dirty="0">
                        <a:solidFill>
                          <a:schemeClr val="bg1"/>
                        </a:solidFill>
                        <a:latin typeface="Times New Roman"/>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IN" sz="1800" dirty="0">
                          <a:solidFill>
                            <a:schemeClr val="bg1"/>
                          </a:solidFill>
                          <a:latin typeface="Times New Roman"/>
                          <a:ea typeface="Calibri"/>
                          <a:cs typeface="Times New Roman"/>
                        </a:rPr>
                        <a:t>92.8±7.2</a:t>
                      </a:r>
                      <a:endParaRPr lang="en-US" sz="1800" dirty="0">
                        <a:solidFill>
                          <a:schemeClr val="bg1"/>
                        </a:solidFill>
                        <a:latin typeface="Times New Roman"/>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dirty="0" smtClean="0">
                <a:solidFill>
                  <a:schemeClr val="bg1"/>
                </a:solidFill>
              </a:rPr>
              <a:t>Randomized Allocation to two groups </a:t>
            </a:r>
            <a:endParaRPr lang="en-GB" sz="3200" dirty="0">
              <a:solidFill>
                <a:schemeClr val="bg1"/>
              </a:solidFill>
            </a:endParaRPr>
          </a:p>
        </p:txBody>
      </p:sp>
      <p:sp>
        <p:nvSpPr>
          <p:cNvPr id="3" name="Content Placeholder 2"/>
          <p:cNvSpPr>
            <a:spLocks noGrp="1"/>
          </p:cNvSpPr>
          <p:nvPr>
            <p:ph idx="1"/>
          </p:nvPr>
        </p:nvSpPr>
        <p:spPr>
          <a:xfrm>
            <a:off x="457200" y="1371600"/>
            <a:ext cx="8229600" cy="4937760"/>
          </a:xfrm>
        </p:spPr>
        <p:txBody>
          <a:bodyPr>
            <a:normAutofit/>
          </a:bodyPr>
          <a:lstStyle/>
          <a:p>
            <a:r>
              <a:rPr lang="en-US" sz="2000" dirty="0" smtClean="0"/>
              <a:t>Total n=43</a:t>
            </a:r>
            <a:endParaRPr lang="en-US" sz="2000" dirty="0" smtClean="0">
              <a:solidFill>
                <a:schemeClr val="bg1"/>
              </a:solidFill>
            </a:endParaRPr>
          </a:p>
          <a:p>
            <a:r>
              <a:rPr lang="en-US" sz="2000" dirty="0" smtClean="0">
                <a:solidFill>
                  <a:schemeClr val="bg1"/>
                </a:solidFill>
              </a:rPr>
              <a:t>Random Allocation using</a:t>
            </a:r>
            <a:r>
              <a:rPr lang="en-US" sz="2000" dirty="0" smtClean="0"/>
              <a:t> Block randomization </a:t>
            </a:r>
            <a:endParaRPr lang="en-US" sz="2000" dirty="0" smtClean="0">
              <a:solidFill>
                <a:schemeClr val="bg1"/>
              </a:solidFill>
            </a:endParaRPr>
          </a:p>
          <a:p>
            <a:pPr lvl="1"/>
            <a:r>
              <a:rPr lang="en-US" sz="2000" dirty="0" smtClean="0">
                <a:solidFill>
                  <a:schemeClr val="bg1"/>
                </a:solidFill>
              </a:rPr>
              <a:t>Group A : Brief Intervention group</a:t>
            </a:r>
          </a:p>
          <a:p>
            <a:pPr lvl="1"/>
            <a:r>
              <a:rPr lang="en-US" sz="2000" dirty="0" smtClean="0">
                <a:solidFill>
                  <a:schemeClr val="bg1"/>
                </a:solidFill>
              </a:rPr>
              <a:t>Group B : Waitlist Control group (Simple Advice only)</a:t>
            </a:r>
          </a:p>
          <a:p>
            <a:endParaRPr lang="en-GB" sz="2000" dirty="0">
              <a:solidFill>
                <a:schemeClr val="bg1"/>
              </a:solidFill>
            </a:endParaRPr>
          </a:p>
        </p:txBody>
      </p:sp>
      <p:graphicFrame>
        <p:nvGraphicFramePr>
          <p:cNvPr id="4" name="Table 3"/>
          <p:cNvGraphicFramePr>
            <a:graphicFrameLocks noGrp="1"/>
          </p:cNvGraphicFramePr>
          <p:nvPr>
            <p:extLst>
              <p:ext uri="{D42A27DB-BD31-4B8C-83A1-F6EECF244321}">
                <p14:modId xmlns="" xmlns:p14="http://schemas.microsoft.com/office/powerpoint/2010/main" val="1660233628"/>
              </p:ext>
            </p:extLst>
          </p:nvPr>
        </p:nvGraphicFramePr>
        <p:xfrm>
          <a:off x="152400" y="3505200"/>
          <a:ext cx="5562601" cy="3152217"/>
        </p:xfrm>
        <a:graphic>
          <a:graphicData uri="http://schemas.openxmlformats.org/drawingml/2006/table">
            <a:tbl>
              <a:tblPr/>
              <a:tblGrid>
                <a:gridCol w="806174"/>
                <a:gridCol w="902916"/>
                <a:gridCol w="790051"/>
                <a:gridCol w="806174"/>
                <a:gridCol w="806174"/>
                <a:gridCol w="725556"/>
                <a:gridCol w="725556"/>
              </a:tblGrid>
              <a:tr h="718742">
                <a:tc>
                  <a:txBody>
                    <a:bodyPr/>
                    <a:lstStyle/>
                    <a:p>
                      <a:pPr marL="0" marR="0" algn="just">
                        <a:spcBef>
                          <a:spcPts val="0"/>
                        </a:spcBef>
                        <a:spcAft>
                          <a:spcPts val="0"/>
                        </a:spcAft>
                      </a:pPr>
                      <a:r>
                        <a:rPr lang="en-US" sz="1800" dirty="0" smtClean="0">
                          <a:solidFill>
                            <a:schemeClr val="bg1"/>
                          </a:solidFill>
                          <a:latin typeface="Calibri"/>
                          <a:ea typeface="Calibri"/>
                          <a:cs typeface="Mangal"/>
                        </a:rPr>
                        <a:t>6</a:t>
                      </a:r>
                    </a:p>
                    <a:p>
                      <a:pPr marL="0" marR="0" algn="just">
                        <a:spcBef>
                          <a:spcPts val="0"/>
                        </a:spcBef>
                        <a:spcAft>
                          <a:spcPts val="0"/>
                        </a:spcAft>
                      </a:pPr>
                      <a:r>
                        <a:rPr lang="en-US" sz="1800" dirty="0" smtClean="0">
                          <a:solidFill>
                            <a:schemeClr val="bg1"/>
                          </a:solidFill>
                          <a:latin typeface="Calibri"/>
                          <a:ea typeface="Calibri"/>
                          <a:cs typeface="Mangal"/>
                        </a:rPr>
                        <a:t>1</a:t>
                      </a:r>
                      <a:r>
                        <a:rPr lang="en-US" sz="1800" baseline="30000" dirty="0" smtClean="0">
                          <a:solidFill>
                            <a:schemeClr val="bg1"/>
                          </a:solidFill>
                          <a:latin typeface="Calibri"/>
                          <a:ea typeface="Calibri"/>
                          <a:cs typeface="Mangal"/>
                        </a:rPr>
                        <a:t>st</a:t>
                      </a:r>
                      <a:r>
                        <a:rPr lang="en-US" sz="1800" baseline="0" dirty="0" smtClean="0">
                          <a:solidFill>
                            <a:schemeClr val="bg1"/>
                          </a:solidFill>
                          <a:latin typeface="Calibri"/>
                          <a:ea typeface="Calibri"/>
                          <a:cs typeface="Mangal"/>
                        </a:rPr>
                        <a:t> </a:t>
                      </a:r>
                      <a:r>
                        <a:rPr lang="en-US" sz="1800" baseline="0" dirty="0" err="1" smtClean="0">
                          <a:solidFill>
                            <a:schemeClr val="bg1"/>
                          </a:solidFill>
                          <a:latin typeface="Calibri"/>
                          <a:ea typeface="Calibri"/>
                          <a:cs typeface="Mangal"/>
                        </a:rPr>
                        <a:t>subjct</a:t>
                      </a:r>
                      <a:endParaRPr lang="en-US" sz="1800" dirty="0">
                        <a:solidFill>
                          <a:schemeClr val="bg1"/>
                        </a:solidFill>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smtClean="0">
                          <a:solidFill>
                            <a:schemeClr val="bg1"/>
                          </a:solidFill>
                          <a:latin typeface="Calibri"/>
                          <a:ea typeface="Calibri"/>
                          <a:cs typeface="Mangal"/>
                        </a:rPr>
                        <a:t>2</a:t>
                      </a:r>
                    </a:p>
                    <a:p>
                      <a:pPr marL="0" marR="0" algn="just">
                        <a:spcBef>
                          <a:spcPts val="0"/>
                        </a:spcBef>
                        <a:spcAft>
                          <a:spcPts val="0"/>
                        </a:spcAft>
                      </a:pPr>
                      <a:r>
                        <a:rPr lang="en-US" sz="1800" dirty="0" smtClean="0">
                          <a:solidFill>
                            <a:schemeClr val="bg1"/>
                          </a:solidFill>
                          <a:latin typeface="Calibri"/>
                          <a:ea typeface="Calibri"/>
                          <a:cs typeface="Mangal"/>
                        </a:rPr>
                        <a:t>2</a:t>
                      </a:r>
                      <a:r>
                        <a:rPr lang="en-US" sz="1800" baseline="30000" dirty="0" smtClean="0">
                          <a:solidFill>
                            <a:schemeClr val="bg1"/>
                          </a:solidFill>
                          <a:latin typeface="Calibri"/>
                          <a:ea typeface="Calibri"/>
                          <a:cs typeface="Mangal"/>
                        </a:rPr>
                        <a:t>nd</a:t>
                      </a:r>
                      <a:r>
                        <a:rPr lang="en-US" sz="1800" dirty="0" smtClean="0">
                          <a:solidFill>
                            <a:schemeClr val="bg1"/>
                          </a:solidFill>
                          <a:latin typeface="Calibri"/>
                          <a:ea typeface="Calibri"/>
                          <a:cs typeface="Mangal"/>
                        </a:rPr>
                        <a:t> </a:t>
                      </a:r>
                      <a:r>
                        <a:rPr lang="en-US" sz="1800" dirty="0" err="1" smtClean="0">
                          <a:solidFill>
                            <a:schemeClr val="bg1"/>
                          </a:solidFill>
                          <a:latin typeface="Calibri"/>
                          <a:ea typeface="Calibri"/>
                          <a:cs typeface="Mangal"/>
                        </a:rPr>
                        <a:t>subjct</a:t>
                      </a:r>
                      <a:endParaRPr lang="en-US" sz="1800" dirty="0">
                        <a:solidFill>
                          <a:schemeClr val="bg1"/>
                        </a:solidFill>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smtClean="0">
                          <a:solidFill>
                            <a:schemeClr val="bg1"/>
                          </a:solidFill>
                          <a:latin typeface="Calibri"/>
                          <a:ea typeface="Calibri"/>
                          <a:cs typeface="Mangal"/>
                        </a:rPr>
                        <a:t>3</a:t>
                      </a:r>
                      <a:endParaRPr lang="en-US" sz="1800" dirty="0">
                        <a:solidFill>
                          <a:schemeClr val="bg1"/>
                        </a:solidFill>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751">
                <a:tc>
                  <a:txBody>
                    <a:bodyPr/>
                    <a:lstStyle/>
                    <a:p>
                      <a:pPr marL="0" marR="0" algn="just">
                        <a:spcBef>
                          <a:spcPts val="0"/>
                        </a:spcBef>
                        <a:spcAft>
                          <a:spcPts val="0"/>
                        </a:spcAft>
                      </a:pPr>
                      <a:r>
                        <a:rPr lang="en-US" sz="1800" dirty="0">
                          <a:solidFill>
                            <a:schemeClr val="bg1"/>
                          </a:solidFill>
                          <a:latin typeface="Calibri"/>
                          <a:ea typeface="Calibri"/>
                          <a:cs typeface="Mangal"/>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smtClean="0">
                          <a:solidFill>
                            <a:schemeClr val="bg1"/>
                          </a:solidFill>
                          <a:latin typeface="Calibri"/>
                          <a:ea typeface="Calibri"/>
                          <a:cs typeface="Mangal"/>
                        </a:rPr>
                        <a:t>6</a:t>
                      </a:r>
                      <a:endParaRPr lang="en-US" sz="1800" dirty="0">
                        <a:solidFill>
                          <a:schemeClr val="bg1"/>
                        </a:solidFill>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smtClean="0">
                          <a:solidFill>
                            <a:schemeClr val="bg1"/>
                          </a:solidFill>
                          <a:latin typeface="Calibri"/>
                          <a:ea typeface="Calibri"/>
                          <a:cs typeface="Mangal"/>
                        </a:rPr>
                        <a:t>2</a:t>
                      </a:r>
                      <a:endParaRPr lang="en-US" sz="1800" dirty="0">
                        <a:solidFill>
                          <a:schemeClr val="bg1"/>
                        </a:solidFill>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751">
                <a:tc>
                  <a:txBody>
                    <a:bodyPr/>
                    <a:lstStyle/>
                    <a:p>
                      <a:pPr marL="0" marR="0" algn="just">
                        <a:spcBef>
                          <a:spcPts val="0"/>
                        </a:spcBef>
                        <a:spcAft>
                          <a:spcPts val="0"/>
                        </a:spcAft>
                      </a:pPr>
                      <a:r>
                        <a:rPr lang="en-US" sz="1800" dirty="0">
                          <a:solidFill>
                            <a:schemeClr val="bg1"/>
                          </a:solidFill>
                          <a:latin typeface="Calibri"/>
                          <a:ea typeface="Calibri"/>
                          <a:cs typeface="Mangal"/>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751">
                <a:tc>
                  <a:txBody>
                    <a:bodyPr/>
                    <a:lstStyle/>
                    <a:p>
                      <a:pPr marL="0" marR="0" algn="just">
                        <a:spcBef>
                          <a:spcPts val="0"/>
                        </a:spcBef>
                        <a:spcAft>
                          <a:spcPts val="0"/>
                        </a:spcAft>
                      </a:pPr>
                      <a:r>
                        <a:rPr lang="en-US" sz="1800" dirty="0">
                          <a:solidFill>
                            <a:schemeClr val="bg1"/>
                          </a:solidFill>
                          <a:latin typeface="Calibri"/>
                          <a:ea typeface="Calibri"/>
                          <a:cs typeface="Mangal"/>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751">
                <a:tc>
                  <a:txBody>
                    <a:bodyPr/>
                    <a:lstStyle/>
                    <a:p>
                      <a:pPr marL="0" marR="0" algn="just">
                        <a:spcBef>
                          <a:spcPts val="0"/>
                        </a:spcBef>
                        <a:spcAft>
                          <a:spcPts val="0"/>
                        </a:spcAft>
                      </a:pPr>
                      <a:r>
                        <a:rPr lang="en-US" sz="1800" dirty="0">
                          <a:solidFill>
                            <a:schemeClr val="bg1"/>
                          </a:solidFill>
                          <a:latin typeface="Calibri"/>
                          <a:ea typeface="Calibri"/>
                          <a:cs typeface="Mangal"/>
                        </a:rPr>
                        <a:t>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751">
                <a:tc>
                  <a:txBody>
                    <a:bodyPr/>
                    <a:lstStyle/>
                    <a:p>
                      <a:pPr marL="0" marR="0" algn="just">
                        <a:spcBef>
                          <a:spcPts val="0"/>
                        </a:spcBef>
                        <a:spcAft>
                          <a:spcPts val="0"/>
                        </a:spcAft>
                      </a:pPr>
                      <a:r>
                        <a:rPr lang="en-US" sz="1800" dirty="0" smtClean="0">
                          <a:solidFill>
                            <a:schemeClr val="bg1"/>
                          </a:solidFill>
                          <a:latin typeface="Calibri"/>
                          <a:ea typeface="Calibri"/>
                          <a:cs typeface="Mangal"/>
                        </a:rPr>
                        <a:t>9</a:t>
                      </a:r>
                      <a:endParaRPr lang="en-US" sz="1800" dirty="0">
                        <a:solidFill>
                          <a:schemeClr val="bg1"/>
                        </a:solidFill>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751">
                <a:tc>
                  <a:txBody>
                    <a:bodyPr/>
                    <a:lstStyle/>
                    <a:p>
                      <a:pPr marL="0" marR="0" algn="just">
                        <a:spcBef>
                          <a:spcPts val="0"/>
                        </a:spcBef>
                        <a:spcAft>
                          <a:spcPts val="0"/>
                        </a:spcAft>
                      </a:pPr>
                      <a:r>
                        <a:rPr lang="en-US" sz="1800" dirty="0">
                          <a:solidFill>
                            <a:schemeClr val="bg1"/>
                          </a:solidFill>
                          <a:latin typeface="Calibri"/>
                          <a:ea typeface="Calibri"/>
                          <a:cs typeface="Mangal"/>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751">
                <a:tc>
                  <a:txBody>
                    <a:bodyPr/>
                    <a:lstStyle/>
                    <a:p>
                      <a:pPr marL="0" marR="0" algn="just">
                        <a:spcBef>
                          <a:spcPts val="0"/>
                        </a:spcBef>
                        <a:spcAft>
                          <a:spcPts val="0"/>
                        </a:spcAft>
                      </a:pPr>
                      <a:r>
                        <a:rPr lang="en-US" sz="1800" dirty="0">
                          <a:solidFill>
                            <a:schemeClr val="bg1"/>
                          </a:solidFill>
                          <a:latin typeface="Calibri"/>
                          <a:ea typeface="Calibri"/>
                          <a:cs typeface="Mangal"/>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chemeClr val="bg1"/>
                          </a:solidFill>
                          <a:latin typeface="Calibri"/>
                          <a:ea typeface="Calibri"/>
                          <a:cs typeface="Mangal"/>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4"/>
          <p:cNvSpPr/>
          <p:nvPr/>
        </p:nvSpPr>
        <p:spPr>
          <a:xfrm>
            <a:off x="5791200" y="5257800"/>
            <a:ext cx="3505200" cy="646331"/>
          </a:xfrm>
          <a:prstGeom prst="rect">
            <a:avLst/>
          </a:prstGeom>
        </p:spPr>
        <p:txBody>
          <a:bodyPr wrap="square">
            <a:spAutoFit/>
          </a:bodyPr>
          <a:lstStyle/>
          <a:p>
            <a:r>
              <a:rPr lang="en-US" dirty="0" smtClean="0">
                <a:solidFill>
                  <a:schemeClr val="bg1"/>
                </a:solidFill>
              </a:rPr>
              <a:t>Brief Intervention: GROUP A(0-4)</a:t>
            </a:r>
          </a:p>
          <a:p>
            <a:r>
              <a:rPr lang="en-US" dirty="0" smtClean="0">
                <a:solidFill>
                  <a:schemeClr val="bg1"/>
                </a:solidFill>
              </a:rPr>
              <a:t>Simple Advice: GROUP  B(5-9)</a:t>
            </a:r>
            <a:endParaRPr lang="en-US" dirty="0">
              <a:solidFill>
                <a:schemeClr val="bg1"/>
              </a:solidFill>
            </a:endParaRPr>
          </a:p>
        </p:txBody>
      </p:sp>
      <p:sp>
        <p:nvSpPr>
          <p:cNvPr id="6" name="Title 1"/>
          <p:cNvSpPr txBox="1">
            <a:spLocks/>
          </p:cNvSpPr>
          <p:nvPr/>
        </p:nvSpPr>
        <p:spPr>
          <a:xfrm>
            <a:off x="0" y="2971800"/>
            <a:ext cx="5791200" cy="411162"/>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solidFill>
                  <a:schemeClr val="bg1"/>
                </a:solidFill>
                <a:effectLst/>
                <a:latin typeface="+mj-lt"/>
                <a:ea typeface="+mj-ea"/>
                <a:cs typeface="+mj-cs"/>
              </a:defRPr>
            </a:lvl1pPr>
          </a:lstStyle>
          <a:p>
            <a:r>
              <a:rPr lang="en-US" sz="1800" dirty="0" smtClean="0">
                <a:solidFill>
                  <a:srgbClr val="FF0000"/>
                </a:solidFill>
              </a:rPr>
              <a:t>Random Number Table</a:t>
            </a:r>
            <a:endParaRPr lang="en-GB" sz="1800" dirty="0">
              <a:solidFill>
                <a:srgbClr val="FF0000"/>
              </a:solidFill>
            </a:endParaRPr>
          </a:p>
        </p:txBody>
      </p:sp>
    </p:spTree>
    <p:extLst>
      <p:ext uri="{BB962C8B-B14F-4D97-AF65-F5344CB8AC3E}">
        <p14:creationId xmlns="" xmlns:p14="http://schemas.microsoft.com/office/powerpoint/2010/main" val="35627113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48400" y="1600200"/>
            <a:ext cx="2362200" cy="6858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EXCLUDED (N)=108</a:t>
            </a:r>
            <a:endParaRPr lang="en-US" b="1" dirty="0">
              <a:solidFill>
                <a:schemeClr val="bg1"/>
              </a:solidFill>
            </a:endParaRPr>
          </a:p>
        </p:txBody>
      </p:sp>
      <p:sp>
        <p:nvSpPr>
          <p:cNvPr id="7" name="Rectangle 6"/>
          <p:cNvSpPr/>
          <p:nvPr/>
        </p:nvSpPr>
        <p:spPr>
          <a:xfrm>
            <a:off x="2514600" y="1828800"/>
            <a:ext cx="3429000" cy="12954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N=43 (WHOASSIST&gt;11)</a:t>
            </a:r>
          </a:p>
          <a:p>
            <a:pPr algn="ctr"/>
            <a:r>
              <a:rPr lang="en-US" b="1" dirty="0" smtClean="0">
                <a:solidFill>
                  <a:schemeClr val="bg1"/>
                </a:solidFill>
              </a:rPr>
              <a:t>-Baseline ASSIST </a:t>
            </a:r>
          </a:p>
          <a:p>
            <a:pPr algn="ctr"/>
            <a:r>
              <a:rPr lang="en-US" b="1" dirty="0" smtClean="0">
                <a:solidFill>
                  <a:schemeClr val="bg1"/>
                </a:solidFill>
              </a:rPr>
              <a:t>-Blood collection: AST,ALT,GGT,MCV,CDT</a:t>
            </a:r>
          </a:p>
        </p:txBody>
      </p:sp>
      <p:sp>
        <p:nvSpPr>
          <p:cNvPr id="8" name="Rectangle 7"/>
          <p:cNvSpPr/>
          <p:nvPr/>
        </p:nvSpPr>
        <p:spPr>
          <a:xfrm>
            <a:off x="2743200" y="457200"/>
            <a:ext cx="3276600" cy="7620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Baseline WHO ASSIST applied=152</a:t>
            </a:r>
          </a:p>
          <a:p>
            <a:pPr algn="ctr"/>
            <a:r>
              <a:rPr lang="en-US" b="1" dirty="0" smtClean="0">
                <a:solidFill>
                  <a:schemeClr val="bg1"/>
                </a:solidFill>
              </a:rPr>
              <a:t> </a:t>
            </a:r>
            <a:endParaRPr lang="en-US" b="1" dirty="0">
              <a:solidFill>
                <a:schemeClr val="bg1"/>
              </a:solidFill>
            </a:endParaRPr>
          </a:p>
        </p:txBody>
      </p:sp>
      <p:sp>
        <p:nvSpPr>
          <p:cNvPr id="9" name="Rectangle 8"/>
          <p:cNvSpPr/>
          <p:nvPr/>
        </p:nvSpPr>
        <p:spPr>
          <a:xfrm>
            <a:off x="609600" y="3810000"/>
            <a:ext cx="3657600" cy="7620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solidFill>
              </a:rPr>
              <a:t>Brief Intervention(BI) : </a:t>
            </a:r>
            <a:r>
              <a:rPr lang="en-US" sz="2000" b="1" dirty="0" err="1" smtClean="0">
                <a:solidFill>
                  <a:schemeClr val="bg1"/>
                </a:solidFill>
              </a:rPr>
              <a:t>Grp</a:t>
            </a:r>
            <a:r>
              <a:rPr lang="en-US" sz="2000" b="1" dirty="0" smtClean="0">
                <a:solidFill>
                  <a:schemeClr val="bg1"/>
                </a:solidFill>
              </a:rPr>
              <a:t> A</a:t>
            </a:r>
          </a:p>
          <a:p>
            <a:pPr algn="ctr"/>
            <a:r>
              <a:rPr lang="en-US" sz="2000" b="1" dirty="0" smtClean="0">
                <a:solidFill>
                  <a:schemeClr val="bg1"/>
                </a:solidFill>
              </a:rPr>
              <a:t>N= 22</a:t>
            </a:r>
            <a:endParaRPr lang="en-US" sz="2000" b="1" dirty="0">
              <a:solidFill>
                <a:schemeClr val="bg1"/>
              </a:solidFill>
            </a:endParaRPr>
          </a:p>
        </p:txBody>
      </p:sp>
      <p:sp>
        <p:nvSpPr>
          <p:cNvPr id="10" name="Rectangle 9"/>
          <p:cNvSpPr/>
          <p:nvPr/>
        </p:nvSpPr>
        <p:spPr>
          <a:xfrm>
            <a:off x="4953000" y="3810000"/>
            <a:ext cx="3200400" cy="7620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solidFill>
              </a:rPr>
              <a:t>Simple Advice (SA) : </a:t>
            </a:r>
            <a:r>
              <a:rPr lang="en-US" sz="2000" b="1" dirty="0" err="1" smtClean="0">
                <a:solidFill>
                  <a:schemeClr val="bg1"/>
                </a:solidFill>
              </a:rPr>
              <a:t>GrpB</a:t>
            </a:r>
            <a:r>
              <a:rPr lang="en-US" sz="2000" b="1" dirty="0" smtClean="0">
                <a:solidFill>
                  <a:schemeClr val="bg1"/>
                </a:solidFill>
              </a:rPr>
              <a:t> </a:t>
            </a:r>
          </a:p>
          <a:p>
            <a:pPr algn="ctr"/>
            <a:r>
              <a:rPr lang="en-US" sz="2000" b="1" dirty="0" smtClean="0">
                <a:solidFill>
                  <a:schemeClr val="bg1"/>
                </a:solidFill>
              </a:rPr>
              <a:t>N= 21</a:t>
            </a:r>
            <a:endParaRPr lang="en-US" sz="2000" b="1" dirty="0">
              <a:solidFill>
                <a:schemeClr val="bg1"/>
              </a:solidFill>
            </a:endParaRPr>
          </a:p>
        </p:txBody>
      </p:sp>
      <p:sp>
        <p:nvSpPr>
          <p:cNvPr id="11" name="Rectangle 10"/>
          <p:cNvSpPr/>
          <p:nvPr/>
        </p:nvSpPr>
        <p:spPr>
          <a:xfrm>
            <a:off x="5334000" y="5029200"/>
            <a:ext cx="3429000" cy="7620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Admission in ward ( n=1)</a:t>
            </a:r>
          </a:p>
          <a:p>
            <a:pPr algn="ctr"/>
            <a:r>
              <a:rPr lang="en-US" b="1" dirty="0" smtClean="0">
                <a:solidFill>
                  <a:schemeClr val="bg1"/>
                </a:solidFill>
              </a:rPr>
              <a:t>F/U: TOTAL SUBJECTS (n=21)</a:t>
            </a:r>
            <a:endParaRPr lang="en-US" b="1" dirty="0">
              <a:solidFill>
                <a:schemeClr val="bg1"/>
              </a:solidFill>
            </a:endParaRPr>
          </a:p>
        </p:txBody>
      </p:sp>
      <p:sp>
        <p:nvSpPr>
          <p:cNvPr id="12" name="Rectangle 11"/>
          <p:cNvSpPr/>
          <p:nvPr/>
        </p:nvSpPr>
        <p:spPr>
          <a:xfrm>
            <a:off x="533400" y="5029200"/>
            <a:ext cx="3657600" cy="7620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Discontinued Treatment (n=1)</a:t>
            </a:r>
          </a:p>
          <a:p>
            <a:pPr algn="ctr"/>
            <a:r>
              <a:rPr lang="en-US" b="1" dirty="0" smtClean="0">
                <a:solidFill>
                  <a:schemeClr val="bg1"/>
                </a:solidFill>
              </a:rPr>
              <a:t>F/U: TOTAL SUBJECTS (n=21)</a:t>
            </a:r>
            <a:endParaRPr lang="en-US" b="1" dirty="0">
              <a:solidFill>
                <a:schemeClr val="bg1"/>
              </a:solidFill>
            </a:endParaRPr>
          </a:p>
        </p:txBody>
      </p:sp>
      <p:sp>
        <p:nvSpPr>
          <p:cNvPr id="13" name="Rectangle 12"/>
          <p:cNvSpPr/>
          <p:nvPr/>
        </p:nvSpPr>
        <p:spPr>
          <a:xfrm>
            <a:off x="1066800" y="5943600"/>
            <a:ext cx="6934200" cy="7620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smtClean="0">
              <a:solidFill>
                <a:srgbClr val="FF0000"/>
              </a:solidFill>
            </a:endParaRPr>
          </a:p>
          <a:p>
            <a:pPr algn="ctr"/>
            <a:r>
              <a:rPr lang="en-US" b="1" dirty="0" smtClean="0">
                <a:solidFill>
                  <a:schemeClr val="bg1"/>
                </a:solidFill>
              </a:rPr>
              <a:t>FOLLOW UP AFTER 12 weeks</a:t>
            </a:r>
          </a:p>
          <a:p>
            <a:pPr algn="ctr"/>
            <a:r>
              <a:rPr lang="en-US" b="1" dirty="0" smtClean="0">
                <a:solidFill>
                  <a:schemeClr val="bg1"/>
                </a:solidFill>
              </a:rPr>
              <a:t>ASSIST,AST,ALT,GGT,MCV,CDT </a:t>
            </a:r>
          </a:p>
          <a:p>
            <a:pPr algn="ctr"/>
            <a:r>
              <a:rPr lang="en-US" b="1" dirty="0" smtClean="0">
                <a:solidFill>
                  <a:schemeClr val="bg1"/>
                </a:solidFill>
              </a:rPr>
              <a:t>All those who received SA also received BI at follow up</a:t>
            </a:r>
          </a:p>
          <a:p>
            <a:pPr algn="ctr"/>
            <a:endParaRPr lang="en-US" b="1" dirty="0">
              <a:solidFill>
                <a:schemeClr val="bg1"/>
              </a:solidFill>
            </a:endParaRPr>
          </a:p>
        </p:txBody>
      </p:sp>
      <p:cxnSp>
        <p:nvCxnSpPr>
          <p:cNvPr id="19" name="Straight Arrow Connector 18"/>
          <p:cNvCxnSpPr>
            <a:stCxn id="8" idx="2"/>
          </p:cNvCxnSpPr>
          <p:nvPr/>
        </p:nvCxnSpPr>
        <p:spPr>
          <a:xfrm>
            <a:off x="4381500" y="1219200"/>
            <a:ext cx="18669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3200400" y="3124200"/>
            <a:ext cx="6858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5105400" y="3124200"/>
            <a:ext cx="8382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3048000" y="4572000"/>
            <a:ext cx="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6324600" y="4572000"/>
            <a:ext cx="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3352800" y="3276600"/>
            <a:ext cx="2286000" cy="3810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RANDOMIZED</a:t>
            </a:r>
            <a:endParaRPr lang="en-US" b="1" dirty="0">
              <a:solidFill>
                <a:schemeClr val="bg1"/>
              </a:solidFill>
            </a:endParaRPr>
          </a:p>
        </p:txBody>
      </p:sp>
      <p:cxnSp>
        <p:nvCxnSpPr>
          <p:cNvPr id="55" name="Straight Arrow Connector 54"/>
          <p:cNvCxnSpPr/>
          <p:nvPr/>
        </p:nvCxnSpPr>
        <p:spPr>
          <a:xfrm>
            <a:off x="4343400" y="1219200"/>
            <a:ext cx="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600" dirty="0" smtClean="0"/>
              <a:t>RESULTS</a:t>
            </a:r>
            <a:endParaRPr lang="en-US" sz="3600" dirty="0"/>
          </a:p>
        </p:txBody>
      </p:sp>
      <p:sp>
        <p:nvSpPr>
          <p:cNvPr id="3" name="Content Placeholder 2"/>
          <p:cNvSpPr>
            <a:spLocks noGrp="1"/>
          </p:cNvSpPr>
          <p:nvPr>
            <p:ph idx="1"/>
          </p:nvPr>
        </p:nvSpPr>
        <p:spPr>
          <a:xfrm>
            <a:off x="457200" y="1447800"/>
            <a:ext cx="8229600" cy="4861560"/>
          </a:xfrm>
        </p:spPr>
        <p:txBody>
          <a:bodyPr>
            <a:normAutofit fontScale="92500" lnSpcReduction="10000"/>
          </a:bodyPr>
          <a:lstStyle/>
          <a:p>
            <a:pPr lvl="0" algn="just">
              <a:spcBef>
                <a:spcPts val="0"/>
              </a:spcBef>
              <a:defRPr/>
            </a:pPr>
            <a:r>
              <a:rPr lang="en-US" b="1" dirty="0" smtClean="0">
                <a:latin typeface="Times New Roman"/>
                <a:ea typeface="Calibri"/>
                <a:cs typeface="Times New Roman"/>
              </a:rPr>
              <a:t>Socio-demographic Characteristics</a:t>
            </a:r>
          </a:p>
          <a:p>
            <a:pPr lvl="1" algn="just">
              <a:spcBef>
                <a:spcPts val="0"/>
              </a:spcBef>
              <a:buFont typeface="Wingdings" pitchFamily="2" charset="2"/>
              <a:buChar char="Ø"/>
              <a:defRPr/>
            </a:pPr>
            <a:r>
              <a:rPr lang="en-US" b="0" dirty="0" smtClean="0">
                <a:solidFill>
                  <a:schemeClr val="bg1"/>
                </a:solidFill>
                <a:latin typeface="Times New Roman"/>
                <a:ea typeface="Calibri"/>
                <a:cs typeface="Times New Roman"/>
              </a:rPr>
              <a:t>Gender: 100% males</a:t>
            </a:r>
            <a:endParaRPr lang="en-US" b="0" dirty="0" smtClean="0">
              <a:solidFill>
                <a:schemeClr val="bg1"/>
              </a:solidFill>
              <a:ea typeface="Calibri"/>
              <a:cs typeface="Times New Roman"/>
            </a:endParaRPr>
          </a:p>
          <a:p>
            <a:pPr lvl="1" algn="just">
              <a:spcBef>
                <a:spcPts val="0"/>
              </a:spcBef>
              <a:buFont typeface="Wingdings" pitchFamily="2" charset="2"/>
              <a:buChar char="Ø"/>
              <a:defRPr/>
            </a:pPr>
            <a:r>
              <a:rPr lang="en-US" b="0" dirty="0" smtClean="0">
                <a:solidFill>
                  <a:schemeClr val="bg1"/>
                </a:solidFill>
                <a:latin typeface="Times New Roman"/>
                <a:ea typeface="Calibri"/>
                <a:cs typeface="Times New Roman"/>
              </a:rPr>
              <a:t>Mean age: 41.5 years</a:t>
            </a:r>
            <a:endParaRPr lang="en-US" b="0" dirty="0" smtClean="0">
              <a:solidFill>
                <a:schemeClr val="bg1"/>
              </a:solidFill>
              <a:ea typeface="Calibri"/>
              <a:cs typeface="Times New Roman"/>
            </a:endParaRPr>
          </a:p>
          <a:p>
            <a:pPr lvl="1" algn="just">
              <a:spcBef>
                <a:spcPts val="0"/>
              </a:spcBef>
              <a:buFont typeface="Wingdings" pitchFamily="2" charset="2"/>
              <a:buChar char="Ø"/>
              <a:defRPr/>
            </a:pPr>
            <a:r>
              <a:rPr lang="en-US" b="0" dirty="0" smtClean="0">
                <a:solidFill>
                  <a:schemeClr val="bg1"/>
                </a:solidFill>
                <a:latin typeface="Times New Roman"/>
                <a:ea typeface="Calibri"/>
                <a:cs typeface="Times New Roman"/>
              </a:rPr>
              <a:t>Married: 78% </a:t>
            </a:r>
            <a:endParaRPr lang="en-US" b="0" dirty="0" smtClean="0">
              <a:solidFill>
                <a:schemeClr val="bg1"/>
              </a:solidFill>
              <a:ea typeface="Calibri"/>
              <a:cs typeface="Times New Roman"/>
            </a:endParaRPr>
          </a:p>
          <a:p>
            <a:pPr lvl="1" algn="just">
              <a:spcBef>
                <a:spcPts val="0"/>
              </a:spcBef>
              <a:buFont typeface="Wingdings" pitchFamily="2" charset="2"/>
              <a:buChar char="Ø"/>
              <a:defRPr/>
            </a:pPr>
            <a:r>
              <a:rPr lang="en-US" b="0" dirty="0" smtClean="0">
                <a:solidFill>
                  <a:schemeClr val="bg1"/>
                </a:solidFill>
                <a:latin typeface="Times New Roman"/>
                <a:ea typeface="Calibri"/>
                <a:cs typeface="Times New Roman"/>
              </a:rPr>
              <a:t>Urban Residence: 68%</a:t>
            </a:r>
            <a:endParaRPr lang="en-US" b="0" dirty="0" smtClean="0">
              <a:solidFill>
                <a:schemeClr val="bg1"/>
              </a:solidFill>
              <a:ea typeface="Calibri"/>
              <a:cs typeface="Times New Roman"/>
            </a:endParaRPr>
          </a:p>
          <a:p>
            <a:pPr lvl="1" algn="just">
              <a:spcBef>
                <a:spcPts val="0"/>
              </a:spcBef>
              <a:buFont typeface="Wingdings" pitchFamily="2" charset="2"/>
              <a:buChar char="Ø"/>
              <a:defRPr/>
            </a:pPr>
            <a:r>
              <a:rPr lang="en-US" b="0" dirty="0" smtClean="0">
                <a:solidFill>
                  <a:schemeClr val="bg1"/>
                </a:solidFill>
                <a:latin typeface="Times New Roman"/>
                <a:ea typeface="Calibri"/>
                <a:cs typeface="Times New Roman"/>
              </a:rPr>
              <a:t>Employed: 87.5%</a:t>
            </a:r>
          </a:p>
          <a:p>
            <a:pPr lvl="1">
              <a:spcBef>
                <a:spcPts val="0"/>
              </a:spcBef>
              <a:buNone/>
              <a:defRPr/>
            </a:pPr>
            <a:r>
              <a:rPr lang="en-US" i="1" dirty="0" smtClean="0">
                <a:solidFill>
                  <a:schemeClr val="bg1"/>
                </a:solidFill>
                <a:latin typeface="Times New Roman"/>
                <a:ea typeface="Calibri"/>
                <a:cs typeface="Times New Roman"/>
              </a:rPr>
              <a:t>    </a:t>
            </a:r>
            <a:r>
              <a:rPr lang="en-US" i="1" dirty="0" smtClean="0">
                <a:latin typeface="Times New Roman"/>
                <a:ea typeface="Calibri"/>
                <a:cs typeface="Times New Roman"/>
              </a:rPr>
              <a:t>No significant difference in socio-demographic parameters between Brief Intervention and Simple Advice groups.</a:t>
            </a:r>
          </a:p>
          <a:p>
            <a:pPr lvl="1">
              <a:spcBef>
                <a:spcPts val="0"/>
              </a:spcBef>
              <a:buNone/>
              <a:defRPr/>
            </a:pPr>
            <a:endParaRPr lang="en-US" i="1" dirty="0" smtClean="0">
              <a:latin typeface="Times New Roman"/>
              <a:ea typeface="Calibri"/>
              <a:cs typeface="Times New Roman"/>
            </a:endParaRPr>
          </a:p>
          <a:p>
            <a:pPr algn="just"/>
            <a:r>
              <a:rPr lang="en-US" sz="2400" b="1" dirty="0" err="1" smtClean="0">
                <a:ea typeface="Calibri"/>
                <a:cs typeface="Times New Roman"/>
              </a:rPr>
              <a:t>Buprenorphine</a:t>
            </a:r>
            <a:r>
              <a:rPr lang="en-US" sz="2400" b="1" dirty="0" smtClean="0">
                <a:ea typeface="Calibri"/>
                <a:cs typeface="Times New Roman"/>
              </a:rPr>
              <a:t> maintenance treatment profile</a:t>
            </a:r>
          </a:p>
          <a:p>
            <a:pPr lvl="1" algn="just">
              <a:buFont typeface="Wingdings" pitchFamily="2" charset="2"/>
              <a:buChar char="Ø"/>
            </a:pPr>
            <a:r>
              <a:rPr lang="en-US" sz="2200" b="0" dirty="0" smtClean="0">
                <a:solidFill>
                  <a:schemeClr val="bg1"/>
                </a:solidFill>
                <a:ea typeface="Calibri"/>
                <a:cs typeface="Times New Roman"/>
              </a:rPr>
              <a:t>Weekly dispensing of </a:t>
            </a:r>
            <a:r>
              <a:rPr lang="en-US" sz="2200" b="0" dirty="0" err="1" smtClean="0">
                <a:solidFill>
                  <a:schemeClr val="bg1"/>
                </a:solidFill>
                <a:ea typeface="Calibri"/>
                <a:cs typeface="Times New Roman"/>
              </a:rPr>
              <a:t>Buprenorphine</a:t>
            </a:r>
            <a:r>
              <a:rPr lang="en-US" sz="2200" b="0" dirty="0" smtClean="0">
                <a:solidFill>
                  <a:schemeClr val="bg1"/>
                </a:solidFill>
                <a:ea typeface="Calibri"/>
                <a:cs typeface="Times New Roman"/>
              </a:rPr>
              <a:t>: 90%</a:t>
            </a:r>
          </a:p>
          <a:p>
            <a:pPr lvl="1" algn="just">
              <a:buFont typeface="Wingdings" pitchFamily="2" charset="2"/>
              <a:buChar char="Ø"/>
            </a:pPr>
            <a:r>
              <a:rPr lang="en-US" sz="2200" b="0" dirty="0" smtClean="0">
                <a:solidFill>
                  <a:schemeClr val="bg1"/>
                </a:solidFill>
                <a:ea typeface="Calibri"/>
                <a:cs typeface="Times New Roman"/>
              </a:rPr>
              <a:t>Mean duration of maintenance treatment: 56 months</a:t>
            </a:r>
          </a:p>
          <a:p>
            <a:pPr lvl="1" algn="just">
              <a:buFont typeface="Wingdings" pitchFamily="2" charset="2"/>
              <a:buChar char="Ø"/>
            </a:pPr>
            <a:r>
              <a:rPr lang="en-US" sz="2200" b="0" dirty="0" smtClean="0">
                <a:solidFill>
                  <a:schemeClr val="bg1"/>
                </a:solidFill>
                <a:ea typeface="Calibri"/>
                <a:cs typeface="Times New Roman"/>
              </a:rPr>
              <a:t>Mean dose of </a:t>
            </a:r>
            <a:r>
              <a:rPr lang="en-US" sz="2200" b="0" dirty="0" err="1" smtClean="0">
                <a:solidFill>
                  <a:schemeClr val="bg1"/>
                </a:solidFill>
                <a:ea typeface="Calibri"/>
                <a:cs typeface="Times New Roman"/>
              </a:rPr>
              <a:t>Buprenorphine</a:t>
            </a:r>
            <a:r>
              <a:rPr lang="en-US" sz="2200" b="0" dirty="0" smtClean="0">
                <a:solidFill>
                  <a:schemeClr val="bg1"/>
                </a:solidFill>
                <a:ea typeface="Calibri"/>
                <a:cs typeface="Times New Roman"/>
              </a:rPr>
              <a:t>: 11.5 mg / day </a:t>
            </a:r>
          </a:p>
          <a:p>
            <a:pPr lvl="1" algn="just">
              <a:buFont typeface="Wingdings" pitchFamily="2" charset="2"/>
              <a:buChar char="Ø"/>
            </a:pPr>
            <a:r>
              <a:rPr lang="en-US" sz="2200" i="1" dirty="0" smtClean="0">
                <a:ea typeface="Calibri"/>
                <a:cs typeface="Times New Roman"/>
              </a:rPr>
              <a:t>No significant difference in treatment profile between BI and SA groups</a:t>
            </a:r>
            <a:endParaRPr lang="en-US" sz="2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914400"/>
            <a:ext cx="8229600" cy="838200"/>
          </a:xfrm>
        </p:spPr>
        <p:txBody>
          <a:bodyPr>
            <a:normAutofit/>
          </a:bodyPr>
          <a:lstStyle/>
          <a:p>
            <a:r>
              <a:rPr lang="en-US" sz="2000" dirty="0" smtClean="0"/>
              <a:t>Comparison </a:t>
            </a:r>
            <a:r>
              <a:rPr lang="en-US" sz="2000" dirty="0" smtClean="0"/>
              <a:t>of mean ASSIST score: Baseline and 12 wks f/u</a:t>
            </a:r>
            <a:endParaRPr lang="en-US" sz="2000" dirty="0"/>
          </a:p>
        </p:txBody>
      </p:sp>
      <p:sp>
        <p:nvSpPr>
          <p:cNvPr id="6" name="Title 1"/>
          <p:cNvSpPr txBox="1">
            <a:spLocks/>
          </p:cNvSpPr>
          <p:nvPr/>
        </p:nvSpPr>
        <p:spPr>
          <a:xfrm>
            <a:off x="914400" y="5867400"/>
            <a:ext cx="8229600" cy="9906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smtClean="0">
                <a:ln w="6350">
                  <a:noFill/>
                </a:ln>
                <a:solidFill>
                  <a:schemeClr val="bg1"/>
                </a:solidFill>
                <a:effectLst/>
                <a:uLnTx/>
                <a:uFillTx/>
                <a:latin typeface="+mj-lt"/>
                <a:ea typeface="+mj-ea"/>
                <a:cs typeface="+mj-cs"/>
              </a:rPr>
              <a:t>                                                     *</a:t>
            </a:r>
            <a:r>
              <a:rPr kumimoji="0" lang="en-US" b="1" i="0" u="none" strike="noStrike" kern="1200" cap="none" spc="0" normalizeH="0" baseline="0" noProof="0" dirty="0" smtClean="0">
                <a:ln w="6350">
                  <a:noFill/>
                </a:ln>
                <a:solidFill>
                  <a:schemeClr val="bg1"/>
                </a:solidFill>
                <a:effectLst/>
                <a:uLnTx/>
                <a:uFillTx/>
                <a:latin typeface="+mj-lt"/>
                <a:ea typeface="+mj-ea"/>
                <a:cs typeface="+mj-cs"/>
              </a:rPr>
              <a:t>paired</a:t>
            </a:r>
            <a:r>
              <a:rPr kumimoji="0" lang="en-US" b="1" i="0" u="none" strike="noStrike" kern="1200" cap="none" spc="0" normalizeH="0" noProof="0" dirty="0" smtClean="0">
                <a:ln w="6350">
                  <a:noFill/>
                </a:ln>
                <a:solidFill>
                  <a:schemeClr val="bg1"/>
                </a:solidFill>
                <a:effectLst/>
                <a:uLnTx/>
                <a:uFillTx/>
                <a:latin typeface="+mj-lt"/>
                <a:ea typeface="+mj-ea"/>
                <a:cs typeface="+mj-cs"/>
              </a:rPr>
              <a:t> t-test</a:t>
            </a:r>
            <a:endParaRPr kumimoji="0" lang="en-US" b="1" i="0" u="none" strike="noStrike" kern="1200" cap="none" spc="0" normalizeH="0" baseline="0" noProof="0" dirty="0">
              <a:ln w="6350">
                <a:noFill/>
              </a:ln>
              <a:solidFill>
                <a:schemeClr val="bg1"/>
              </a:solidFill>
              <a:effectLst/>
              <a:uLnTx/>
              <a:uFillTx/>
              <a:latin typeface="+mj-lt"/>
              <a:ea typeface="+mj-ea"/>
              <a:cs typeface="+mj-cs"/>
            </a:endParaRPr>
          </a:p>
        </p:txBody>
      </p:sp>
      <p:sp>
        <p:nvSpPr>
          <p:cNvPr id="7" name="Rectangle 6"/>
          <p:cNvSpPr/>
          <p:nvPr/>
        </p:nvSpPr>
        <p:spPr>
          <a:xfrm>
            <a:off x="3124200" y="304800"/>
            <a:ext cx="3034805" cy="523220"/>
          </a:xfrm>
          <a:prstGeom prst="rect">
            <a:avLst/>
          </a:prstGeom>
        </p:spPr>
        <p:txBody>
          <a:bodyPr wrap="none">
            <a:spAutoFit/>
          </a:bodyPr>
          <a:lstStyle/>
          <a:p>
            <a:pPr>
              <a:buNone/>
            </a:pPr>
            <a:r>
              <a:rPr lang="en-US" sz="2800" b="1" dirty="0" smtClean="0">
                <a:solidFill>
                  <a:schemeClr val="bg1"/>
                </a:solidFill>
              </a:rPr>
              <a:t>Effectiveness of BI</a:t>
            </a:r>
            <a:endParaRPr lang="en-US" sz="2800" b="1" dirty="0">
              <a:solidFill>
                <a:schemeClr val="bg1"/>
              </a:solidFill>
            </a:endParaRPr>
          </a:p>
        </p:txBody>
      </p:sp>
      <p:pic>
        <p:nvPicPr>
          <p:cNvPr id="10" name="Picture 2" descr="C:\Users\Welcome\Desktop\result.PNG"/>
          <p:cNvPicPr>
            <a:picLocks noChangeAspect="1" noChangeArrowheads="1"/>
          </p:cNvPicPr>
          <p:nvPr/>
        </p:nvPicPr>
        <p:blipFill>
          <a:blip r:embed="rId2" cstate="print"/>
          <a:srcRect/>
          <a:stretch>
            <a:fillRect/>
          </a:stretch>
        </p:blipFill>
        <p:spPr bwMode="auto">
          <a:xfrm>
            <a:off x="1219200" y="1676400"/>
            <a:ext cx="6457950" cy="4214812"/>
          </a:xfrm>
          <a:prstGeom prst="rect">
            <a:avLst/>
          </a:prstGeom>
          <a:noFill/>
        </p:spPr>
      </p:pic>
      <p:sp>
        <p:nvSpPr>
          <p:cNvPr id="11" name="Rectangle 10"/>
          <p:cNvSpPr/>
          <p:nvPr/>
        </p:nvSpPr>
        <p:spPr>
          <a:xfrm>
            <a:off x="22555424" y="16405412"/>
            <a:ext cx="9290852" cy="3108543"/>
          </a:xfrm>
          <a:prstGeom prst="rect">
            <a:avLst/>
          </a:prstGeom>
          <a:ln>
            <a:solidFill>
              <a:schemeClr val="tx1"/>
            </a:solidFill>
          </a:ln>
        </p:spPr>
        <p:txBody>
          <a:bodyPr wrap="square">
            <a:spAutoFit/>
          </a:bodyPr>
          <a:lstStyle/>
          <a:p>
            <a:pPr marL="514350" indent="-514350" algn="just">
              <a:buAutoNum type="alphaUcPeriod" startAt="3"/>
            </a:pPr>
            <a:r>
              <a:rPr lang="en-US" sz="2800" b="1" u="sng" dirty="0" smtClean="0">
                <a:latin typeface="Times New Roman" pitchFamily="18" charset="0"/>
                <a:cs typeface="Times New Roman" pitchFamily="18" charset="0"/>
              </a:rPr>
              <a:t>Effectiveness of Brief Intervention at follow up</a:t>
            </a:r>
          </a:p>
          <a:p>
            <a:pPr lvl="0" algn="just">
              <a:buAutoNum type="arabicPeriod"/>
            </a:pPr>
            <a:r>
              <a:rPr lang="en-IN" sz="2800" b="1" u="sng" dirty="0" smtClean="0">
                <a:latin typeface="Times New Roman" pitchFamily="18" charset="0"/>
                <a:cs typeface="Times New Roman" pitchFamily="18" charset="0"/>
              </a:rPr>
              <a:t>Change in ASSIST: </a:t>
            </a:r>
          </a:p>
          <a:p>
            <a:pPr lvl="0" algn="just"/>
            <a:r>
              <a:rPr lang="en-IN" sz="2800" b="1" dirty="0" smtClean="0">
                <a:latin typeface="Times New Roman" pitchFamily="18" charset="0"/>
                <a:cs typeface="Times New Roman" pitchFamily="18" charset="0"/>
              </a:rPr>
              <a:t>There was a reduction in ASSIST scores at three months follow up when compared to baseline in both the groups but it reached statistical significance only in subjects who received BI with mean reduction in ASSIST score 7.7± 3.67, (p&lt;0.001). Fig 1</a:t>
            </a:r>
            <a:r>
              <a:rPr lang="en-IN"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p:txBody>
      </p:sp>
      <p:sp>
        <p:nvSpPr>
          <p:cNvPr id="12" name="Rectangle 11"/>
          <p:cNvSpPr/>
          <p:nvPr/>
        </p:nvSpPr>
        <p:spPr>
          <a:xfrm>
            <a:off x="457200" y="2971800"/>
            <a:ext cx="8305800" cy="1446550"/>
          </a:xfrm>
          <a:prstGeom prst="rect">
            <a:avLst/>
          </a:prstGeom>
          <a:solidFill>
            <a:schemeClr val="bg2">
              <a:lumMod val="60000"/>
              <a:lumOff val="40000"/>
            </a:schemeClr>
          </a:solidFill>
        </p:spPr>
        <p:txBody>
          <a:bodyPr wrap="square">
            <a:spAutoFit/>
          </a:bodyPr>
          <a:lstStyle/>
          <a:p>
            <a:pPr lvl="0" algn="just"/>
            <a:r>
              <a:rPr lang="en-IN" sz="2200" b="1" dirty="0" smtClean="0">
                <a:latin typeface="Times New Roman" pitchFamily="18" charset="0"/>
                <a:cs typeface="Times New Roman" pitchFamily="18" charset="0"/>
              </a:rPr>
              <a:t>There was a reduction in ASSIST scores at 12 weeks follow up in both the groups but it reached statistical significant only in subjects who received BI with mean reduction in ASSIST score 7.7± 3.67, (p&lt;0.001). Fig 1</a:t>
            </a:r>
            <a:r>
              <a:rPr lang="en-IN" sz="2200" dirty="0" smtClean="0">
                <a:latin typeface="Times New Roman" pitchFamily="18" charset="0"/>
                <a:cs typeface="Times New Roman" pitchFamily="18" charset="0"/>
              </a:rPr>
              <a:t>.</a:t>
            </a:r>
            <a:endParaRPr lang="en-US" sz="2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fade">
                                      <p:cBhvr>
                                        <p:cTn id="7" dur="2000"/>
                                        <p:tgtEl>
                                          <p:spTgt spid="1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2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8229600" cy="762000"/>
          </a:xfrm>
        </p:spPr>
        <p:txBody>
          <a:bodyPr>
            <a:normAutofit/>
          </a:bodyPr>
          <a:lstStyle/>
          <a:p>
            <a:r>
              <a:rPr lang="en-US" sz="2000" dirty="0" smtClean="0"/>
              <a:t>Pre-post change in quantity of alcohol use in grams/day use at 12 weeks</a:t>
            </a:r>
            <a:endParaRPr lang="en-US" sz="2000" dirty="0"/>
          </a:p>
        </p:txBody>
      </p:sp>
      <p:sp>
        <p:nvSpPr>
          <p:cNvPr id="3" name="Content Placeholder 2"/>
          <p:cNvSpPr>
            <a:spLocks noGrp="1"/>
          </p:cNvSpPr>
          <p:nvPr>
            <p:ph idx="1"/>
          </p:nvPr>
        </p:nvSpPr>
        <p:spPr>
          <a:xfrm>
            <a:off x="5029200" y="6019800"/>
            <a:ext cx="3810000" cy="533400"/>
          </a:xfrm>
        </p:spPr>
        <p:txBody>
          <a:bodyPr>
            <a:normAutofit/>
          </a:bodyPr>
          <a:lstStyle/>
          <a:p>
            <a:pPr>
              <a:buNone/>
            </a:pPr>
            <a:r>
              <a:rPr lang="en-US" sz="2000" dirty="0" smtClean="0"/>
              <a:t>   </a:t>
            </a:r>
            <a:r>
              <a:rPr lang="en-US" sz="1600" b="1" dirty="0" smtClean="0"/>
              <a:t>*</a:t>
            </a:r>
            <a:r>
              <a:rPr lang="en-US" sz="1600" b="1" dirty="0" err="1" smtClean="0"/>
              <a:t>Wilcoxon</a:t>
            </a:r>
            <a:r>
              <a:rPr lang="en-US" sz="1600" b="1" dirty="0" smtClean="0"/>
              <a:t> signed rank test</a:t>
            </a:r>
            <a:endParaRPr lang="en-US" sz="1600" b="1" dirty="0"/>
          </a:p>
        </p:txBody>
      </p:sp>
      <p:sp>
        <p:nvSpPr>
          <p:cNvPr id="5" name="Rectangle 4"/>
          <p:cNvSpPr/>
          <p:nvPr/>
        </p:nvSpPr>
        <p:spPr>
          <a:xfrm>
            <a:off x="2895600" y="152400"/>
            <a:ext cx="3762568" cy="523220"/>
          </a:xfrm>
          <a:prstGeom prst="rect">
            <a:avLst/>
          </a:prstGeom>
        </p:spPr>
        <p:txBody>
          <a:bodyPr wrap="none">
            <a:spAutoFit/>
          </a:bodyPr>
          <a:lstStyle/>
          <a:p>
            <a:pPr>
              <a:buNone/>
            </a:pPr>
            <a:r>
              <a:rPr lang="en-US" sz="2800" b="1" dirty="0" smtClean="0">
                <a:solidFill>
                  <a:schemeClr val="bg1"/>
                </a:solidFill>
                <a:latin typeface="+mj-lt"/>
              </a:rPr>
              <a:t>Effectiveness of BI…</a:t>
            </a:r>
            <a:endParaRPr lang="en-US" sz="2800" b="1" dirty="0">
              <a:solidFill>
                <a:schemeClr val="bg1"/>
              </a:solidFill>
              <a:latin typeface="+mj-lt"/>
            </a:endParaRPr>
          </a:p>
        </p:txBody>
      </p:sp>
      <p:graphicFrame>
        <p:nvGraphicFramePr>
          <p:cNvPr id="8" name="Table 7"/>
          <p:cNvGraphicFramePr>
            <a:graphicFrameLocks noGrp="1"/>
          </p:cNvGraphicFramePr>
          <p:nvPr/>
        </p:nvGraphicFramePr>
        <p:xfrm>
          <a:off x="304800" y="1447800"/>
          <a:ext cx="8458201" cy="4482352"/>
        </p:xfrm>
        <a:graphic>
          <a:graphicData uri="http://schemas.openxmlformats.org/drawingml/2006/table">
            <a:tbl>
              <a:tblPr/>
              <a:tblGrid>
                <a:gridCol w="1963510"/>
                <a:gridCol w="1434873"/>
                <a:gridCol w="1208315"/>
                <a:gridCol w="1510393"/>
                <a:gridCol w="1283834"/>
                <a:gridCol w="1057276"/>
              </a:tblGrid>
              <a:tr h="591671">
                <a:tc gridSpan="6">
                  <a:txBody>
                    <a:bodyPr/>
                    <a:lstStyle/>
                    <a:p>
                      <a:pPr marL="0" marR="0" algn="ctr">
                        <a:lnSpc>
                          <a:spcPct val="115000"/>
                        </a:lnSpc>
                        <a:spcBef>
                          <a:spcPts val="0"/>
                        </a:spcBef>
                        <a:spcAft>
                          <a:spcPts val="0"/>
                        </a:spcAft>
                      </a:pPr>
                      <a:r>
                        <a:rPr lang="en-US" sz="2000" b="1" dirty="0" smtClean="0">
                          <a:solidFill>
                            <a:schemeClr val="bg1"/>
                          </a:solidFill>
                          <a:latin typeface="Times New Roman"/>
                          <a:ea typeface="Calibri"/>
                          <a:cs typeface="Times New Roman"/>
                        </a:rPr>
                        <a:t>Pre-post </a:t>
                      </a:r>
                      <a:r>
                        <a:rPr lang="en-US" sz="2000" b="1" dirty="0">
                          <a:solidFill>
                            <a:schemeClr val="bg1"/>
                          </a:solidFill>
                          <a:latin typeface="Times New Roman"/>
                          <a:ea typeface="Calibri"/>
                          <a:cs typeface="Times New Roman"/>
                        </a:rPr>
                        <a:t>comparison of quantity of alcohol use</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932329">
                <a:tc>
                  <a:txBody>
                    <a:bodyPr/>
                    <a:lstStyle/>
                    <a:p>
                      <a:pPr marL="0" marR="0" algn="just">
                        <a:lnSpc>
                          <a:spcPct val="115000"/>
                        </a:lnSpc>
                        <a:spcBef>
                          <a:spcPts val="0"/>
                        </a:spcBef>
                        <a:spcAft>
                          <a:spcPts val="0"/>
                        </a:spcAft>
                      </a:pPr>
                      <a:r>
                        <a:rPr lang="en-US" sz="2000" b="1" dirty="0">
                          <a:solidFill>
                            <a:schemeClr val="bg1"/>
                          </a:solidFill>
                          <a:latin typeface="Times New Roman"/>
                          <a:ea typeface="Calibri"/>
                          <a:cs typeface="Times New Roman"/>
                        </a:rPr>
                        <a:t>Intervention Groups</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2000" b="1" dirty="0">
                          <a:solidFill>
                            <a:schemeClr val="bg1"/>
                          </a:solidFill>
                          <a:latin typeface="Times New Roman"/>
                          <a:ea typeface="Calibri"/>
                          <a:cs typeface="Times New Roman"/>
                        </a:rPr>
                        <a:t>Differences</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b="1" dirty="0" smtClean="0">
                          <a:solidFill>
                            <a:schemeClr val="bg1"/>
                          </a:solidFill>
                          <a:latin typeface="Times New Roman"/>
                          <a:ea typeface="Times New Roman"/>
                          <a:cs typeface="Times New Roman"/>
                        </a:rPr>
                        <a:t>N</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b="1">
                          <a:solidFill>
                            <a:schemeClr val="bg1"/>
                          </a:solidFill>
                          <a:latin typeface="Times New Roman"/>
                          <a:ea typeface="Calibri"/>
                          <a:cs typeface="Times New Roman"/>
                        </a:rPr>
                        <a:t>Mean Rank</a:t>
                      </a:r>
                      <a:endParaRPr lang="en-US" sz="200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b="1">
                          <a:solidFill>
                            <a:schemeClr val="bg1"/>
                          </a:solidFill>
                          <a:latin typeface="Times New Roman"/>
                          <a:ea typeface="Calibri"/>
                          <a:cs typeface="Times New Roman"/>
                        </a:rPr>
                        <a:t>Sum of Ranks</a:t>
                      </a:r>
                      <a:endParaRPr lang="en-US" sz="200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b="1" dirty="0" smtClean="0">
                          <a:solidFill>
                            <a:schemeClr val="bg1"/>
                          </a:solidFill>
                          <a:latin typeface="Times New Roman"/>
                          <a:ea typeface="Calibri"/>
                          <a:cs typeface="Times New Roman"/>
                        </a:rPr>
                        <a:t>p</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1479176">
                <a:tc>
                  <a:txBody>
                    <a:bodyPr/>
                    <a:lstStyle/>
                    <a:p>
                      <a:pPr marL="0" marR="0" algn="just">
                        <a:lnSpc>
                          <a:spcPct val="115000"/>
                        </a:lnSpc>
                        <a:spcBef>
                          <a:spcPts val="0"/>
                        </a:spcBef>
                        <a:spcAft>
                          <a:spcPts val="0"/>
                        </a:spcAft>
                      </a:pPr>
                      <a:r>
                        <a:rPr lang="en-US" sz="2000" dirty="0" smtClean="0">
                          <a:solidFill>
                            <a:schemeClr val="bg1"/>
                          </a:solidFill>
                          <a:latin typeface="Times New Roman"/>
                          <a:ea typeface="Calibri"/>
                          <a:cs typeface="Times New Roman"/>
                        </a:rPr>
                        <a:t>BI</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2000" dirty="0">
                          <a:solidFill>
                            <a:schemeClr val="bg1"/>
                          </a:solidFill>
                          <a:latin typeface="Times New Roman"/>
                          <a:ea typeface="Calibri"/>
                          <a:cs typeface="Times New Roman"/>
                        </a:rPr>
                        <a:t>Negative </a:t>
                      </a:r>
                      <a:endParaRPr lang="en-US" sz="2000" dirty="0">
                        <a:solidFill>
                          <a:schemeClr val="bg1"/>
                        </a:solidFill>
                        <a:latin typeface="Calibri"/>
                        <a:ea typeface="Times New Roman"/>
                        <a:cs typeface="Times New Roman"/>
                      </a:endParaRPr>
                    </a:p>
                    <a:p>
                      <a:pPr marL="0" marR="0" algn="just">
                        <a:lnSpc>
                          <a:spcPct val="115000"/>
                        </a:lnSpc>
                        <a:spcBef>
                          <a:spcPts val="0"/>
                        </a:spcBef>
                        <a:spcAft>
                          <a:spcPts val="0"/>
                        </a:spcAft>
                      </a:pPr>
                      <a:r>
                        <a:rPr lang="en-US" sz="2000" dirty="0">
                          <a:solidFill>
                            <a:schemeClr val="bg1"/>
                          </a:solidFill>
                          <a:latin typeface="Times New Roman"/>
                          <a:ea typeface="Calibri"/>
                          <a:cs typeface="Times New Roman"/>
                        </a:rPr>
                        <a:t>Positive </a:t>
                      </a:r>
                      <a:endParaRPr lang="en-US" sz="2000" dirty="0">
                        <a:solidFill>
                          <a:schemeClr val="bg1"/>
                        </a:solidFill>
                        <a:latin typeface="Calibri"/>
                        <a:ea typeface="Times New Roman"/>
                        <a:cs typeface="Times New Roman"/>
                      </a:endParaRPr>
                    </a:p>
                    <a:p>
                      <a:pPr marL="0" marR="0" algn="just">
                        <a:lnSpc>
                          <a:spcPct val="115000"/>
                        </a:lnSpc>
                        <a:spcBef>
                          <a:spcPts val="0"/>
                        </a:spcBef>
                        <a:spcAft>
                          <a:spcPts val="0"/>
                        </a:spcAft>
                      </a:pPr>
                      <a:r>
                        <a:rPr lang="en-US" sz="2000" dirty="0">
                          <a:solidFill>
                            <a:schemeClr val="bg1"/>
                          </a:solidFill>
                          <a:latin typeface="Times New Roman"/>
                          <a:ea typeface="Calibri"/>
                          <a:cs typeface="Times New Roman"/>
                        </a:rPr>
                        <a:t>Ties</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12</a:t>
                      </a:r>
                      <a:endParaRPr lang="en-US" sz="20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2</a:t>
                      </a:r>
                      <a:endParaRPr lang="en-US" sz="20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7</a:t>
                      </a:r>
                      <a:endParaRPr lang="en-US" sz="20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Total=21</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8.3</a:t>
                      </a:r>
                      <a:endParaRPr lang="en-US" sz="20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2.50</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100</a:t>
                      </a:r>
                      <a:endParaRPr lang="en-US" sz="20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5</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b="1" dirty="0" smtClean="0">
                          <a:solidFill>
                            <a:srgbClr val="FF0000"/>
                          </a:solidFill>
                          <a:latin typeface="Times New Roman"/>
                          <a:ea typeface="Calibri"/>
                          <a:cs typeface="Times New Roman"/>
                        </a:rPr>
                        <a:t>P&lt;0.05</a:t>
                      </a:r>
                      <a:endParaRPr lang="en-US" sz="2000" dirty="0">
                        <a:solidFill>
                          <a:srgbClr val="FF0000"/>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1479176">
                <a:tc>
                  <a:txBody>
                    <a:bodyPr/>
                    <a:lstStyle/>
                    <a:p>
                      <a:pPr marL="0" marR="0" algn="just">
                        <a:lnSpc>
                          <a:spcPct val="115000"/>
                        </a:lnSpc>
                        <a:spcBef>
                          <a:spcPts val="0"/>
                        </a:spcBef>
                        <a:spcAft>
                          <a:spcPts val="0"/>
                        </a:spcAft>
                      </a:pPr>
                      <a:r>
                        <a:rPr lang="en-US" sz="2000" dirty="0" smtClean="0">
                          <a:solidFill>
                            <a:schemeClr val="bg1"/>
                          </a:solidFill>
                          <a:latin typeface="Calibri"/>
                          <a:ea typeface="Times New Roman"/>
                          <a:cs typeface="Times New Roman"/>
                        </a:rPr>
                        <a:t>SA</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2000">
                          <a:solidFill>
                            <a:schemeClr val="bg1"/>
                          </a:solidFill>
                          <a:latin typeface="Times New Roman"/>
                          <a:ea typeface="Calibri"/>
                          <a:cs typeface="Times New Roman"/>
                        </a:rPr>
                        <a:t>Negative</a:t>
                      </a:r>
                      <a:endParaRPr lang="en-US" sz="2000">
                        <a:solidFill>
                          <a:schemeClr val="bg1"/>
                        </a:solidFill>
                        <a:latin typeface="Calibri"/>
                        <a:ea typeface="Times New Roman"/>
                        <a:cs typeface="Times New Roman"/>
                      </a:endParaRPr>
                    </a:p>
                    <a:p>
                      <a:pPr marL="0" marR="0" algn="just">
                        <a:lnSpc>
                          <a:spcPct val="115000"/>
                        </a:lnSpc>
                        <a:spcBef>
                          <a:spcPts val="0"/>
                        </a:spcBef>
                        <a:spcAft>
                          <a:spcPts val="0"/>
                        </a:spcAft>
                      </a:pPr>
                      <a:r>
                        <a:rPr lang="en-US" sz="2000">
                          <a:solidFill>
                            <a:schemeClr val="bg1"/>
                          </a:solidFill>
                          <a:latin typeface="Times New Roman"/>
                          <a:ea typeface="Calibri"/>
                          <a:cs typeface="Times New Roman"/>
                        </a:rPr>
                        <a:t> Positive </a:t>
                      </a:r>
                      <a:endParaRPr lang="en-US" sz="2000">
                        <a:solidFill>
                          <a:schemeClr val="bg1"/>
                        </a:solidFill>
                        <a:latin typeface="Calibri"/>
                        <a:ea typeface="Times New Roman"/>
                        <a:cs typeface="Times New Roman"/>
                      </a:endParaRPr>
                    </a:p>
                    <a:p>
                      <a:pPr marL="0" marR="0" algn="just">
                        <a:lnSpc>
                          <a:spcPct val="115000"/>
                        </a:lnSpc>
                        <a:spcBef>
                          <a:spcPts val="0"/>
                        </a:spcBef>
                        <a:spcAft>
                          <a:spcPts val="0"/>
                        </a:spcAft>
                      </a:pPr>
                      <a:r>
                        <a:rPr lang="en-US" sz="2000">
                          <a:solidFill>
                            <a:schemeClr val="bg1"/>
                          </a:solidFill>
                          <a:latin typeface="Times New Roman"/>
                          <a:ea typeface="Calibri"/>
                          <a:cs typeface="Times New Roman"/>
                        </a:rPr>
                        <a:t>Ties</a:t>
                      </a:r>
                      <a:endParaRPr lang="en-US" sz="200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a:solidFill>
                            <a:schemeClr val="bg1"/>
                          </a:solidFill>
                          <a:latin typeface="Times New Roman"/>
                          <a:ea typeface="Calibri"/>
                          <a:cs typeface="Times New Roman"/>
                        </a:rPr>
                        <a:t>8</a:t>
                      </a:r>
                      <a:endParaRPr lang="en-US" sz="200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a:solidFill>
                            <a:schemeClr val="bg1"/>
                          </a:solidFill>
                          <a:latin typeface="Times New Roman"/>
                          <a:ea typeface="Calibri"/>
                          <a:cs typeface="Times New Roman"/>
                        </a:rPr>
                        <a:t>3</a:t>
                      </a:r>
                      <a:endParaRPr lang="en-US" sz="200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a:solidFill>
                            <a:schemeClr val="bg1"/>
                          </a:solidFill>
                          <a:latin typeface="Times New Roman"/>
                          <a:ea typeface="Calibri"/>
                          <a:cs typeface="Times New Roman"/>
                        </a:rPr>
                        <a:t>9</a:t>
                      </a:r>
                      <a:endParaRPr lang="en-US" sz="200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a:solidFill>
                            <a:schemeClr val="bg1"/>
                          </a:solidFill>
                          <a:latin typeface="Times New Roman"/>
                          <a:ea typeface="Calibri"/>
                          <a:cs typeface="Times New Roman"/>
                        </a:rPr>
                        <a:t>Total=20</a:t>
                      </a:r>
                      <a:endParaRPr lang="en-US" sz="200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5.2</a:t>
                      </a:r>
                      <a:endParaRPr lang="en-US" sz="20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8.2</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41.5</a:t>
                      </a:r>
                      <a:endParaRPr lang="en-US" sz="20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24.5</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dirty="0" smtClean="0">
                          <a:solidFill>
                            <a:schemeClr val="bg1"/>
                          </a:solidFill>
                          <a:latin typeface="Times New Roman"/>
                          <a:ea typeface="Calibri"/>
                          <a:cs typeface="Times New Roman"/>
                        </a:rPr>
                        <a:t>P&gt;0.05</a:t>
                      </a:r>
                      <a:endParaRPr lang="en-US" sz="2000" dirty="0">
                        <a:solidFill>
                          <a:schemeClr val="bg1"/>
                        </a:solidFill>
                        <a:latin typeface="Calibri"/>
                        <a:ea typeface="Times New Roman"/>
                        <a:cs typeface="Times New Roman"/>
                      </a:endParaRPr>
                    </a:p>
                  </a:txBody>
                  <a:tcPr marL="67845" marR="678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9" name="Rectangle 8"/>
          <p:cNvSpPr/>
          <p:nvPr/>
        </p:nvSpPr>
        <p:spPr>
          <a:xfrm>
            <a:off x="381000" y="3657600"/>
            <a:ext cx="8305800" cy="1107996"/>
          </a:xfrm>
          <a:prstGeom prst="rect">
            <a:avLst/>
          </a:prstGeom>
          <a:solidFill>
            <a:schemeClr val="bg2">
              <a:lumMod val="60000"/>
              <a:lumOff val="40000"/>
            </a:schemeClr>
          </a:solidFill>
          <a:ln>
            <a:solidFill>
              <a:srgbClr val="FF0000"/>
            </a:solidFill>
          </a:ln>
        </p:spPr>
        <p:txBody>
          <a:bodyPr wrap="square">
            <a:spAutoFit/>
          </a:bodyPr>
          <a:lstStyle/>
          <a:p>
            <a:pPr lvl="0" algn="just"/>
            <a:r>
              <a:rPr lang="en-IN" sz="2200" b="1" dirty="0" smtClean="0">
                <a:latin typeface="Times New Roman" pitchFamily="18" charset="0"/>
                <a:cs typeface="Times New Roman" pitchFamily="18" charset="0"/>
              </a:rPr>
              <a:t>The Quantity of alcohol consumption at follow up differed significantly  in the BI group at 12 weeks follow up but not in SA group</a:t>
            </a:r>
            <a:endParaRPr lang="en-US" sz="2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fade">
                                      <p:cBhvr>
                                        <p:cTn id="7" dur="2000"/>
                                        <p:tgtEl>
                                          <p:spTgt spid="9">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28600" y="2"/>
          <a:ext cx="8534400" cy="6862615"/>
        </p:xfrm>
        <a:graphic>
          <a:graphicData uri="http://schemas.openxmlformats.org/drawingml/2006/table">
            <a:tbl>
              <a:tblPr/>
              <a:tblGrid>
                <a:gridCol w="1209040"/>
                <a:gridCol w="1849120"/>
                <a:gridCol w="1280160"/>
                <a:gridCol w="1066800"/>
                <a:gridCol w="1605279"/>
                <a:gridCol w="1524001"/>
              </a:tblGrid>
              <a:tr h="345902">
                <a:tc gridSpan="6">
                  <a:txBody>
                    <a:bodyPr/>
                    <a:lstStyle/>
                    <a:p>
                      <a:pPr marL="0" marR="0" algn="ctr">
                        <a:lnSpc>
                          <a:spcPct val="115000"/>
                        </a:lnSpc>
                        <a:spcBef>
                          <a:spcPts val="0"/>
                        </a:spcBef>
                        <a:spcAft>
                          <a:spcPts val="0"/>
                        </a:spcAft>
                      </a:pPr>
                      <a:r>
                        <a:rPr lang="en-US" sz="2000" b="1" dirty="0" smtClean="0">
                          <a:solidFill>
                            <a:schemeClr val="bg1"/>
                          </a:solidFill>
                          <a:latin typeface="Times New Roman"/>
                          <a:ea typeface="Calibri"/>
                          <a:cs typeface="Times New Roman"/>
                        </a:rPr>
                        <a:t> </a:t>
                      </a:r>
                      <a:r>
                        <a:rPr lang="en-US" sz="2000" b="1" dirty="0">
                          <a:solidFill>
                            <a:schemeClr val="bg1"/>
                          </a:solidFill>
                          <a:latin typeface="Times New Roman"/>
                          <a:ea typeface="Calibri"/>
                          <a:cs typeface="Times New Roman"/>
                        </a:rPr>
                        <a:t>Pre-post </a:t>
                      </a:r>
                      <a:r>
                        <a:rPr lang="en-US" sz="2000" b="1" dirty="0">
                          <a:solidFill>
                            <a:srgbClr val="000000"/>
                          </a:solidFill>
                          <a:latin typeface="Times New Roman"/>
                          <a:ea typeface="Calibri"/>
                          <a:cs typeface="Times New Roman"/>
                        </a:rPr>
                        <a:t>comparison of </a:t>
                      </a:r>
                      <a:r>
                        <a:rPr lang="en-US" sz="2000" b="1" dirty="0" smtClean="0">
                          <a:solidFill>
                            <a:srgbClr val="000000"/>
                          </a:solidFill>
                          <a:latin typeface="Times New Roman"/>
                          <a:ea typeface="Calibri"/>
                          <a:cs typeface="Times New Roman"/>
                        </a:rPr>
                        <a:t>Alcohol</a:t>
                      </a:r>
                      <a:r>
                        <a:rPr lang="en-US" sz="2000" b="1" baseline="0" dirty="0" smtClean="0">
                          <a:solidFill>
                            <a:srgbClr val="000000"/>
                          </a:solidFill>
                          <a:latin typeface="Times New Roman"/>
                          <a:ea typeface="Calibri"/>
                          <a:cs typeface="Times New Roman"/>
                        </a:rPr>
                        <a:t> biomarkers</a:t>
                      </a:r>
                      <a:endParaRPr lang="en-US" sz="2000" dirty="0">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53377">
                <a:tc>
                  <a:txBody>
                    <a:bodyPr/>
                    <a:lstStyle/>
                    <a:p>
                      <a:pPr marL="0" marR="0" algn="l">
                        <a:lnSpc>
                          <a:spcPct val="115000"/>
                        </a:lnSpc>
                        <a:spcBef>
                          <a:spcPts val="0"/>
                        </a:spcBef>
                        <a:spcAft>
                          <a:spcPts val="0"/>
                        </a:spcAft>
                      </a:pPr>
                      <a:r>
                        <a:rPr lang="en-US" sz="1400" b="1" dirty="0" smtClean="0">
                          <a:solidFill>
                            <a:schemeClr val="bg1"/>
                          </a:solidFill>
                          <a:latin typeface="Times New Roman"/>
                          <a:ea typeface="Times New Roman"/>
                          <a:cs typeface="Times New Roman"/>
                        </a:rPr>
                        <a:t>LFT</a:t>
                      </a:r>
                      <a:r>
                        <a:rPr lang="en-US" sz="1400" b="1" baseline="0" dirty="0" smtClean="0">
                          <a:solidFill>
                            <a:schemeClr val="bg1"/>
                          </a:solidFill>
                          <a:latin typeface="Times New Roman"/>
                          <a:ea typeface="Times New Roman"/>
                          <a:cs typeface="Times New Roman"/>
                        </a:rPr>
                        <a:t> markers</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1400" b="1" dirty="0">
                          <a:solidFill>
                            <a:schemeClr val="bg1"/>
                          </a:solidFill>
                          <a:latin typeface="Times New Roman"/>
                          <a:ea typeface="Calibri"/>
                          <a:cs typeface="Times New Roman"/>
                        </a:rPr>
                        <a:t>Intervention Groups</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1400" b="1" dirty="0">
                          <a:solidFill>
                            <a:schemeClr val="bg1"/>
                          </a:solidFill>
                          <a:latin typeface="Times New Roman"/>
                          <a:ea typeface="Calibri"/>
                          <a:cs typeface="Times New Roman"/>
                        </a:rPr>
                        <a:t>Differences</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b="1">
                          <a:solidFill>
                            <a:schemeClr val="bg1"/>
                          </a:solidFill>
                          <a:latin typeface="Times New Roman"/>
                          <a:ea typeface="Calibri"/>
                          <a:cs typeface="Times New Roman"/>
                        </a:rPr>
                        <a:t>n</a:t>
                      </a:r>
                      <a:endParaRPr lang="en-US" sz="140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b="1" dirty="0">
                          <a:solidFill>
                            <a:schemeClr val="bg1"/>
                          </a:solidFill>
                          <a:latin typeface="Times New Roman"/>
                          <a:ea typeface="Calibri"/>
                          <a:cs typeface="Times New Roman"/>
                        </a:rPr>
                        <a:t>Mean Rank</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b="1" dirty="0" smtClean="0">
                          <a:solidFill>
                            <a:schemeClr val="bg1"/>
                          </a:solidFill>
                          <a:latin typeface="Times New Roman"/>
                          <a:ea typeface="Calibri"/>
                          <a:cs typeface="Times New Roman"/>
                        </a:rPr>
                        <a:t>Sum </a:t>
                      </a:r>
                      <a:r>
                        <a:rPr lang="en-US" sz="1400" b="1" dirty="0">
                          <a:solidFill>
                            <a:schemeClr val="bg1"/>
                          </a:solidFill>
                          <a:latin typeface="Times New Roman"/>
                          <a:ea typeface="Calibri"/>
                          <a:cs typeface="Times New Roman"/>
                        </a:rPr>
                        <a:t>of </a:t>
                      </a:r>
                      <a:endParaRPr lang="en-US" sz="1400" b="1" dirty="0" smtClean="0">
                        <a:solidFill>
                          <a:schemeClr val="bg1"/>
                        </a:solidFill>
                        <a:latin typeface="Times New Roman"/>
                        <a:ea typeface="Calibri"/>
                        <a:cs typeface="Times New Roman"/>
                      </a:endParaRPr>
                    </a:p>
                    <a:p>
                      <a:pPr marL="0" marR="0" algn="ctr">
                        <a:lnSpc>
                          <a:spcPct val="115000"/>
                        </a:lnSpc>
                        <a:spcBef>
                          <a:spcPts val="0"/>
                        </a:spcBef>
                        <a:spcAft>
                          <a:spcPts val="0"/>
                        </a:spcAft>
                      </a:pPr>
                      <a:r>
                        <a:rPr lang="en-US" sz="1400" b="1" dirty="0" smtClean="0">
                          <a:solidFill>
                            <a:schemeClr val="bg1"/>
                          </a:solidFill>
                          <a:latin typeface="Times New Roman"/>
                          <a:ea typeface="Calibri"/>
                          <a:cs typeface="Times New Roman"/>
                        </a:rPr>
                        <a:t>Ranks</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775569">
                <a:tc rowSpan="2">
                  <a:txBody>
                    <a:bodyPr/>
                    <a:lstStyle/>
                    <a:p>
                      <a:pPr marL="0" marR="0" algn="l">
                        <a:lnSpc>
                          <a:spcPct val="115000"/>
                        </a:lnSpc>
                        <a:spcBef>
                          <a:spcPts val="0"/>
                        </a:spcBef>
                        <a:spcAft>
                          <a:spcPts val="0"/>
                        </a:spcAft>
                      </a:pPr>
                      <a:r>
                        <a:rPr lang="en-US" sz="1600" b="1" dirty="0">
                          <a:solidFill>
                            <a:schemeClr val="bg1"/>
                          </a:solidFill>
                          <a:latin typeface="Times New Roman"/>
                          <a:ea typeface="Calibri"/>
                          <a:cs typeface="Times New Roman"/>
                        </a:rPr>
                        <a:t>AST</a:t>
                      </a:r>
                      <a:endParaRPr lang="en-US" sz="16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1400" dirty="0">
                          <a:solidFill>
                            <a:schemeClr val="bg1"/>
                          </a:solidFill>
                          <a:latin typeface="Times New Roman"/>
                          <a:ea typeface="Calibri"/>
                          <a:cs typeface="Times New Roman"/>
                        </a:rPr>
                        <a:t>Brief Intervention</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1400" dirty="0">
                          <a:solidFill>
                            <a:schemeClr val="bg1"/>
                          </a:solidFill>
                          <a:latin typeface="Times New Roman"/>
                          <a:ea typeface="Calibri"/>
                          <a:cs typeface="Times New Roman"/>
                        </a:rPr>
                        <a:t>Negative </a:t>
                      </a:r>
                      <a:endParaRPr lang="en-US" sz="1400" dirty="0">
                        <a:solidFill>
                          <a:schemeClr val="bg1"/>
                        </a:solidFill>
                        <a:latin typeface="Calibri"/>
                        <a:ea typeface="Times New Roman"/>
                        <a:cs typeface="Times New Roman"/>
                      </a:endParaRPr>
                    </a:p>
                    <a:p>
                      <a:pPr marL="0" marR="0" algn="just">
                        <a:lnSpc>
                          <a:spcPct val="115000"/>
                        </a:lnSpc>
                        <a:spcBef>
                          <a:spcPts val="0"/>
                        </a:spcBef>
                        <a:spcAft>
                          <a:spcPts val="0"/>
                        </a:spcAft>
                      </a:pPr>
                      <a:r>
                        <a:rPr lang="en-US" sz="1400" dirty="0">
                          <a:solidFill>
                            <a:schemeClr val="bg1"/>
                          </a:solidFill>
                          <a:latin typeface="Times New Roman"/>
                          <a:ea typeface="Calibri"/>
                          <a:cs typeface="Times New Roman"/>
                        </a:rPr>
                        <a:t>Positive </a:t>
                      </a:r>
                      <a:endParaRPr lang="en-US" sz="1400" dirty="0">
                        <a:solidFill>
                          <a:schemeClr val="bg1"/>
                        </a:solidFill>
                        <a:latin typeface="Calibri"/>
                        <a:ea typeface="Times New Roman"/>
                        <a:cs typeface="Times New Roman"/>
                      </a:endParaRPr>
                    </a:p>
                    <a:p>
                      <a:pPr marL="0" marR="0" algn="just">
                        <a:lnSpc>
                          <a:spcPct val="115000"/>
                        </a:lnSpc>
                        <a:spcBef>
                          <a:spcPts val="0"/>
                        </a:spcBef>
                        <a:spcAft>
                          <a:spcPts val="0"/>
                        </a:spcAft>
                      </a:pPr>
                      <a:r>
                        <a:rPr lang="en-US" sz="1400" dirty="0">
                          <a:solidFill>
                            <a:schemeClr val="bg1"/>
                          </a:solidFill>
                          <a:latin typeface="Times New Roman"/>
                          <a:ea typeface="Calibri"/>
                          <a:cs typeface="Times New Roman"/>
                        </a:rPr>
                        <a:t>Ties </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solidFill>
                            <a:schemeClr val="bg1"/>
                          </a:solidFill>
                          <a:latin typeface="Times New Roman"/>
                          <a:ea typeface="Calibri"/>
                          <a:cs typeface="Times New Roman"/>
                        </a:rPr>
                        <a:t>11</a:t>
                      </a:r>
                      <a:endParaRPr lang="en-US" sz="14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1400" dirty="0">
                          <a:solidFill>
                            <a:schemeClr val="bg1"/>
                          </a:solidFill>
                          <a:latin typeface="Times New Roman"/>
                          <a:ea typeface="Calibri"/>
                          <a:cs typeface="Times New Roman"/>
                        </a:rPr>
                        <a:t>10</a:t>
                      </a:r>
                      <a:endParaRPr lang="en-US" sz="14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1400" dirty="0" smtClean="0">
                          <a:solidFill>
                            <a:schemeClr val="bg1"/>
                          </a:solidFill>
                          <a:latin typeface="Times New Roman"/>
                          <a:ea typeface="Calibri"/>
                          <a:cs typeface="Times New Roman"/>
                        </a:rPr>
                        <a:t>0</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a:solidFill>
                            <a:schemeClr val="bg1"/>
                          </a:solidFill>
                          <a:latin typeface="Times New Roman"/>
                          <a:ea typeface="Calibri"/>
                          <a:cs typeface="Times New Roman"/>
                        </a:rPr>
                        <a:t>8.3</a:t>
                      </a:r>
                      <a:endParaRPr lang="en-US" sz="1400">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a:solidFill>
                            <a:schemeClr val="bg1"/>
                          </a:solidFill>
                          <a:latin typeface="Times New Roman"/>
                          <a:ea typeface="Calibri"/>
                          <a:cs typeface="Times New Roman"/>
                        </a:rPr>
                        <a:t>14</a:t>
                      </a:r>
                      <a:endParaRPr lang="en-US" sz="140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a:solidFill>
                            <a:schemeClr val="bg1"/>
                          </a:solidFill>
                          <a:latin typeface="Times New Roman"/>
                          <a:ea typeface="Calibri"/>
                          <a:cs typeface="Times New Roman"/>
                        </a:rPr>
                        <a:t>91.50</a:t>
                      </a:r>
                      <a:endParaRPr lang="en-US" sz="1400" dirty="0">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139.50</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775569">
                <a:tc vMerge="1">
                  <a:txBody>
                    <a:bodyPr/>
                    <a:lstStyle/>
                    <a:p>
                      <a:endParaRPr lang="en-US"/>
                    </a:p>
                  </a:txBody>
                  <a:tcPr/>
                </a:tc>
                <a:tc>
                  <a:txBody>
                    <a:bodyPr/>
                    <a:lstStyle/>
                    <a:p>
                      <a:pPr marL="0" marR="0" algn="just">
                        <a:lnSpc>
                          <a:spcPct val="115000"/>
                        </a:lnSpc>
                        <a:spcBef>
                          <a:spcPts val="0"/>
                        </a:spcBef>
                        <a:spcAft>
                          <a:spcPts val="0"/>
                        </a:spcAft>
                      </a:pPr>
                      <a:endParaRPr lang="en-US" sz="1400" dirty="0">
                        <a:solidFill>
                          <a:schemeClr val="bg1"/>
                        </a:solidFill>
                        <a:latin typeface="Times New Roman"/>
                        <a:ea typeface="Calibri"/>
                        <a:cs typeface="Times New Roman"/>
                      </a:endParaRPr>
                    </a:p>
                    <a:p>
                      <a:pPr marL="0" marR="0" algn="just">
                        <a:lnSpc>
                          <a:spcPct val="115000"/>
                        </a:lnSpc>
                        <a:spcBef>
                          <a:spcPts val="0"/>
                        </a:spcBef>
                        <a:spcAft>
                          <a:spcPts val="0"/>
                        </a:spcAft>
                      </a:pPr>
                      <a:r>
                        <a:rPr lang="en-US" sz="1400" dirty="0">
                          <a:solidFill>
                            <a:schemeClr val="bg1"/>
                          </a:solidFill>
                          <a:latin typeface="Times New Roman"/>
                          <a:ea typeface="Calibri"/>
                          <a:cs typeface="Times New Roman"/>
                        </a:rPr>
                        <a:t>Simple Advice</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1400">
                          <a:solidFill>
                            <a:schemeClr val="bg1"/>
                          </a:solidFill>
                          <a:latin typeface="Times New Roman"/>
                          <a:ea typeface="Calibri"/>
                          <a:cs typeface="Times New Roman"/>
                        </a:rPr>
                        <a:t>Negative </a:t>
                      </a:r>
                      <a:endParaRPr lang="en-US" sz="1400">
                        <a:solidFill>
                          <a:schemeClr val="bg1"/>
                        </a:solidFill>
                        <a:latin typeface="Calibri"/>
                        <a:ea typeface="Times New Roman"/>
                        <a:cs typeface="Times New Roman"/>
                      </a:endParaRPr>
                    </a:p>
                    <a:p>
                      <a:pPr marL="0" marR="0" algn="just">
                        <a:lnSpc>
                          <a:spcPct val="115000"/>
                        </a:lnSpc>
                        <a:spcBef>
                          <a:spcPts val="0"/>
                        </a:spcBef>
                        <a:spcAft>
                          <a:spcPts val="0"/>
                        </a:spcAft>
                      </a:pPr>
                      <a:r>
                        <a:rPr lang="en-US" sz="1400">
                          <a:solidFill>
                            <a:schemeClr val="bg1"/>
                          </a:solidFill>
                          <a:latin typeface="Times New Roman"/>
                          <a:ea typeface="Calibri"/>
                          <a:cs typeface="Times New Roman"/>
                        </a:rPr>
                        <a:t>Positive </a:t>
                      </a:r>
                      <a:endParaRPr lang="en-US" sz="1400">
                        <a:solidFill>
                          <a:schemeClr val="bg1"/>
                        </a:solidFill>
                        <a:latin typeface="Calibri"/>
                        <a:ea typeface="Times New Roman"/>
                        <a:cs typeface="Times New Roman"/>
                      </a:endParaRPr>
                    </a:p>
                    <a:p>
                      <a:pPr marL="0" marR="0" algn="just">
                        <a:lnSpc>
                          <a:spcPct val="115000"/>
                        </a:lnSpc>
                        <a:spcBef>
                          <a:spcPts val="0"/>
                        </a:spcBef>
                        <a:spcAft>
                          <a:spcPts val="0"/>
                        </a:spcAft>
                      </a:pPr>
                      <a:r>
                        <a:rPr lang="en-US" sz="1400">
                          <a:solidFill>
                            <a:schemeClr val="bg1"/>
                          </a:solidFill>
                          <a:latin typeface="Times New Roman"/>
                          <a:ea typeface="Calibri"/>
                          <a:cs typeface="Times New Roman"/>
                        </a:rPr>
                        <a:t>Ties</a:t>
                      </a:r>
                      <a:endParaRPr lang="en-US" sz="140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solidFill>
                            <a:schemeClr val="bg1"/>
                          </a:solidFill>
                          <a:latin typeface="Times New Roman"/>
                          <a:ea typeface="Calibri"/>
                          <a:cs typeface="Times New Roman"/>
                        </a:rPr>
                        <a:t>10</a:t>
                      </a:r>
                      <a:endParaRPr lang="en-US" sz="14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1400" dirty="0">
                          <a:solidFill>
                            <a:schemeClr val="bg1"/>
                          </a:solidFill>
                          <a:latin typeface="Times New Roman"/>
                          <a:ea typeface="Calibri"/>
                          <a:cs typeface="Times New Roman"/>
                        </a:rPr>
                        <a:t>10</a:t>
                      </a:r>
                      <a:endParaRPr lang="en-US" sz="14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1400" dirty="0" smtClean="0">
                          <a:solidFill>
                            <a:schemeClr val="bg1"/>
                          </a:solidFill>
                          <a:latin typeface="Times New Roman"/>
                          <a:ea typeface="Calibri"/>
                          <a:cs typeface="Times New Roman"/>
                        </a:rPr>
                        <a:t>0</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a:solidFill>
                            <a:schemeClr val="bg1"/>
                          </a:solidFill>
                          <a:latin typeface="Times New Roman"/>
                          <a:ea typeface="Calibri"/>
                          <a:cs typeface="Times New Roman"/>
                        </a:rPr>
                        <a:t>10.8</a:t>
                      </a:r>
                      <a:endParaRPr lang="en-US" sz="1400">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a:solidFill>
                            <a:schemeClr val="bg1"/>
                          </a:solidFill>
                          <a:latin typeface="Times New Roman"/>
                          <a:ea typeface="Calibri"/>
                          <a:cs typeface="Times New Roman"/>
                        </a:rPr>
                        <a:t>10.3</a:t>
                      </a:r>
                      <a:endParaRPr lang="en-US" sz="140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107.50</a:t>
                      </a:r>
                      <a:endParaRPr lang="en-US" sz="1400" dirty="0">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102.50</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775569">
                <a:tc rowSpan="2">
                  <a:txBody>
                    <a:bodyPr/>
                    <a:lstStyle/>
                    <a:p>
                      <a:pPr marL="0" marR="0" algn="l">
                        <a:lnSpc>
                          <a:spcPct val="115000"/>
                        </a:lnSpc>
                        <a:spcBef>
                          <a:spcPts val="0"/>
                        </a:spcBef>
                        <a:spcAft>
                          <a:spcPts val="0"/>
                        </a:spcAft>
                      </a:pPr>
                      <a:r>
                        <a:rPr lang="en-US" sz="1600" b="1">
                          <a:solidFill>
                            <a:schemeClr val="bg1"/>
                          </a:solidFill>
                          <a:latin typeface="Times New Roman"/>
                          <a:ea typeface="Calibri"/>
                          <a:cs typeface="Times New Roman"/>
                        </a:rPr>
                        <a:t>ALT </a:t>
                      </a:r>
                      <a:endParaRPr lang="en-US" sz="160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1400">
                          <a:solidFill>
                            <a:schemeClr val="bg1"/>
                          </a:solidFill>
                          <a:latin typeface="Times New Roman"/>
                          <a:ea typeface="Calibri"/>
                          <a:cs typeface="Times New Roman"/>
                        </a:rPr>
                        <a:t>Brief Intervention</a:t>
                      </a:r>
                      <a:endParaRPr lang="en-US" sz="140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1400" dirty="0">
                          <a:solidFill>
                            <a:schemeClr val="bg1"/>
                          </a:solidFill>
                          <a:latin typeface="Times New Roman"/>
                          <a:ea typeface="Calibri"/>
                          <a:cs typeface="Times New Roman"/>
                        </a:rPr>
                        <a:t>Negative</a:t>
                      </a:r>
                      <a:endParaRPr lang="en-US" sz="1400" dirty="0">
                        <a:solidFill>
                          <a:schemeClr val="bg1"/>
                        </a:solidFill>
                        <a:latin typeface="Calibri"/>
                        <a:ea typeface="Times New Roman"/>
                        <a:cs typeface="Times New Roman"/>
                      </a:endParaRPr>
                    </a:p>
                    <a:p>
                      <a:pPr marL="0" marR="0" algn="just">
                        <a:lnSpc>
                          <a:spcPct val="115000"/>
                        </a:lnSpc>
                        <a:spcBef>
                          <a:spcPts val="0"/>
                        </a:spcBef>
                        <a:spcAft>
                          <a:spcPts val="0"/>
                        </a:spcAft>
                      </a:pPr>
                      <a:r>
                        <a:rPr lang="en-US" sz="1400" dirty="0">
                          <a:solidFill>
                            <a:schemeClr val="bg1"/>
                          </a:solidFill>
                          <a:latin typeface="Times New Roman"/>
                          <a:ea typeface="Calibri"/>
                          <a:cs typeface="Times New Roman"/>
                        </a:rPr>
                        <a:t>Positive </a:t>
                      </a:r>
                      <a:endParaRPr lang="en-US" sz="1400" dirty="0">
                        <a:solidFill>
                          <a:schemeClr val="bg1"/>
                        </a:solidFill>
                        <a:latin typeface="Calibri"/>
                        <a:ea typeface="Times New Roman"/>
                        <a:cs typeface="Times New Roman"/>
                      </a:endParaRPr>
                    </a:p>
                    <a:p>
                      <a:pPr marL="0" marR="0" algn="just">
                        <a:lnSpc>
                          <a:spcPct val="115000"/>
                        </a:lnSpc>
                        <a:spcBef>
                          <a:spcPts val="0"/>
                        </a:spcBef>
                        <a:spcAft>
                          <a:spcPts val="0"/>
                        </a:spcAft>
                      </a:pPr>
                      <a:r>
                        <a:rPr lang="en-US" sz="1400" dirty="0">
                          <a:solidFill>
                            <a:schemeClr val="bg1"/>
                          </a:solidFill>
                          <a:latin typeface="Times New Roman"/>
                          <a:ea typeface="Calibri"/>
                          <a:cs typeface="Times New Roman"/>
                        </a:rPr>
                        <a:t>Ties</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solidFill>
                            <a:schemeClr val="bg1"/>
                          </a:solidFill>
                          <a:latin typeface="Times New Roman"/>
                          <a:ea typeface="Calibri"/>
                          <a:cs typeface="Times New Roman"/>
                        </a:rPr>
                        <a:t>10</a:t>
                      </a:r>
                      <a:endParaRPr lang="en-US" sz="14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1400" dirty="0">
                          <a:solidFill>
                            <a:schemeClr val="bg1"/>
                          </a:solidFill>
                          <a:latin typeface="Times New Roman"/>
                          <a:ea typeface="Calibri"/>
                          <a:cs typeface="Times New Roman"/>
                        </a:rPr>
                        <a:t>11</a:t>
                      </a:r>
                      <a:endParaRPr lang="en-US" sz="14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1400" dirty="0" smtClean="0">
                          <a:solidFill>
                            <a:schemeClr val="bg1"/>
                          </a:solidFill>
                          <a:latin typeface="Times New Roman"/>
                          <a:ea typeface="Calibri"/>
                          <a:cs typeface="Times New Roman"/>
                        </a:rPr>
                        <a:t>1</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a:solidFill>
                            <a:schemeClr val="bg1"/>
                          </a:solidFill>
                          <a:latin typeface="Times New Roman"/>
                          <a:ea typeface="Calibri"/>
                          <a:cs typeface="Times New Roman"/>
                        </a:rPr>
                        <a:t>10.7</a:t>
                      </a:r>
                      <a:endParaRPr lang="en-US" sz="1400">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a:solidFill>
                            <a:schemeClr val="bg1"/>
                          </a:solidFill>
                          <a:latin typeface="Times New Roman"/>
                          <a:ea typeface="Calibri"/>
                          <a:cs typeface="Times New Roman"/>
                        </a:rPr>
                        <a:t>11.3</a:t>
                      </a:r>
                      <a:endParaRPr lang="en-US" sz="140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152</a:t>
                      </a:r>
                      <a:endParaRPr lang="en-US" sz="1400" dirty="0">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158</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775569">
                <a:tc vMerge="1">
                  <a:txBody>
                    <a:bodyPr/>
                    <a:lstStyle/>
                    <a:p>
                      <a:endParaRPr lang="en-US"/>
                    </a:p>
                  </a:txBody>
                  <a:tcPr/>
                </a:tc>
                <a:tc>
                  <a:txBody>
                    <a:bodyPr/>
                    <a:lstStyle/>
                    <a:p>
                      <a:pPr marL="0" marR="0" algn="just">
                        <a:lnSpc>
                          <a:spcPct val="115000"/>
                        </a:lnSpc>
                        <a:spcBef>
                          <a:spcPts val="0"/>
                        </a:spcBef>
                        <a:spcAft>
                          <a:spcPts val="0"/>
                        </a:spcAft>
                      </a:pPr>
                      <a:r>
                        <a:rPr lang="en-US" sz="1400">
                          <a:solidFill>
                            <a:schemeClr val="bg1"/>
                          </a:solidFill>
                          <a:latin typeface="Times New Roman"/>
                          <a:ea typeface="Calibri"/>
                          <a:cs typeface="Times New Roman"/>
                        </a:rPr>
                        <a:t>Simple Advice</a:t>
                      </a:r>
                      <a:endParaRPr lang="en-US" sz="140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1400">
                          <a:solidFill>
                            <a:schemeClr val="bg1"/>
                          </a:solidFill>
                          <a:latin typeface="Times New Roman"/>
                          <a:ea typeface="Calibri"/>
                          <a:cs typeface="Times New Roman"/>
                        </a:rPr>
                        <a:t>Negative </a:t>
                      </a:r>
                      <a:endParaRPr lang="en-US" sz="1400">
                        <a:solidFill>
                          <a:schemeClr val="bg1"/>
                        </a:solidFill>
                        <a:latin typeface="Calibri"/>
                        <a:ea typeface="Times New Roman"/>
                        <a:cs typeface="Times New Roman"/>
                      </a:endParaRPr>
                    </a:p>
                    <a:p>
                      <a:pPr marL="0" marR="0" algn="just">
                        <a:lnSpc>
                          <a:spcPct val="115000"/>
                        </a:lnSpc>
                        <a:spcBef>
                          <a:spcPts val="0"/>
                        </a:spcBef>
                        <a:spcAft>
                          <a:spcPts val="0"/>
                        </a:spcAft>
                      </a:pPr>
                      <a:r>
                        <a:rPr lang="en-US" sz="1400">
                          <a:solidFill>
                            <a:schemeClr val="bg1"/>
                          </a:solidFill>
                          <a:latin typeface="Times New Roman"/>
                          <a:ea typeface="Calibri"/>
                          <a:cs typeface="Times New Roman"/>
                        </a:rPr>
                        <a:t>Positive </a:t>
                      </a:r>
                      <a:endParaRPr lang="en-US" sz="1400">
                        <a:solidFill>
                          <a:schemeClr val="bg1"/>
                        </a:solidFill>
                        <a:latin typeface="Calibri"/>
                        <a:ea typeface="Times New Roman"/>
                        <a:cs typeface="Times New Roman"/>
                      </a:endParaRPr>
                    </a:p>
                    <a:p>
                      <a:pPr marL="0" marR="0" algn="just">
                        <a:lnSpc>
                          <a:spcPct val="115000"/>
                        </a:lnSpc>
                        <a:spcBef>
                          <a:spcPts val="0"/>
                        </a:spcBef>
                        <a:spcAft>
                          <a:spcPts val="0"/>
                        </a:spcAft>
                      </a:pPr>
                      <a:r>
                        <a:rPr lang="en-US" sz="1400">
                          <a:solidFill>
                            <a:schemeClr val="bg1"/>
                          </a:solidFill>
                          <a:latin typeface="Times New Roman"/>
                          <a:ea typeface="Calibri"/>
                          <a:cs typeface="Times New Roman"/>
                        </a:rPr>
                        <a:t>Ties</a:t>
                      </a:r>
                      <a:endParaRPr lang="en-US" sz="140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solidFill>
                            <a:schemeClr val="bg1"/>
                          </a:solidFill>
                          <a:latin typeface="Times New Roman"/>
                          <a:ea typeface="Calibri"/>
                          <a:cs typeface="Times New Roman"/>
                        </a:rPr>
                        <a:t>9</a:t>
                      </a:r>
                      <a:endParaRPr lang="en-US" sz="14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1400" dirty="0">
                          <a:solidFill>
                            <a:schemeClr val="bg1"/>
                          </a:solidFill>
                          <a:latin typeface="Times New Roman"/>
                          <a:ea typeface="Calibri"/>
                          <a:cs typeface="Times New Roman"/>
                        </a:rPr>
                        <a:t>9</a:t>
                      </a:r>
                      <a:endParaRPr lang="en-US" sz="14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1400" dirty="0" smtClean="0">
                          <a:solidFill>
                            <a:schemeClr val="bg1"/>
                          </a:solidFill>
                          <a:latin typeface="Times New Roman"/>
                          <a:ea typeface="Calibri"/>
                          <a:cs typeface="Times New Roman"/>
                        </a:rPr>
                        <a:t>2</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10.1</a:t>
                      </a:r>
                      <a:endParaRPr lang="en-US" sz="1400" dirty="0">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dirty="0">
                          <a:solidFill>
                            <a:schemeClr val="bg1"/>
                          </a:solidFill>
                          <a:latin typeface="Times New Roman"/>
                          <a:ea typeface="Calibri"/>
                          <a:cs typeface="Times New Roman"/>
                        </a:rPr>
                        <a:t>8.9</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a:solidFill>
                            <a:schemeClr val="bg1"/>
                          </a:solidFill>
                          <a:latin typeface="Times New Roman"/>
                          <a:ea typeface="Calibri"/>
                          <a:cs typeface="Times New Roman"/>
                        </a:rPr>
                        <a:t>91</a:t>
                      </a:r>
                      <a:endParaRPr lang="en-US" sz="1400" dirty="0">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dirty="0">
                          <a:solidFill>
                            <a:schemeClr val="bg1"/>
                          </a:solidFill>
                          <a:latin typeface="Times New Roman"/>
                          <a:ea typeface="Calibri"/>
                          <a:cs typeface="Times New Roman"/>
                        </a:rPr>
                        <a:t>80.0</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775569">
                <a:tc rowSpan="2">
                  <a:txBody>
                    <a:bodyPr/>
                    <a:lstStyle/>
                    <a:p>
                      <a:pPr marL="0" marR="0" algn="l">
                        <a:lnSpc>
                          <a:spcPct val="115000"/>
                        </a:lnSpc>
                        <a:spcBef>
                          <a:spcPts val="0"/>
                        </a:spcBef>
                        <a:spcAft>
                          <a:spcPts val="0"/>
                        </a:spcAft>
                      </a:pPr>
                      <a:r>
                        <a:rPr lang="en-US" sz="1600" b="1" dirty="0">
                          <a:solidFill>
                            <a:schemeClr val="bg1"/>
                          </a:solidFill>
                          <a:latin typeface="Times New Roman"/>
                          <a:ea typeface="Calibri"/>
                          <a:cs typeface="Times New Roman"/>
                        </a:rPr>
                        <a:t>GGT</a:t>
                      </a:r>
                      <a:endParaRPr lang="en-US" sz="16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1400">
                          <a:solidFill>
                            <a:schemeClr val="bg1"/>
                          </a:solidFill>
                          <a:latin typeface="Times New Roman"/>
                          <a:ea typeface="Calibri"/>
                          <a:cs typeface="Times New Roman"/>
                        </a:rPr>
                        <a:t>Brief Intervention</a:t>
                      </a:r>
                      <a:endParaRPr lang="en-US" sz="140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1400" dirty="0">
                          <a:solidFill>
                            <a:schemeClr val="bg1"/>
                          </a:solidFill>
                          <a:latin typeface="Times New Roman"/>
                          <a:ea typeface="Calibri"/>
                          <a:cs typeface="Times New Roman"/>
                        </a:rPr>
                        <a:t>Negative </a:t>
                      </a:r>
                      <a:endParaRPr lang="en-US" sz="1400" dirty="0">
                        <a:solidFill>
                          <a:schemeClr val="bg1"/>
                        </a:solidFill>
                        <a:latin typeface="Calibri"/>
                        <a:ea typeface="Times New Roman"/>
                        <a:cs typeface="Times New Roman"/>
                      </a:endParaRPr>
                    </a:p>
                    <a:p>
                      <a:pPr marL="0" marR="0" algn="just">
                        <a:lnSpc>
                          <a:spcPct val="115000"/>
                        </a:lnSpc>
                        <a:spcBef>
                          <a:spcPts val="0"/>
                        </a:spcBef>
                        <a:spcAft>
                          <a:spcPts val="0"/>
                        </a:spcAft>
                      </a:pPr>
                      <a:r>
                        <a:rPr lang="en-US" sz="1400" dirty="0">
                          <a:solidFill>
                            <a:schemeClr val="bg1"/>
                          </a:solidFill>
                          <a:latin typeface="Times New Roman"/>
                          <a:ea typeface="Calibri"/>
                          <a:cs typeface="Times New Roman"/>
                        </a:rPr>
                        <a:t>Positive </a:t>
                      </a:r>
                      <a:endParaRPr lang="en-US" sz="1400" dirty="0">
                        <a:solidFill>
                          <a:schemeClr val="bg1"/>
                        </a:solidFill>
                        <a:latin typeface="Calibri"/>
                        <a:ea typeface="Times New Roman"/>
                        <a:cs typeface="Times New Roman"/>
                      </a:endParaRPr>
                    </a:p>
                    <a:p>
                      <a:pPr marL="0" marR="0" algn="just">
                        <a:lnSpc>
                          <a:spcPct val="115000"/>
                        </a:lnSpc>
                        <a:spcBef>
                          <a:spcPts val="0"/>
                        </a:spcBef>
                        <a:spcAft>
                          <a:spcPts val="0"/>
                        </a:spcAft>
                      </a:pPr>
                      <a:r>
                        <a:rPr lang="en-US" sz="1400" dirty="0">
                          <a:solidFill>
                            <a:schemeClr val="bg1"/>
                          </a:solidFill>
                          <a:latin typeface="Times New Roman"/>
                          <a:ea typeface="Calibri"/>
                          <a:cs typeface="Times New Roman"/>
                        </a:rPr>
                        <a:t>Ties</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solidFill>
                            <a:schemeClr val="bg1"/>
                          </a:solidFill>
                          <a:latin typeface="Times New Roman"/>
                          <a:ea typeface="Calibri"/>
                          <a:cs typeface="Times New Roman"/>
                        </a:rPr>
                        <a:t>11</a:t>
                      </a:r>
                      <a:endParaRPr lang="en-US" sz="14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1400" dirty="0">
                          <a:solidFill>
                            <a:schemeClr val="bg1"/>
                          </a:solidFill>
                          <a:latin typeface="Times New Roman"/>
                          <a:ea typeface="Calibri"/>
                          <a:cs typeface="Times New Roman"/>
                        </a:rPr>
                        <a:t>9</a:t>
                      </a:r>
                      <a:endParaRPr lang="en-US" sz="14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1400" dirty="0" smtClean="0">
                          <a:solidFill>
                            <a:schemeClr val="bg1"/>
                          </a:solidFill>
                          <a:latin typeface="Times New Roman"/>
                          <a:ea typeface="Calibri"/>
                          <a:cs typeface="Times New Roman"/>
                        </a:rPr>
                        <a:t>1</a:t>
                      </a: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a:solidFill>
                            <a:schemeClr val="bg1"/>
                          </a:solidFill>
                          <a:latin typeface="Times New Roman"/>
                          <a:ea typeface="Calibri"/>
                          <a:cs typeface="Times New Roman"/>
                        </a:rPr>
                        <a:t>9.6</a:t>
                      </a:r>
                      <a:endParaRPr lang="en-US" sz="1400" dirty="0">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11.7</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105</a:t>
                      </a:r>
                      <a:endParaRPr lang="en-US" sz="1400" dirty="0">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105</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775569">
                <a:tc vMerge="1">
                  <a:txBody>
                    <a:bodyPr/>
                    <a:lstStyle/>
                    <a:p>
                      <a:endParaRPr lang="en-US"/>
                    </a:p>
                  </a:txBody>
                  <a:tcPr/>
                </a:tc>
                <a:tc>
                  <a:txBody>
                    <a:bodyPr/>
                    <a:lstStyle/>
                    <a:p>
                      <a:pPr marL="0" marR="0" algn="just">
                        <a:lnSpc>
                          <a:spcPct val="115000"/>
                        </a:lnSpc>
                        <a:spcBef>
                          <a:spcPts val="0"/>
                        </a:spcBef>
                        <a:spcAft>
                          <a:spcPts val="0"/>
                        </a:spcAft>
                      </a:pPr>
                      <a:r>
                        <a:rPr lang="en-US" sz="1400" dirty="0">
                          <a:solidFill>
                            <a:schemeClr val="bg1"/>
                          </a:solidFill>
                          <a:latin typeface="Times New Roman"/>
                          <a:ea typeface="Calibri"/>
                          <a:cs typeface="Times New Roman"/>
                        </a:rPr>
                        <a:t>Simple Advice</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1400">
                          <a:solidFill>
                            <a:schemeClr val="bg1"/>
                          </a:solidFill>
                          <a:latin typeface="Times New Roman"/>
                          <a:ea typeface="Calibri"/>
                          <a:cs typeface="Times New Roman"/>
                        </a:rPr>
                        <a:t>Negative </a:t>
                      </a:r>
                      <a:endParaRPr lang="en-US" sz="1400">
                        <a:solidFill>
                          <a:schemeClr val="bg1"/>
                        </a:solidFill>
                        <a:latin typeface="Calibri"/>
                        <a:ea typeface="Times New Roman"/>
                        <a:cs typeface="Times New Roman"/>
                      </a:endParaRPr>
                    </a:p>
                    <a:p>
                      <a:pPr marL="0" marR="0" algn="just">
                        <a:lnSpc>
                          <a:spcPct val="115000"/>
                        </a:lnSpc>
                        <a:spcBef>
                          <a:spcPts val="0"/>
                        </a:spcBef>
                        <a:spcAft>
                          <a:spcPts val="0"/>
                        </a:spcAft>
                      </a:pPr>
                      <a:r>
                        <a:rPr lang="en-US" sz="1400">
                          <a:solidFill>
                            <a:schemeClr val="bg1"/>
                          </a:solidFill>
                          <a:latin typeface="Times New Roman"/>
                          <a:ea typeface="Calibri"/>
                          <a:cs typeface="Times New Roman"/>
                        </a:rPr>
                        <a:t>Positive </a:t>
                      </a:r>
                      <a:endParaRPr lang="en-US" sz="1400">
                        <a:solidFill>
                          <a:schemeClr val="bg1"/>
                        </a:solidFill>
                        <a:latin typeface="Calibri"/>
                        <a:ea typeface="Times New Roman"/>
                        <a:cs typeface="Times New Roman"/>
                      </a:endParaRPr>
                    </a:p>
                    <a:p>
                      <a:pPr marL="0" marR="0" algn="just">
                        <a:lnSpc>
                          <a:spcPct val="115000"/>
                        </a:lnSpc>
                        <a:spcBef>
                          <a:spcPts val="0"/>
                        </a:spcBef>
                        <a:spcAft>
                          <a:spcPts val="0"/>
                        </a:spcAft>
                      </a:pPr>
                      <a:r>
                        <a:rPr lang="en-US" sz="1400">
                          <a:solidFill>
                            <a:schemeClr val="bg1"/>
                          </a:solidFill>
                          <a:latin typeface="Times New Roman"/>
                          <a:ea typeface="Calibri"/>
                          <a:cs typeface="Times New Roman"/>
                        </a:rPr>
                        <a:t>Ties</a:t>
                      </a:r>
                      <a:endParaRPr lang="en-US" sz="140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solidFill>
                            <a:schemeClr val="bg1"/>
                          </a:solidFill>
                          <a:latin typeface="Times New Roman"/>
                          <a:ea typeface="Calibri"/>
                          <a:cs typeface="Times New Roman"/>
                        </a:rPr>
                        <a:t>10</a:t>
                      </a:r>
                      <a:endParaRPr lang="en-US" sz="14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1400" dirty="0">
                          <a:solidFill>
                            <a:schemeClr val="bg1"/>
                          </a:solidFill>
                          <a:latin typeface="Times New Roman"/>
                          <a:ea typeface="Calibri"/>
                          <a:cs typeface="Times New Roman"/>
                        </a:rPr>
                        <a:t>10</a:t>
                      </a:r>
                      <a:endParaRPr lang="en-US" sz="14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1400" dirty="0" smtClean="0">
                          <a:solidFill>
                            <a:schemeClr val="bg1"/>
                          </a:solidFill>
                          <a:latin typeface="Times New Roman"/>
                          <a:ea typeface="Calibri"/>
                          <a:cs typeface="Times New Roman"/>
                        </a:rPr>
                        <a:t>0</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10.5</a:t>
                      </a:r>
                      <a:endParaRPr lang="en-US" sz="1400" dirty="0">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10.6</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104.5</a:t>
                      </a:r>
                      <a:endParaRPr lang="en-US" sz="1400" dirty="0">
                        <a:solidFill>
                          <a:schemeClr val="bg1"/>
                        </a:solidFill>
                        <a:latin typeface="Calibri"/>
                        <a:ea typeface="Times New Roman"/>
                        <a:cs typeface="Times New Roman"/>
                      </a:endParaRPr>
                    </a:p>
                    <a:p>
                      <a:pPr marL="0" marR="0" algn="l">
                        <a:lnSpc>
                          <a:spcPct val="115000"/>
                        </a:lnSpc>
                        <a:spcBef>
                          <a:spcPts val="0"/>
                        </a:spcBef>
                        <a:spcAft>
                          <a:spcPts val="0"/>
                        </a:spcAft>
                      </a:pPr>
                      <a:r>
                        <a:rPr lang="en-US" sz="1400" dirty="0">
                          <a:solidFill>
                            <a:schemeClr val="bg1"/>
                          </a:solidFill>
                          <a:latin typeface="Times New Roman"/>
                          <a:ea typeface="Calibri"/>
                          <a:cs typeface="Times New Roman"/>
                        </a:rPr>
                        <a:t>105.5</a:t>
                      </a:r>
                      <a:endParaRPr lang="en-US" sz="1400"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652652">
                <a:tc rowSpan="2">
                  <a:txBody>
                    <a:bodyPr/>
                    <a:lstStyle/>
                    <a:p>
                      <a:pPr marL="0" marR="0" algn="l">
                        <a:lnSpc>
                          <a:spcPct val="115000"/>
                        </a:lnSpc>
                        <a:spcBef>
                          <a:spcPts val="0"/>
                        </a:spcBef>
                        <a:spcAft>
                          <a:spcPts val="0"/>
                        </a:spcAft>
                      </a:pPr>
                      <a:r>
                        <a:rPr lang="en-US" sz="1600" b="1" dirty="0" smtClean="0">
                          <a:solidFill>
                            <a:schemeClr val="bg1"/>
                          </a:solidFill>
                          <a:latin typeface="Calibri"/>
                          <a:ea typeface="Times New Roman"/>
                          <a:cs typeface="Times New Roman"/>
                        </a:rPr>
                        <a:t>MCV</a:t>
                      </a:r>
                      <a:endParaRPr lang="en-US" sz="1600" b="1"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100" dirty="0">
                          <a:solidFill>
                            <a:schemeClr val="bg1"/>
                          </a:solidFill>
                          <a:latin typeface="Times New Roman"/>
                          <a:ea typeface="Calibri"/>
                          <a:cs typeface="Times New Roman"/>
                        </a:rPr>
                        <a:t>Brief Intervention</a:t>
                      </a:r>
                      <a:endParaRPr lang="en-US" sz="11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100">
                          <a:solidFill>
                            <a:schemeClr val="bg1"/>
                          </a:solidFill>
                          <a:latin typeface="Times New Roman"/>
                          <a:ea typeface="Calibri"/>
                          <a:cs typeface="Times New Roman"/>
                        </a:rPr>
                        <a:t>Negative</a:t>
                      </a:r>
                      <a:endParaRPr lang="en-US" sz="1100">
                        <a:solidFill>
                          <a:schemeClr val="bg1"/>
                        </a:solidFill>
                        <a:latin typeface="Calibri"/>
                        <a:ea typeface="Times New Roman"/>
                        <a:cs typeface="Times New Roman"/>
                      </a:endParaRPr>
                    </a:p>
                    <a:p>
                      <a:pPr marL="0" marR="0" algn="l">
                        <a:lnSpc>
                          <a:spcPct val="115000"/>
                        </a:lnSpc>
                        <a:spcBef>
                          <a:spcPts val="0"/>
                        </a:spcBef>
                        <a:spcAft>
                          <a:spcPts val="0"/>
                        </a:spcAft>
                      </a:pPr>
                      <a:r>
                        <a:rPr lang="en-US" sz="1100">
                          <a:solidFill>
                            <a:schemeClr val="bg1"/>
                          </a:solidFill>
                          <a:latin typeface="Times New Roman"/>
                          <a:ea typeface="Calibri"/>
                          <a:cs typeface="Times New Roman"/>
                        </a:rPr>
                        <a:t>Positive</a:t>
                      </a:r>
                      <a:endParaRPr lang="en-US" sz="1100">
                        <a:solidFill>
                          <a:schemeClr val="bg1"/>
                        </a:solidFill>
                        <a:latin typeface="Calibri"/>
                        <a:ea typeface="Times New Roman"/>
                        <a:cs typeface="Times New Roman"/>
                      </a:endParaRPr>
                    </a:p>
                    <a:p>
                      <a:pPr marL="0" marR="0" algn="l">
                        <a:lnSpc>
                          <a:spcPct val="115000"/>
                        </a:lnSpc>
                        <a:spcBef>
                          <a:spcPts val="0"/>
                        </a:spcBef>
                        <a:spcAft>
                          <a:spcPts val="0"/>
                        </a:spcAft>
                      </a:pPr>
                      <a:r>
                        <a:rPr lang="en-US" sz="1100">
                          <a:solidFill>
                            <a:schemeClr val="bg1"/>
                          </a:solidFill>
                          <a:latin typeface="Times New Roman"/>
                          <a:ea typeface="Calibri"/>
                          <a:cs typeface="Times New Roman"/>
                        </a:rPr>
                        <a:t>Ties</a:t>
                      </a:r>
                      <a:endParaRPr lang="en-US" sz="11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100">
                          <a:solidFill>
                            <a:schemeClr val="bg1"/>
                          </a:solidFill>
                          <a:latin typeface="Times New Roman"/>
                          <a:ea typeface="Calibri"/>
                          <a:cs typeface="Times New Roman"/>
                        </a:rPr>
                        <a:t>12</a:t>
                      </a:r>
                      <a:endParaRPr lang="en-US" sz="1100">
                        <a:solidFill>
                          <a:schemeClr val="bg1"/>
                        </a:solidFill>
                        <a:latin typeface="Calibri"/>
                        <a:ea typeface="Times New Roman"/>
                        <a:cs typeface="Times New Roman"/>
                      </a:endParaRPr>
                    </a:p>
                    <a:p>
                      <a:pPr marL="0" marR="0" algn="l">
                        <a:lnSpc>
                          <a:spcPct val="115000"/>
                        </a:lnSpc>
                        <a:spcBef>
                          <a:spcPts val="0"/>
                        </a:spcBef>
                        <a:spcAft>
                          <a:spcPts val="0"/>
                        </a:spcAft>
                      </a:pPr>
                      <a:r>
                        <a:rPr lang="en-US" sz="1100">
                          <a:solidFill>
                            <a:schemeClr val="bg1"/>
                          </a:solidFill>
                          <a:latin typeface="Times New Roman"/>
                          <a:ea typeface="Calibri"/>
                          <a:cs typeface="Times New Roman"/>
                        </a:rPr>
                        <a:t>9</a:t>
                      </a:r>
                      <a:endParaRPr lang="en-US" sz="1100">
                        <a:solidFill>
                          <a:schemeClr val="bg1"/>
                        </a:solidFill>
                        <a:latin typeface="Calibri"/>
                        <a:ea typeface="Times New Roman"/>
                        <a:cs typeface="Times New Roman"/>
                      </a:endParaRPr>
                    </a:p>
                    <a:p>
                      <a:pPr marL="0" marR="0" algn="l">
                        <a:lnSpc>
                          <a:spcPct val="115000"/>
                        </a:lnSpc>
                        <a:spcBef>
                          <a:spcPts val="0"/>
                        </a:spcBef>
                        <a:spcAft>
                          <a:spcPts val="0"/>
                        </a:spcAft>
                      </a:pPr>
                      <a:r>
                        <a:rPr lang="en-US" sz="1100">
                          <a:solidFill>
                            <a:schemeClr val="bg1"/>
                          </a:solidFill>
                          <a:latin typeface="Times New Roman"/>
                          <a:ea typeface="Calibri"/>
                          <a:cs typeface="Times New Roman"/>
                        </a:rPr>
                        <a:t>0</a:t>
                      </a:r>
                      <a:endParaRPr lang="en-US" sz="11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100">
                          <a:solidFill>
                            <a:schemeClr val="bg1"/>
                          </a:solidFill>
                          <a:latin typeface="Times New Roman"/>
                          <a:ea typeface="Calibri"/>
                          <a:cs typeface="Times New Roman"/>
                        </a:rPr>
                        <a:t>12.1</a:t>
                      </a:r>
                      <a:endParaRPr lang="en-US" sz="1100">
                        <a:solidFill>
                          <a:schemeClr val="bg1"/>
                        </a:solidFill>
                        <a:latin typeface="Calibri"/>
                        <a:ea typeface="Times New Roman"/>
                        <a:cs typeface="Times New Roman"/>
                      </a:endParaRPr>
                    </a:p>
                    <a:p>
                      <a:pPr marL="0" marR="0" algn="l">
                        <a:lnSpc>
                          <a:spcPct val="115000"/>
                        </a:lnSpc>
                        <a:spcBef>
                          <a:spcPts val="0"/>
                        </a:spcBef>
                        <a:spcAft>
                          <a:spcPts val="0"/>
                        </a:spcAft>
                      </a:pPr>
                      <a:r>
                        <a:rPr lang="en-US" sz="1100">
                          <a:solidFill>
                            <a:schemeClr val="bg1"/>
                          </a:solidFill>
                          <a:latin typeface="Times New Roman"/>
                          <a:ea typeface="Calibri"/>
                          <a:cs typeface="Times New Roman"/>
                        </a:rPr>
                        <a:t>8.6</a:t>
                      </a:r>
                      <a:endParaRPr lang="en-US" sz="11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100">
                          <a:solidFill>
                            <a:schemeClr val="bg1"/>
                          </a:solidFill>
                          <a:latin typeface="Times New Roman"/>
                          <a:ea typeface="Calibri"/>
                          <a:cs typeface="Times New Roman"/>
                        </a:rPr>
                        <a:t>133</a:t>
                      </a:r>
                      <a:endParaRPr lang="en-US" sz="1100">
                        <a:solidFill>
                          <a:schemeClr val="bg1"/>
                        </a:solidFill>
                        <a:latin typeface="Calibri"/>
                        <a:ea typeface="Times New Roman"/>
                        <a:cs typeface="Times New Roman"/>
                      </a:endParaRPr>
                    </a:p>
                    <a:p>
                      <a:pPr marL="0" marR="0" algn="l">
                        <a:lnSpc>
                          <a:spcPct val="115000"/>
                        </a:lnSpc>
                        <a:spcBef>
                          <a:spcPts val="0"/>
                        </a:spcBef>
                        <a:spcAft>
                          <a:spcPts val="0"/>
                        </a:spcAft>
                      </a:pPr>
                      <a:r>
                        <a:rPr lang="en-US" sz="1100">
                          <a:solidFill>
                            <a:schemeClr val="bg1"/>
                          </a:solidFill>
                          <a:latin typeface="Times New Roman"/>
                          <a:ea typeface="Calibri"/>
                          <a:cs typeface="Times New Roman"/>
                        </a:rPr>
                        <a:t>77</a:t>
                      </a:r>
                      <a:endParaRPr lang="en-US" sz="11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652652">
                <a:tc vMerge="1">
                  <a:txBody>
                    <a:bodyPr/>
                    <a:lstStyle/>
                    <a:p>
                      <a:pPr marL="0" marR="0" algn="l">
                        <a:lnSpc>
                          <a:spcPct val="115000"/>
                        </a:lnSpc>
                        <a:spcBef>
                          <a:spcPts val="0"/>
                        </a:spcBef>
                        <a:spcAft>
                          <a:spcPts val="0"/>
                        </a:spcAft>
                      </a:pPr>
                      <a:endParaRPr lang="en-US" sz="1600" b="1" dirty="0">
                        <a:solidFill>
                          <a:schemeClr val="bg1"/>
                        </a:solidFill>
                        <a:latin typeface="Calibri"/>
                        <a:ea typeface="Times New Roman"/>
                        <a:cs typeface="Times New Roman"/>
                      </a:endParaRPr>
                    </a:p>
                  </a:txBody>
                  <a:tcPr marL="43764" marR="43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100">
                          <a:solidFill>
                            <a:schemeClr val="bg1"/>
                          </a:solidFill>
                          <a:latin typeface="Times New Roman"/>
                          <a:ea typeface="Calibri"/>
                          <a:cs typeface="Times New Roman"/>
                        </a:rPr>
                        <a:t>Simple Advice</a:t>
                      </a:r>
                      <a:endParaRPr lang="en-US" sz="11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100">
                          <a:solidFill>
                            <a:schemeClr val="bg1"/>
                          </a:solidFill>
                          <a:latin typeface="Times New Roman"/>
                          <a:ea typeface="Calibri"/>
                          <a:cs typeface="Times New Roman"/>
                        </a:rPr>
                        <a:t>Negative</a:t>
                      </a:r>
                      <a:endParaRPr lang="en-US" sz="1100">
                        <a:solidFill>
                          <a:schemeClr val="bg1"/>
                        </a:solidFill>
                        <a:latin typeface="Calibri"/>
                        <a:ea typeface="Times New Roman"/>
                        <a:cs typeface="Times New Roman"/>
                      </a:endParaRPr>
                    </a:p>
                    <a:p>
                      <a:pPr marL="0" marR="0" algn="l">
                        <a:lnSpc>
                          <a:spcPct val="115000"/>
                        </a:lnSpc>
                        <a:spcBef>
                          <a:spcPts val="0"/>
                        </a:spcBef>
                        <a:spcAft>
                          <a:spcPts val="0"/>
                        </a:spcAft>
                      </a:pPr>
                      <a:r>
                        <a:rPr lang="en-US" sz="1100">
                          <a:solidFill>
                            <a:schemeClr val="bg1"/>
                          </a:solidFill>
                          <a:latin typeface="Times New Roman"/>
                          <a:ea typeface="Calibri"/>
                          <a:cs typeface="Times New Roman"/>
                        </a:rPr>
                        <a:t>Positive</a:t>
                      </a:r>
                      <a:endParaRPr lang="en-US" sz="1100">
                        <a:solidFill>
                          <a:schemeClr val="bg1"/>
                        </a:solidFill>
                        <a:latin typeface="Calibri"/>
                        <a:ea typeface="Times New Roman"/>
                        <a:cs typeface="Times New Roman"/>
                      </a:endParaRPr>
                    </a:p>
                    <a:p>
                      <a:pPr marL="0" marR="0" algn="l">
                        <a:lnSpc>
                          <a:spcPct val="115000"/>
                        </a:lnSpc>
                        <a:spcBef>
                          <a:spcPts val="0"/>
                        </a:spcBef>
                        <a:spcAft>
                          <a:spcPts val="0"/>
                        </a:spcAft>
                      </a:pPr>
                      <a:r>
                        <a:rPr lang="en-US" sz="1100">
                          <a:solidFill>
                            <a:schemeClr val="bg1"/>
                          </a:solidFill>
                          <a:latin typeface="Times New Roman"/>
                          <a:ea typeface="Calibri"/>
                          <a:cs typeface="Times New Roman"/>
                        </a:rPr>
                        <a:t>Ties</a:t>
                      </a:r>
                      <a:endParaRPr lang="en-US" sz="11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100">
                          <a:solidFill>
                            <a:schemeClr val="bg1"/>
                          </a:solidFill>
                          <a:latin typeface="Times New Roman"/>
                          <a:ea typeface="Calibri"/>
                          <a:cs typeface="Times New Roman"/>
                        </a:rPr>
                        <a:t>11</a:t>
                      </a:r>
                      <a:endParaRPr lang="en-US" sz="1100">
                        <a:solidFill>
                          <a:schemeClr val="bg1"/>
                        </a:solidFill>
                        <a:latin typeface="Calibri"/>
                        <a:ea typeface="Times New Roman"/>
                        <a:cs typeface="Times New Roman"/>
                      </a:endParaRPr>
                    </a:p>
                    <a:p>
                      <a:pPr marL="0" marR="0" algn="l">
                        <a:lnSpc>
                          <a:spcPct val="115000"/>
                        </a:lnSpc>
                        <a:spcBef>
                          <a:spcPts val="0"/>
                        </a:spcBef>
                        <a:spcAft>
                          <a:spcPts val="0"/>
                        </a:spcAft>
                      </a:pPr>
                      <a:r>
                        <a:rPr lang="en-US" sz="1100">
                          <a:solidFill>
                            <a:schemeClr val="bg1"/>
                          </a:solidFill>
                          <a:latin typeface="Times New Roman"/>
                          <a:ea typeface="Calibri"/>
                          <a:cs typeface="Times New Roman"/>
                        </a:rPr>
                        <a:t>9</a:t>
                      </a:r>
                      <a:endParaRPr lang="en-US" sz="1100">
                        <a:solidFill>
                          <a:schemeClr val="bg1"/>
                        </a:solidFill>
                        <a:latin typeface="Calibri"/>
                        <a:ea typeface="Times New Roman"/>
                        <a:cs typeface="Times New Roman"/>
                      </a:endParaRPr>
                    </a:p>
                    <a:p>
                      <a:pPr marL="0" marR="0" algn="l">
                        <a:lnSpc>
                          <a:spcPct val="115000"/>
                        </a:lnSpc>
                        <a:spcBef>
                          <a:spcPts val="0"/>
                        </a:spcBef>
                        <a:spcAft>
                          <a:spcPts val="0"/>
                        </a:spcAft>
                      </a:pPr>
                      <a:r>
                        <a:rPr lang="en-US" sz="1100">
                          <a:solidFill>
                            <a:schemeClr val="bg1"/>
                          </a:solidFill>
                          <a:latin typeface="Times New Roman"/>
                          <a:ea typeface="Calibri"/>
                          <a:cs typeface="Times New Roman"/>
                        </a:rPr>
                        <a:t>0</a:t>
                      </a:r>
                      <a:endParaRPr lang="en-US" sz="11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100">
                          <a:solidFill>
                            <a:schemeClr val="bg1"/>
                          </a:solidFill>
                          <a:latin typeface="Times New Roman"/>
                          <a:ea typeface="Calibri"/>
                          <a:cs typeface="Times New Roman"/>
                        </a:rPr>
                        <a:t>10.50</a:t>
                      </a:r>
                      <a:endParaRPr lang="en-US" sz="1100">
                        <a:solidFill>
                          <a:schemeClr val="bg1"/>
                        </a:solidFill>
                        <a:latin typeface="Calibri"/>
                        <a:ea typeface="Times New Roman"/>
                        <a:cs typeface="Times New Roman"/>
                      </a:endParaRPr>
                    </a:p>
                    <a:p>
                      <a:pPr marL="0" marR="0" algn="l">
                        <a:lnSpc>
                          <a:spcPct val="115000"/>
                        </a:lnSpc>
                        <a:spcBef>
                          <a:spcPts val="0"/>
                        </a:spcBef>
                        <a:spcAft>
                          <a:spcPts val="0"/>
                        </a:spcAft>
                      </a:pPr>
                      <a:r>
                        <a:rPr lang="en-US" sz="1100">
                          <a:solidFill>
                            <a:schemeClr val="bg1"/>
                          </a:solidFill>
                          <a:latin typeface="Times New Roman"/>
                          <a:ea typeface="Calibri"/>
                          <a:cs typeface="Times New Roman"/>
                        </a:rPr>
                        <a:t>11.7</a:t>
                      </a:r>
                      <a:endParaRPr lang="en-US" sz="11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100" dirty="0">
                          <a:solidFill>
                            <a:schemeClr val="bg1"/>
                          </a:solidFill>
                          <a:latin typeface="Times New Roman"/>
                          <a:ea typeface="Calibri"/>
                          <a:cs typeface="Times New Roman"/>
                        </a:rPr>
                        <a:t>126</a:t>
                      </a:r>
                      <a:endParaRPr lang="en-US" sz="1100" dirty="0">
                        <a:solidFill>
                          <a:schemeClr val="bg1"/>
                        </a:solidFill>
                        <a:latin typeface="Calibri"/>
                        <a:ea typeface="Times New Roman"/>
                        <a:cs typeface="Times New Roman"/>
                      </a:endParaRPr>
                    </a:p>
                    <a:p>
                      <a:pPr marL="0" marR="0" algn="l">
                        <a:lnSpc>
                          <a:spcPct val="115000"/>
                        </a:lnSpc>
                        <a:spcBef>
                          <a:spcPts val="0"/>
                        </a:spcBef>
                        <a:spcAft>
                          <a:spcPts val="0"/>
                        </a:spcAft>
                      </a:pPr>
                      <a:r>
                        <a:rPr lang="en-US" sz="1100" dirty="0">
                          <a:solidFill>
                            <a:schemeClr val="bg1"/>
                          </a:solidFill>
                          <a:latin typeface="Times New Roman"/>
                          <a:ea typeface="Calibri"/>
                          <a:cs typeface="Times New Roman"/>
                        </a:rPr>
                        <a:t>105</a:t>
                      </a:r>
                      <a:endParaRPr lang="en-US" sz="11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7" name="Rectangle 6"/>
          <p:cNvSpPr/>
          <p:nvPr/>
        </p:nvSpPr>
        <p:spPr>
          <a:xfrm>
            <a:off x="1524000" y="2971800"/>
            <a:ext cx="5791200" cy="1828800"/>
          </a:xfrm>
          <a:prstGeom prst="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 </a:t>
            </a:r>
            <a:r>
              <a:rPr lang="en-US" sz="2400" dirty="0" smtClean="0">
                <a:solidFill>
                  <a:schemeClr val="tx1"/>
                </a:solidFill>
              </a:rPr>
              <a:t>No significant difference  in pre-post assessment of </a:t>
            </a:r>
          </a:p>
          <a:p>
            <a:pPr algn="ctr"/>
            <a:r>
              <a:rPr lang="en-US" sz="2400" dirty="0" smtClean="0">
                <a:solidFill>
                  <a:schemeClr val="tx1"/>
                </a:solidFill>
              </a:rPr>
              <a:t>AST,ALT,GGT, MCV</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
            </a:r>
            <a:br>
              <a:rPr lang="en-US" sz="2800" dirty="0" smtClean="0"/>
            </a:br>
            <a:r>
              <a:rPr lang="en-US" sz="2800" dirty="0" smtClean="0"/>
              <a:t>Pre-post comparison of serum CDT levels</a:t>
            </a:r>
            <a:endParaRPr lang="en-US" sz="2800" dirty="0"/>
          </a:p>
        </p:txBody>
      </p:sp>
      <p:graphicFrame>
        <p:nvGraphicFramePr>
          <p:cNvPr id="4" name="Content Placeholder 3"/>
          <p:cNvGraphicFramePr>
            <a:graphicFrameLocks noGrp="1"/>
          </p:cNvGraphicFramePr>
          <p:nvPr>
            <p:ph idx="1"/>
          </p:nvPr>
        </p:nvGraphicFramePr>
        <p:xfrm>
          <a:off x="76200" y="1600200"/>
          <a:ext cx="8839198" cy="3759643"/>
        </p:xfrm>
        <a:graphic>
          <a:graphicData uri="http://schemas.openxmlformats.org/drawingml/2006/table">
            <a:tbl>
              <a:tblPr/>
              <a:tblGrid>
                <a:gridCol w="1752599"/>
                <a:gridCol w="1657564"/>
                <a:gridCol w="1390436"/>
                <a:gridCol w="930737"/>
                <a:gridCol w="933420"/>
                <a:gridCol w="1107643"/>
                <a:gridCol w="1066799"/>
              </a:tblGrid>
              <a:tr h="394027">
                <a:tc gridSpan="7">
                  <a:txBody>
                    <a:bodyPr/>
                    <a:lstStyle/>
                    <a:p>
                      <a:pPr marL="0" marR="0" algn="ctr">
                        <a:lnSpc>
                          <a:spcPct val="115000"/>
                        </a:lnSpc>
                        <a:spcBef>
                          <a:spcPts val="0"/>
                        </a:spcBef>
                        <a:spcAft>
                          <a:spcPts val="0"/>
                        </a:spcAft>
                      </a:pPr>
                      <a:r>
                        <a:rPr lang="en-US" sz="2000" b="1" dirty="0" smtClean="0">
                          <a:solidFill>
                            <a:schemeClr val="bg1"/>
                          </a:solidFill>
                          <a:latin typeface="Times New Roman"/>
                          <a:ea typeface="Calibri"/>
                          <a:cs typeface="Times New Roman"/>
                        </a:rPr>
                        <a:t>Effectiveness </a:t>
                      </a:r>
                      <a:r>
                        <a:rPr lang="en-US" sz="2000" b="1" dirty="0">
                          <a:solidFill>
                            <a:schemeClr val="bg1"/>
                          </a:solidFill>
                          <a:latin typeface="Times New Roman"/>
                          <a:ea typeface="Calibri"/>
                          <a:cs typeface="Times New Roman"/>
                        </a:rPr>
                        <a:t>of BI: Pre-post comparison of CDT</a:t>
                      </a:r>
                      <a:endParaRPr lang="en-US" sz="20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41404">
                <a:tc>
                  <a:txBody>
                    <a:bodyPr/>
                    <a:lstStyle/>
                    <a:p>
                      <a:pPr marL="0" marR="0" algn="just">
                        <a:lnSpc>
                          <a:spcPct val="115000"/>
                        </a:lnSpc>
                        <a:spcBef>
                          <a:spcPts val="0"/>
                        </a:spcBef>
                        <a:spcAft>
                          <a:spcPts val="0"/>
                        </a:spcAft>
                      </a:pPr>
                      <a:r>
                        <a:rPr lang="en-US" sz="2000" b="1" dirty="0">
                          <a:solidFill>
                            <a:schemeClr val="bg1"/>
                          </a:solidFill>
                          <a:latin typeface="Times New Roman"/>
                          <a:ea typeface="Calibri"/>
                          <a:cs typeface="Times New Roman"/>
                        </a:rPr>
                        <a:t>Pre-Post comparison</a:t>
                      </a:r>
                      <a:endParaRPr lang="en-US" sz="20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2000" b="1" dirty="0">
                          <a:solidFill>
                            <a:schemeClr val="bg1"/>
                          </a:solidFill>
                          <a:latin typeface="Times New Roman"/>
                          <a:ea typeface="Calibri"/>
                          <a:cs typeface="Times New Roman"/>
                        </a:rPr>
                        <a:t>Intervention groups</a:t>
                      </a:r>
                      <a:endParaRPr lang="en-US" sz="20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2000" b="1" dirty="0">
                          <a:solidFill>
                            <a:schemeClr val="bg1"/>
                          </a:solidFill>
                          <a:latin typeface="Times New Roman"/>
                          <a:ea typeface="Calibri"/>
                          <a:cs typeface="Times New Roman"/>
                        </a:rPr>
                        <a:t>Differences</a:t>
                      </a:r>
                      <a:endParaRPr lang="en-US" sz="20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b="1">
                          <a:solidFill>
                            <a:schemeClr val="bg1"/>
                          </a:solidFill>
                          <a:latin typeface="Times New Roman"/>
                          <a:ea typeface="Calibri"/>
                          <a:cs typeface="Times New Roman"/>
                        </a:rPr>
                        <a:t>n</a:t>
                      </a:r>
                      <a:endParaRPr lang="en-US" sz="20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b="1" dirty="0">
                          <a:solidFill>
                            <a:schemeClr val="bg1"/>
                          </a:solidFill>
                          <a:latin typeface="Times New Roman"/>
                          <a:ea typeface="Calibri"/>
                          <a:cs typeface="Times New Roman"/>
                        </a:rPr>
                        <a:t>Mean Rank</a:t>
                      </a:r>
                      <a:endParaRPr lang="en-US" sz="20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b="1">
                          <a:solidFill>
                            <a:schemeClr val="bg1"/>
                          </a:solidFill>
                          <a:latin typeface="Times New Roman"/>
                          <a:ea typeface="Calibri"/>
                          <a:cs typeface="Times New Roman"/>
                        </a:rPr>
                        <a:t>Sum of Ranks</a:t>
                      </a:r>
                      <a:endParaRPr lang="en-US" sz="20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b="1" dirty="0" smtClean="0">
                          <a:solidFill>
                            <a:schemeClr val="bg1"/>
                          </a:solidFill>
                          <a:latin typeface="Times New Roman"/>
                          <a:ea typeface="Calibri"/>
                          <a:cs typeface="Times New Roman"/>
                        </a:rPr>
                        <a:t>p</a:t>
                      </a:r>
                      <a:endParaRPr lang="en-US" sz="20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1262106">
                <a:tc rowSpan="2">
                  <a:txBody>
                    <a:bodyPr/>
                    <a:lstStyle/>
                    <a:p>
                      <a:pPr marL="0" marR="0" algn="just">
                        <a:lnSpc>
                          <a:spcPct val="115000"/>
                        </a:lnSpc>
                        <a:spcBef>
                          <a:spcPts val="0"/>
                        </a:spcBef>
                        <a:spcAft>
                          <a:spcPts val="0"/>
                        </a:spcAft>
                      </a:pPr>
                      <a:r>
                        <a:rPr lang="en-US" sz="2000" b="1" dirty="0" smtClean="0">
                          <a:solidFill>
                            <a:schemeClr val="bg1"/>
                          </a:solidFill>
                          <a:latin typeface="Times New Roman"/>
                          <a:ea typeface="Calibri"/>
                          <a:cs typeface="Times New Roman"/>
                        </a:rPr>
                        <a:t>F/U</a:t>
                      </a:r>
                    </a:p>
                    <a:p>
                      <a:pPr marL="0" marR="0" algn="just">
                        <a:lnSpc>
                          <a:spcPct val="115000"/>
                        </a:lnSpc>
                        <a:spcBef>
                          <a:spcPts val="0"/>
                        </a:spcBef>
                        <a:spcAft>
                          <a:spcPts val="0"/>
                        </a:spcAft>
                      </a:pPr>
                      <a:r>
                        <a:rPr lang="en-US" sz="2000" b="1" dirty="0" smtClean="0">
                          <a:solidFill>
                            <a:schemeClr val="bg1"/>
                          </a:solidFill>
                          <a:latin typeface="Times New Roman"/>
                          <a:ea typeface="Calibri"/>
                          <a:cs typeface="Times New Roman"/>
                        </a:rPr>
                        <a:t>CDT-Baseline </a:t>
                      </a:r>
                      <a:r>
                        <a:rPr lang="en-US" sz="2000" b="1" dirty="0">
                          <a:solidFill>
                            <a:schemeClr val="bg1"/>
                          </a:solidFill>
                          <a:latin typeface="Times New Roman"/>
                          <a:ea typeface="Calibri"/>
                          <a:cs typeface="Times New Roman"/>
                        </a:rPr>
                        <a:t>CDT</a:t>
                      </a:r>
                      <a:endParaRPr lang="en-US" sz="2000" b="1"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2000">
                          <a:solidFill>
                            <a:schemeClr val="bg1"/>
                          </a:solidFill>
                          <a:latin typeface="Times New Roman"/>
                          <a:ea typeface="Calibri"/>
                          <a:cs typeface="Times New Roman"/>
                        </a:rPr>
                        <a:t>Brief Intervention</a:t>
                      </a:r>
                      <a:endParaRPr lang="en-US" sz="20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2000" dirty="0">
                          <a:solidFill>
                            <a:schemeClr val="bg1"/>
                          </a:solidFill>
                          <a:latin typeface="Times New Roman"/>
                          <a:ea typeface="Calibri"/>
                          <a:cs typeface="Times New Roman"/>
                        </a:rPr>
                        <a:t>Negative </a:t>
                      </a:r>
                      <a:endParaRPr lang="en-US" sz="2000" dirty="0">
                        <a:solidFill>
                          <a:schemeClr val="bg1"/>
                        </a:solidFill>
                        <a:latin typeface="Calibri"/>
                        <a:ea typeface="Times New Roman"/>
                        <a:cs typeface="Times New Roman"/>
                      </a:endParaRPr>
                    </a:p>
                    <a:p>
                      <a:pPr marL="0" marR="0" algn="just">
                        <a:lnSpc>
                          <a:spcPct val="115000"/>
                        </a:lnSpc>
                        <a:spcBef>
                          <a:spcPts val="0"/>
                        </a:spcBef>
                        <a:spcAft>
                          <a:spcPts val="0"/>
                        </a:spcAft>
                      </a:pPr>
                      <a:r>
                        <a:rPr lang="en-US" sz="2000" dirty="0">
                          <a:solidFill>
                            <a:schemeClr val="bg1"/>
                          </a:solidFill>
                          <a:latin typeface="Times New Roman"/>
                          <a:ea typeface="Calibri"/>
                          <a:cs typeface="Times New Roman"/>
                        </a:rPr>
                        <a:t>Positive </a:t>
                      </a:r>
                      <a:endParaRPr lang="en-US" sz="2000" dirty="0">
                        <a:solidFill>
                          <a:schemeClr val="bg1"/>
                        </a:solidFill>
                        <a:latin typeface="Calibri"/>
                        <a:ea typeface="Times New Roman"/>
                        <a:cs typeface="Times New Roman"/>
                      </a:endParaRPr>
                    </a:p>
                    <a:p>
                      <a:pPr marL="0" marR="0" algn="just">
                        <a:lnSpc>
                          <a:spcPct val="115000"/>
                        </a:lnSpc>
                        <a:spcBef>
                          <a:spcPts val="0"/>
                        </a:spcBef>
                        <a:spcAft>
                          <a:spcPts val="0"/>
                        </a:spcAft>
                      </a:pPr>
                      <a:r>
                        <a:rPr lang="en-US" sz="2000" dirty="0">
                          <a:solidFill>
                            <a:schemeClr val="bg1"/>
                          </a:solidFill>
                          <a:latin typeface="Times New Roman"/>
                          <a:ea typeface="Calibri"/>
                          <a:cs typeface="Times New Roman"/>
                        </a:rPr>
                        <a:t>Ties </a:t>
                      </a:r>
                      <a:endParaRPr lang="en-US" sz="20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18</a:t>
                      </a:r>
                      <a:endParaRPr lang="en-US" sz="20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3</a:t>
                      </a:r>
                      <a:endParaRPr lang="en-US" sz="20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0</a:t>
                      </a:r>
                      <a:endParaRPr lang="en-US" sz="20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12.3</a:t>
                      </a:r>
                      <a:endParaRPr lang="en-US" sz="20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3.0</a:t>
                      </a:r>
                      <a:endParaRPr lang="en-US" sz="20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a:solidFill>
                            <a:schemeClr val="bg1"/>
                          </a:solidFill>
                          <a:latin typeface="Times New Roman"/>
                          <a:ea typeface="Calibri"/>
                          <a:cs typeface="Times New Roman"/>
                        </a:rPr>
                        <a:t>222</a:t>
                      </a:r>
                      <a:endParaRPr lang="en-US" sz="200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a:solidFill>
                            <a:schemeClr val="bg1"/>
                          </a:solidFill>
                          <a:latin typeface="Times New Roman"/>
                          <a:ea typeface="Calibri"/>
                          <a:cs typeface="Times New Roman"/>
                        </a:rPr>
                        <a:t>9</a:t>
                      </a:r>
                      <a:endParaRPr lang="en-US" sz="20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b="1" dirty="0">
                          <a:solidFill>
                            <a:srgbClr val="FF0000"/>
                          </a:solidFill>
                          <a:latin typeface="Times New Roman"/>
                          <a:ea typeface="Calibri"/>
                          <a:cs typeface="Times New Roman"/>
                        </a:rPr>
                        <a:t>P &lt;</a:t>
                      </a:r>
                      <a:r>
                        <a:rPr lang="en-US" sz="2000" b="1" dirty="0" smtClean="0">
                          <a:solidFill>
                            <a:srgbClr val="FF0000"/>
                          </a:solidFill>
                          <a:latin typeface="Times New Roman"/>
                          <a:ea typeface="Calibri"/>
                          <a:cs typeface="Times New Roman"/>
                        </a:rPr>
                        <a:t>0.001</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1262106">
                <a:tc vMerge="1">
                  <a:txBody>
                    <a:bodyPr/>
                    <a:lstStyle/>
                    <a:p>
                      <a:endParaRPr lang="en-US"/>
                    </a:p>
                  </a:txBody>
                  <a:tcPr/>
                </a:tc>
                <a:tc>
                  <a:txBody>
                    <a:bodyPr/>
                    <a:lstStyle/>
                    <a:p>
                      <a:pPr marL="0" marR="0" algn="just">
                        <a:lnSpc>
                          <a:spcPct val="115000"/>
                        </a:lnSpc>
                        <a:spcBef>
                          <a:spcPts val="0"/>
                        </a:spcBef>
                        <a:spcAft>
                          <a:spcPts val="0"/>
                        </a:spcAft>
                      </a:pPr>
                      <a:endParaRPr lang="en-US" sz="2000">
                        <a:solidFill>
                          <a:schemeClr val="bg1"/>
                        </a:solidFill>
                        <a:latin typeface="Times New Roman"/>
                        <a:ea typeface="Calibri"/>
                        <a:cs typeface="Times New Roman"/>
                      </a:endParaRPr>
                    </a:p>
                    <a:p>
                      <a:pPr marL="0" marR="0" algn="just">
                        <a:lnSpc>
                          <a:spcPct val="115000"/>
                        </a:lnSpc>
                        <a:spcBef>
                          <a:spcPts val="0"/>
                        </a:spcBef>
                        <a:spcAft>
                          <a:spcPts val="0"/>
                        </a:spcAft>
                      </a:pPr>
                      <a:r>
                        <a:rPr lang="en-US" sz="2000">
                          <a:solidFill>
                            <a:schemeClr val="bg1"/>
                          </a:solidFill>
                          <a:latin typeface="Times New Roman"/>
                          <a:ea typeface="Calibri"/>
                          <a:cs typeface="Times New Roman"/>
                        </a:rPr>
                        <a:t>Simple Advice</a:t>
                      </a:r>
                      <a:endParaRPr lang="en-US" sz="20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just">
                        <a:lnSpc>
                          <a:spcPct val="115000"/>
                        </a:lnSpc>
                        <a:spcBef>
                          <a:spcPts val="0"/>
                        </a:spcBef>
                        <a:spcAft>
                          <a:spcPts val="0"/>
                        </a:spcAft>
                      </a:pPr>
                      <a:r>
                        <a:rPr lang="en-US" sz="2000">
                          <a:solidFill>
                            <a:schemeClr val="bg1"/>
                          </a:solidFill>
                          <a:latin typeface="Times New Roman"/>
                          <a:ea typeface="Calibri"/>
                          <a:cs typeface="Times New Roman"/>
                        </a:rPr>
                        <a:t>Negative </a:t>
                      </a:r>
                      <a:endParaRPr lang="en-US" sz="2000">
                        <a:solidFill>
                          <a:schemeClr val="bg1"/>
                        </a:solidFill>
                        <a:latin typeface="Calibri"/>
                        <a:ea typeface="Times New Roman"/>
                        <a:cs typeface="Times New Roman"/>
                      </a:endParaRPr>
                    </a:p>
                    <a:p>
                      <a:pPr marL="0" marR="0" algn="just">
                        <a:lnSpc>
                          <a:spcPct val="115000"/>
                        </a:lnSpc>
                        <a:spcBef>
                          <a:spcPts val="0"/>
                        </a:spcBef>
                        <a:spcAft>
                          <a:spcPts val="0"/>
                        </a:spcAft>
                      </a:pPr>
                      <a:r>
                        <a:rPr lang="en-US" sz="2000">
                          <a:solidFill>
                            <a:schemeClr val="bg1"/>
                          </a:solidFill>
                          <a:latin typeface="Times New Roman"/>
                          <a:ea typeface="Calibri"/>
                          <a:cs typeface="Times New Roman"/>
                        </a:rPr>
                        <a:t>Positive </a:t>
                      </a:r>
                      <a:endParaRPr lang="en-US" sz="2000">
                        <a:solidFill>
                          <a:schemeClr val="bg1"/>
                        </a:solidFill>
                        <a:latin typeface="Calibri"/>
                        <a:ea typeface="Times New Roman"/>
                        <a:cs typeface="Times New Roman"/>
                      </a:endParaRPr>
                    </a:p>
                    <a:p>
                      <a:pPr marL="0" marR="0" algn="just">
                        <a:lnSpc>
                          <a:spcPct val="115000"/>
                        </a:lnSpc>
                        <a:spcBef>
                          <a:spcPts val="0"/>
                        </a:spcBef>
                        <a:spcAft>
                          <a:spcPts val="0"/>
                        </a:spcAft>
                      </a:pPr>
                      <a:r>
                        <a:rPr lang="en-US" sz="2000">
                          <a:solidFill>
                            <a:schemeClr val="bg1"/>
                          </a:solidFill>
                          <a:latin typeface="Times New Roman"/>
                          <a:ea typeface="Calibri"/>
                          <a:cs typeface="Times New Roman"/>
                        </a:rPr>
                        <a:t>Ties</a:t>
                      </a:r>
                      <a:endParaRPr lang="en-US" sz="20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a:solidFill>
                            <a:schemeClr val="bg1"/>
                          </a:solidFill>
                          <a:latin typeface="Times New Roman"/>
                          <a:ea typeface="Calibri"/>
                          <a:cs typeface="Times New Roman"/>
                        </a:rPr>
                        <a:t>9</a:t>
                      </a:r>
                      <a:endParaRPr lang="en-US" sz="200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a:solidFill>
                            <a:schemeClr val="bg1"/>
                          </a:solidFill>
                          <a:latin typeface="Times New Roman"/>
                          <a:ea typeface="Calibri"/>
                          <a:cs typeface="Times New Roman"/>
                        </a:rPr>
                        <a:t>11</a:t>
                      </a:r>
                      <a:endParaRPr lang="en-US" sz="200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a:solidFill>
                            <a:schemeClr val="bg1"/>
                          </a:solidFill>
                          <a:latin typeface="Times New Roman"/>
                          <a:ea typeface="Calibri"/>
                          <a:cs typeface="Times New Roman"/>
                        </a:rPr>
                        <a:t>0</a:t>
                      </a:r>
                      <a:endParaRPr lang="en-US" sz="200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12.1</a:t>
                      </a:r>
                      <a:endParaRPr lang="en-US" sz="20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dirty="0" smtClean="0">
                          <a:solidFill>
                            <a:schemeClr val="bg1"/>
                          </a:solidFill>
                          <a:latin typeface="Times New Roman"/>
                          <a:ea typeface="Calibri"/>
                          <a:cs typeface="Times New Roman"/>
                        </a:rPr>
                        <a:t>9.2</a:t>
                      </a:r>
                      <a:endParaRPr lang="en-US" sz="20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109</a:t>
                      </a:r>
                      <a:endParaRPr lang="en-US" sz="2000" dirty="0">
                        <a:solidFill>
                          <a:schemeClr val="bg1"/>
                        </a:solidFill>
                        <a:latin typeface="Calibri"/>
                        <a:ea typeface="Times New Roman"/>
                        <a:cs typeface="Times New Roman"/>
                      </a:endParaRPr>
                    </a:p>
                    <a:p>
                      <a:pPr marL="0" marR="0" algn="ctr">
                        <a:lnSpc>
                          <a:spcPct val="115000"/>
                        </a:lnSpc>
                        <a:spcBef>
                          <a:spcPts val="0"/>
                        </a:spcBef>
                        <a:spcAft>
                          <a:spcPts val="0"/>
                        </a:spcAft>
                      </a:pPr>
                      <a:r>
                        <a:rPr lang="en-US" sz="2000" dirty="0">
                          <a:solidFill>
                            <a:schemeClr val="bg1"/>
                          </a:solidFill>
                          <a:latin typeface="Times New Roman"/>
                          <a:ea typeface="Calibri"/>
                          <a:cs typeface="Times New Roman"/>
                        </a:rPr>
                        <a:t>101</a:t>
                      </a:r>
                      <a:endParaRPr lang="en-US" sz="20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000" dirty="0" smtClean="0">
                          <a:solidFill>
                            <a:schemeClr val="bg1"/>
                          </a:solidFill>
                          <a:latin typeface="Times New Roman"/>
                          <a:ea typeface="Calibri"/>
                          <a:cs typeface="Times New Roman"/>
                        </a:rPr>
                        <a:t>P&gt;0.05</a:t>
                      </a:r>
                      <a:endParaRPr lang="en-US" sz="2000" dirty="0">
                        <a:solidFill>
                          <a:schemeClr val="bg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5" name="Rounded Rectangle 4"/>
          <p:cNvSpPr/>
          <p:nvPr/>
        </p:nvSpPr>
        <p:spPr>
          <a:xfrm>
            <a:off x="609600" y="2895600"/>
            <a:ext cx="8077200" cy="2133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BI Group: Fall in serum CDT levels at f/u in 18/21 subjects.</a:t>
            </a:r>
          </a:p>
          <a:p>
            <a:pPr algn="ctr"/>
            <a:r>
              <a:rPr lang="en-US" sz="2400" dirty="0" smtClean="0"/>
              <a:t>SA Group: Fall in serum CDT levels at f/u in 9/20 subjects</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20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0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5013960"/>
          </a:xfrm>
        </p:spPr>
        <p:txBody>
          <a:bodyPr>
            <a:normAutofit fontScale="92500" lnSpcReduction="10000"/>
          </a:bodyPr>
          <a:lstStyle/>
          <a:p>
            <a:pPr>
              <a:buNone/>
            </a:pPr>
            <a:endParaRPr lang="en-US" dirty="0" smtClean="0"/>
          </a:p>
          <a:p>
            <a:r>
              <a:rPr lang="en-US" dirty="0" smtClean="0"/>
              <a:t>Change in ASSIST</a:t>
            </a:r>
          </a:p>
          <a:p>
            <a:pPr lvl="1"/>
            <a:r>
              <a:rPr lang="en-US" dirty="0" smtClean="0">
                <a:solidFill>
                  <a:schemeClr val="bg1"/>
                </a:solidFill>
              </a:rPr>
              <a:t>Reflects change in the last three months</a:t>
            </a:r>
          </a:p>
          <a:p>
            <a:pPr lvl="1"/>
            <a:r>
              <a:rPr lang="en-US" dirty="0" smtClean="0">
                <a:solidFill>
                  <a:schemeClr val="bg1"/>
                </a:solidFill>
              </a:rPr>
              <a:t>Frequency and severity of use</a:t>
            </a:r>
          </a:p>
          <a:p>
            <a:pPr lvl="1"/>
            <a:r>
              <a:rPr lang="en-US" dirty="0" smtClean="0">
                <a:solidFill>
                  <a:schemeClr val="bg1"/>
                </a:solidFill>
              </a:rPr>
              <a:t>AUDIT: gives account of the last one year</a:t>
            </a:r>
            <a:endParaRPr lang="en-US" dirty="0" smtClean="0"/>
          </a:p>
          <a:p>
            <a:r>
              <a:rPr lang="en-US" dirty="0" smtClean="0"/>
              <a:t>Brief Intervention seems to be effective compared to simple advice</a:t>
            </a:r>
          </a:p>
          <a:p>
            <a:pPr lvl="1"/>
            <a:r>
              <a:rPr lang="en-US" b="0" dirty="0" smtClean="0">
                <a:solidFill>
                  <a:schemeClr val="bg1"/>
                </a:solidFill>
              </a:rPr>
              <a:t>Potential intervention in </a:t>
            </a:r>
            <a:r>
              <a:rPr lang="en-US" b="0" dirty="0" err="1" smtClean="0">
                <a:solidFill>
                  <a:schemeClr val="bg1"/>
                </a:solidFill>
              </a:rPr>
              <a:t>Opioid</a:t>
            </a:r>
            <a:r>
              <a:rPr lang="en-US" b="0" dirty="0" smtClean="0">
                <a:solidFill>
                  <a:schemeClr val="bg1"/>
                </a:solidFill>
              </a:rPr>
              <a:t> substitution treatment </a:t>
            </a:r>
            <a:r>
              <a:rPr lang="en-US" b="0" dirty="0" err="1" smtClean="0">
                <a:solidFill>
                  <a:schemeClr val="bg1"/>
                </a:solidFill>
              </a:rPr>
              <a:t>centres</a:t>
            </a:r>
            <a:endParaRPr lang="en-US" b="0" dirty="0" smtClean="0">
              <a:solidFill>
                <a:schemeClr val="bg1"/>
              </a:solidFill>
            </a:endParaRPr>
          </a:p>
          <a:p>
            <a:r>
              <a:rPr lang="en-US" dirty="0" smtClean="0"/>
              <a:t>Incorporation of biomarkers</a:t>
            </a:r>
          </a:p>
          <a:p>
            <a:pPr lvl="1"/>
            <a:r>
              <a:rPr lang="en-US" b="0" dirty="0" smtClean="0">
                <a:solidFill>
                  <a:schemeClr val="bg1"/>
                </a:solidFill>
              </a:rPr>
              <a:t>Objective evidence regarding change in the alcohol </a:t>
            </a:r>
            <a:r>
              <a:rPr lang="en-US" b="0" dirty="0" smtClean="0">
                <a:solidFill>
                  <a:schemeClr val="bg1"/>
                </a:solidFill>
              </a:rPr>
              <a:t>consumption</a:t>
            </a:r>
          </a:p>
          <a:p>
            <a:pPr lvl="1"/>
            <a:r>
              <a:rPr lang="en-US" b="0" dirty="0" smtClean="0">
                <a:solidFill>
                  <a:schemeClr val="bg1"/>
                </a:solidFill>
              </a:rPr>
              <a:t>CDT more useful to monitor treatment progress </a:t>
            </a:r>
            <a:endParaRPr lang="en-US" b="0" dirty="0" smtClean="0">
              <a:solidFill>
                <a:schemeClr val="bg1"/>
              </a:solidFill>
            </a:endParaRPr>
          </a:p>
          <a:p>
            <a:endParaRPr lang="en-US" dirty="0" smtClean="0"/>
          </a:p>
        </p:txBody>
      </p:sp>
      <p:sp>
        <p:nvSpPr>
          <p:cNvPr id="4" name="Title 1"/>
          <p:cNvSpPr txBox="1">
            <a:spLocks/>
          </p:cNvSpPr>
          <p:nvPr/>
        </p:nvSpPr>
        <p:spPr>
          <a:xfrm>
            <a:off x="457200" y="381000"/>
            <a:ext cx="8229600" cy="715962"/>
          </a:xfrm>
          <a:prstGeom prst="rect">
            <a:avLst/>
          </a:prstGeom>
        </p:spPr>
        <p:txBody>
          <a:bodyPr vert="horz" anchor="ctr">
            <a:normAutofit fontScale="97500"/>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100" b="1" i="0" u="none" strike="noStrike" kern="1200" cap="none" spc="0" normalizeH="0" baseline="0" noProof="0" dirty="0" smtClean="0">
                <a:ln w="6350">
                  <a:noFill/>
                </a:ln>
                <a:solidFill>
                  <a:schemeClr val="bg1"/>
                </a:solidFill>
                <a:effectLst/>
                <a:uLnTx/>
                <a:uFillTx/>
                <a:latin typeface="+mj-lt"/>
                <a:ea typeface="+mj-ea"/>
                <a:cs typeface="+mj-cs"/>
              </a:rPr>
              <a:t>Discussion</a:t>
            </a:r>
            <a:endParaRPr kumimoji="0" lang="en-US" sz="4100" b="1" i="0" u="none" strike="noStrike" kern="1200" cap="none" spc="0" normalizeH="0" baseline="0" noProof="0" dirty="0">
              <a:ln w="6350">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idx="1"/>
          </p:nvPr>
        </p:nvSpPr>
        <p:spPr/>
        <p:txBody>
          <a:bodyPr/>
          <a:lstStyle/>
          <a:p>
            <a:pPr>
              <a:buNone/>
            </a:pPr>
            <a:r>
              <a:rPr lang="en-US" b="1" dirty="0" smtClean="0"/>
              <a:t>Limitations</a:t>
            </a:r>
          </a:p>
          <a:p>
            <a:r>
              <a:rPr lang="en-US" dirty="0" smtClean="0"/>
              <a:t>Low sample size</a:t>
            </a:r>
          </a:p>
          <a:p>
            <a:r>
              <a:rPr lang="en-US" dirty="0" smtClean="0"/>
              <a:t>Lack of blinding in the </a:t>
            </a:r>
            <a:r>
              <a:rPr lang="en-US" dirty="0" smtClean="0"/>
              <a:t>study: possibility of Bias</a:t>
            </a:r>
            <a:endParaRPr lang="en-US" dirty="0" smtClean="0"/>
          </a:p>
          <a:p>
            <a:pPr>
              <a:buNone/>
            </a:pPr>
            <a:endParaRPr lang="en-US" b="1" dirty="0" smtClean="0"/>
          </a:p>
          <a:p>
            <a:pPr>
              <a:buNone/>
            </a:pPr>
            <a:r>
              <a:rPr lang="en-US" b="1" dirty="0" smtClean="0"/>
              <a:t>Future directions</a:t>
            </a:r>
          </a:p>
          <a:p>
            <a:pPr>
              <a:buNone/>
            </a:pPr>
            <a:r>
              <a:rPr lang="en-US" dirty="0" smtClean="0"/>
              <a:t>Large sample size</a:t>
            </a:r>
          </a:p>
          <a:p>
            <a:pPr>
              <a:buNone/>
            </a:pPr>
            <a:r>
              <a:rPr lang="en-US" dirty="0" smtClean="0"/>
              <a:t>Randomized double blind trial</a:t>
            </a:r>
            <a:endParaRPr lang="en-US" dirty="0" smtClean="0"/>
          </a:p>
          <a:p>
            <a:pPr>
              <a:buNone/>
            </a:pPr>
            <a:r>
              <a:rPr lang="en-US" dirty="0" smtClean="0"/>
              <a:t>Long term follow up</a:t>
            </a:r>
          </a:p>
          <a:p>
            <a:pPr>
              <a:buNone/>
            </a:pPr>
            <a:r>
              <a:rPr lang="en-US" dirty="0" smtClean="0"/>
              <a:t>Use of newer biomarkers and self report</a:t>
            </a:r>
          </a:p>
        </p:txBody>
      </p:sp>
      <p:sp>
        <p:nvSpPr>
          <p:cNvPr id="4" name="Rectangle 3"/>
          <p:cNvSpPr/>
          <p:nvPr/>
        </p:nvSpPr>
        <p:spPr>
          <a:xfrm>
            <a:off x="1828800" y="3429000"/>
            <a:ext cx="5867400" cy="1447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5400" b="1" dirty="0" smtClean="0">
                <a:solidFill>
                  <a:srgbClr val="FF0000"/>
                </a:solidFill>
                <a:latin typeface="Blackadder ITC" pitchFamily="82" charset="0"/>
              </a:rPr>
              <a:t>THANK 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81000" y="1676400"/>
            <a:ext cx="8229600" cy="4709160"/>
          </a:xfrm>
        </p:spPr>
        <p:txBody>
          <a:bodyPr/>
          <a:lstStyle/>
          <a:p>
            <a:endParaRPr lang="en-US" dirty="0"/>
          </a:p>
        </p:txBody>
      </p:sp>
      <p:sp>
        <p:nvSpPr>
          <p:cNvPr id="4" name="Content Placeholder 2"/>
          <p:cNvSpPr txBox="1">
            <a:spLocks/>
          </p:cNvSpPr>
          <p:nvPr/>
        </p:nvSpPr>
        <p:spPr>
          <a:xfrm>
            <a:off x="609600" y="1752600"/>
            <a:ext cx="8229600" cy="4709160"/>
          </a:xfrm>
          <a:prstGeom prst="rect">
            <a:avLst/>
          </a:prstGeom>
        </p:spPr>
        <p:txBody>
          <a:bodyPr vert="horz">
            <a:normAutofit/>
          </a:bodyPr>
          <a:lstStyle/>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endParaRPr kumimoji="0" lang="en-US" sz="2800" b="0" i="0" u="none" strike="noStrike" kern="1200" cap="none" spc="0" normalizeH="0" baseline="0" noProof="0" dirty="0" smtClean="0">
              <a:ln>
                <a:noFill/>
              </a:ln>
              <a:solidFill>
                <a:schemeClr val="bg1"/>
              </a:solidFill>
              <a:effectLst/>
              <a:uLnTx/>
              <a:uFillTx/>
              <a:latin typeface="+mj-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endParaRPr kumimoji="0" lang="en-US" sz="2800" b="0" i="0" u="none" strike="noStrike" kern="1200" cap="none" spc="0" normalizeH="0" baseline="0" noProof="0" dirty="0" smtClean="0">
              <a:ln>
                <a:noFill/>
              </a:ln>
              <a:solidFill>
                <a:schemeClr val="bg1"/>
              </a:solidFill>
              <a:effectLst/>
              <a:uLnTx/>
              <a:uFillTx/>
              <a:latin typeface="+mj-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None/>
              <a:tabLst/>
              <a:defRPr/>
            </a:pPr>
            <a:r>
              <a:rPr kumimoji="0" lang="en-US" sz="2800" b="0" i="0" u="none" strike="noStrike" kern="1200" cap="none" spc="0" normalizeH="0" baseline="0" noProof="0" dirty="0" smtClean="0">
                <a:ln>
                  <a:noFill/>
                </a:ln>
                <a:solidFill>
                  <a:schemeClr val="bg1"/>
                </a:solidFill>
                <a:effectLst/>
                <a:uLnTx/>
                <a:uFillTx/>
                <a:latin typeface="+mj-lt"/>
                <a:ea typeface="+mn-ea"/>
                <a:cs typeface="+mn-cs"/>
              </a:rPr>
              <a:t>                   </a:t>
            </a:r>
          </a:p>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None/>
              <a:tabLst/>
              <a:defRPr/>
            </a:pPr>
            <a:r>
              <a:rPr kumimoji="0" lang="en-US" sz="2800" b="1" i="0" u="none" strike="noStrike" kern="1200" cap="none" spc="0" normalizeH="0" baseline="0" noProof="0" dirty="0" smtClean="0">
                <a:ln>
                  <a:noFill/>
                </a:ln>
                <a:solidFill>
                  <a:schemeClr val="bg1"/>
                </a:solidFill>
                <a:effectLst/>
                <a:uLnTx/>
                <a:uFillTx/>
                <a:latin typeface="+mj-lt"/>
                <a:ea typeface="+mn-ea"/>
                <a:cs typeface="+mn-cs"/>
              </a:rPr>
              <a:t>                Conflict of Interest: None</a:t>
            </a:r>
            <a:endParaRPr kumimoji="0" lang="en-US" sz="2800" b="1" i="0" u="none" strike="noStrike" kern="1200" cap="none" spc="0" normalizeH="0" baseline="0" noProof="0" dirty="0">
              <a:ln>
                <a:noFill/>
              </a:ln>
              <a:solidFill>
                <a:schemeClr val="bg1"/>
              </a:solidFill>
              <a:effectLst/>
              <a:uLnTx/>
              <a:uFillTx/>
              <a:latin typeface="+mj-lt"/>
              <a:ea typeface="+mn-ea"/>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0"/>
            <a:ext cx="8839200" cy="5334000"/>
          </a:xfrm>
        </p:spPr>
        <p:txBody>
          <a:bodyPr>
            <a:normAutofit lnSpcReduction="10000"/>
          </a:bodyPr>
          <a:lstStyle/>
          <a:p>
            <a:r>
              <a:rPr lang="en-US" dirty="0" smtClean="0">
                <a:solidFill>
                  <a:schemeClr val="bg1"/>
                </a:solidFill>
                <a:latin typeface="Calibri" pitchFamily="34" charset="0"/>
                <a:cs typeface="Calibri" pitchFamily="34" charset="0"/>
              </a:rPr>
              <a:t>When compared with MMT patients who do not use alcohol, their alcoholic counterparts </a:t>
            </a:r>
          </a:p>
          <a:p>
            <a:pPr lvl="1"/>
            <a:r>
              <a:rPr lang="en-US" b="0" dirty="0" smtClean="0">
                <a:solidFill>
                  <a:schemeClr val="bg1"/>
                </a:solidFill>
                <a:latin typeface="Calibri" pitchFamily="34" charset="0"/>
                <a:cs typeface="Calibri" pitchFamily="34" charset="0"/>
              </a:rPr>
              <a:t>have higher rates of medical and psychiatric morbidity, </a:t>
            </a:r>
          </a:p>
          <a:p>
            <a:pPr lvl="1"/>
            <a:r>
              <a:rPr lang="en-US" b="0" dirty="0" smtClean="0">
                <a:solidFill>
                  <a:schemeClr val="bg1"/>
                </a:solidFill>
                <a:latin typeface="Calibri" pitchFamily="34" charset="0"/>
                <a:cs typeface="Calibri" pitchFamily="34" charset="0"/>
              </a:rPr>
              <a:t>consume larger amounts of staff and treatment resources, </a:t>
            </a:r>
          </a:p>
          <a:p>
            <a:pPr lvl="1"/>
            <a:r>
              <a:rPr lang="en-US" b="0" dirty="0" smtClean="0">
                <a:solidFill>
                  <a:schemeClr val="bg1"/>
                </a:solidFill>
                <a:latin typeface="Calibri" pitchFamily="34" charset="0"/>
                <a:cs typeface="Calibri" pitchFamily="34" charset="0"/>
              </a:rPr>
              <a:t>tend to be involved in more criminal activity, </a:t>
            </a:r>
          </a:p>
          <a:p>
            <a:pPr lvl="1"/>
            <a:r>
              <a:rPr lang="en-US" b="0" dirty="0" smtClean="0">
                <a:solidFill>
                  <a:schemeClr val="bg1"/>
                </a:solidFill>
                <a:latin typeface="Calibri" pitchFamily="34" charset="0"/>
                <a:cs typeface="Calibri" pitchFamily="34" charset="0"/>
              </a:rPr>
              <a:t>are more likely to continue to abuse illicit drugs , </a:t>
            </a:r>
          </a:p>
          <a:p>
            <a:pPr lvl="1"/>
            <a:r>
              <a:rPr lang="en-US" b="0" dirty="0" smtClean="0">
                <a:solidFill>
                  <a:schemeClr val="bg1"/>
                </a:solidFill>
                <a:latin typeface="Calibri" pitchFamily="34" charset="0"/>
                <a:cs typeface="Calibri" pitchFamily="34" charset="0"/>
              </a:rPr>
              <a:t>exhibit poorer social functioning</a:t>
            </a:r>
          </a:p>
          <a:p>
            <a:pPr lvl="8" algn="r">
              <a:buNone/>
            </a:pPr>
            <a:r>
              <a:rPr lang="it-IT" sz="2000" i="1" dirty="0" smtClean="0">
                <a:solidFill>
                  <a:schemeClr val="bg1"/>
                </a:solidFill>
              </a:rPr>
              <a:t>                </a:t>
            </a:r>
            <a:r>
              <a:rPr lang="it-IT" sz="1800" i="1" dirty="0" smtClean="0">
                <a:solidFill>
                  <a:srgbClr val="FF0000"/>
                </a:solidFill>
              </a:rPr>
              <a:t>El-bassel et al., 1993</a:t>
            </a:r>
            <a:endParaRPr lang="en-US" sz="1800" dirty="0" smtClean="0">
              <a:solidFill>
                <a:srgbClr val="FF0000"/>
              </a:solidFill>
            </a:endParaRPr>
          </a:p>
          <a:p>
            <a:r>
              <a:rPr lang="en-IN" dirty="0" smtClean="0">
                <a:solidFill>
                  <a:schemeClr val="bg1"/>
                </a:solidFill>
                <a:latin typeface="Calibri" pitchFamily="34" charset="0"/>
                <a:cs typeface="Calibri" pitchFamily="34" charset="0"/>
              </a:rPr>
              <a:t>Alcohol abuse results in unsatisfactory treatment outcomes for heroin and illicit </a:t>
            </a:r>
            <a:r>
              <a:rPr lang="en-IN" dirty="0" err="1" smtClean="0">
                <a:solidFill>
                  <a:schemeClr val="bg1"/>
                </a:solidFill>
                <a:latin typeface="Calibri" pitchFamily="34" charset="0"/>
                <a:cs typeface="Calibri" pitchFamily="34" charset="0"/>
              </a:rPr>
              <a:t>opioid</a:t>
            </a:r>
            <a:r>
              <a:rPr lang="en-IN" dirty="0" smtClean="0">
                <a:solidFill>
                  <a:schemeClr val="bg1"/>
                </a:solidFill>
                <a:latin typeface="Calibri" pitchFamily="34" charset="0"/>
                <a:cs typeface="Calibri" pitchFamily="34" charset="0"/>
              </a:rPr>
              <a:t> addicts engaged in Methadone Maintenance Treatment</a:t>
            </a:r>
          </a:p>
          <a:p>
            <a:pPr lvl="7" algn="r">
              <a:buNone/>
            </a:pPr>
            <a:r>
              <a:rPr lang="en-US" sz="2800" i="1" dirty="0" smtClean="0">
                <a:solidFill>
                  <a:schemeClr val="bg1"/>
                </a:solidFill>
              </a:rPr>
              <a:t>                    </a:t>
            </a:r>
            <a:r>
              <a:rPr lang="en-US" sz="1800" i="1" dirty="0" err="1" smtClean="0">
                <a:solidFill>
                  <a:srgbClr val="FF0000"/>
                </a:solidFill>
              </a:rPr>
              <a:t>Maremmani</a:t>
            </a:r>
            <a:r>
              <a:rPr lang="en-US" sz="1800" i="1" dirty="0" smtClean="0">
                <a:solidFill>
                  <a:srgbClr val="FF0000"/>
                </a:solidFill>
              </a:rPr>
              <a:t> et al., 2007 </a:t>
            </a:r>
            <a:endParaRPr lang="en-US" sz="1800" i="1" dirty="0">
              <a:solidFill>
                <a:srgbClr val="FF0000"/>
              </a:solidFill>
            </a:endParaRPr>
          </a:p>
        </p:txBody>
      </p:sp>
      <p:sp>
        <p:nvSpPr>
          <p:cNvPr id="5" name="Title 1"/>
          <p:cNvSpPr txBox="1">
            <a:spLocks/>
          </p:cNvSpPr>
          <p:nvPr/>
        </p:nvSpPr>
        <p:spPr>
          <a:xfrm>
            <a:off x="381000" y="228600"/>
            <a:ext cx="82296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bg1"/>
                </a:solidFill>
                <a:effectLst/>
                <a:uLnTx/>
                <a:uFillTx/>
                <a:latin typeface="+mj-lt"/>
                <a:ea typeface="+mj-ea"/>
                <a:cs typeface="+mj-cs"/>
              </a:rPr>
              <a:t>BACKGROUND</a:t>
            </a:r>
            <a:endParaRPr kumimoji="0" lang="en-US" sz="3600" b="1"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dirty="0" smtClean="0"/>
              <a:t>Screening for Alcohol use</a:t>
            </a:r>
            <a:endParaRPr lang="en-US" sz="3200" dirty="0"/>
          </a:p>
        </p:txBody>
      </p:sp>
      <p:sp>
        <p:nvSpPr>
          <p:cNvPr id="3" name="Content Placeholder 2"/>
          <p:cNvSpPr>
            <a:spLocks noGrp="1"/>
          </p:cNvSpPr>
          <p:nvPr>
            <p:ph idx="1"/>
          </p:nvPr>
        </p:nvSpPr>
        <p:spPr>
          <a:xfrm>
            <a:off x="381000" y="1143000"/>
            <a:ext cx="8534400" cy="5333999"/>
          </a:xfrm>
        </p:spPr>
        <p:txBody>
          <a:bodyPr>
            <a:noAutofit/>
          </a:bodyPr>
          <a:lstStyle/>
          <a:p>
            <a:r>
              <a:rPr lang="en-US" sz="2000" dirty="0" smtClean="0"/>
              <a:t>Few treatment providers have developed programs to deal with co-morbid alcohol use</a:t>
            </a:r>
          </a:p>
          <a:p>
            <a:r>
              <a:rPr lang="en-IN" sz="2000" dirty="0" smtClean="0"/>
              <a:t>Systematic </a:t>
            </a:r>
            <a:r>
              <a:rPr lang="en-IN" sz="2000" dirty="0"/>
              <a:t>monitoring </a:t>
            </a:r>
            <a:r>
              <a:rPr lang="en-IN" sz="2000" dirty="0" smtClean="0"/>
              <a:t>&amp; concurrent treatment of alcohol-related problems should be recommended </a:t>
            </a:r>
          </a:p>
          <a:p>
            <a:pPr lvl="1"/>
            <a:r>
              <a:rPr lang="en-IN" sz="2000" dirty="0" smtClean="0">
                <a:solidFill>
                  <a:schemeClr val="bg1"/>
                </a:solidFill>
              </a:rPr>
              <a:t>reduce the risk for relapse into illicit drug use </a:t>
            </a:r>
          </a:p>
          <a:p>
            <a:pPr lvl="1"/>
            <a:r>
              <a:rPr lang="en-IN" sz="2000" dirty="0" smtClean="0">
                <a:solidFill>
                  <a:schemeClr val="bg1"/>
                </a:solidFill>
              </a:rPr>
              <a:t>Improve overall treatment outcome in AMT</a:t>
            </a:r>
          </a:p>
          <a:p>
            <a:pPr lvl="8" algn="r">
              <a:buNone/>
            </a:pPr>
            <a:r>
              <a:rPr lang="en-US" sz="1600" dirty="0" smtClean="0">
                <a:solidFill>
                  <a:srgbClr val="FF0000"/>
                </a:solidFill>
              </a:rPr>
              <a:t>  (</a:t>
            </a:r>
            <a:r>
              <a:rPr lang="sv-SE" sz="1600" i="1" dirty="0" smtClean="0">
                <a:solidFill>
                  <a:srgbClr val="FF0000"/>
                </a:solidFill>
              </a:rPr>
              <a:t>Stenbacka et al., 2007)</a:t>
            </a:r>
          </a:p>
          <a:p>
            <a:r>
              <a:rPr lang="en-US" sz="2200" dirty="0" smtClean="0"/>
              <a:t>Screening for alcohol use</a:t>
            </a:r>
          </a:p>
          <a:p>
            <a:pPr lvl="1"/>
            <a:r>
              <a:rPr lang="en-US" sz="1800" b="0" dirty="0" smtClean="0">
                <a:solidFill>
                  <a:schemeClr val="bg1"/>
                </a:solidFill>
              </a:rPr>
              <a:t>Clinical Interviews</a:t>
            </a:r>
          </a:p>
          <a:p>
            <a:pPr lvl="1"/>
            <a:r>
              <a:rPr lang="en-US" sz="1800" b="0" dirty="0" smtClean="0">
                <a:solidFill>
                  <a:schemeClr val="bg1"/>
                </a:solidFill>
              </a:rPr>
              <a:t>Standard questionnaires: MAST, AUDIT, ASSIST</a:t>
            </a:r>
          </a:p>
          <a:p>
            <a:r>
              <a:rPr lang="en-US" sz="2400" b="1" dirty="0" smtClean="0">
                <a:latin typeface="Calibri" pitchFamily="34" charset="0"/>
                <a:cs typeface="Calibri" pitchFamily="34" charset="0"/>
              </a:rPr>
              <a:t>The Alcohol, Smoking and Substance involvement Screening Test (ASSIST)</a:t>
            </a:r>
            <a:r>
              <a:rPr lang="en-IN" sz="2200" dirty="0" smtClean="0"/>
              <a:t> has been designed specifically to identify and intervene with people who are using substances in a hazardous way that may be creating harms, including the risk of progressing to dependence        </a:t>
            </a:r>
            <a:r>
              <a:rPr lang="en-US" sz="1600" i="1" dirty="0" smtClean="0">
                <a:solidFill>
                  <a:srgbClr val="FF0000"/>
                </a:solidFill>
              </a:rPr>
              <a:t>(WHO ASSIST Working Group,2002)</a:t>
            </a:r>
          </a:p>
          <a:p>
            <a:pPr lvl="8">
              <a:buNone/>
            </a:pPr>
            <a:r>
              <a:rPr lang="en-US" sz="1800" dirty="0" smtClean="0">
                <a:solidFill>
                  <a:srgbClr val="FF0000"/>
                </a:solidFill>
              </a:rPr>
              <a:t>  </a:t>
            </a:r>
            <a:endParaRPr lang="en-US" sz="1800" dirty="0">
              <a:solidFill>
                <a:srgbClr val="FF0000"/>
              </a:solidFill>
            </a:endParaRPr>
          </a:p>
        </p:txBody>
      </p:sp>
      <p:graphicFrame>
        <p:nvGraphicFramePr>
          <p:cNvPr id="4" name="Table 3"/>
          <p:cNvGraphicFramePr>
            <a:graphicFrameLocks noGrp="1"/>
          </p:cNvGraphicFramePr>
          <p:nvPr/>
        </p:nvGraphicFramePr>
        <p:xfrm>
          <a:off x="533400" y="1905000"/>
          <a:ext cx="8153400" cy="2804160"/>
        </p:xfrm>
        <a:graphic>
          <a:graphicData uri="http://schemas.openxmlformats.org/drawingml/2006/table">
            <a:tbl>
              <a:tblPr firstRow="1" bandRow="1">
                <a:tableStyleId>{5C22544A-7EE6-4342-B048-85BDC9FD1C3A}</a:tableStyleId>
              </a:tblPr>
              <a:tblGrid>
                <a:gridCol w="2971154"/>
                <a:gridCol w="1105546"/>
                <a:gridCol w="1658319"/>
                <a:gridCol w="2418381"/>
              </a:tblGrid>
              <a:tr h="628650">
                <a:tc>
                  <a:txBody>
                    <a:bodyPr/>
                    <a:lstStyle/>
                    <a:p>
                      <a:r>
                        <a:rPr lang="en-US" sz="2000" b="1" dirty="0" smtClean="0">
                          <a:solidFill>
                            <a:schemeClr val="bg1"/>
                          </a:solidFill>
                          <a:latin typeface="Calibri" pitchFamily="34" charset="0"/>
                          <a:cs typeface="Calibri" pitchFamily="34" charset="0"/>
                        </a:rPr>
                        <a:t>Risk</a:t>
                      </a:r>
                      <a:r>
                        <a:rPr lang="en-US" sz="2000" b="1" baseline="0" dirty="0" smtClean="0">
                          <a:solidFill>
                            <a:schemeClr val="bg1"/>
                          </a:solidFill>
                          <a:latin typeface="Calibri" pitchFamily="34" charset="0"/>
                          <a:cs typeface="Calibri" pitchFamily="34" charset="0"/>
                        </a:rPr>
                        <a:t> </a:t>
                      </a:r>
                      <a:r>
                        <a:rPr lang="en-US" sz="2000" b="1" dirty="0" smtClean="0">
                          <a:solidFill>
                            <a:schemeClr val="bg1"/>
                          </a:solidFill>
                          <a:latin typeface="Calibri" pitchFamily="34" charset="0"/>
                          <a:cs typeface="Calibri" pitchFamily="34" charset="0"/>
                        </a:rPr>
                        <a:t>Category</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000" b="1" dirty="0" smtClean="0">
                          <a:solidFill>
                            <a:schemeClr val="bg1"/>
                          </a:solidFill>
                          <a:latin typeface="Calibri" pitchFamily="34" charset="0"/>
                          <a:cs typeface="Calibri" pitchFamily="34" charset="0"/>
                        </a:rPr>
                        <a:t>Alcohol</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000" b="1" dirty="0" smtClean="0">
                          <a:solidFill>
                            <a:schemeClr val="bg1"/>
                          </a:solidFill>
                          <a:latin typeface="Calibri" pitchFamily="34" charset="0"/>
                          <a:cs typeface="Calibri" pitchFamily="34" charset="0"/>
                        </a:rPr>
                        <a:t>Other substances</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000" b="1" dirty="0" smtClean="0">
                          <a:solidFill>
                            <a:schemeClr val="bg1"/>
                          </a:solidFill>
                          <a:latin typeface="Calibri" pitchFamily="34" charset="0"/>
                          <a:cs typeface="Calibri" pitchFamily="34" charset="0"/>
                        </a:rPr>
                        <a:t>Recommended Treatment</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r>
              <a:tr h="628650">
                <a:tc>
                  <a:txBody>
                    <a:bodyPr/>
                    <a:lstStyle/>
                    <a:p>
                      <a:r>
                        <a:rPr lang="en-US" sz="2000" b="1" dirty="0" smtClean="0">
                          <a:solidFill>
                            <a:schemeClr val="bg1"/>
                          </a:solidFill>
                          <a:latin typeface="Calibri" pitchFamily="34" charset="0"/>
                          <a:cs typeface="Calibri" pitchFamily="34" charset="0"/>
                        </a:rPr>
                        <a:t>Lower</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000" b="1" dirty="0" smtClean="0">
                          <a:solidFill>
                            <a:schemeClr val="bg1"/>
                          </a:solidFill>
                          <a:latin typeface="Calibri" pitchFamily="34" charset="0"/>
                          <a:cs typeface="Calibri" pitchFamily="34" charset="0"/>
                        </a:rPr>
                        <a:t>0-10</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000" b="1" dirty="0" smtClean="0">
                          <a:solidFill>
                            <a:schemeClr val="bg1"/>
                          </a:solidFill>
                          <a:latin typeface="Calibri" pitchFamily="34" charset="0"/>
                          <a:cs typeface="Calibri" pitchFamily="34" charset="0"/>
                        </a:rPr>
                        <a:t>0-3</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000" b="1" dirty="0" smtClean="0">
                          <a:solidFill>
                            <a:schemeClr val="bg1"/>
                          </a:solidFill>
                          <a:latin typeface="Calibri" pitchFamily="34" charset="0"/>
                          <a:cs typeface="Calibri" pitchFamily="34" charset="0"/>
                        </a:rPr>
                        <a:t>General</a:t>
                      </a:r>
                      <a:r>
                        <a:rPr lang="en-US" sz="2000" b="1" baseline="0" dirty="0" smtClean="0">
                          <a:solidFill>
                            <a:schemeClr val="bg1"/>
                          </a:solidFill>
                          <a:latin typeface="Calibri" pitchFamily="34" charset="0"/>
                          <a:cs typeface="Calibri" pitchFamily="34" charset="0"/>
                        </a:rPr>
                        <a:t> Health advice</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r>
              <a:tr h="628650">
                <a:tc>
                  <a:txBody>
                    <a:bodyPr/>
                    <a:lstStyle/>
                    <a:p>
                      <a:r>
                        <a:rPr lang="en-US" sz="2000" b="1" dirty="0" smtClean="0">
                          <a:solidFill>
                            <a:schemeClr val="bg1"/>
                          </a:solidFill>
                          <a:latin typeface="Calibri" pitchFamily="34" charset="0"/>
                          <a:cs typeface="Calibri" pitchFamily="34" charset="0"/>
                        </a:rPr>
                        <a:t>Moderate </a:t>
                      </a:r>
                    </a:p>
                    <a:p>
                      <a:r>
                        <a:rPr lang="en-US" sz="2000" b="1" dirty="0" smtClean="0">
                          <a:solidFill>
                            <a:schemeClr val="bg1"/>
                          </a:solidFill>
                          <a:latin typeface="Calibri" pitchFamily="34" charset="0"/>
                          <a:cs typeface="Calibri" pitchFamily="34" charset="0"/>
                        </a:rPr>
                        <a:t>(harmful/hazardous)</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000" b="1" dirty="0" smtClean="0">
                          <a:solidFill>
                            <a:schemeClr val="bg1"/>
                          </a:solidFill>
                          <a:latin typeface="Calibri" pitchFamily="34" charset="0"/>
                          <a:cs typeface="Calibri" pitchFamily="34" charset="0"/>
                        </a:rPr>
                        <a:t>11-26</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000" b="1" dirty="0" smtClean="0">
                          <a:solidFill>
                            <a:schemeClr val="bg1"/>
                          </a:solidFill>
                          <a:latin typeface="Calibri" pitchFamily="34" charset="0"/>
                          <a:cs typeface="Calibri" pitchFamily="34" charset="0"/>
                        </a:rPr>
                        <a:t>4-26</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000" b="1" dirty="0" smtClean="0">
                          <a:solidFill>
                            <a:schemeClr val="bg1"/>
                          </a:solidFill>
                          <a:latin typeface="Calibri" pitchFamily="34" charset="0"/>
                          <a:cs typeface="Calibri" pitchFamily="34" charset="0"/>
                        </a:rPr>
                        <a:t>Brief intervention</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r>
              <a:tr h="628650">
                <a:tc>
                  <a:txBody>
                    <a:bodyPr/>
                    <a:lstStyle/>
                    <a:p>
                      <a:r>
                        <a:rPr lang="en-US" sz="2000" b="1" dirty="0" smtClean="0">
                          <a:solidFill>
                            <a:schemeClr val="bg1"/>
                          </a:solidFill>
                          <a:latin typeface="Calibri" pitchFamily="34" charset="0"/>
                          <a:cs typeface="Calibri" pitchFamily="34" charset="0"/>
                        </a:rPr>
                        <a:t>High (dependent)</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000" b="1" dirty="0" smtClean="0">
                          <a:solidFill>
                            <a:schemeClr val="bg1"/>
                          </a:solidFill>
                          <a:latin typeface="Calibri" pitchFamily="34" charset="0"/>
                          <a:cs typeface="Calibri" pitchFamily="34" charset="0"/>
                        </a:rPr>
                        <a:t>27+</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000" b="1" dirty="0" smtClean="0">
                          <a:solidFill>
                            <a:schemeClr val="bg1"/>
                          </a:solidFill>
                          <a:latin typeface="Calibri" pitchFamily="34" charset="0"/>
                          <a:cs typeface="Calibri" pitchFamily="34" charset="0"/>
                        </a:rPr>
                        <a:t>27+</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2000" b="1" dirty="0" smtClean="0">
                          <a:solidFill>
                            <a:schemeClr val="bg1"/>
                          </a:solidFill>
                          <a:latin typeface="Calibri" pitchFamily="34" charset="0"/>
                          <a:cs typeface="Calibri" pitchFamily="34" charset="0"/>
                        </a:rPr>
                        <a:t>Brief</a:t>
                      </a:r>
                      <a:r>
                        <a:rPr lang="en-US" sz="2000" b="1" baseline="0" dirty="0" smtClean="0">
                          <a:solidFill>
                            <a:schemeClr val="bg1"/>
                          </a:solidFill>
                          <a:latin typeface="Calibri" pitchFamily="34" charset="0"/>
                          <a:cs typeface="Calibri" pitchFamily="34" charset="0"/>
                        </a:rPr>
                        <a:t> Intervention +clinician Referral</a:t>
                      </a:r>
                      <a:endParaRPr lang="en-US" sz="2000" b="1" dirty="0">
                        <a:solidFill>
                          <a:schemeClr val="bg1"/>
                        </a:solidFill>
                        <a:latin typeface="Calibri" pitchFamily="34" charset="0"/>
                        <a:cs typeface="Calibri" pitchFamily="34" charset="0"/>
                      </a:endParaRPr>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868362"/>
          </a:xfrm>
        </p:spPr>
        <p:txBody>
          <a:bodyPr>
            <a:normAutofit/>
          </a:bodyPr>
          <a:lstStyle/>
          <a:p>
            <a:r>
              <a:rPr lang="en-US" sz="3200" dirty="0" smtClean="0">
                <a:solidFill>
                  <a:schemeClr val="bg1"/>
                </a:solidFill>
              </a:rPr>
              <a:t>Brief Interventions</a:t>
            </a:r>
            <a:endParaRPr lang="en-US" sz="3200" dirty="0">
              <a:solidFill>
                <a:schemeClr val="bg1"/>
              </a:solidFill>
            </a:endParaRPr>
          </a:p>
        </p:txBody>
      </p:sp>
      <p:sp>
        <p:nvSpPr>
          <p:cNvPr id="3" name="Content Placeholder 2"/>
          <p:cNvSpPr>
            <a:spLocks noGrp="1"/>
          </p:cNvSpPr>
          <p:nvPr>
            <p:ph idx="1"/>
          </p:nvPr>
        </p:nvSpPr>
        <p:spPr>
          <a:xfrm>
            <a:off x="457200" y="1066800"/>
            <a:ext cx="8229600" cy="5562600"/>
          </a:xfrm>
        </p:spPr>
        <p:txBody>
          <a:bodyPr>
            <a:normAutofit fontScale="25000" lnSpcReduction="20000"/>
          </a:bodyPr>
          <a:lstStyle/>
          <a:p>
            <a:pPr marL="548640" lvl="1" indent="-411480">
              <a:buSzPct val="65000"/>
              <a:buNone/>
            </a:pPr>
            <a:r>
              <a:rPr lang="en-US" sz="9600" dirty="0" smtClean="0">
                <a:solidFill>
                  <a:schemeClr val="bg1"/>
                </a:solidFill>
              </a:rPr>
              <a:t>Those practices that aim to identify a real or potential </a:t>
            </a:r>
          </a:p>
          <a:p>
            <a:pPr marL="548640" lvl="1" indent="-411480">
              <a:buSzPct val="65000"/>
              <a:buNone/>
            </a:pPr>
            <a:r>
              <a:rPr lang="en-US" sz="9600" dirty="0" smtClean="0">
                <a:solidFill>
                  <a:schemeClr val="bg1"/>
                </a:solidFill>
              </a:rPr>
              <a:t>alcohol problem and motivate an individual to do</a:t>
            </a:r>
          </a:p>
          <a:p>
            <a:pPr marL="548640" lvl="1" indent="-411480">
              <a:buSzPct val="65000"/>
              <a:buNone/>
            </a:pPr>
            <a:r>
              <a:rPr lang="en-US" sz="9600" dirty="0" smtClean="0">
                <a:solidFill>
                  <a:schemeClr val="bg1"/>
                </a:solidFill>
              </a:rPr>
              <a:t>something about it.</a:t>
            </a:r>
            <a:endParaRPr lang="en-US" sz="8800" dirty="0" smtClean="0"/>
          </a:p>
          <a:p>
            <a:pPr lvl="1"/>
            <a:r>
              <a:rPr lang="en-US" sz="8800" dirty="0" smtClean="0">
                <a:solidFill>
                  <a:schemeClr val="bg1"/>
                </a:solidFill>
              </a:rPr>
              <a:t>low in cost </a:t>
            </a:r>
          </a:p>
          <a:p>
            <a:pPr lvl="1"/>
            <a:r>
              <a:rPr lang="en-US" sz="8800" dirty="0" smtClean="0">
                <a:solidFill>
                  <a:schemeClr val="bg1"/>
                </a:solidFill>
              </a:rPr>
              <a:t>effective across the spectrum of alcohol problems </a:t>
            </a:r>
          </a:p>
          <a:p>
            <a:pPr lvl="1"/>
            <a:r>
              <a:rPr lang="en-US" sz="8800" dirty="0" smtClean="0">
                <a:solidFill>
                  <a:schemeClr val="bg1"/>
                </a:solidFill>
              </a:rPr>
              <a:t>fill the gap between primary prevention efforts and more intensive treatment for persons AUDs</a:t>
            </a:r>
          </a:p>
          <a:p>
            <a:r>
              <a:rPr lang="en-US" sz="8800" dirty="0" smtClean="0">
                <a:solidFill>
                  <a:schemeClr val="bg1"/>
                </a:solidFill>
              </a:rPr>
              <a:t>Effective brief interventions comprise a number of consistent and recurring features: </a:t>
            </a:r>
            <a:r>
              <a:rPr lang="en-US" sz="8800" b="1" dirty="0" smtClean="0">
                <a:solidFill>
                  <a:schemeClr val="bg1"/>
                </a:solidFill>
              </a:rPr>
              <a:t>FRAMES</a:t>
            </a:r>
          </a:p>
          <a:p>
            <a:r>
              <a:rPr lang="en-US" sz="8800" u="sng" dirty="0" smtClean="0">
                <a:solidFill>
                  <a:schemeClr val="bg1"/>
                </a:solidFill>
              </a:rPr>
              <a:t>F</a:t>
            </a:r>
            <a:r>
              <a:rPr lang="en-US" sz="8800" dirty="0" smtClean="0">
                <a:solidFill>
                  <a:schemeClr val="bg1"/>
                </a:solidFill>
              </a:rPr>
              <a:t>eedback  </a:t>
            </a:r>
          </a:p>
          <a:p>
            <a:r>
              <a:rPr lang="en-US" sz="8800" u="sng" dirty="0" smtClean="0">
                <a:solidFill>
                  <a:schemeClr val="bg1"/>
                </a:solidFill>
              </a:rPr>
              <a:t>R</a:t>
            </a:r>
            <a:r>
              <a:rPr lang="en-US" sz="8800" dirty="0" smtClean="0">
                <a:solidFill>
                  <a:schemeClr val="bg1"/>
                </a:solidFill>
              </a:rPr>
              <a:t>esponsibility</a:t>
            </a:r>
          </a:p>
          <a:p>
            <a:r>
              <a:rPr lang="en-US" sz="8800" u="sng" dirty="0" smtClean="0">
                <a:solidFill>
                  <a:schemeClr val="bg1"/>
                </a:solidFill>
              </a:rPr>
              <a:t>A</a:t>
            </a:r>
            <a:r>
              <a:rPr lang="en-US" sz="8800" dirty="0" smtClean="0">
                <a:solidFill>
                  <a:schemeClr val="bg1"/>
                </a:solidFill>
              </a:rPr>
              <a:t>dvice</a:t>
            </a:r>
          </a:p>
          <a:p>
            <a:r>
              <a:rPr lang="en-US" sz="8800" u="sng" dirty="0" smtClean="0">
                <a:solidFill>
                  <a:schemeClr val="bg1"/>
                </a:solidFill>
              </a:rPr>
              <a:t>M</a:t>
            </a:r>
            <a:r>
              <a:rPr lang="en-US" sz="8800" dirty="0" smtClean="0">
                <a:solidFill>
                  <a:schemeClr val="bg1"/>
                </a:solidFill>
              </a:rPr>
              <a:t>enu of options</a:t>
            </a:r>
          </a:p>
          <a:p>
            <a:r>
              <a:rPr lang="en-US" sz="8800" u="sng" dirty="0" smtClean="0">
                <a:solidFill>
                  <a:schemeClr val="bg1"/>
                </a:solidFill>
              </a:rPr>
              <a:t>E</a:t>
            </a:r>
            <a:r>
              <a:rPr lang="en-US" sz="8800" dirty="0" smtClean="0">
                <a:solidFill>
                  <a:schemeClr val="bg1"/>
                </a:solidFill>
              </a:rPr>
              <a:t>mpathy</a:t>
            </a:r>
          </a:p>
          <a:p>
            <a:r>
              <a:rPr lang="en-US" sz="8800" u="sng" dirty="0" smtClean="0">
                <a:solidFill>
                  <a:schemeClr val="bg1"/>
                </a:solidFill>
              </a:rPr>
              <a:t>S</a:t>
            </a:r>
            <a:r>
              <a:rPr lang="en-US" sz="8800" dirty="0" smtClean="0">
                <a:solidFill>
                  <a:schemeClr val="bg1"/>
                </a:solidFill>
              </a:rPr>
              <a:t>elf efficacy</a:t>
            </a:r>
          </a:p>
          <a:p>
            <a:pPr lvl="8">
              <a:buNone/>
            </a:pPr>
            <a:r>
              <a:rPr lang="da-DK" sz="7200" i="1" dirty="0" smtClean="0">
                <a:solidFill>
                  <a:srgbClr val="FF0000"/>
                </a:solidFill>
              </a:rPr>
              <a:t>              (Bien  et al., 1993; Miller &amp; Rollnick, 2002)</a:t>
            </a:r>
            <a:r>
              <a:rPr lang="en-US" sz="7200" dirty="0" smtClean="0">
                <a:solidFill>
                  <a:srgbClr val="FF0000"/>
                </a:solidFill>
              </a:rPr>
              <a:t>  </a:t>
            </a:r>
            <a:endParaRPr lang="en-US" sz="7200" dirty="0">
              <a:solidFill>
                <a:srgbClr val="FF0000"/>
              </a:solidFill>
            </a:endParaRPr>
          </a:p>
        </p:txBody>
      </p:sp>
      <p:sp>
        <p:nvSpPr>
          <p:cNvPr id="5" name="Right Brace 4"/>
          <p:cNvSpPr/>
          <p:nvPr/>
        </p:nvSpPr>
        <p:spPr>
          <a:xfrm>
            <a:off x="3048000" y="5486400"/>
            <a:ext cx="304800" cy="609600"/>
          </a:xfrm>
          <a:prstGeom prst="rightBrace">
            <a:avLst/>
          </a:prstGeom>
          <a:ln w="571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dirty="0">
              <a:solidFill>
                <a:srgbClr val="FFFF00"/>
              </a:solidFill>
            </a:endParaRPr>
          </a:p>
        </p:txBody>
      </p:sp>
      <p:sp>
        <p:nvSpPr>
          <p:cNvPr id="6" name="TextBox 5"/>
          <p:cNvSpPr txBox="1"/>
          <p:nvPr/>
        </p:nvSpPr>
        <p:spPr>
          <a:xfrm>
            <a:off x="3505200" y="5410200"/>
            <a:ext cx="5257800" cy="461665"/>
          </a:xfrm>
          <a:prstGeom prst="rect">
            <a:avLst/>
          </a:prstGeom>
          <a:noFill/>
        </p:spPr>
        <p:txBody>
          <a:bodyPr wrap="square" rtlCol="0">
            <a:spAutoFit/>
          </a:bodyPr>
          <a:lstStyle/>
          <a:p>
            <a:r>
              <a:rPr lang="en-US" sz="2400" b="1" dirty="0" smtClean="0">
                <a:solidFill>
                  <a:srgbClr val="FF0000"/>
                </a:solidFill>
              </a:rPr>
              <a:t>MOTIVATIONAL  INTERVIEWING</a:t>
            </a:r>
            <a:endParaRPr lang="en-US" sz="2400" b="1" dirty="0">
              <a:solidFill>
                <a:srgbClr val="FF0000"/>
              </a:solidFill>
            </a:endParaRPr>
          </a:p>
        </p:txBody>
      </p:sp>
      <p:pic>
        <p:nvPicPr>
          <p:cNvPr id="1026" name="Picture 2"/>
          <p:cNvPicPr>
            <a:picLocks noChangeAspect="1" noChangeArrowheads="1"/>
          </p:cNvPicPr>
          <p:nvPr/>
        </p:nvPicPr>
        <p:blipFill>
          <a:blip r:embed="rId3" cstate="print"/>
          <a:srcRect/>
          <a:stretch>
            <a:fillRect/>
          </a:stretch>
        </p:blipFill>
        <p:spPr bwMode="auto">
          <a:xfrm>
            <a:off x="533400" y="990600"/>
            <a:ext cx="8077199" cy="564619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762000"/>
          </a:xfrm>
        </p:spPr>
        <p:txBody>
          <a:bodyPr>
            <a:normAutofit/>
          </a:bodyPr>
          <a:lstStyle/>
          <a:p>
            <a:r>
              <a:rPr lang="en-US" sz="2400" b="1" dirty="0" smtClean="0">
                <a:solidFill>
                  <a:schemeClr val="bg1"/>
                </a:solidFill>
              </a:rPr>
              <a:t>Brief intervention </a:t>
            </a:r>
            <a:r>
              <a:rPr lang="en-US" sz="2400" dirty="0" smtClean="0"/>
              <a:t>for</a:t>
            </a:r>
            <a:r>
              <a:rPr lang="en-US" sz="2400" b="1" dirty="0" smtClean="0">
                <a:solidFill>
                  <a:schemeClr val="bg1"/>
                </a:solidFill>
              </a:rPr>
              <a:t> alcohol use in OST</a:t>
            </a:r>
            <a:endParaRPr lang="en-US" sz="2400" dirty="0">
              <a:solidFill>
                <a:schemeClr val="bg1"/>
              </a:solidFill>
            </a:endParaRPr>
          </a:p>
        </p:txBody>
      </p:sp>
      <p:graphicFrame>
        <p:nvGraphicFramePr>
          <p:cNvPr id="5" name="Table 4"/>
          <p:cNvGraphicFramePr>
            <a:graphicFrameLocks noGrp="1"/>
          </p:cNvGraphicFramePr>
          <p:nvPr/>
        </p:nvGraphicFramePr>
        <p:xfrm>
          <a:off x="304800" y="1066800"/>
          <a:ext cx="8305800" cy="4682221"/>
        </p:xfrm>
        <a:graphic>
          <a:graphicData uri="http://schemas.openxmlformats.org/drawingml/2006/table">
            <a:tbl>
              <a:tblPr firstRow="1" bandRow="1">
                <a:tableStyleId>{5C22544A-7EE6-4342-B048-85BDC9FD1C3A}</a:tableStyleId>
              </a:tblPr>
              <a:tblGrid>
                <a:gridCol w="2076450"/>
                <a:gridCol w="1733550"/>
                <a:gridCol w="1905000"/>
                <a:gridCol w="2590800"/>
              </a:tblGrid>
              <a:tr h="400307">
                <a:tc>
                  <a:txBody>
                    <a:bodyPr/>
                    <a:lstStyle/>
                    <a:p>
                      <a:r>
                        <a:rPr lang="en-US" dirty="0" smtClean="0"/>
                        <a:t>Authors</a:t>
                      </a:r>
                      <a:endParaRPr lang="en-US" dirty="0"/>
                    </a:p>
                  </a:txBody>
                  <a:tcPr/>
                </a:tc>
                <a:tc>
                  <a:txBody>
                    <a:bodyPr/>
                    <a:lstStyle/>
                    <a:p>
                      <a:r>
                        <a:rPr lang="en-US" dirty="0" smtClean="0"/>
                        <a:t>Subjects</a:t>
                      </a:r>
                      <a:endParaRPr lang="en-US" dirty="0"/>
                    </a:p>
                  </a:txBody>
                  <a:tcPr/>
                </a:tc>
                <a:tc>
                  <a:txBody>
                    <a:bodyPr/>
                    <a:lstStyle/>
                    <a:p>
                      <a:r>
                        <a:rPr lang="en-US" dirty="0" smtClean="0"/>
                        <a:t>Assessment tool</a:t>
                      </a:r>
                      <a:endParaRPr lang="en-US" dirty="0"/>
                    </a:p>
                  </a:txBody>
                  <a:tcPr/>
                </a:tc>
                <a:tc>
                  <a:txBody>
                    <a:bodyPr/>
                    <a:lstStyle/>
                    <a:p>
                      <a:r>
                        <a:rPr lang="en-US" dirty="0" smtClean="0"/>
                        <a:t>Remarks</a:t>
                      </a:r>
                      <a:endParaRPr lang="en-US" dirty="0"/>
                    </a:p>
                  </a:txBody>
                  <a:tcPr/>
                </a:tc>
              </a:tr>
              <a:tr h="987058">
                <a:tc>
                  <a:txBody>
                    <a:bodyPr/>
                    <a:lstStyle/>
                    <a:p>
                      <a:r>
                        <a:rPr lang="en-US" dirty="0" smtClean="0">
                          <a:latin typeface="Calibri" pitchFamily="34" charset="0"/>
                          <a:cs typeface="Calibri" pitchFamily="34" charset="0"/>
                        </a:rPr>
                        <a:t>Watson</a:t>
                      </a:r>
                      <a:r>
                        <a:rPr lang="en-US" baseline="0" dirty="0" smtClean="0">
                          <a:latin typeface="Calibri" pitchFamily="34" charset="0"/>
                          <a:cs typeface="Calibri" pitchFamily="34" charset="0"/>
                        </a:rPr>
                        <a:t> et al.,2007</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N=20</a:t>
                      </a:r>
                    </a:p>
                    <a:p>
                      <a:r>
                        <a:rPr lang="en-US" dirty="0" smtClean="0">
                          <a:latin typeface="Calibri" pitchFamily="34" charset="0"/>
                          <a:cs typeface="Calibri" pitchFamily="34" charset="0"/>
                        </a:rPr>
                        <a:t>MMT clients</a:t>
                      </a:r>
                      <a:r>
                        <a:rPr lang="en-US" baseline="0" dirty="0" smtClean="0">
                          <a:latin typeface="Calibri" pitchFamily="34" charset="0"/>
                          <a:cs typeface="Calibri" pitchFamily="34" charset="0"/>
                        </a:rPr>
                        <a:t> </a:t>
                      </a:r>
                    </a:p>
                    <a:p>
                      <a:r>
                        <a:rPr lang="en-US" baseline="0" dirty="0" smtClean="0">
                          <a:latin typeface="Calibri" pitchFamily="34" charset="0"/>
                          <a:cs typeface="Calibri" pitchFamily="34" charset="0"/>
                        </a:rPr>
                        <a:t>Australia</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AUDIT</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Significant</a:t>
                      </a:r>
                      <a:r>
                        <a:rPr lang="en-US" baseline="0" dirty="0" smtClean="0">
                          <a:latin typeface="Calibri" pitchFamily="34" charset="0"/>
                          <a:cs typeface="Calibri" pitchFamily="34" charset="0"/>
                        </a:rPr>
                        <a:t> decrease AUDIT and alcohol consumption</a:t>
                      </a:r>
                      <a:endParaRPr lang="en-US" dirty="0">
                        <a:latin typeface="Calibri" pitchFamily="34" charset="0"/>
                        <a:cs typeface="Calibri" pitchFamily="34" charset="0"/>
                      </a:endParaRPr>
                    </a:p>
                  </a:txBody>
                  <a:tcPr/>
                </a:tc>
              </a:tr>
              <a:tr h="1283176">
                <a:tc>
                  <a:txBody>
                    <a:bodyPr/>
                    <a:lstStyle/>
                    <a:p>
                      <a:r>
                        <a:rPr lang="en-US" dirty="0" smtClean="0">
                          <a:latin typeface="Calibri" pitchFamily="34" charset="0"/>
                          <a:cs typeface="Calibri" pitchFamily="34" charset="0"/>
                        </a:rPr>
                        <a:t>Darker</a:t>
                      </a:r>
                      <a:r>
                        <a:rPr lang="en-US" baseline="0" dirty="0" smtClean="0">
                          <a:latin typeface="Calibri" pitchFamily="34" charset="0"/>
                          <a:cs typeface="Calibri" pitchFamily="34" charset="0"/>
                        </a:rPr>
                        <a:t> et a.,2012</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N=145</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AUDIT</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Significant reduction</a:t>
                      </a:r>
                      <a:r>
                        <a:rPr lang="en-US" baseline="0" dirty="0" smtClean="0">
                          <a:latin typeface="Calibri" pitchFamily="34" charset="0"/>
                          <a:cs typeface="Calibri" pitchFamily="34" charset="0"/>
                        </a:rPr>
                        <a:t> in AUDIT and alcohol consumption</a:t>
                      </a:r>
                      <a:endParaRPr lang="en-US" dirty="0">
                        <a:latin typeface="Calibri" pitchFamily="34" charset="0"/>
                        <a:cs typeface="Calibri" pitchFamily="34" charset="0"/>
                      </a:endParaRPr>
                    </a:p>
                  </a:txBody>
                  <a:tcPr/>
                </a:tc>
              </a:tr>
              <a:tr h="987058">
                <a:tc>
                  <a:txBody>
                    <a:bodyPr/>
                    <a:lstStyle/>
                    <a:p>
                      <a:r>
                        <a:rPr lang="en-US" dirty="0" err="1" smtClean="0">
                          <a:latin typeface="Calibri" pitchFamily="34" charset="0"/>
                          <a:cs typeface="Calibri" pitchFamily="34" charset="0"/>
                        </a:rPr>
                        <a:t>Varsney</a:t>
                      </a:r>
                      <a:r>
                        <a:rPr lang="en-US" baseline="0" dirty="0" smtClean="0">
                          <a:latin typeface="Calibri" pitchFamily="34" charset="0"/>
                          <a:cs typeface="Calibri" pitchFamily="34" charset="0"/>
                        </a:rPr>
                        <a:t> et al.,2916</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N=35</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ASSIST</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Feasible to screen</a:t>
                      </a:r>
                      <a:r>
                        <a:rPr lang="en-US" baseline="0" dirty="0" smtClean="0">
                          <a:latin typeface="Calibri" pitchFamily="34" charset="0"/>
                          <a:cs typeface="Calibri" pitchFamily="34" charset="0"/>
                        </a:rPr>
                        <a:t> for alcohol use and deliver BI in Addition treatment settings in India</a:t>
                      </a:r>
                      <a:endParaRPr lang="en-US" dirty="0" smtClean="0">
                        <a:latin typeface="Calibri" pitchFamily="34" charset="0"/>
                        <a:cs typeface="Calibri" pitchFamily="34" charset="0"/>
                      </a:endParaRPr>
                    </a:p>
                    <a:p>
                      <a:r>
                        <a:rPr lang="en-US" dirty="0" err="1" smtClean="0">
                          <a:latin typeface="Calibri" pitchFamily="34" charset="0"/>
                          <a:cs typeface="Calibri" pitchFamily="34" charset="0"/>
                        </a:rPr>
                        <a:t>Sigificant</a:t>
                      </a:r>
                      <a:r>
                        <a:rPr lang="en-US" baseline="0" dirty="0" smtClean="0">
                          <a:latin typeface="Calibri" pitchFamily="34" charset="0"/>
                          <a:cs typeface="Calibri" pitchFamily="34" charset="0"/>
                        </a:rPr>
                        <a:t> reduction in ASSIST and quantity of alcohol</a:t>
                      </a:r>
                      <a:endParaRPr lang="en-US" dirty="0">
                        <a:latin typeface="Calibri" pitchFamily="34" charset="0"/>
                        <a:cs typeface="Calibri" pitchFamily="34" charset="0"/>
                      </a:endParaRPr>
                    </a:p>
                  </a:txBody>
                  <a:tcPr/>
                </a:tc>
              </a:tr>
            </a:tbl>
          </a:graphicData>
        </a:graphic>
      </p:graphicFrame>
      <p:sp>
        <p:nvSpPr>
          <p:cNvPr id="6" name="Rectangle 5"/>
          <p:cNvSpPr/>
          <p:nvPr/>
        </p:nvSpPr>
        <p:spPr>
          <a:xfrm>
            <a:off x="990600" y="2057400"/>
            <a:ext cx="6934200" cy="1447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rPr>
              <a:t>Lack of controlled trials</a:t>
            </a:r>
          </a:p>
          <a:p>
            <a:pPr algn="ctr"/>
            <a:r>
              <a:rPr lang="en-US" sz="2400" dirty="0" smtClean="0">
                <a:solidFill>
                  <a:schemeClr val="bg1"/>
                </a:solidFill>
              </a:rPr>
              <a:t>Incorporation of biomarkers: Very few studies</a:t>
            </a:r>
          </a:p>
          <a:p>
            <a:pPr algn="ctr"/>
            <a:r>
              <a:rPr lang="en-US" sz="2400" dirty="0" smtClean="0">
                <a:solidFill>
                  <a:schemeClr val="bg1"/>
                </a:solidFill>
              </a:rPr>
              <a:t>Lack of studies from India</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2800" dirty="0" smtClean="0"/>
              <a:t>Biomarkers of Alcohol use…</a:t>
            </a:r>
            <a:endParaRPr lang="en-US" sz="2800" dirty="0"/>
          </a:p>
        </p:txBody>
      </p:sp>
      <p:sp>
        <p:nvSpPr>
          <p:cNvPr id="12" name="Content Placeholder 11"/>
          <p:cNvSpPr>
            <a:spLocks noGrp="1"/>
          </p:cNvSpPr>
          <p:nvPr>
            <p:ph idx="1"/>
          </p:nvPr>
        </p:nvSpPr>
        <p:spPr/>
        <p:txBody>
          <a:bodyPr/>
          <a:lstStyle/>
          <a:p>
            <a:endParaRPr lang="en-US"/>
          </a:p>
        </p:txBody>
      </p:sp>
      <p:pic>
        <p:nvPicPr>
          <p:cNvPr id="1030" name="Picture 6" descr="C:\Users\jyotipunja\Desktop\table.png"/>
          <p:cNvPicPr>
            <a:picLocks noChangeAspect="1" noChangeArrowheads="1"/>
          </p:cNvPicPr>
          <p:nvPr/>
        </p:nvPicPr>
        <p:blipFill>
          <a:blip r:embed="rId3" cstate="print"/>
          <a:srcRect/>
          <a:stretch>
            <a:fillRect/>
          </a:stretch>
        </p:blipFill>
        <p:spPr bwMode="auto">
          <a:xfrm>
            <a:off x="0" y="1143000"/>
            <a:ext cx="9163050" cy="5715000"/>
          </a:xfrm>
          <a:prstGeom prst="rect">
            <a:avLst/>
          </a:prstGeom>
          <a:noFill/>
        </p:spPr>
      </p:pic>
      <p:sp>
        <p:nvSpPr>
          <p:cNvPr id="5" name="Content Placeholder 2"/>
          <p:cNvSpPr txBox="1">
            <a:spLocks/>
          </p:cNvSpPr>
          <p:nvPr/>
        </p:nvSpPr>
        <p:spPr>
          <a:xfrm>
            <a:off x="304800" y="1234440"/>
            <a:ext cx="8458200" cy="5318760"/>
          </a:xfrm>
          <a:prstGeom prst="rect">
            <a:avLst/>
          </a:prstGeom>
          <a:solidFill>
            <a:schemeClr val="accent1">
              <a:lumMod val="20000"/>
              <a:lumOff val="80000"/>
            </a:schemeClr>
          </a:solidFill>
        </p:spPr>
        <p:txBody>
          <a:bodyPr vert="horz">
            <a:normAutofit/>
          </a:bodyPr>
          <a:lstStyle/>
          <a:p>
            <a:pPr marL="548640" marR="0" lvl="0" indent="-411480" algn="l" defTabSz="914400" rtl="0" eaLnBrk="1" fontAlgn="auto" latinLnBrk="0" hangingPunct="1">
              <a:lnSpc>
                <a:spcPct val="100000"/>
              </a:lnSpc>
              <a:spcBef>
                <a:spcPct val="20000"/>
              </a:spcBef>
              <a:spcAft>
                <a:spcPts val="0"/>
              </a:spcAft>
              <a:buClr>
                <a:schemeClr val="bg1"/>
              </a:buClr>
              <a:buSzPct val="65000"/>
              <a:tabLst/>
              <a:defRPr/>
            </a:pPr>
            <a:endParaRPr kumimoji="0" lang="en-US" sz="2800" b="1"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endParaRPr>
          </a:p>
          <a:p>
            <a:pPr marL="548640" marR="0" lvl="0" indent="-411480" algn="l" defTabSz="914400" rtl="0" eaLnBrk="1" fontAlgn="auto" latinLnBrk="0" hangingPunct="1">
              <a:lnSpc>
                <a:spcPct val="100000"/>
              </a:lnSpc>
              <a:spcBef>
                <a:spcPct val="20000"/>
              </a:spcBef>
              <a:spcAft>
                <a:spcPts val="0"/>
              </a:spcAft>
              <a:buClr>
                <a:schemeClr val="bg1"/>
              </a:buClr>
              <a:buSzPct val="65000"/>
              <a:tabLst/>
              <a:defRPr/>
            </a:pPr>
            <a:r>
              <a:rPr kumimoji="0" lang="en-US" sz="2800" b="1"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Brief</a:t>
            </a:r>
            <a:r>
              <a:rPr kumimoji="0" lang="en-US" sz="2800" b="1" i="0" u="none" strike="noStrike" kern="1200" cap="none" spc="0" normalizeH="0" noProof="0" dirty="0" smtClean="0">
                <a:ln>
                  <a:noFill/>
                </a:ln>
                <a:solidFill>
                  <a:schemeClr val="bg1"/>
                </a:solidFill>
                <a:effectLst/>
                <a:uLnTx/>
                <a:uFillTx/>
                <a:latin typeface="Calibri" pitchFamily="34" charset="0"/>
                <a:ea typeface="+mn-ea"/>
                <a:cs typeface="Calibri" pitchFamily="34" charset="0"/>
              </a:rPr>
              <a:t> Interventions and biomarkers</a:t>
            </a:r>
            <a:r>
              <a:rPr kumimoji="0" lang="en-US" sz="2800" b="1"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 </a:t>
            </a:r>
          </a:p>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Men with hypertension</a:t>
            </a:r>
            <a:endPar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endParaRPr>
          </a:p>
          <a:p>
            <a:pPr marL="868680" marR="0" lvl="1" indent="-283464" algn="l" defTabSz="914400" rtl="0" eaLnBrk="1" fontAlgn="auto" latinLnBrk="0" hangingPunct="1">
              <a:lnSpc>
                <a:spcPct val="100000"/>
              </a:lnSpc>
              <a:spcBef>
                <a:spcPct val="20000"/>
              </a:spcBef>
              <a:spcAft>
                <a:spcPts val="0"/>
              </a:spcAft>
              <a:buClr>
                <a:schemeClr val="bg1"/>
              </a:buClr>
              <a:buSzPct val="80000"/>
              <a:buFont typeface="Wingdings 2"/>
              <a:buChar char=""/>
              <a:tabLst/>
              <a:defRPr/>
            </a:pP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Alcohol consumption fell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accompanied by fall</a:t>
            </a:r>
            <a:r>
              <a:rPr kumimoji="0" lang="en-US" sz="2000" b="0" i="0" u="none" strike="noStrike" kern="1200" cap="none" spc="0" normalizeH="0" noProof="0" dirty="0" smtClean="0">
                <a:ln>
                  <a:noFill/>
                </a:ln>
                <a:solidFill>
                  <a:schemeClr val="bg1"/>
                </a:solidFill>
                <a:effectLst/>
                <a:uLnTx/>
                <a:uFillTx/>
                <a:latin typeface="Calibri" pitchFamily="34" charset="0"/>
                <a:ea typeface="+mn-ea"/>
                <a:cs typeface="Calibri" pitchFamily="34" charset="0"/>
              </a:rPr>
              <a:t> in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GGT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and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AST</a:t>
            </a:r>
            <a:endPar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endParaRPr>
          </a:p>
          <a:p>
            <a:pPr marL="868680" marR="0" lvl="1" indent="-283464" algn="l" defTabSz="914400" rtl="0" eaLnBrk="1" fontAlgn="auto" latinLnBrk="0" hangingPunct="1">
              <a:lnSpc>
                <a:spcPct val="100000"/>
              </a:lnSpc>
              <a:spcBef>
                <a:spcPct val="20000"/>
              </a:spcBef>
              <a:spcAft>
                <a:spcPts val="0"/>
              </a:spcAft>
              <a:buClr>
                <a:schemeClr val="bg1"/>
              </a:buClr>
              <a:buSzPct val="80000"/>
              <a:buFont typeface="Wingdings 2"/>
              <a:buNone/>
              <a:tabLst/>
              <a:defRPr/>
            </a:pPr>
            <a:r>
              <a:rPr kumimoji="0" lang="en-US" sz="2000" b="0" i="0" u="none" strike="noStrike" kern="1200" cap="none" spc="0" normalizeH="0" baseline="0" noProof="0" dirty="0" smtClean="0">
                <a:ln>
                  <a:noFill/>
                </a:ln>
                <a:solidFill>
                  <a:schemeClr val="bg1"/>
                </a:solidFill>
                <a:effectLst/>
                <a:uLnTx/>
                <a:uFillTx/>
                <a:latin typeface="+mj-lt"/>
                <a:ea typeface="+mn-ea"/>
                <a:cs typeface="+mn-cs"/>
              </a:rPr>
              <a:t>				  	</a:t>
            </a:r>
            <a:r>
              <a:rPr kumimoji="0" lang="en-US" sz="1600" b="0" i="0" u="none" strike="noStrike" kern="1200" cap="none" spc="0" normalizeH="0" baseline="0" noProof="0" dirty="0" smtClean="0">
                <a:ln>
                  <a:noFill/>
                </a:ln>
                <a:solidFill>
                  <a:srgbClr val="FF0000"/>
                </a:solidFill>
                <a:effectLst/>
                <a:uLnTx/>
                <a:uFillTx/>
                <a:latin typeface="+mj-lt"/>
                <a:ea typeface="+mn-ea"/>
                <a:cs typeface="+mn-cs"/>
              </a:rPr>
              <a:t>                                   </a:t>
            </a:r>
            <a:r>
              <a:rPr kumimoji="0" lang="en-US" sz="1600" b="0" i="0" u="none" strike="noStrike" kern="1200" cap="none" spc="0" normalizeH="0" baseline="0" noProof="0" dirty="0" smtClean="0">
                <a:ln>
                  <a:noFill/>
                </a:ln>
                <a:solidFill>
                  <a:srgbClr val="FF0000"/>
                </a:solidFill>
                <a:effectLst/>
                <a:uLnTx/>
                <a:uFillTx/>
                <a:latin typeface="+mj-lt"/>
                <a:ea typeface="+mn-ea"/>
                <a:cs typeface="+mn-cs"/>
              </a:rPr>
              <a:t> (</a:t>
            </a:r>
            <a:r>
              <a:rPr kumimoji="0" lang="en-US" sz="1600" b="0" i="1" u="none" strike="noStrike" kern="1200" cap="none" spc="0" normalizeH="0" baseline="0" noProof="0" dirty="0" err="1" smtClean="0">
                <a:ln>
                  <a:noFill/>
                </a:ln>
                <a:solidFill>
                  <a:srgbClr val="FF0000"/>
                </a:solidFill>
                <a:effectLst/>
                <a:uLnTx/>
                <a:uFillTx/>
                <a:latin typeface="+mj-lt"/>
                <a:ea typeface="+mn-ea"/>
                <a:cs typeface="+mn-cs"/>
              </a:rPr>
              <a:t>Maheshwaran</a:t>
            </a:r>
            <a:r>
              <a:rPr kumimoji="0" lang="en-US" sz="1600" b="0" i="1" u="none" strike="noStrike" kern="1200" cap="none" spc="0" normalizeH="0" baseline="0" noProof="0" dirty="0" smtClean="0">
                <a:ln>
                  <a:noFill/>
                </a:ln>
                <a:solidFill>
                  <a:srgbClr val="FF0000"/>
                </a:solidFill>
                <a:effectLst/>
                <a:uLnTx/>
                <a:uFillTx/>
                <a:latin typeface="+mj-lt"/>
                <a:ea typeface="+mn-ea"/>
                <a:cs typeface="+mn-cs"/>
              </a:rPr>
              <a:t> </a:t>
            </a:r>
            <a:r>
              <a:rPr kumimoji="0" lang="en-US" sz="1600" b="0" i="1" u="none" strike="noStrike" kern="1200" cap="none" spc="0" normalizeH="0" baseline="0" noProof="0" dirty="0" smtClean="0">
                <a:ln>
                  <a:noFill/>
                </a:ln>
                <a:solidFill>
                  <a:srgbClr val="FF0000"/>
                </a:solidFill>
                <a:effectLst/>
                <a:uLnTx/>
                <a:uFillTx/>
                <a:latin typeface="+mj-lt"/>
                <a:ea typeface="+mn-ea"/>
                <a:cs typeface="+mn-cs"/>
              </a:rPr>
              <a:t>et al.,</a:t>
            </a:r>
            <a:r>
              <a:rPr kumimoji="0" lang="en-US" sz="1600" b="0" i="1" u="none" strike="noStrike" kern="1200" cap="none" spc="0" normalizeH="0" baseline="0" noProof="0" dirty="0" smtClean="0">
                <a:ln>
                  <a:noFill/>
                </a:ln>
                <a:solidFill>
                  <a:srgbClr val="FF0000"/>
                </a:solidFill>
                <a:effectLst/>
                <a:uLnTx/>
                <a:uFillTx/>
                <a:latin typeface="+mj-lt"/>
                <a:ea typeface="+mn-ea"/>
                <a:cs typeface="+mn-cs"/>
              </a:rPr>
              <a:t>1992)</a:t>
            </a:r>
            <a:endParaRPr kumimoji="0" lang="en-US" sz="1600" b="0" i="1" u="none" strike="noStrike" kern="1200" cap="none" spc="0" normalizeH="0" baseline="0" noProof="0" dirty="0" smtClean="0">
              <a:ln>
                <a:noFill/>
              </a:ln>
              <a:solidFill>
                <a:srgbClr val="FF0000"/>
              </a:solidFill>
              <a:effectLst/>
              <a:uLnTx/>
              <a:uFillTx/>
              <a:latin typeface="+mj-lt"/>
              <a:ea typeface="+mn-ea"/>
              <a:cs typeface="+mn-cs"/>
            </a:endParaRPr>
          </a:p>
          <a:p>
            <a:pPr marL="868680" marR="0" lvl="1" indent="-283464" algn="l" defTabSz="914400" rtl="0" eaLnBrk="1" fontAlgn="auto" latinLnBrk="0" hangingPunct="1">
              <a:lnSpc>
                <a:spcPct val="100000"/>
              </a:lnSpc>
              <a:spcBef>
                <a:spcPct val="20000"/>
              </a:spcBef>
              <a:spcAft>
                <a:spcPts val="0"/>
              </a:spcAft>
              <a:buClr>
                <a:schemeClr val="bg1"/>
              </a:buClr>
              <a:buSzPct val="80000"/>
              <a:buFont typeface="Wingdings 2"/>
              <a:buNone/>
              <a:tabLst/>
              <a:defRPr/>
            </a:pPr>
            <a:endParaRPr kumimoji="0" lang="en-US" sz="2000" b="0" i="1" u="none" strike="noStrike" kern="1200" cap="none" spc="0" normalizeH="0" baseline="0" noProof="0" dirty="0" smtClean="0">
              <a:ln>
                <a:noFill/>
              </a:ln>
              <a:solidFill>
                <a:srgbClr val="FF0000"/>
              </a:solidFill>
              <a:effectLst/>
              <a:uLnTx/>
              <a:uFillTx/>
              <a:latin typeface="+mj-lt"/>
              <a:ea typeface="+mn-ea"/>
              <a:cs typeface="+mn-cs"/>
            </a:endParaRPr>
          </a:p>
          <a:p>
            <a:pPr marL="868680" marR="0" lvl="1" indent="-283464" algn="just" defTabSz="914400" rtl="0" eaLnBrk="1" fontAlgn="auto" latinLnBrk="0" hangingPunct="1">
              <a:lnSpc>
                <a:spcPct val="100000"/>
              </a:lnSpc>
              <a:spcBef>
                <a:spcPct val="20000"/>
              </a:spcBef>
              <a:spcAft>
                <a:spcPts val="0"/>
              </a:spcAft>
              <a:buClr>
                <a:schemeClr val="bg1"/>
              </a:buClr>
              <a:buSzPct val="80000"/>
              <a:buFont typeface="Wingdings 2"/>
              <a:buChar char=""/>
              <a:tabLst/>
              <a:defRPr/>
            </a:pP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CDT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levels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fell</a:t>
            </a:r>
            <a:r>
              <a:rPr kumimoji="0" lang="en-US" sz="2000" b="0" i="0" u="none" strike="noStrike" kern="1200" cap="none" spc="0" normalizeH="0" noProof="0" dirty="0" smtClean="0">
                <a:ln>
                  <a:noFill/>
                </a:ln>
                <a:solidFill>
                  <a:schemeClr val="bg1"/>
                </a:solidFill>
                <a:effectLst/>
                <a:uLnTx/>
                <a:uFillTx/>
                <a:latin typeface="Calibri" pitchFamily="34" charset="0"/>
                <a:ea typeface="+mn-ea"/>
                <a:cs typeface="Calibri" pitchFamily="34" charset="0"/>
              </a:rPr>
              <a:t>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significantly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in the intervention group compared to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control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group</a:t>
            </a:r>
          </a:p>
          <a:p>
            <a:pPr marL="868680" marR="0" lvl="1" indent="-283464" algn="just" defTabSz="914400" rtl="0" eaLnBrk="1" fontAlgn="auto" latinLnBrk="0" hangingPunct="1">
              <a:lnSpc>
                <a:spcPct val="100000"/>
              </a:lnSpc>
              <a:spcBef>
                <a:spcPct val="20000"/>
              </a:spcBef>
              <a:spcAft>
                <a:spcPts val="0"/>
              </a:spcAft>
              <a:buClr>
                <a:schemeClr val="bg1"/>
              </a:buClr>
              <a:buSzPct val="80000"/>
              <a:buFont typeface="Wingdings 2"/>
              <a:buNone/>
              <a:tabLst/>
              <a:defRPr/>
            </a:pPr>
            <a:r>
              <a:rPr kumimoji="0" lang="en-US" sz="1600" b="0" i="0" u="none" strike="noStrike" kern="1200" cap="none" spc="0" normalizeH="0" baseline="0" noProof="0" dirty="0" smtClean="0">
                <a:ln>
                  <a:noFill/>
                </a:ln>
                <a:solidFill>
                  <a:schemeClr val="bg1"/>
                </a:solidFill>
                <a:effectLst/>
                <a:uLnTx/>
                <a:uFillTx/>
                <a:latin typeface="+mj-lt"/>
                <a:ea typeface="+mn-ea"/>
                <a:cs typeface="+mn-cs"/>
              </a:rPr>
              <a:t>    </a:t>
            </a:r>
            <a:r>
              <a:rPr kumimoji="0" lang="en-US" sz="1600" b="0" i="0" u="none" strike="noStrike" kern="1200" cap="none" spc="0" normalizeH="0" baseline="0" noProof="0" dirty="0" smtClean="0">
                <a:ln>
                  <a:noFill/>
                </a:ln>
                <a:solidFill>
                  <a:schemeClr val="bg1"/>
                </a:solidFill>
                <a:effectLst/>
                <a:uLnTx/>
                <a:uFillTx/>
                <a:latin typeface="+mj-lt"/>
                <a:ea typeface="+mn-ea"/>
                <a:cs typeface="+mn-cs"/>
              </a:rPr>
              <a:t>                                                    </a:t>
            </a:r>
            <a:r>
              <a:rPr kumimoji="0" lang="en-US" sz="1600" b="0" i="0" u="none" strike="noStrike" kern="1200" cap="none" spc="0" normalizeH="0" noProof="0" dirty="0" smtClean="0">
                <a:ln>
                  <a:noFill/>
                </a:ln>
                <a:solidFill>
                  <a:schemeClr val="bg1"/>
                </a:solidFill>
                <a:effectLst/>
                <a:uLnTx/>
                <a:uFillTx/>
                <a:latin typeface="+mj-lt"/>
                <a:ea typeface="+mn-ea"/>
                <a:cs typeface="+mn-cs"/>
              </a:rPr>
              <a:t>                                               </a:t>
            </a:r>
            <a:r>
              <a:rPr kumimoji="0" lang="en-US" sz="1600" b="0" i="0" u="none" strike="noStrike" kern="1200" cap="none" spc="0" normalizeH="0" baseline="0" noProof="0" dirty="0" smtClean="0">
                <a:ln>
                  <a:noFill/>
                </a:ln>
                <a:solidFill>
                  <a:srgbClr val="FF0000"/>
                </a:solidFill>
                <a:effectLst/>
                <a:uLnTx/>
                <a:uFillTx/>
                <a:latin typeface="+mj-lt"/>
                <a:ea typeface="+mn-ea"/>
                <a:cs typeface="+mn-cs"/>
              </a:rPr>
              <a:t>(</a:t>
            </a:r>
            <a:r>
              <a:rPr kumimoji="0" lang="en-US" sz="1600" b="0" i="1" u="none" strike="noStrike" kern="1200" cap="none" spc="0" normalizeH="0" baseline="0" noProof="0" dirty="0" smtClean="0">
                <a:ln>
                  <a:noFill/>
                </a:ln>
                <a:solidFill>
                  <a:srgbClr val="FF0000"/>
                </a:solidFill>
                <a:effectLst/>
                <a:uLnTx/>
                <a:uFillTx/>
                <a:latin typeface="+mj-lt"/>
                <a:ea typeface="+mn-ea"/>
                <a:cs typeface="+mn-cs"/>
              </a:rPr>
              <a:t>Fleming </a:t>
            </a:r>
            <a:r>
              <a:rPr kumimoji="0" lang="en-US" sz="1600" b="0" i="1" u="none" strike="noStrike" kern="1200" cap="none" spc="0" normalizeH="0" baseline="0" noProof="0" dirty="0" smtClean="0">
                <a:ln>
                  <a:noFill/>
                </a:ln>
                <a:solidFill>
                  <a:srgbClr val="FF0000"/>
                </a:solidFill>
                <a:effectLst/>
                <a:uLnTx/>
                <a:uFillTx/>
                <a:latin typeface="+mj-lt"/>
                <a:ea typeface="+mn-ea"/>
                <a:cs typeface="+mn-cs"/>
              </a:rPr>
              <a:t>et </a:t>
            </a:r>
            <a:r>
              <a:rPr kumimoji="0" lang="en-US" sz="1600" b="0" i="1" u="none" strike="noStrike" kern="1200" cap="none" spc="0" normalizeH="0" baseline="0" noProof="0" dirty="0" smtClean="0">
                <a:ln>
                  <a:noFill/>
                </a:ln>
                <a:solidFill>
                  <a:srgbClr val="FF0000"/>
                </a:solidFill>
                <a:effectLst/>
                <a:uLnTx/>
                <a:uFillTx/>
                <a:latin typeface="+mj-lt"/>
                <a:ea typeface="+mn-ea"/>
                <a:cs typeface="+mn-cs"/>
              </a:rPr>
              <a:t>al,2004</a:t>
            </a:r>
            <a:endParaRPr kumimoji="0" lang="en-US" sz="1600" b="0" i="1" u="none" strike="noStrike" kern="1200" cap="none" spc="0" normalizeH="0" baseline="0" noProof="0" dirty="0" smtClean="0">
              <a:ln>
                <a:noFill/>
              </a:ln>
              <a:solidFill>
                <a:srgbClr val="FF0000"/>
              </a:solidFill>
              <a:effectLst/>
              <a:uLnTx/>
              <a:uFillTx/>
              <a:latin typeface="+mj-lt"/>
              <a:ea typeface="+mn-ea"/>
              <a:cs typeface="+mn-cs"/>
            </a:endParaRPr>
          </a:p>
          <a:p>
            <a:pPr marL="868680" marR="0" lvl="1" indent="-283464" algn="l" defTabSz="914400" rtl="0" eaLnBrk="1" fontAlgn="auto" latinLnBrk="0" hangingPunct="1">
              <a:lnSpc>
                <a:spcPct val="100000"/>
              </a:lnSpc>
              <a:spcBef>
                <a:spcPct val="20000"/>
              </a:spcBef>
              <a:spcAft>
                <a:spcPts val="0"/>
              </a:spcAft>
              <a:buClr>
                <a:schemeClr val="bg1"/>
              </a:buClr>
              <a:buSzPct val="80000"/>
              <a:buFont typeface="Wingdings 2"/>
              <a:buNone/>
              <a:tabLst/>
              <a:defRPr/>
            </a:pPr>
            <a:r>
              <a:rPr kumimoji="0" lang="en-US" sz="2000" b="0" i="0" u="none" strike="noStrike" kern="1200" cap="none" spc="0" normalizeH="0" baseline="0" noProof="0" dirty="0" smtClean="0">
                <a:ln>
                  <a:noFill/>
                </a:ln>
                <a:solidFill>
                  <a:schemeClr val="bg1"/>
                </a:solidFill>
                <a:effectLst/>
                <a:uLnTx/>
                <a:uFillTx/>
                <a:latin typeface="+mj-lt"/>
                <a:ea typeface="+mn-ea"/>
                <a:cs typeface="+mn-cs"/>
              </a:rPr>
              <a:t>					</a:t>
            </a:r>
            <a:endParaRPr kumimoji="0" lang="en-US" sz="2000" b="1" i="0" u="none" strike="noStrike" kern="1200" cap="none" spc="0" normalizeH="0" baseline="0" noProof="0" dirty="0" smtClean="0">
              <a:ln>
                <a:noFill/>
              </a:ln>
              <a:solidFill>
                <a:srgbClr val="FF0000"/>
              </a:solidFill>
              <a:effectLst/>
              <a:uLnTx/>
              <a:uFillTx/>
              <a:latin typeface="Calibri" pitchFamily="34" charset="0"/>
              <a:ea typeface="+mn-ea"/>
              <a:cs typeface="Calibri" pitchFamily="34" charset="0"/>
            </a:endParaRPr>
          </a:p>
          <a:p>
            <a:pPr marL="548640" marR="0" lvl="0" indent="-411480" algn="l" defTabSz="914400" rtl="0" eaLnBrk="1" fontAlgn="auto" latinLnBrk="0" hangingPunct="1">
              <a:lnSpc>
                <a:spcPct val="100000"/>
              </a:lnSpc>
              <a:spcBef>
                <a:spcPct val="20000"/>
              </a:spcBef>
              <a:spcAft>
                <a:spcPts val="0"/>
              </a:spcAft>
              <a:buClr>
                <a:schemeClr val="bg1"/>
              </a:buClr>
              <a:buSzPct val="65000"/>
              <a:buFont typeface="Wingdings 2"/>
              <a:buChar char=""/>
              <a:tabLst/>
              <a:defRPr/>
            </a:pP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Employees</a:t>
            </a:r>
            <a:r>
              <a:rPr kumimoji="0" lang="en-US" sz="2000" b="0" i="0" u="none" strike="noStrike" kern="1200" cap="none" spc="0" normalizeH="0" noProof="0" dirty="0" smtClean="0">
                <a:ln>
                  <a:noFill/>
                </a:ln>
                <a:solidFill>
                  <a:schemeClr val="bg1"/>
                </a:solidFill>
                <a:effectLst/>
                <a:uLnTx/>
                <a:uFillTx/>
                <a:latin typeface="Calibri" pitchFamily="34" charset="0"/>
                <a:ea typeface="+mn-ea"/>
                <a:cs typeface="Calibri" pitchFamily="34" charset="0"/>
              </a:rPr>
              <a:t> in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a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transport company, </a:t>
            </a:r>
            <a:r>
              <a:rPr kumimoji="0" lang="en-US" sz="20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Sweden</a:t>
            </a:r>
          </a:p>
          <a:p>
            <a:pPr marL="1005840" lvl="1" indent="-411480">
              <a:spcBef>
                <a:spcPct val="20000"/>
              </a:spcBef>
              <a:buClr>
                <a:schemeClr val="bg1"/>
              </a:buClr>
              <a:buSzPct val="65000"/>
              <a:buFont typeface="Wingdings 2"/>
              <a:buChar char=""/>
              <a:defRPr/>
            </a:pPr>
            <a:r>
              <a:rPr kumimoji="0" lang="en-US" sz="2000" i="0" u="none" strike="noStrike" kern="1200" cap="none" spc="0" normalizeH="0" baseline="0" noProof="0" dirty="0" smtClean="0">
                <a:ln>
                  <a:noFill/>
                </a:ln>
                <a:solidFill>
                  <a:schemeClr val="bg1"/>
                </a:solidFill>
                <a:effectLst/>
                <a:uLnTx/>
                <a:uFillTx/>
                <a:latin typeface="Calibri" pitchFamily="34" charset="0"/>
                <a:cs typeface="Calibri" pitchFamily="34" charset="0"/>
              </a:rPr>
              <a:t>Significant</a:t>
            </a:r>
            <a:r>
              <a:rPr kumimoji="0" lang="en-US" sz="2000" i="0" u="none" strike="noStrike" kern="1200" cap="none" spc="0" normalizeH="0" noProof="0" dirty="0" smtClean="0">
                <a:ln>
                  <a:noFill/>
                </a:ln>
                <a:solidFill>
                  <a:schemeClr val="bg1"/>
                </a:solidFill>
                <a:effectLst/>
                <a:uLnTx/>
                <a:uFillTx/>
                <a:latin typeface="Calibri" pitchFamily="34" charset="0"/>
                <a:cs typeface="Calibri" pitchFamily="34" charset="0"/>
              </a:rPr>
              <a:t> fall in CDT levels</a:t>
            </a:r>
            <a:r>
              <a:rPr kumimoji="0" lang="en-US" sz="2000" b="0" i="0" u="none" strike="noStrike" kern="1200" cap="none" spc="0" normalizeH="0" baseline="0" noProof="0" dirty="0" smtClean="0">
                <a:ln>
                  <a:noFill/>
                </a:ln>
                <a:solidFill>
                  <a:schemeClr val="bg1"/>
                </a:solidFill>
                <a:effectLst/>
                <a:uLnTx/>
                <a:uFillTx/>
                <a:latin typeface="+mj-lt"/>
                <a:ea typeface="+mn-ea"/>
                <a:cs typeface="+mn-cs"/>
              </a:rPr>
              <a:t>							</a:t>
            </a:r>
            <a:r>
              <a:rPr kumimoji="0" lang="en-US" sz="1600" b="0" i="0" u="none" strike="noStrike" kern="1200" cap="none" spc="0" normalizeH="0" baseline="0" noProof="0" dirty="0" smtClean="0">
                <a:ln>
                  <a:noFill/>
                </a:ln>
                <a:solidFill>
                  <a:schemeClr val="bg1"/>
                </a:solidFill>
                <a:effectLst/>
                <a:uLnTx/>
                <a:uFillTx/>
                <a:latin typeface="+mj-lt"/>
                <a:ea typeface="+mn-ea"/>
                <a:cs typeface="+mn-cs"/>
              </a:rPr>
              <a:t>          </a:t>
            </a:r>
            <a:r>
              <a:rPr kumimoji="0" lang="en-US" sz="1600" b="0" i="0" u="none" strike="noStrike" kern="1200" cap="none" spc="0" normalizeH="0" baseline="0" noProof="0" dirty="0" smtClean="0">
                <a:ln>
                  <a:noFill/>
                </a:ln>
                <a:solidFill>
                  <a:schemeClr val="bg1"/>
                </a:solidFill>
                <a:effectLst/>
                <a:uLnTx/>
                <a:uFillTx/>
                <a:latin typeface="+mj-lt"/>
                <a:ea typeface="+mn-ea"/>
                <a:cs typeface="+mn-cs"/>
              </a:rPr>
              <a:t>                                              </a:t>
            </a:r>
            <a:r>
              <a:rPr kumimoji="0" lang="en-US" sz="1600" b="0" i="0" u="none" strike="noStrike" kern="1200" cap="none" spc="0" normalizeH="0" baseline="0" noProof="0" dirty="0" smtClean="0">
                <a:ln>
                  <a:noFill/>
                </a:ln>
                <a:solidFill>
                  <a:srgbClr val="FF0000"/>
                </a:solidFill>
                <a:effectLst/>
                <a:uLnTx/>
                <a:uFillTx/>
                <a:latin typeface="+mj-lt"/>
                <a:ea typeface="+mn-ea"/>
                <a:cs typeface="+mn-cs"/>
              </a:rPr>
              <a:t>(</a:t>
            </a:r>
            <a:r>
              <a:rPr kumimoji="0" lang="en-US" sz="1600" b="0" i="1" u="none" strike="noStrike" kern="1200" cap="none" spc="0" normalizeH="0" baseline="0" noProof="0" dirty="0" err="1" smtClean="0">
                <a:ln>
                  <a:noFill/>
                </a:ln>
                <a:solidFill>
                  <a:srgbClr val="FF0000"/>
                </a:solidFill>
                <a:effectLst/>
                <a:uLnTx/>
                <a:uFillTx/>
                <a:latin typeface="+mj-lt"/>
                <a:ea typeface="+mn-ea"/>
                <a:cs typeface="+mn-cs"/>
              </a:rPr>
              <a:t>Hermansson</a:t>
            </a:r>
            <a:r>
              <a:rPr kumimoji="0" lang="en-US" sz="1600" b="0" i="1" u="none" strike="noStrike" kern="1200" cap="none" spc="0" normalizeH="0" baseline="0" noProof="0" dirty="0" smtClean="0">
                <a:ln>
                  <a:noFill/>
                </a:ln>
                <a:solidFill>
                  <a:srgbClr val="FF0000"/>
                </a:solidFill>
                <a:effectLst/>
                <a:uLnTx/>
                <a:uFillTx/>
                <a:latin typeface="+mj-lt"/>
                <a:ea typeface="+mn-ea"/>
                <a:cs typeface="+mn-cs"/>
              </a:rPr>
              <a:t> </a:t>
            </a:r>
            <a:r>
              <a:rPr kumimoji="0" lang="en-US" sz="1600" b="0" i="1" u="none" strike="noStrike" kern="1200" cap="none" spc="0" normalizeH="0" baseline="0" noProof="0" dirty="0" smtClean="0">
                <a:ln>
                  <a:noFill/>
                </a:ln>
                <a:solidFill>
                  <a:srgbClr val="FF0000"/>
                </a:solidFill>
                <a:effectLst/>
                <a:uLnTx/>
                <a:uFillTx/>
                <a:latin typeface="+mj-lt"/>
                <a:ea typeface="+mn-ea"/>
                <a:cs typeface="+mn-cs"/>
              </a:rPr>
              <a:t>et al, </a:t>
            </a:r>
            <a:r>
              <a:rPr kumimoji="0" lang="en-US" sz="1600" b="0" i="1" u="none" strike="noStrike" kern="1200" cap="none" spc="0" normalizeH="0" baseline="0" noProof="0" dirty="0" smtClean="0">
                <a:ln>
                  <a:noFill/>
                </a:ln>
                <a:solidFill>
                  <a:srgbClr val="FF0000"/>
                </a:solidFill>
                <a:effectLst/>
                <a:uLnTx/>
                <a:uFillTx/>
                <a:latin typeface="+mj-lt"/>
                <a:ea typeface="+mn-ea"/>
                <a:cs typeface="+mn-cs"/>
              </a:rPr>
              <a:t>2009)</a:t>
            </a:r>
            <a:endParaRPr kumimoji="0" lang="en-US" sz="1600" b="0" i="1" u="none" strike="noStrike" kern="1200" cap="none" spc="0" normalizeH="0" baseline="0" noProof="0" dirty="0" smtClean="0">
              <a:ln>
                <a:noFill/>
              </a:ln>
              <a:solidFill>
                <a:srgbClr val="FF0000"/>
              </a:solidFill>
              <a:effectLst/>
              <a:uLnTx/>
              <a:uFillTx/>
              <a:latin typeface="+mj-lt"/>
              <a:ea typeface="+mn-ea"/>
              <a:cs typeface="+mn-cs"/>
            </a:endParaRPr>
          </a:p>
          <a:p>
            <a:pPr marL="868680" marR="0" lvl="1" indent="-283464" algn="l" defTabSz="914400" rtl="0" eaLnBrk="1" fontAlgn="auto" latinLnBrk="0" hangingPunct="1">
              <a:lnSpc>
                <a:spcPct val="100000"/>
              </a:lnSpc>
              <a:spcBef>
                <a:spcPct val="20000"/>
              </a:spcBef>
              <a:spcAft>
                <a:spcPts val="0"/>
              </a:spcAft>
              <a:buClr>
                <a:schemeClr val="bg1"/>
              </a:buClr>
              <a:buSzPct val="80000"/>
              <a:buFont typeface="Wingdings 2"/>
              <a:buNone/>
              <a:tabLst/>
              <a:defRPr/>
            </a:pPr>
            <a:endParaRPr kumimoji="0" lang="en-US" sz="2000" b="1" i="0" u="none" strike="noStrike" kern="1200" cap="none" spc="0" normalizeH="0" baseline="0" noProof="0" dirty="0" smtClean="0">
              <a:ln>
                <a:noFill/>
              </a:ln>
              <a:solidFill>
                <a:srgbClr val="FF0000"/>
              </a:solidFill>
              <a:effectLst/>
              <a:uLnTx/>
              <a:uFillTx/>
              <a:latin typeface="+mj-lt"/>
              <a:ea typeface="+mn-ea"/>
              <a:cs typeface="+mn-cs"/>
            </a:endParaRPr>
          </a:p>
          <a:p>
            <a:pPr marL="868680" marR="0" lvl="1" indent="-283464" algn="l" defTabSz="914400" rtl="0" eaLnBrk="1" fontAlgn="auto" latinLnBrk="0" hangingPunct="1">
              <a:lnSpc>
                <a:spcPct val="100000"/>
              </a:lnSpc>
              <a:spcBef>
                <a:spcPct val="20000"/>
              </a:spcBef>
              <a:spcAft>
                <a:spcPts val="0"/>
              </a:spcAft>
              <a:buClr>
                <a:schemeClr val="bg1"/>
              </a:buClr>
              <a:buSzPct val="80000"/>
              <a:buFont typeface="Wingdings 2"/>
              <a:buChar char=""/>
              <a:tabLst/>
              <a:defRPr/>
            </a:pPr>
            <a:endParaRPr kumimoji="0" lang="en-US" sz="2000" b="1" i="0" u="none" strike="noStrike" kern="1200" cap="none" spc="0" normalizeH="0" baseline="0" noProof="0" dirty="0">
              <a:ln>
                <a:noFill/>
              </a:ln>
              <a:solidFill>
                <a:srgbClr val="FF0000"/>
              </a:solidFill>
              <a:effectLst/>
              <a:uLnTx/>
              <a:uFillTx/>
              <a:latin typeface="+mj-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20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2000"/>
                                        <p:tgtEl>
                                          <p:spTgt spid="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2000"/>
                                        <p:tgtEl>
                                          <p:spTgt spid="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2000"/>
                                        <p:tgtEl>
                                          <p:spTgt spid="5">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2000"/>
                                        <p:tgtEl>
                                          <p:spTgt spid="5">
                                            <p:txEl>
                                              <p:pRg st="6" end="6"/>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fade">
                                      <p:cBhvr>
                                        <p:cTn id="25" dur="2000"/>
                                        <p:tgtEl>
                                          <p:spTgt spid="5">
                                            <p:txEl>
                                              <p:pRg st="7" end="7"/>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fade">
                                      <p:cBhvr>
                                        <p:cTn id="28" dur="2000"/>
                                        <p:tgtEl>
                                          <p:spTgt spid="5">
                                            <p:txEl>
                                              <p:pRg st="8" end="8"/>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txEl>
                                              <p:pRg st="9" end="9"/>
                                            </p:txEl>
                                          </p:spTgt>
                                        </p:tgtEl>
                                        <p:attrNameLst>
                                          <p:attrName>style.visibility</p:attrName>
                                        </p:attrNameLst>
                                      </p:cBhvr>
                                      <p:to>
                                        <p:strVal val="visible"/>
                                      </p:to>
                                    </p:set>
                                    <p:animEffect transition="in" filter="fade">
                                      <p:cBhvr>
                                        <p:cTn id="31" dur="2000"/>
                                        <p:tgtEl>
                                          <p:spTgt spid="5">
                                            <p:txEl>
                                              <p:pRg st="9" end="9"/>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
                                            <p:txEl>
                                              <p:pRg st="10" end="10"/>
                                            </p:txEl>
                                          </p:spTgt>
                                        </p:tgtEl>
                                        <p:attrNameLst>
                                          <p:attrName>style.visibility</p:attrName>
                                        </p:attrNameLst>
                                      </p:cBhvr>
                                      <p:to>
                                        <p:strVal val="visible"/>
                                      </p:to>
                                    </p:set>
                                    <p:animEffect transition="in" filter="fade">
                                      <p:cBhvr>
                                        <p:cTn id="34" dur="20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RESEARCH QUESTION</a:t>
            </a:r>
            <a:endParaRPr lang="en-US" sz="2800" dirty="0"/>
          </a:p>
        </p:txBody>
      </p:sp>
      <p:sp>
        <p:nvSpPr>
          <p:cNvPr id="3" name="Content Placeholder 2"/>
          <p:cNvSpPr>
            <a:spLocks noGrp="1"/>
          </p:cNvSpPr>
          <p:nvPr>
            <p:ph idx="1"/>
          </p:nvPr>
        </p:nvSpPr>
        <p:spPr/>
        <p:txBody>
          <a:bodyPr/>
          <a:lstStyle/>
          <a:p>
            <a:r>
              <a:rPr lang="en-US" dirty="0" smtClean="0"/>
              <a:t>Do ASSIST scores and bio-markers of alcohol change significantly as compared to baseline, after 12 weeks of receiving brief intervention as compared to simple advice? </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295400"/>
            <a:ext cx="8458200" cy="5078313"/>
          </a:xfrm>
          <a:prstGeom prst="rect">
            <a:avLst/>
          </a:prstGeom>
        </p:spPr>
        <p:txBody>
          <a:bodyPr wrap="square">
            <a:spAutoFit/>
          </a:bodyPr>
          <a:lstStyle/>
          <a:p>
            <a:r>
              <a:rPr lang="en-US" sz="2000" b="1" dirty="0" smtClean="0">
                <a:solidFill>
                  <a:schemeClr val="bg1"/>
                </a:solidFill>
                <a:latin typeface="Calibri" pitchFamily="34" charset="0"/>
                <a:cs typeface="Calibri" pitchFamily="34" charset="0"/>
              </a:rPr>
              <a:t>Study Design: Randomized trial</a:t>
            </a:r>
          </a:p>
          <a:p>
            <a:r>
              <a:rPr lang="en-US" sz="2000" b="1" dirty="0" smtClean="0">
                <a:solidFill>
                  <a:schemeClr val="bg1"/>
                </a:solidFill>
                <a:latin typeface="Calibri" pitchFamily="34" charset="0"/>
                <a:cs typeface="Calibri" pitchFamily="34" charset="0"/>
              </a:rPr>
              <a:t>Study </a:t>
            </a:r>
            <a:r>
              <a:rPr lang="en-US" sz="2000" b="1" dirty="0" smtClean="0">
                <a:solidFill>
                  <a:schemeClr val="bg1"/>
                </a:solidFill>
                <a:latin typeface="Calibri" pitchFamily="34" charset="0"/>
                <a:cs typeface="Calibri" pitchFamily="34" charset="0"/>
              </a:rPr>
              <a:t>population/Setting :</a:t>
            </a:r>
            <a:r>
              <a:rPr lang="en-US" sz="2000" dirty="0" smtClean="0">
                <a:solidFill>
                  <a:schemeClr val="bg1"/>
                </a:solidFill>
                <a:latin typeface="Calibri" pitchFamily="34" charset="0"/>
                <a:cs typeface="Calibri" pitchFamily="34" charset="0"/>
              </a:rPr>
              <a:t>152 patients receiving </a:t>
            </a:r>
            <a:r>
              <a:rPr lang="en-US" sz="2000" dirty="0" err="1" smtClean="0">
                <a:solidFill>
                  <a:schemeClr val="bg1"/>
                </a:solidFill>
                <a:latin typeface="Calibri" pitchFamily="34" charset="0"/>
                <a:cs typeface="Calibri" pitchFamily="34" charset="0"/>
              </a:rPr>
              <a:t>Buprenorphine</a:t>
            </a:r>
            <a:r>
              <a:rPr lang="en-US" sz="2000" dirty="0" smtClean="0">
                <a:solidFill>
                  <a:schemeClr val="bg1"/>
                </a:solidFill>
                <a:latin typeface="Calibri" pitchFamily="34" charset="0"/>
                <a:cs typeface="Calibri" pitchFamily="34" charset="0"/>
              </a:rPr>
              <a:t> maintenance treatment in the central tertiary addiction treatment </a:t>
            </a:r>
            <a:r>
              <a:rPr lang="en-US" sz="2000" dirty="0" err="1" smtClean="0">
                <a:solidFill>
                  <a:schemeClr val="bg1"/>
                </a:solidFill>
                <a:latin typeface="Calibri" pitchFamily="34" charset="0"/>
                <a:cs typeface="Calibri" pitchFamily="34" charset="0"/>
              </a:rPr>
              <a:t>setting,India</a:t>
            </a:r>
            <a:endParaRPr lang="en-US" sz="2000" dirty="0" smtClean="0">
              <a:solidFill>
                <a:schemeClr val="bg1"/>
              </a:solidFill>
              <a:latin typeface="Calibri" pitchFamily="34" charset="0"/>
              <a:cs typeface="Calibri" pitchFamily="34" charset="0"/>
            </a:endParaRPr>
          </a:p>
          <a:p>
            <a:endParaRPr lang="en-US" sz="2000" dirty="0" smtClean="0">
              <a:solidFill>
                <a:schemeClr val="bg1"/>
              </a:solidFill>
              <a:latin typeface="Calibri" pitchFamily="34" charset="0"/>
              <a:cs typeface="Calibri" pitchFamily="34" charset="0"/>
            </a:endParaRPr>
          </a:p>
          <a:p>
            <a:r>
              <a:rPr lang="en-US" sz="2000" b="1" dirty="0" smtClean="0">
                <a:solidFill>
                  <a:schemeClr val="bg1"/>
                </a:solidFill>
                <a:latin typeface="Calibri" pitchFamily="34" charset="0"/>
                <a:cs typeface="Calibri" pitchFamily="34" charset="0"/>
              </a:rPr>
              <a:t>Inclusion criteria</a:t>
            </a:r>
          </a:p>
          <a:p>
            <a:pPr>
              <a:buFont typeface="Arial" pitchFamily="34" charset="0"/>
              <a:buChar char="•"/>
            </a:pPr>
            <a:r>
              <a:rPr lang="en-US" sz="2000" dirty="0" smtClean="0">
                <a:solidFill>
                  <a:schemeClr val="bg1"/>
                </a:solidFill>
                <a:latin typeface="Calibri" pitchFamily="34" charset="0"/>
                <a:cs typeface="Calibri" pitchFamily="34" charset="0"/>
              </a:rPr>
              <a:t>ASSIST score for alcohol use &gt;</a:t>
            </a:r>
            <a:r>
              <a:rPr lang="en-US" sz="2000" dirty="0" smtClean="0">
                <a:solidFill>
                  <a:schemeClr val="bg1"/>
                </a:solidFill>
                <a:latin typeface="Calibri" pitchFamily="34" charset="0"/>
                <a:cs typeface="Calibri" pitchFamily="34" charset="0"/>
              </a:rPr>
              <a:t>11</a:t>
            </a:r>
          </a:p>
          <a:p>
            <a:pPr>
              <a:buFont typeface="Arial" pitchFamily="34" charset="0"/>
              <a:buChar char="•"/>
            </a:pPr>
            <a:r>
              <a:rPr lang="en-US" sz="2000" dirty="0" smtClean="0">
                <a:solidFill>
                  <a:schemeClr val="bg1"/>
                </a:solidFill>
                <a:latin typeface="Calibri" pitchFamily="34" charset="0"/>
                <a:cs typeface="Calibri" pitchFamily="34" charset="0"/>
              </a:rPr>
              <a:t>Male </a:t>
            </a:r>
            <a:r>
              <a:rPr lang="en-US" sz="2000" dirty="0" smtClean="0">
                <a:solidFill>
                  <a:schemeClr val="bg1"/>
                </a:solidFill>
                <a:latin typeface="Calibri" pitchFamily="34" charset="0"/>
                <a:cs typeface="Calibri" pitchFamily="34" charset="0"/>
              </a:rPr>
              <a:t>patients, 18-60 years</a:t>
            </a:r>
            <a:endParaRPr lang="en-IN" sz="2000" dirty="0" smtClean="0">
              <a:solidFill>
                <a:schemeClr val="bg1"/>
              </a:solidFill>
              <a:latin typeface="Calibri" pitchFamily="34" charset="0"/>
              <a:cs typeface="Calibri" pitchFamily="34" charset="0"/>
            </a:endParaRPr>
          </a:p>
          <a:p>
            <a:pPr>
              <a:buFont typeface="Arial" pitchFamily="34" charset="0"/>
              <a:buChar char="•"/>
            </a:pPr>
            <a:r>
              <a:rPr lang="en-US" sz="2000" dirty="0" smtClean="0">
                <a:solidFill>
                  <a:schemeClr val="bg1"/>
                </a:solidFill>
                <a:latin typeface="Calibri" pitchFamily="34" charset="0"/>
                <a:cs typeface="Calibri" pitchFamily="34" charset="0"/>
              </a:rPr>
              <a:t>  File diagnosis: Opioid Dependence Syndrome</a:t>
            </a:r>
          </a:p>
          <a:p>
            <a:pPr>
              <a:buFont typeface="Arial" pitchFamily="34" charset="0"/>
              <a:buChar char="•"/>
            </a:pPr>
            <a:r>
              <a:rPr lang="en-US" sz="2000" dirty="0" smtClean="0">
                <a:solidFill>
                  <a:schemeClr val="bg1"/>
                </a:solidFill>
                <a:latin typeface="Calibri" pitchFamily="34" charset="0"/>
                <a:cs typeface="Calibri" pitchFamily="34" charset="0"/>
              </a:rPr>
              <a:t>  On buprenorphine maintenance treatment for at least three  months </a:t>
            </a:r>
          </a:p>
          <a:p>
            <a:pPr>
              <a:buFont typeface="Arial" pitchFamily="34" charset="0"/>
              <a:buChar char="•"/>
            </a:pPr>
            <a:r>
              <a:rPr lang="en-US" sz="2000" dirty="0" smtClean="0">
                <a:solidFill>
                  <a:schemeClr val="bg1"/>
                </a:solidFill>
                <a:latin typeface="Calibri" pitchFamily="34" charset="0"/>
                <a:cs typeface="Calibri" pitchFamily="34" charset="0"/>
              </a:rPr>
              <a:t>  Receiving buprenorphine from NDDTC pharmacy</a:t>
            </a:r>
          </a:p>
          <a:p>
            <a:pPr>
              <a:buFont typeface="Arial" pitchFamily="34" charset="0"/>
              <a:buChar char="•"/>
            </a:pPr>
            <a:r>
              <a:rPr lang="en-US" sz="2000" dirty="0" smtClean="0">
                <a:solidFill>
                  <a:schemeClr val="bg1"/>
                </a:solidFill>
                <a:latin typeface="Calibri" pitchFamily="34" charset="0"/>
                <a:cs typeface="Calibri" pitchFamily="34" charset="0"/>
              </a:rPr>
              <a:t>  Has taken medications on at least 50%  of the days in last one month</a:t>
            </a:r>
            <a:endParaRPr lang="en-US" sz="2000" b="1" dirty="0" smtClean="0">
              <a:solidFill>
                <a:schemeClr val="bg1"/>
              </a:solidFill>
              <a:latin typeface="Calibri" pitchFamily="34" charset="0"/>
              <a:cs typeface="Calibri" pitchFamily="34" charset="0"/>
            </a:endParaRPr>
          </a:p>
          <a:p>
            <a:endParaRPr lang="en-US" sz="2000" b="1" dirty="0" smtClean="0">
              <a:solidFill>
                <a:schemeClr val="bg1"/>
              </a:solidFill>
              <a:latin typeface="Calibri" pitchFamily="34" charset="0"/>
              <a:cs typeface="Calibri" pitchFamily="34" charset="0"/>
            </a:endParaRPr>
          </a:p>
          <a:p>
            <a:r>
              <a:rPr lang="en-US" sz="2000" b="1" dirty="0" smtClean="0">
                <a:solidFill>
                  <a:schemeClr val="bg1"/>
                </a:solidFill>
                <a:latin typeface="Calibri" pitchFamily="34" charset="0"/>
                <a:cs typeface="Calibri" pitchFamily="34" charset="0"/>
              </a:rPr>
              <a:t>Exclusion criteria</a:t>
            </a:r>
          </a:p>
          <a:p>
            <a:pPr marL="457200" indent="-457200">
              <a:buFont typeface="Arial" pitchFamily="34" charset="0"/>
              <a:buChar char="•"/>
            </a:pPr>
            <a:r>
              <a:rPr lang="en-US" sz="2000" dirty="0" smtClean="0">
                <a:solidFill>
                  <a:schemeClr val="bg1"/>
                </a:solidFill>
                <a:latin typeface="Calibri" pitchFamily="34" charset="0"/>
                <a:cs typeface="Calibri" pitchFamily="34" charset="0"/>
              </a:rPr>
              <a:t>File diagnosis of co-morbidity (other substance abuse or dependence, or psychiatric co-morbidity on Axis 1)*</a:t>
            </a:r>
          </a:p>
          <a:p>
            <a:pPr algn="r"/>
            <a:r>
              <a:rPr lang="en-US" sz="2000" dirty="0" smtClean="0">
                <a:solidFill>
                  <a:schemeClr val="bg1"/>
                </a:solidFill>
                <a:latin typeface="Calibri" pitchFamily="34" charset="0"/>
                <a:cs typeface="Calibri" pitchFamily="34" charset="0"/>
              </a:rPr>
              <a:t>	</a:t>
            </a:r>
            <a:r>
              <a:rPr lang="en-US" sz="2400" dirty="0" smtClean="0">
                <a:solidFill>
                  <a:schemeClr val="bg1"/>
                </a:solidFill>
                <a:latin typeface="Calibri" pitchFamily="34" charset="0"/>
                <a:cs typeface="Calibri" pitchFamily="34" charset="0"/>
              </a:rPr>
              <a:t>	</a:t>
            </a:r>
            <a:r>
              <a:rPr lang="en-US" sz="2400" i="1" dirty="0" smtClean="0">
                <a:solidFill>
                  <a:schemeClr val="bg1"/>
                </a:solidFill>
                <a:latin typeface="Calibri" pitchFamily="34" charset="0"/>
                <a:cs typeface="Calibri" pitchFamily="34" charset="0"/>
              </a:rPr>
              <a:t>*</a:t>
            </a:r>
            <a:r>
              <a:rPr lang="en-US" sz="2000" i="1" dirty="0" smtClean="0">
                <a:solidFill>
                  <a:schemeClr val="bg1"/>
                </a:solidFill>
                <a:latin typeface="Calibri" pitchFamily="34" charset="0"/>
                <a:cs typeface="Calibri" pitchFamily="34" charset="0"/>
              </a:rPr>
              <a:t>Tobacco  and Alcohol use disorders not considered</a:t>
            </a:r>
          </a:p>
        </p:txBody>
      </p:sp>
      <p:sp>
        <p:nvSpPr>
          <p:cNvPr id="3" name="Title 2"/>
          <p:cNvSpPr txBox="1">
            <a:spLocks/>
          </p:cNvSpPr>
          <p:nvPr/>
        </p:nvSpPr>
        <p:spPr>
          <a:xfrm>
            <a:off x="457200" y="533400"/>
            <a:ext cx="7924800" cy="685800"/>
          </a:xfrm>
          <a:prstGeom prst="rect">
            <a:avLst/>
          </a:prstGeom>
        </p:spPr>
        <p:txBody>
          <a:bodyP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w="6350">
                  <a:noFill/>
                </a:ln>
                <a:solidFill>
                  <a:schemeClr val="bg1"/>
                </a:solidFill>
                <a:effectLst/>
                <a:uLnTx/>
                <a:uFillTx/>
                <a:latin typeface="+mj-lt"/>
                <a:ea typeface="+mj-ea"/>
                <a:cs typeface="+mj-cs"/>
              </a:rPr>
              <a:t>METHODOLOGY</a:t>
            </a:r>
            <a:endParaRPr kumimoji="0" lang="en-US" sz="3200" b="1" i="0" u="none" strike="noStrike" kern="1200" cap="none" spc="0" normalizeH="0" baseline="0" noProof="0" dirty="0">
              <a:ln w="6350">
                <a:noFill/>
              </a:ln>
              <a:solidFill>
                <a:schemeClr val="bg1"/>
              </a:solidFill>
              <a:effectLst/>
              <a:uLnTx/>
              <a:uFillTx/>
              <a:latin typeface="+mj-lt"/>
              <a:ea typeface="+mj-ea"/>
              <a:cs typeface="+mj-cs"/>
            </a:endParaRPr>
          </a:p>
        </p:txBody>
      </p:sp>
      <p:sp>
        <p:nvSpPr>
          <p:cNvPr id="4" name="Rounded Rectangle 3"/>
          <p:cNvSpPr/>
          <p:nvPr/>
        </p:nvSpPr>
        <p:spPr>
          <a:xfrm>
            <a:off x="914400" y="2514600"/>
            <a:ext cx="6858000" cy="2667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rPr>
              <a:t>Institute Ethics committee clearance taken prior to the study</a:t>
            </a:r>
          </a:p>
          <a:p>
            <a:pPr algn="ctr"/>
            <a:r>
              <a:rPr lang="en-US" sz="2400" dirty="0" smtClean="0">
                <a:solidFill>
                  <a:schemeClr val="bg1"/>
                </a:solidFill>
              </a:rPr>
              <a:t>Written Consent taken for each subject</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7287203</TotalTime>
  <Words>1549</Words>
  <Application>Microsoft Office PowerPoint</Application>
  <PresentationFormat>On-screen Show (4:3)</PresentationFormat>
  <Paragraphs>459</Paragraphs>
  <Slides>19</Slides>
  <Notes>6</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Apex</vt:lpstr>
      <vt:lpstr>Slide 1</vt:lpstr>
      <vt:lpstr>Slide 2</vt:lpstr>
      <vt:lpstr>Slide 3</vt:lpstr>
      <vt:lpstr>Screening for Alcohol use</vt:lpstr>
      <vt:lpstr>Brief Interventions</vt:lpstr>
      <vt:lpstr>Brief intervention for alcohol use in OST</vt:lpstr>
      <vt:lpstr>Biomarkers of Alcohol use…</vt:lpstr>
      <vt:lpstr>RESEARCH QUESTION</vt:lpstr>
      <vt:lpstr>Slide 9</vt:lpstr>
      <vt:lpstr>Intervention characteristics</vt:lpstr>
      <vt:lpstr>Randomized Allocation to two groups </vt:lpstr>
      <vt:lpstr>Slide 12</vt:lpstr>
      <vt:lpstr>RESULTS</vt:lpstr>
      <vt:lpstr>Comparison of mean ASSIST score: Baseline and 12 wks f/u</vt:lpstr>
      <vt:lpstr>Pre-post change in quantity of alcohol use in grams/day use at 12 weeks</vt:lpstr>
      <vt:lpstr>Slide 16</vt:lpstr>
      <vt:lpstr> Pre-post comparison of serum CDT levels</vt:lpstr>
      <vt:lpstr>Slide 18</vt:lpstr>
      <vt:lpstr>Discussion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HARMFUL/ HAZARDOUS ALCOHOL  USE IN PATIENTS ON AGONIST MAINTAINENCE TRAEATMENT  FOR OPIOIDS :  FEASIBILITY AND ROLE OF BRIEF INTERVENTION</dc:title>
  <dc:creator>Reader2</dc:creator>
  <cp:lastModifiedBy>Welcome</cp:lastModifiedBy>
  <cp:revision>3052</cp:revision>
  <dcterms:created xsi:type="dcterms:W3CDTF">2011-03-16T13:54:27Z</dcterms:created>
  <dcterms:modified xsi:type="dcterms:W3CDTF">2017-10-24T06:42:22Z</dcterms:modified>
</cp:coreProperties>
</file>