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95" r:id="rId3"/>
    <p:sldId id="319" r:id="rId4"/>
    <p:sldId id="314" r:id="rId5"/>
    <p:sldId id="315" r:id="rId6"/>
    <p:sldId id="320" r:id="rId7"/>
    <p:sldId id="297" r:id="rId8"/>
    <p:sldId id="298" r:id="rId9"/>
    <p:sldId id="299" r:id="rId10"/>
    <p:sldId id="300" r:id="rId11"/>
    <p:sldId id="317" r:id="rId12"/>
    <p:sldId id="301" r:id="rId13"/>
    <p:sldId id="311" r:id="rId14"/>
    <p:sldId id="318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6600"/>
    <a:srgbClr val="800000"/>
    <a:srgbClr val="990000"/>
    <a:srgbClr val="CC0000"/>
    <a:srgbClr val="3E0000"/>
    <a:srgbClr val="081422"/>
    <a:srgbClr val="640000"/>
    <a:srgbClr val="FF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56" autoAdjust="0"/>
    <p:restoredTop sz="94660"/>
  </p:normalViewPr>
  <p:slideViewPr>
    <p:cSldViewPr>
      <p:cViewPr varScale="1">
        <p:scale>
          <a:sx n="86" d="100"/>
          <a:sy n="86" d="100"/>
        </p:scale>
        <p:origin x="1373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Cartel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tente\Desktop\Presentazioni\ISSPD%202017\grafici%20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Cartel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tente\Desktop\Presentazioni\ISSPD%202017\grafici%202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tente\Desktop\Presentazioni\ISSPD%202017\grafici%202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tente\Desktop\Presentazioni\ISSPD%202017\grafici%2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208189322065559"/>
          <c:y val="4.410954631620953E-2"/>
          <c:w val="0.6304778712011242"/>
          <c:h val="0.911780907367580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Foglio1!$B$6</c:f>
              <c:strCache>
                <c:ptCount val="1"/>
                <c:pt idx="0">
                  <c:v>AUD </c:v>
                </c:pt>
              </c:strCache>
            </c:strRef>
          </c:tx>
          <c:invertIfNegative val="0"/>
          <c:val>
            <c:numRef>
              <c:f>Foglio1!$C$6</c:f>
              <c:numCache>
                <c:formatCode>General</c:formatCode>
                <c:ptCount val="1"/>
                <c:pt idx="0">
                  <c:v>19.7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E7-48B1-A68C-F4D95B0B912A}"/>
            </c:ext>
          </c:extLst>
        </c:ser>
        <c:ser>
          <c:idx val="1"/>
          <c:order val="1"/>
          <c:tx>
            <c:strRef>
              <c:f>Foglio1!$B$5</c:f>
              <c:strCache>
                <c:ptCount val="1"/>
                <c:pt idx="0">
                  <c:v>AUD +PDs</c:v>
                </c:pt>
              </c:strCache>
            </c:strRef>
          </c:tx>
          <c:spPr>
            <a:solidFill>
              <a:srgbClr val="C00000"/>
            </a:solidFill>
            <a:ln w="28575">
              <a:solidFill>
                <a:srgbClr val="6C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val>
            <c:numRef>
              <c:f>Foglio1!$C$5</c:f>
              <c:numCache>
                <c:formatCode>General</c:formatCode>
                <c:ptCount val="1"/>
                <c:pt idx="0">
                  <c:v>22.2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E7-48B1-A68C-F4D95B0B91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7788800"/>
        <c:axId val="68492288"/>
      </c:barChart>
      <c:catAx>
        <c:axId val="67788800"/>
        <c:scaling>
          <c:orientation val="minMax"/>
        </c:scaling>
        <c:delete val="1"/>
        <c:axPos val="b"/>
        <c:majorTickMark val="none"/>
        <c:minorTickMark val="none"/>
        <c:tickLblPos val="none"/>
        <c:crossAx val="68492288"/>
        <c:crosses val="autoZero"/>
        <c:auto val="1"/>
        <c:lblAlgn val="ctr"/>
        <c:lblOffset val="100"/>
        <c:noMultiLvlLbl val="0"/>
      </c:catAx>
      <c:valAx>
        <c:axId val="68492288"/>
        <c:scaling>
          <c:orientation val="minMax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600" i="0"/>
                </a:pPr>
                <a:r>
                  <a:rPr lang="it-IT" sz="1600" b="1" i="0" dirty="0"/>
                  <a:t>ATTRITION RATE (%)</a:t>
                </a:r>
              </a:p>
            </c:rich>
          </c:tx>
          <c:layout>
            <c:manualLayout>
              <c:xMode val="edge"/>
              <c:yMode val="edge"/>
              <c:x val="2.4924629586611587E-3"/>
              <c:y val="0.31819621069408943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100"/>
            </a:pPr>
            <a:endParaRPr lang="it-IT"/>
          </a:p>
        </c:txPr>
        <c:crossAx val="67788800"/>
        <c:crosses val="autoZero"/>
        <c:crossBetween val="between"/>
      </c:valAx>
    </c:plotArea>
    <c:legend>
      <c:legendPos val="r"/>
      <c:overlay val="0"/>
      <c:txPr>
        <a:bodyPr rot="0" vert="horz"/>
        <a:lstStyle/>
        <a:p>
          <a:pPr>
            <a:defRPr sz="1600" b="1"/>
          </a:pPr>
          <a:endParaRPr lang="it-IT"/>
        </a:p>
      </c:txPr>
    </c:legend>
    <c:plotVisOnly val="1"/>
    <c:dispBlanksAs val="gap"/>
    <c:showDLblsOverMax val="0"/>
  </c:chart>
  <c:spPr>
    <a:ln w="28575">
      <a:noFill/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192749798241979"/>
          <c:y val="5.7592457047256185E-2"/>
          <c:w val="0.55257864899716957"/>
          <c:h val="0.910751746537966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Foglio1!$B$16</c:f>
              <c:strCache>
                <c:ptCount val="1"/>
                <c:pt idx="0">
                  <c:v>AUD</c:v>
                </c:pt>
              </c:strCache>
            </c:strRef>
          </c:tx>
          <c:spPr>
            <a:solidFill>
              <a:schemeClr val="accent1"/>
            </a:solidFill>
            <a:ln w="28575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errBars>
            <c:errBarType val="both"/>
            <c:errValType val="fixedVal"/>
            <c:noEndCap val="0"/>
            <c:val val="44.2"/>
          </c:errBars>
          <c:val>
            <c:numRef>
              <c:f>Foglio1!$C$16</c:f>
              <c:numCache>
                <c:formatCode>General</c:formatCode>
                <c:ptCount val="1"/>
                <c:pt idx="0">
                  <c:v>88.34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FC-4B52-835F-E8A9A42EF27F}"/>
            </c:ext>
          </c:extLst>
        </c:ser>
        <c:ser>
          <c:idx val="1"/>
          <c:order val="1"/>
          <c:tx>
            <c:strRef>
              <c:f>Foglio1!$B$17</c:f>
              <c:strCache>
                <c:ptCount val="1"/>
                <c:pt idx="0">
                  <c:v>AUD+PDs</c:v>
                </c:pt>
              </c:strCache>
            </c:strRef>
          </c:tx>
          <c:spPr>
            <a:solidFill>
              <a:srgbClr val="C00000"/>
            </a:solidFill>
            <a:ln w="28575">
              <a:solidFill>
                <a:srgbClr val="6C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errBars>
            <c:errBarType val="both"/>
            <c:errValType val="fixedVal"/>
            <c:noEndCap val="0"/>
            <c:val val="45.38"/>
          </c:errBars>
          <c:val>
            <c:numRef>
              <c:f>Foglio1!$C$17</c:f>
              <c:numCache>
                <c:formatCode>General</c:formatCode>
                <c:ptCount val="1"/>
                <c:pt idx="0">
                  <c:v>79.77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FC-4B52-835F-E8A9A42EF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9379712"/>
        <c:axId val="170328064"/>
      </c:barChart>
      <c:catAx>
        <c:axId val="169379712"/>
        <c:scaling>
          <c:orientation val="minMax"/>
        </c:scaling>
        <c:delete val="1"/>
        <c:axPos val="b"/>
        <c:majorTickMark val="none"/>
        <c:minorTickMark val="none"/>
        <c:tickLblPos val="none"/>
        <c:crossAx val="170328064"/>
        <c:crosses val="autoZero"/>
        <c:auto val="1"/>
        <c:lblAlgn val="ctr"/>
        <c:lblOffset val="100"/>
        <c:noMultiLvlLbl val="0"/>
      </c:catAx>
      <c:valAx>
        <c:axId val="170328064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it-IT" sz="1400" dirty="0"/>
                  <a:t>CONSECUTIVE DAYS OF ABSTINENCE</a:t>
                </a:r>
              </a:p>
            </c:rich>
          </c:tx>
          <c:layout>
            <c:manualLayout>
              <c:xMode val="edge"/>
              <c:yMode val="edge"/>
              <c:x val="1.3850415512465374E-2"/>
              <c:y val="0.18579185646039328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it-IT"/>
          </a:p>
        </c:txPr>
        <c:crossAx val="1693797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785208554675146"/>
          <c:y val="0.3832666468431612"/>
          <c:w val="0.18382293279822018"/>
          <c:h val="0.21271737780769456"/>
        </c:manualLayout>
      </c:layout>
      <c:overlay val="0"/>
      <c:txPr>
        <a:bodyPr rot="0" vert="horz"/>
        <a:lstStyle/>
        <a:p>
          <a:pPr>
            <a:defRPr sz="1200" b="1"/>
          </a:pPr>
          <a:endParaRPr lang="it-IT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26421755607401"/>
          <c:y val="5.8134318881594031E-2"/>
          <c:w val="0.80573578244392596"/>
          <c:h val="0.909912049382960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Foglio1!$B$11</c:f>
              <c:strCache>
                <c:ptCount val="1"/>
                <c:pt idx="0">
                  <c:v>AUD </c:v>
                </c:pt>
              </c:strCache>
            </c:strRef>
          </c:tx>
          <c:spPr>
            <a:solidFill>
              <a:srgbClr val="FF9933"/>
            </a:solidFill>
            <a:ln w="28575">
              <a:solidFill>
                <a:schemeClr val="accent2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79D-448C-8777-099A4E30BDF6}"/>
              </c:ext>
            </c:extLst>
          </c:dPt>
          <c:val>
            <c:numRef>
              <c:f>Foglio1!$C$11</c:f>
              <c:numCache>
                <c:formatCode>General</c:formatCode>
                <c:ptCount val="1"/>
                <c:pt idx="0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9D-448C-8777-099A4E30BDF6}"/>
            </c:ext>
          </c:extLst>
        </c:ser>
        <c:ser>
          <c:idx val="1"/>
          <c:order val="1"/>
          <c:tx>
            <c:strRef>
              <c:f>Foglio1!$B$10</c:f>
              <c:strCache>
                <c:ptCount val="1"/>
                <c:pt idx="0">
                  <c:v>AUD +PDs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C00000"/>
              </a:solidFill>
            </c:spPr>
            <c:extLst>
              <c:ext xmlns:c16="http://schemas.microsoft.com/office/drawing/2014/chart" uri="{C3380CC4-5D6E-409C-BE32-E72D297353CC}">
                <c16:uniqueId val="{00000004-679D-448C-8777-099A4E30BDF6}"/>
              </c:ext>
            </c:extLst>
          </c:dPt>
          <c:val>
            <c:numRef>
              <c:f>Foglio1!$C$10</c:f>
              <c:numCache>
                <c:formatCode>General</c:formatCode>
                <c:ptCount val="1"/>
                <c:pt idx="0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79D-448C-8777-099A4E30BD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452416"/>
        <c:axId val="92035328"/>
      </c:barChart>
      <c:catAx>
        <c:axId val="81452416"/>
        <c:scaling>
          <c:orientation val="minMax"/>
        </c:scaling>
        <c:delete val="1"/>
        <c:axPos val="b"/>
        <c:majorTickMark val="none"/>
        <c:minorTickMark val="none"/>
        <c:tickLblPos val="none"/>
        <c:crossAx val="92035328"/>
        <c:crosses val="autoZero"/>
        <c:auto val="1"/>
        <c:lblAlgn val="ctr"/>
        <c:lblOffset val="100"/>
        <c:noMultiLvlLbl val="0"/>
      </c:catAx>
      <c:valAx>
        <c:axId val="92035328"/>
        <c:scaling>
          <c:orientation val="minMax"/>
          <c:min val="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400"/>
                </a:pPr>
                <a:r>
                  <a:rPr lang="it-IT" sz="1400" dirty="0"/>
                  <a:t>LAPSE RATE (%)</a:t>
                </a:r>
              </a:p>
            </c:rich>
          </c:tx>
          <c:layout>
            <c:manualLayout>
              <c:xMode val="edge"/>
              <c:yMode val="edge"/>
              <c:x val="7.59421792640324E-3"/>
              <c:y val="0.36042189249673873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000"/>
            </a:pPr>
            <a:endParaRPr lang="it-IT"/>
          </a:p>
        </c:txPr>
        <c:crossAx val="81452416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Foglio1!$B$21</c:f>
              <c:strCache>
                <c:ptCount val="1"/>
                <c:pt idx="0">
                  <c:v>AUD</c:v>
                </c:pt>
              </c:strCache>
            </c:strRef>
          </c:tx>
          <c:spPr>
            <a:ln>
              <a:solidFill>
                <a:schemeClr val="accent6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ymbol val="square"/>
            <c:size val="9"/>
            <c:spPr>
              <a:solidFill>
                <a:srgbClr val="FF6600"/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Foglio1!$C$20:$D$20</c:f>
              <c:strCache>
                <c:ptCount val="2"/>
                <c:pt idx="0">
                  <c:v>beginning of treatment</c:v>
                </c:pt>
                <c:pt idx="1">
                  <c:v>end of treatment</c:v>
                </c:pt>
              </c:strCache>
            </c:strRef>
          </c:cat>
          <c:val>
            <c:numRef>
              <c:f>Foglio1!$C$21:$D$21</c:f>
              <c:numCache>
                <c:formatCode>General</c:formatCode>
                <c:ptCount val="2"/>
                <c:pt idx="0">
                  <c:v>27.66</c:v>
                </c:pt>
                <c:pt idx="1">
                  <c:v>11.05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1D5-4D43-988C-3B1C951B0D28}"/>
            </c:ext>
          </c:extLst>
        </c:ser>
        <c:ser>
          <c:idx val="1"/>
          <c:order val="1"/>
          <c:tx>
            <c:strRef>
              <c:f>Foglio1!$B$22</c:f>
              <c:strCache>
                <c:ptCount val="1"/>
                <c:pt idx="0">
                  <c:v>AUD+PDs</c:v>
                </c:pt>
              </c:strCache>
            </c:strRef>
          </c:tx>
          <c:spPr>
            <a:ln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990000"/>
              </a:solidFill>
              <a:ln>
                <a:solidFill>
                  <a:srgbClr val="C000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val>
            <c:numRef>
              <c:f>Foglio1!$C$22:$D$22</c:f>
              <c:numCache>
                <c:formatCode>General</c:formatCode>
                <c:ptCount val="2"/>
                <c:pt idx="0">
                  <c:v>30.3</c:v>
                </c:pt>
                <c:pt idx="1">
                  <c:v>15.63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1D5-4D43-988C-3B1C951B0D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326464"/>
        <c:axId val="90861568"/>
      </c:lineChart>
      <c:catAx>
        <c:axId val="85326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100" b="1" i="1"/>
            </a:pPr>
            <a:endParaRPr lang="it-IT"/>
          </a:p>
        </c:txPr>
        <c:crossAx val="90861568"/>
        <c:crosses val="autoZero"/>
        <c:auto val="1"/>
        <c:lblAlgn val="ctr"/>
        <c:lblOffset val="100"/>
        <c:noMultiLvlLbl val="0"/>
      </c:catAx>
      <c:valAx>
        <c:axId val="90861568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it-IT" sz="1100" dirty="0"/>
                  <a:t>SPQ ALCOHOL SUBSCALE MEAN</a:t>
                </a:r>
              </a:p>
            </c:rich>
          </c:tx>
          <c:layout>
            <c:manualLayout>
              <c:xMode val="edge"/>
              <c:yMode val="edge"/>
              <c:x val="0"/>
              <c:y val="7.4885609753815349E-2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it-IT"/>
          </a:p>
        </c:txPr>
        <c:crossAx val="85326464"/>
        <c:crosses val="autoZero"/>
        <c:crossBetween val="between"/>
      </c:valAx>
    </c:plotArea>
    <c:legend>
      <c:legendPos val="r"/>
      <c:overlay val="0"/>
      <c:txPr>
        <a:bodyPr rot="0" vert="horz"/>
        <a:lstStyle/>
        <a:p>
          <a:pPr>
            <a:defRPr sz="1100" b="1"/>
          </a:pPr>
          <a:endParaRPr lang="it-IT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04939320467661"/>
          <c:y val="6.7522191020921052E-2"/>
          <c:w val="0.6362936797872133"/>
          <c:h val="0.76879915641557073"/>
        </c:manualLayout>
      </c:layout>
      <c:lineChart>
        <c:grouping val="standard"/>
        <c:varyColors val="0"/>
        <c:ser>
          <c:idx val="0"/>
          <c:order val="0"/>
          <c:tx>
            <c:strRef>
              <c:f>Foglio1!$B$43</c:f>
              <c:strCache>
                <c:ptCount val="1"/>
                <c:pt idx="0">
                  <c:v>AUD</c:v>
                </c:pt>
              </c:strCache>
            </c:strRef>
          </c:tx>
          <c:spPr>
            <a:ln>
              <a:solidFill>
                <a:srgbClr val="FF993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ymbol val="square"/>
            <c:size val="9"/>
            <c:spPr>
              <a:solidFill>
                <a:srgbClr val="FF6600"/>
              </a:solidFill>
              <a:ln>
                <a:solidFill>
                  <a:srgbClr val="FF9933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cat>
            <c:strRef>
              <c:f>Foglio1!$C$42:$D$42</c:f>
              <c:strCache>
                <c:ptCount val="2"/>
                <c:pt idx="0">
                  <c:v>beginning of treatment</c:v>
                </c:pt>
                <c:pt idx="1">
                  <c:v>end of treatment</c:v>
                </c:pt>
              </c:strCache>
            </c:strRef>
          </c:cat>
          <c:val>
            <c:numRef>
              <c:f>Foglio1!$C$43:$D$43</c:f>
              <c:numCache>
                <c:formatCode>General</c:formatCode>
                <c:ptCount val="2"/>
                <c:pt idx="0">
                  <c:v>93.07</c:v>
                </c:pt>
                <c:pt idx="1">
                  <c:v>73.260000000000005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D11-4DF6-A7B4-792307885BC9}"/>
            </c:ext>
          </c:extLst>
        </c:ser>
        <c:ser>
          <c:idx val="1"/>
          <c:order val="1"/>
          <c:tx>
            <c:strRef>
              <c:f>Foglio1!$B$44</c:f>
              <c:strCache>
                <c:ptCount val="1"/>
                <c:pt idx="0">
                  <c:v>AUD+PDs</c:v>
                </c:pt>
              </c:strCache>
            </c:strRef>
          </c:tx>
          <c:spPr>
            <a:ln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990000"/>
              </a:solidFill>
              <a:ln>
                <a:solidFill>
                  <a:srgbClr val="C000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val>
            <c:numRef>
              <c:f>Foglio1!$C$44:$D$44</c:f>
              <c:numCache>
                <c:formatCode>General</c:formatCode>
                <c:ptCount val="2"/>
                <c:pt idx="0">
                  <c:v>109.42</c:v>
                </c:pt>
                <c:pt idx="1">
                  <c:v>87.24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D11-4DF6-A7B4-792307885B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024768"/>
        <c:axId val="70510080"/>
      </c:lineChart>
      <c:catAx>
        <c:axId val="69024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100" b="1" i="1"/>
            </a:pPr>
            <a:endParaRPr lang="it-IT"/>
          </a:p>
        </c:txPr>
        <c:crossAx val="70510080"/>
        <c:crosses val="autoZero"/>
        <c:auto val="1"/>
        <c:lblAlgn val="ctr"/>
        <c:lblOffset val="100"/>
        <c:noMultiLvlLbl val="0"/>
      </c:catAx>
      <c:valAx>
        <c:axId val="70510080"/>
        <c:scaling>
          <c:orientation val="minMax"/>
          <c:min val="5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/>
                </a:pPr>
                <a:r>
                  <a:rPr lang="it-IT" sz="1100" dirty="0"/>
                  <a:t>DERS TOTAL SCORE</a:t>
                </a:r>
              </a:p>
              <a:p>
                <a:pPr>
                  <a:defRPr sz="1100"/>
                </a:pPr>
                <a:r>
                  <a:rPr lang="it-IT" sz="1100" dirty="0"/>
                  <a:t>MEAN</a:t>
                </a:r>
              </a:p>
            </c:rich>
          </c:tx>
          <c:layout>
            <c:manualLayout>
              <c:xMode val="edge"/>
              <c:yMode val="edge"/>
              <c:x val="4.1498657011965992E-2"/>
              <c:y val="0.14294867620072865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it-IT"/>
          </a:p>
        </c:txPr>
        <c:crossAx val="69024768"/>
        <c:crosses val="autoZero"/>
        <c:crossBetween val="between"/>
      </c:valAx>
    </c:plotArea>
    <c:legend>
      <c:legendPos val="r"/>
      <c:overlay val="0"/>
      <c:txPr>
        <a:bodyPr rot="0" vert="horz"/>
        <a:lstStyle/>
        <a:p>
          <a:pPr>
            <a:defRPr sz="1100" b="1"/>
          </a:pPr>
          <a:endParaRPr lang="it-IT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919976886626124"/>
          <c:y val="7.6011198600174967E-2"/>
          <c:w val="0.5865392975659709"/>
          <c:h val="0.73135188101487314"/>
        </c:manualLayout>
      </c:layout>
      <c:lineChart>
        <c:grouping val="standard"/>
        <c:varyColors val="0"/>
        <c:ser>
          <c:idx val="0"/>
          <c:order val="0"/>
          <c:tx>
            <c:strRef>
              <c:f>Foglio1!$B$49</c:f>
              <c:strCache>
                <c:ptCount val="1"/>
                <c:pt idx="0">
                  <c:v>AUD abstinent</c:v>
                </c:pt>
              </c:strCache>
            </c:strRef>
          </c:tx>
          <c:spPr>
            <a:ln>
              <a:solidFill>
                <a:srgbClr val="FF9933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ymbol val="square"/>
            <c:size val="9"/>
            <c:spPr>
              <a:solidFill>
                <a:srgbClr val="FF6600"/>
              </a:solidFill>
              <a:ln>
                <a:solidFill>
                  <a:srgbClr val="FF9933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dPt>
            <c:idx val="1"/>
            <c:bubble3D val="0"/>
            <c:extLst>
              <c:ext xmlns:c16="http://schemas.microsoft.com/office/drawing/2014/chart" uri="{C3380CC4-5D6E-409C-BE32-E72D297353CC}">
                <c16:uniqueId val="{00000000-9E2B-4D26-A240-A320DCEEF841}"/>
              </c:ext>
            </c:extLst>
          </c:dPt>
          <c:cat>
            <c:strRef>
              <c:f>Foglio1!$C$48:$D$48</c:f>
              <c:strCache>
                <c:ptCount val="2"/>
                <c:pt idx="0">
                  <c:v>beginning of treatment</c:v>
                </c:pt>
                <c:pt idx="1">
                  <c:v>end of treatment</c:v>
                </c:pt>
              </c:strCache>
            </c:strRef>
          </c:cat>
          <c:val>
            <c:numRef>
              <c:f>Foglio1!$C$49:$D$49</c:f>
              <c:numCache>
                <c:formatCode>General</c:formatCode>
                <c:ptCount val="2"/>
                <c:pt idx="0">
                  <c:v>91.46</c:v>
                </c:pt>
                <c:pt idx="1">
                  <c:v>72.260000000000005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70A-4832-9BBE-58566EABAFD4}"/>
            </c:ext>
          </c:extLst>
        </c:ser>
        <c:ser>
          <c:idx val="1"/>
          <c:order val="1"/>
          <c:tx>
            <c:strRef>
              <c:f>Foglio1!$B$50</c:f>
              <c:strCache>
                <c:ptCount val="1"/>
                <c:pt idx="0">
                  <c:v>AUD+PDs abstinent</c:v>
                </c:pt>
              </c:strCache>
            </c:strRef>
          </c:tx>
          <c:spPr>
            <a:ln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pPr>
              <a:solidFill>
                <a:srgbClr val="800000"/>
              </a:solidFill>
              <a:ln>
                <a:solidFill>
                  <a:srgbClr val="C000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val>
            <c:numRef>
              <c:f>Foglio1!$C$50:$D$50</c:f>
              <c:numCache>
                <c:formatCode>General</c:formatCode>
                <c:ptCount val="2"/>
                <c:pt idx="0">
                  <c:v>110.26</c:v>
                </c:pt>
                <c:pt idx="1">
                  <c:v>80.510000000000005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70A-4832-9BBE-58566EABAFD4}"/>
            </c:ext>
          </c:extLst>
        </c:ser>
        <c:ser>
          <c:idx val="2"/>
          <c:order val="2"/>
          <c:tx>
            <c:strRef>
              <c:f>Foglio1!$B$51</c:f>
              <c:strCache>
                <c:ptCount val="1"/>
                <c:pt idx="0">
                  <c:v>AUD lapsed</c:v>
                </c:pt>
              </c:strCache>
            </c:strRef>
          </c:tx>
          <c:spPr>
            <a:ln>
              <a:solidFill>
                <a:srgbClr val="FFFF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marker>
            <c:symbol val="triangle"/>
            <c:size val="9"/>
            <c:spPr>
              <a:solidFill>
                <a:srgbClr val="FFC000"/>
              </a:solidFill>
              <a:ln>
                <a:solidFill>
                  <a:srgbClr val="FFFF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marker>
          <c:val>
            <c:numRef>
              <c:f>Foglio1!$C$51:$D$51</c:f>
              <c:numCache>
                <c:formatCode>General</c:formatCode>
                <c:ptCount val="2"/>
                <c:pt idx="0">
                  <c:v>99.5</c:v>
                </c:pt>
                <c:pt idx="1">
                  <c:v>77.25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70A-4832-9BBE-58566EABAFD4}"/>
            </c:ext>
          </c:extLst>
        </c:ser>
        <c:ser>
          <c:idx val="3"/>
          <c:order val="3"/>
          <c:tx>
            <c:strRef>
              <c:f>Foglio1!$B$52</c:f>
              <c:strCache>
                <c:ptCount val="1"/>
                <c:pt idx="0">
                  <c:v>AUD+PDs lapsed</c:v>
                </c:pt>
              </c:strCache>
            </c:strRef>
          </c:tx>
          <c:spPr>
            <a:ln>
              <a:solidFill>
                <a:schemeClr val="accent4">
                  <a:lumMod val="75000"/>
                </a:schemeClr>
              </a:solidFill>
            </a:ln>
          </c:spPr>
          <c:marker>
            <c:symbol val="triangle"/>
            <c:size val="9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accent4">
                    <a:lumMod val="75000"/>
                  </a:schemeClr>
                </a:solidFill>
              </a:ln>
            </c:spPr>
          </c:marker>
          <c:val>
            <c:numRef>
              <c:f>Foglio1!$C$52:$D$52</c:f>
              <c:numCache>
                <c:formatCode>General</c:formatCode>
                <c:ptCount val="2"/>
                <c:pt idx="0">
                  <c:v>107.85</c:v>
                </c:pt>
                <c:pt idx="1">
                  <c:v>103.22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70A-4832-9BBE-58566EABAF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855040"/>
        <c:axId val="84869888"/>
      </c:lineChart>
      <c:catAx>
        <c:axId val="82855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 sz="1100" b="1" i="1"/>
            </a:pPr>
            <a:endParaRPr lang="it-IT"/>
          </a:p>
        </c:txPr>
        <c:crossAx val="84869888"/>
        <c:crosses val="autoZero"/>
        <c:auto val="1"/>
        <c:lblAlgn val="ctr"/>
        <c:lblOffset val="100"/>
        <c:noMultiLvlLbl val="0"/>
      </c:catAx>
      <c:valAx>
        <c:axId val="84869888"/>
        <c:scaling>
          <c:orientation val="minMax"/>
          <c:min val="50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 sz="1100" b="1"/>
                </a:pPr>
                <a:r>
                  <a:rPr lang="it-IT" sz="1100" b="1" dirty="0"/>
                  <a:t>DERS TOTAL SCORE</a:t>
                </a:r>
              </a:p>
              <a:p>
                <a:pPr>
                  <a:defRPr sz="1100" b="1"/>
                </a:pPr>
                <a:r>
                  <a:rPr lang="it-IT" sz="1100" b="1" dirty="0"/>
                  <a:t>MEAN</a:t>
                </a:r>
              </a:p>
            </c:rich>
          </c:tx>
          <c:layout>
            <c:manualLayout>
              <c:xMode val="edge"/>
              <c:yMode val="edge"/>
              <c:x val="0"/>
              <c:y val="0.1378981627296588"/>
            </c:manualLayout>
          </c:layout>
          <c:overlay val="0"/>
        </c:title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it-IT"/>
          </a:p>
        </c:txPr>
        <c:crossAx val="828550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973518039058463"/>
          <c:y val="0.27514960629921259"/>
          <c:w val="0.2287624744593596"/>
          <c:h val="0.34303412073490813"/>
        </c:manualLayout>
      </c:layout>
      <c:overlay val="0"/>
      <c:txPr>
        <a:bodyPr rot="0" vert="horz"/>
        <a:lstStyle/>
        <a:p>
          <a:pPr>
            <a:defRPr sz="1100" b="1"/>
          </a:pPr>
          <a:endParaRPr lang="it-IT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3D9CB-E288-4CD2-B6A2-8FDD0CDD452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34DA3B-AD05-4187-9C26-1C2844B05760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1143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8FBA9-3002-4180-B9B0-030F77414C9B}" type="datetimeFigureOut">
              <a:rPr lang="it-IT" smtClean="0"/>
              <a:pPr/>
              <a:t>24/10/2017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945E2-53CC-44F9-A325-0C60EBBC0F1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chart" Target="../charts/char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chart" Target="../charts/chart6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chart" Target="../charts/chart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052736"/>
            <a:ext cx="9144000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7720" rIns="0" bIns="0" anchor="ctr"/>
          <a:lstStyle>
            <a:lvl1pPr marL="387350" indent="-334963"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>
              <a:lnSpc>
                <a:spcPct val="95000"/>
              </a:lnSpc>
              <a:spcBef>
                <a:spcPts val="363"/>
              </a:spcBef>
              <a:defRPr/>
            </a:pPr>
            <a:r>
              <a:rPr lang="en-US" altLang="it-IT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IS</a:t>
            </a:r>
          </a:p>
          <a:p>
            <a:pPr algn="ctr">
              <a:lnSpc>
                <a:spcPct val="95000"/>
              </a:lnSpc>
              <a:spcBef>
                <a:spcPts val="363"/>
              </a:spcBef>
              <a:defRPr/>
            </a:pPr>
            <a:r>
              <a:rPr lang="en-US" altLang="it-IT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DIALECTICAL BEHAVIOR THERAPY SKILLS TRAINING </a:t>
            </a:r>
          </a:p>
          <a:p>
            <a:pPr algn="ctr">
              <a:lnSpc>
                <a:spcPct val="95000"/>
              </a:lnSpc>
              <a:spcBef>
                <a:spcPts val="363"/>
              </a:spcBef>
              <a:defRPr/>
            </a:pPr>
            <a:r>
              <a:rPr lang="en-US" altLang="it-IT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A THERAPEUTIC ALTERNATIVE</a:t>
            </a:r>
          </a:p>
          <a:p>
            <a:pPr algn="ctr">
              <a:lnSpc>
                <a:spcPct val="95000"/>
              </a:lnSpc>
              <a:spcBef>
                <a:spcPts val="363"/>
              </a:spcBef>
              <a:defRPr/>
            </a:pPr>
            <a:r>
              <a:rPr lang="en-US" altLang="it-IT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IN ALCOHOL USE DISORDER</a:t>
            </a:r>
          </a:p>
          <a:p>
            <a:pPr algn="ctr">
              <a:lnSpc>
                <a:spcPct val="95000"/>
              </a:lnSpc>
              <a:spcBef>
                <a:spcPts val="363"/>
              </a:spcBef>
              <a:defRPr/>
            </a:pPr>
            <a:r>
              <a:rPr lang="en-US" altLang="it-IT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AND PERSONALITY DISORDERS COMORBIDITY</a:t>
            </a:r>
          </a:p>
          <a:p>
            <a:pPr algn="ctr">
              <a:lnSpc>
                <a:spcPct val="95000"/>
              </a:lnSpc>
              <a:spcBef>
                <a:spcPts val="363"/>
              </a:spcBef>
              <a:defRPr/>
            </a:pPr>
            <a:r>
              <a:rPr lang="en-US" altLang="it-IT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TREATMENT?</a:t>
            </a:r>
          </a:p>
          <a:p>
            <a:pPr algn="ctr" eaLnBrk="1" hangingPunct="1">
              <a:lnSpc>
                <a:spcPct val="95000"/>
              </a:lnSpc>
              <a:spcBef>
                <a:spcPts val="363"/>
              </a:spcBef>
              <a:buClrTx/>
              <a:buFontTx/>
              <a:buNone/>
              <a:defRPr/>
            </a:pPr>
            <a:endParaRPr lang="en-US" altLang="it-IT" sz="22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  <a:p>
            <a:pPr algn="ctr" eaLnBrk="1" hangingPunct="1">
              <a:lnSpc>
                <a:spcPct val="95000"/>
              </a:lnSpc>
              <a:spcBef>
                <a:spcPts val="363"/>
              </a:spcBef>
              <a:buClrTx/>
              <a:buFontTx/>
              <a:buNone/>
              <a:defRPr/>
            </a:pPr>
            <a:endParaRPr lang="en-US" altLang="it-IT" sz="22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  <a:p>
            <a:pPr algn="ctr" eaLnBrk="1" hangingPunct="1">
              <a:lnSpc>
                <a:spcPct val="95000"/>
              </a:lnSpc>
              <a:spcBef>
                <a:spcPts val="363"/>
              </a:spcBef>
              <a:buClrTx/>
              <a:buFontTx/>
              <a:buNone/>
              <a:defRPr/>
            </a:pPr>
            <a:r>
              <a:rPr lang="it-IT" altLang="it-IT" sz="1400" b="1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Marco Cavicchioli </a:t>
            </a:r>
            <a:r>
              <a:rPr lang="it-IT" altLang="it-IT" sz="1400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(1-2)</a:t>
            </a:r>
            <a:r>
              <a:rPr lang="it-IT" altLang="it-IT" sz="1400" b="1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, Mariagrazia </a:t>
            </a:r>
            <a:r>
              <a:rPr lang="it-IT" altLang="it-IT" sz="1400" b="1" dirty="0" err="1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Movalli</a:t>
            </a:r>
            <a:r>
              <a:rPr lang="it-IT" altLang="it-IT" sz="1400" b="1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 </a:t>
            </a:r>
            <a:r>
              <a:rPr lang="it-IT" altLang="it-IT" sz="1400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(1-2)</a:t>
            </a:r>
            <a:r>
              <a:rPr lang="it-IT" altLang="it-IT" sz="1400" b="1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, Pietro </a:t>
            </a:r>
            <a:r>
              <a:rPr lang="it-IT" altLang="it-IT" sz="1400" b="1" dirty="0" err="1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Ramella</a:t>
            </a:r>
            <a:r>
              <a:rPr lang="it-IT" altLang="it-IT" sz="1400" b="1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 </a:t>
            </a:r>
            <a:r>
              <a:rPr lang="it-IT" altLang="it-IT" sz="1400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(1-2)</a:t>
            </a:r>
            <a:r>
              <a:rPr lang="it-IT" altLang="it-IT" sz="1400" b="1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,</a:t>
            </a:r>
            <a:endParaRPr lang="it-IT" altLang="it-IT" sz="1400" dirty="0">
              <a:solidFill>
                <a:srgbClr val="000000"/>
              </a:solidFill>
              <a:latin typeface="Vrinda" pitchFamily="34" charset="0"/>
              <a:cs typeface="Vrinda" pitchFamily="34" charset="0"/>
            </a:endParaRPr>
          </a:p>
          <a:p>
            <a:pPr algn="ctr" eaLnBrk="1" hangingPunct="1">
              <a:lnSpc>
                <a:spcPct val="95000"/>
              </a:lnSpc>
              <a:spcBef>
                <a:spcPts val="363"/>
              </a:spcBef>
              <a:buClrTx/>
              <a:buFontTx/>
              <a:buNone/>
              <a:defRPr/>
            </a:pPr>
            <a:r>
              <a:rPr lang="it-IT" altLang="it-IT" sz="1400" b="1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Cesare Maffei </a:t>
            </a:r>
            <a:r>
              <a:rPr lang="it-IT" altLang="it-IT" sz="1400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(1-2)</a:t>
            </a:r>
            <a:endParaRPr lang="it-IT" altLang="it-IT" sz="1400" b="1" dirty="0">
              <a:solidFill>
                <a:srgbClr val="000000"/>
              </a:solidFill>
              <a:latin typeface="Vrinda" pitchFamily="34" charset="0"/>
              <a:cs typeface="Vrinda" pitchFamily="34" charset="0"/>
            </a:endParaRPr>
          </a:p>
          <a:p>
            <a:pPr marL="384175" indent="-336550" algn="ctr" eaLnBrk="1" hangingPunct="1">
              <a:lnSpc>
                <a:spcPct val="95000"/>
              </a:lnSpc>
              <a:spcBef>
                <a:spcPts val="363"/>
              </a:spcBef>
              <a:defRPr/>
            </a:pPr>
            <a:endParaRPr lang="en-US" altLang="it-IT" sz="1400" dirty="0">
              <a:solidFill>
                <a:srgbClr val="000000"/>
              </a:solidFill>
              <a:latin typeface="Vrinda" pitchFamily="34" charset="0"/>
              <a:cs typeface="Vrinda" pitchFamily="34" charset="0"/>
            </a:endParaRPr>
          </a:p>
          <a:p>
            <a:pPr marL="384175" indent="-336550" algn="ctr" eaLnBrk="1" hangingPunct="1">
              <a:lnSpc>
                <a:spcPct val="95000"/>
              </a:lnSpc>
              <a:spcBef>
                <a:spcPts val="363"/>
              </a:spcBef>
              <a:defRPr/>
            </a:pPr>
            <a:r>
              <a:rPr lang="en-US" altLang="it-IT" sz="1200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 </a:t>
            </a:r>
          </a:p>
          <a:p>
            <a:pPr marL="384175" indent="-336550" algn="ctr">
              <a:lnSpc>
                <a:spcPct val="95000"/>
              </a:lnSpc>
              <a:spcBef>
                <a:spcPts val="363"/>
              </a:spcBef>
              <a:buFont typeface="Times New Roman" pitchFamily="16" charset="0"/>
              <a:buAutoNum type="arabicParenBoth"/>
              <a:defRPr/>
            </a:pPr>
            <a:r>
              <a:rPr lang="en-US" altLang="it-IT" sz="1200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 University Vita-Salute San </a:t>
            </a:r>
            <a:r>
              <a:rPr lang="en-US" altLang="it-IT" sz="1200" dirty="0" err="1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Raffaele</a:t>
            </a:r>
            <a:r>
              <a:rPr lang="en-US" altLang="it-IT" sz="1200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, Milan</a:t>
            </a:r>
          </a:p>
          <a:p>
            <a:pPr marL="384175" indent="-336550" algn="ctr">
              <a:lnSpc>
                <a:spcPct val="95000"/>
              </a:lnSpc>
              <a:spcBef>
                <a:spcPts val="363"/>
              </a:spcBef>
              <a:buFont typeface="Times New Roman" pitchFamily="16" charset="0"/>
              <a:buAutoNum type="arabicParenBoth"/>
              <a:defRPr/>
            </a:pPr>
            <a:r>
              <a:rPr lang="en-US" altLang="it-IT" sz="1200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Department of Clinical Psychology, San </a:t>
            </a:r>
            <a:r>
              <a:rPr lang="en-US" altLang="it-IT" sz="1200" dirty="0" err="1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Raffaele</a:t>
            </a:r>
            <a:r>
              <a:rPr lang="en-US" altLang="it-IT" sz="1200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 Hospital, Milan</a:t>
            </a:r>
          </a:p>
          <a:p>
            <a:pPr algn="ctr" eaLnBrk="1" hangingPunct="1">
              <a:lnSpc>
                <a:spcPct val="95000"/>
              </a:lnSpc>
              <a:spcBef>
                <a:spcPts val="363"/>
              </a:spcBef>
              <a:buClrTx/>
              <a:buFontTx/>
              <a:buNone/>
              <a:defRPr/>
            </a:pPr>
            <a:r>
              <a:rPr lang="it-IT" altLang="it-IT" sz="2800" b="1" dirty="0">
                <a:solidFill>
                  <a:srgbClr val="000000"/>
                </a:solidFill>
                <a:latin typeface="Vrinda" pitchFamily="34" charset="0"/>
                <a:cs typeface="Vrinda" pitchFamily="34" charset="0"/>
              </a:rPr>
              <a:t> 	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F5DEFEE-2266-40B4-84CD-DDD612EC61B6}"/>
              </a:ext>
            </a:extLst>
          </p:cNvPr>
          <p:cNvSpPr txBox="1"/>
          <p:nvPr/>
        </p:nvSpPr>
        <p:spPr>
          <a:xfrm>
            <a:off x="0" y="5781164"/>
            <a:ext cx="9144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100" dirty="0"/>
              <a:t>Note: </a:t>
            </a:r>
            <a:r>
              <a:rPr lang="it-IT" sz="1100" dirty="0" err="1"/>
              <a:t>controlling</a:t>
            </a:r>
            <a:r>
              <a:rPr lang="it-IT" sz="1100" dirty="0"/>
              <a:t> </a:t>
            </a:r>
            <a:r>
              <a:rPr lang="it-IT" sz="1100" dirty="0" err="1"/>
              <a:t>for</a:t>
            </a:r>
            <a:r>
              <a:rPr lang="it-IT" sz="1100" dirty="0"/>
              <a:t> </a:t>
            </a:r>
            <a:r>
              <a:rPr lang="it-IT" sz="1100" dirty="0" err="1"/>
              <a:t>baseline</a:t>
            </a:r>
            <a:r>
              <a:rPr lang="it-IT" sz="1100" dirty="0"/>
              <a:t> </a:t>
            </a:r>
            <a:r>
              <a:rPr lang="it-IT" sz="1100" dirty="0" err="1"/>
              <a:t>levels</a:t>
            </a:r>
            <a:r>
              <a:rPr lang="it-IT" sz="1100" dirty="0"/>
              <a:t>,</a:t>
            </a:r>
          </a:p>
          <a:p>
            <a:pPr algn="ctr"/>
            <a:r>
              <a:rPr lang="it-IT" sz="1100" dirty="0" err="1"/>
              <a:t>we</a:t>
            </a:r>
            <a:r>
              <a:rPr lang="it-IT" sz="1100" dirty="0"/>
              <a:t> </a:t>
            </a:r>
            <a:r>
              <a:rPr lang="it-IT" sz="1100" dirty="0" err="1"/>
              <a:t>observed</a:t>
            </a:r>
            <a:r>
              <a:rPr lang="it-IT" sz="1100" dirty="0"/>
              <a:t> a </a:t>
            </a:r>
            <a:r>
              <a:rPr lang="it-IT" sz="1100" dirty="0" err="1"/>
              <a:t>significant</a:t>
            </a:r>
            <a:r>
              <a:rPr lang="it-IT" sz="1100" dirty="0"/>
              <a:t> </a:t>
            </a:r>
            <a:r>
              <a:rPr lang="it-IT" sz="1100" dirty="0" err="1"/>
              <a:t>main</a:t>
            </a:r>
            <a:r>
              <a:rPr lang="it-IT" sz="1100" dirty="0"/>
              <a:t> </a:t>
            </a:r>
            <a:r>
              <a:rPr lang="it-IT" sz="1100" dirty="0" err="1"/>
              <a:t>effects</a:t>
            </a:r>
            <a:r>
              <a:rPr lang="it-IT" sz="1100" dirty="0"/>
              <a:t> of time [</a:t>
            </a:r>
            <a:r>
              <a:rPr lang="en-US" sz="1100" dirty="0"/>
              <a:t>F (1,214) = 4.22, p &lt; .001; </a:t>
            </a:r>
            <a:r>
              <a:rPr lang="en-US" sz="800" dirty="0"/>
              <a:t>p</a:t>
            </a:r>
            <a:r>
              <a:rPr lang="en-US" sz="1100" dirty="0"/>
              <a:t>η2  = .18] </a:t>
            </a:r>
            <a:r>
              <a:rPr lang="it-IT" sz="1100" dirty="0"/>
              <a:t>and group [</a:t>
            </a:r>
            <a:r>
              <a:rPr lang="en-US" sz="1100" dirty="0"/>
              <a:t>F (1,214) = 4.58, p &lt; .05; </a:t>
            </a:r>
            <a:r>
              <a:rPr lang="en-US" sz="800" dirty="0"/>
              <a:t>p</a:t>
            </a:r>
            <a:r>
              <a:rPr lang="en-US" sz="1100" dirty="0"/>
              <a:t>η2 = .02],</a:t>
            </a:r>
          </a:p>
          <a:p>
            <a:pPr algn="ctr"/>
            <a:r>
              <a:rPr lang="en-US" sz="1100" dirty="0"/>
              <a:t>as well as a significant interaction effect time x group [F (1,214) = 4.58, p &lt; .05; </a:t>
            </a:r>
            <a:r>
              <a:rPr lang="en-US" sz="800" dirty="0"/>
              <a:t>p</a:t>
            </a:r>
            <a:r>
              <a:rPr lang="en-US" sz="1100" dirty="0"/>
              <a:t>η2 = .02] </a:t>
            </a:r>
            <a:endParaRPr lang="it-IT" sz="1100" dirty="0"/>
          </a:p>
        </p:txBody>
      </p:sp>
      <p:sp>
        <p:nvSpPr>
          <p:cNvPr id="15" name="CasellaDiTesto 14"/>
          <p:cNvSpPr txBox="1"/>
          <p:nvPr/>
        </p:nvSpPr>
        <p:spPr>
          <a:xfrm>
            <a:off x="3995936" y="221739"/>
            <a:ext cx="5148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results: </a:t>
            </a:r>
          </a:p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emotional </a:t>
            </a:r>
            <a:r>
              <a:rPr lang="en-US" altLang="it-IT" sz="2400" b="1" cap="small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dysregulation</a:t>
            </a:r>
            <a:endParaRPr lang="en-US" altLang="it-IT" sz="2400" b="1" cap="small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</p:txBody>
      </p:sp>
      <p:graphicFrame>
        <p:nvGraphicFramePr>
          <p:cNvPr id="17" name="Grafico 16">
            <a:extLst>
              <a:ext uri="{FF2B5EF4-FFF2-40B4-BE49-F238E27FC236}">
                <a16:creationId xmlns:a16="http://schemas.microsoft.com/office/drawing/2014/main" id="{67F14D0D-46DD-4822-9738-FD1757F93157}"/>
              </a:ext>
            </a:extLst>
          </p:cNvPr>
          <p:cNvGraphicFramePr/>
          <p:nvPr/>
        </p:nvGraphicFramePr>
        <p:xfrm>
          <a:off x="1403648" y="1556792"/>
          <a:ext cx="612068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75" y="3789040"/>
            <a:ext cx="76390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Parentesi graffa chiusa 19">
            <a:extLst>
              <a:ext uri="{FF2B5EF4-FFF2-40B4-BE49-F238E27FC236}">
                <a16:creationId xmlns:a16="http://schemas.microsoft.com/office/drawing/2014/main" id="{F0ED6851-00AC-4A99-9F7F-AD1518D73D4E}"/>
              </a:ext>
            </a:extLst>
          </p:cNvPr>
          <p:cNvSpPr/>
          <p:nvPr/>
        </p:nvSpPr>
        <p:spPr>
          <a:xfrm rot="10800000">
            <a:off x="3131840" y="1772816"/>
            <a:ext cx="216024" cy="720080"/>
          </a:xfrm>
          <a:prstGeom prst="righ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21" name="Parentesi graffa chiusa 20">
            <a:extLst>
              <a:ext uri="{FF2B5EF4-FFF2-40B4-BE49-F238E27FC236}">
                <a16:creationId xmlns:a16="http://schemas.microsoft.com/office/drawing/2014/main" id="{86BA0C58-0B41-4669-A352-B82751FBF515}"/>
              </a:ext>
            </a:extLst>
          </p:cNvPr>
          <p:cNvSpPr/>
          <p:nvPr/>
        </p:nvSpPr>
        <p:spPr>
          <a:xfrm>
            <a:off x="5508104" y="2204864"/>
            <a:ext cx="216024" cy="720080"/>
          </a:xfrm>
          <a:prstGeom prst="righ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2E6A3CFB-4017-44A6-98B9-627151E0087A}"/>
              </a:ext>
            </a:extLst>
          </p:cNvPr>
          <p:cNvSpPr txBox="1"/>
          <p:nvPr/>
        </p:nvSpPr>
        <p:spPr>
          <a:xfrm rot="16200000">
            <a:off x="2303458" y="2025134"/>
            <a:ext cx="129614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800" b="1" i="1" dirty="0"/>
              <a:t>d</a:t>
            </a:r>
            <a:r>
              <a:rPr lang="it-IT" sz="800" b="1" dirty="0"/>
              <a:t> (95% CI)= .62 (.33 - .90) 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B36EB2F5-5679-463F-9FCC-F2B8F4D567D3}"/>
              </a:ext>
            </a:extLst>
          </p:cNvPr>
          <p:cNvSpPr txBox="1"/>
          <p:nvPr/>
        </p:nvSpPr>
        <p:spPr>
          <a:xfrm rot="5400000">
            <a:off x="5255786" y="2457182"/>
            <a:ext cx="129614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800" b="1" i="1" dirty="0"/>
              <a:t>d</a:t>
            </a:r>
            <a:r>
              <a:rPr lang="it-IT" sz="800" b="1" dirty="0"/>
              <a:t> (95% CI) = .53 (.25 - .81) </a:t>
            </a:r>
          </a:p>
        </p:txBody>
      </p:sp>
    </p:spTree>
    <p:extLst>
      <p:ext uri="{BB962C8B-B14F-4D97-AF65-F5344CB8AC3E}">
        <p14:creationId xmlns:p14="http://schemas.microsoft.com/office/powerpoint/2010/main" val="4280158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sellaDiTesto 9"/>
          <p:cNvSpPr txBox="1"/>
          <p:nvPr/>
        </p:nvSpPr>
        <p:spPr>
          <a:xfrm>
            <a:off x="3995936" y="-27384"/>
            <a:ext cx="5148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results: </a:t>
            </a:r>
          </a:p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lapse and emotional </a:t>
            </a:r>
            <a:r>
              <a:rPr lang="en-US" altLang="it-IT" sz="2400" b="1" cap="small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dysregulation</a:t>
            </a:r>
            <a:endParaRPr lang="en-US" altLang="it-IT" sz="2400" b="1" cap="small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</p:txBody>
      </p:sp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0D3C2357-65C1-48A9-B270-B20931047F26}"/>
              </a:ext>
            </a:extLst>
          </p:cNvPr>
          <p:cNvGraphicFramePr/>
          <p:nvPr/>
        </p:nvGraphicFramePr>
        <p:xfrm>
          <a:off x="1691680" y="1484784"/>
          <a:ext cx="6624736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43683" y="4468713"/>
            <a:ext cx="42005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94509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sellaDiTesto 1"/>
          <p:cNvSpPr txBox="1"/>
          <p:nvPr/>
        </p:nvSpPr>
        <p:spPr>
          <a:xfrm>
            <a:off x="0" y="1638667"/>
            <a:ext cx="8820472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4988" indent="-261938" algn="just">
              <a:buClr>
                <a:schemeClr val="tx1"/>
              </a:buClr>
              <a:buFont typeface="Wingdings 3" pitchFamily="18" charset="2"/>
              <a:buChar char="Æ"/>
            </a:pPr>
            <a:r>
              <a:rPr lang="en-US" sz="1400" dirty="0"/>
              <a:t>overall, we observed </a:t>
            </a:r>
            <a:r>
              <a:rPr lang="en-US" sz="1400" b="1" dirty="0">
                <a:solidFill>
                  <a:srgbClr val="800000"/>
                </a:solidFill>
              </a:rPr>
              <a:t>a low attrition rate </a:t>
            </a:r>
            <a:r>
              <a:rPr lang="en-US" sz="1400" dirty="0"/>
              <a:t>if </a:t>
            </a:r>
            <a:r>
              <a:rPr lang="en-US" sz="1400" b="1" dirty="0">
                <a:solidFill>
                  <a:srgbClr val="800000"/>
                </a:solidFill>
              </a:rPr>
              <a:t>DBT-ST</a:t>
            </a:r>
            <a:r>
              <a:rPr lang="en-US" sz="1400" dirty="0"/>
              <a:t> is compared to other SUDs treatment</a:t>
            </a:r>
          </a:p>
          <a:p>
            <a:pPr marL="534988" algn="just">
              <a:buClr>
                <a:schemeClr val="tx1"/>
              </a:buClr>
            </a:pPr>
            <a:r>
              <a:rPr lang="en-US" sz="1100" dirty="0"/>
              <a:t>(</a:t>
            </a:r>
            <a:r>
              <a:rPr lang="en-US" sz="1100" dirty="0" err="1"/>
              <a:t>Aharonovich</a:t>
            </a:r>
            <a:r>
              <a:rPr lang="en-US" sz="1100" dirty="0"/>
              <a:t> et al., 2008; Deane et al., 2012; </a:t>
            </a:r>
            <a:r>
              <a:rPr lang="it-IT" sz="1100" dirty="0" err="1"/>
              <a:t>Santonja-Gòmez</a:t>
            </a:r>
            <a:r>
              <a:rPr lang="it-IT" sz="1100" dirty="0"/>
              <a:t> et al., 2010</a:t>
            </a:r>
            <a:r>
              <a:rPr lang="en-US" sz="1100" dirty="0"/>
              <a:t>)</a:t>
            </a:r>
          </a:p>
          <a:p>
            <a:pPr marL="534988" indent="-261938" algn="just">
              <a:buClr>
                <a:schemeClr val="tx1"/>
              </a:buClr>
              <a:buFont typeface="Wingdings 3" pitchFamily="18" charset="2"/>
              <a:buChar char="Æ"/>
            </a:pPr>
            <a:endParaRPr lang="en-US" sz="1400" dirty="0"/>
          </a:p>
          <a:p>
            <a:pPr marL="534988" indent="-261938" algn="just">
              <a:buClr>
                <a:schemeClr val="tx1"/>
              </a:buClr>
              <a:buFont typeface="Wingdings 3" pitchFamily="18" charset="2"/>
              <a:buChar char="Æ"/>
            </a:pPr>
            <a:r>
              <a:rPr lang="en-US" sz="1400" b="1" dirty="0">
                <a:solidFill>
                  <a:srgbClr val="800000"/>
                </a:solidFill>
              </a:rPr>
              <a:t>AUD with and without PDs </a:t>
            </a:r>
            <a:r>
              <a:rPr lang="en-US" sz="1400" dirty="0"/>
              <a:t>co-diagnoses showed same </a:t>
            </a:r>
            <a:r>
              <a:rPr lang="en-US" sz="1400" b="1" dirty="0">
                <a:solidFill>
                  <a:srgbClr val="800000"/>
                </a:solidFill>
              </a:rPr>
              <a:t>drop-out rate</a:t>
            </a:r>
          </a:p>
          <a:p>
            <a:pPr marL="3135313" algn="just">
              <a:buClr>
                <a:schemeClr val="tx1"/>
              </a:buClr>
            </a:pPr>
            <a:endParaRPr lang="it-IT" sz="1400" b="1" dirty="0">
              <a:solidFill>
                <a:srgbClr val="800000"/>
              </a:solidFill>
            </a:endParaRPr>
          </a:p>
          <a:p>
            <a:pPr marL="3135313" algn="just">
              <a:buClr>
                <a:schemeClr val="tx1"/>
              </a:buClr>
            </a:pPr>
            <a:r>
              <a:rPr lang="it-IT" sz="1400" b="1" dirty="0">
                <a:solidFill>
                  <a:srgbClr val="800000"/>
                </a:solidFill>
              </a:rPr>
              <a:t>DBT </a:t>
            </a:r>
            <a:r>
              <a:rPr lang="en-US" sz="1400" b="1" dirty="0">
                <a:solidFill>
                  <a:srgbClr val="800000"/>
                </a:solidFill>
              </a:rPr>
              <a:t>dialectical and attachment strategies enhance motivation</a:t>
            </a:r>
            <a:r>
              <a:rPr lang="en-US" sz="1400" dirty="0"/>
              <a:t>,</a:t>
            </a:r>
          </a:p>
          <a:p>
            <a:pPr marL="3135313" algn="just">
              <a:buClr>
                <a:schemeClr val="tx1"/>
              </a:buClr>
            </a:pPr>
            <a:r>
              <a:rPr lang="en-US" sz="1400" dirty="0"/>
              <a:t>especially in PDs patients with SUDs</a:t>
            </a:r>
          </a:p>
          <a:p>
            <a:pPr marL="3135313" algn="just">
              <a:buClr>
                <a:schemeClr val="tx1"/>
              </a:buClr>
            </a:pPr>
            <a:r>
              <a:rPr lang="en-US" sz="1100" dirty="0"/>
              <a:t>(</a:t>
            </a:r>
            <a:r>
              <a:rPr lang="en-US" sz="1100" dirty="0" err="1"/>
              <a:t>Bornovalova</a:t>
            </a:r>
            <a:r>
              <a:rPr lang="en-US" sz="1100" dirty="0"/>
              <a:t> et al., 2007) </a:t>
            </a:r>
          </a:p>
          <a:p>
            <a:pPr marL="534988" indent="-261938" algn="just">
              <a:buClr>
                <a:schemeClr val="tx1"/>
              </a:buClr>
              <a:buFont typeface="Wingdings 3" pitchFamily="18" charset="2"/>
              <a:buChar char="Æ"/>
            </a:pPr>
            <a:endParaRPr lang="en-US" sz="1400" b="1" dirty="0">
              <a:solidFill>
                <a:srgbClr val="800000"/>
              </a:solidFill>
            </a:endParaRPr>
          </a:p>
          <a:p>
            <a:pPr marL="534988" indent="-261938" algn="just">
              <a:buClr>
                <a:schemeClr val="tx1"/>
              </a:buClr>
              <a:buFont typeface="Wingdings 3" pitchFamily="18" charset="2"/>
              <a:buChar char="Æ"/>
            </a:pPr>
            <a:r>
              <a:rPr lang="en-US" sz="1400" b="1" dirty="0">
                <a:solidFill>
                  <a:srgbClr val="800000"/>
                </a:solidFill>
              </a:rPr>
              <a:t>up to 70% </a:t>
            </a:r>
            <a:r>
              <a:rPr lang="en-US" sz="1400" dirty="0"/>
              <a:t>of participants </a:t>
            </a:r>
            <a:r>
              <a:rPr lang="en-US" sz="1400" b="1" dirty="0">
                <a:solidFill>
                  <a:srgbClr val="800000"/>
                </a:solidFill>
              </a:rPr>
              <a:t>reached abstinence </a:t>
            </a:r>
            <a:r>
              <a:rPr lang="en-US" sz="1400" dirty="0"/>
              <a:t>and  there were </a:t>
            </a:r>
            <a:r>
              <a:rPr lang="en-US" sz="1400" b="1" dirty="0">
                <a:solidFill>
                  <a:srgbClr val="800000"/>
                </a:solidFill>
              </a:rPr>
              <a:t>no differences </a:t>
            </a:r>
            <a:r>
              <a:rPr lang="en-US" sz="1400" dirty="0"/>
              <a:t>between </a:t>
            </a:r>
            <a:r>
              <a:rPr lang="en-US" sz="1400" b="1" dirty="0">
                <a:solidFill>
                  <a:srgbClr val="800000"/>
                </a:solidFill>
              </a:rPr>
              <a:t>AUD with and without PDs in abstinence maintenance </a:t>
            </a:r>
          </a:p>
          <a:p>
            <a:pPr marL="534988" indent="-261938" algn="just">
              <a:buClr>
                <a:schemeClr val="tx1"/>
              </a:buClr>
              <a:buFont typeface="Wingdings 3" pitchFamily="18" charset="2"/>
              <a:buChar char="Æ"/>
            </a:pPr>
            <a:endParaRPr lang="en-US" sz="1400" b="1" dirty="0">
              <a:solidFill>
                <a:srgbClr val="800000"/>
              </a:solidFill>
            </a:endParaRPr>
          </a:p>
          <a:p>
            <a:pPr marL="534988" indent="-261938" algn="just">
              <a:buClr>
                <a:schemeClr val="tx1"/>
              </a:buClr>
              <a:buFont typeface="Wingdings 3" pitchFamily="18" charset="2"/>
              <a:buChar char="Æ"/>
            </a:pPr>
            <a:r>
              <a:rPr lang="en-US" sz="1400" dirty="0"/>
              <a:t>we revealed a </a:t>
            </a:r>
            <a:r>
              <a:rPr lang="en-US" sz="1400" b="1" dirty="0">
                <a:solidFill>
                  <a:srgbClr val="800000"/>
                </a:solidFill>
              </a:rPr>
              <a:t>large improvement in emotional dysregulation</a:t>
            </a:r>
            <a:r>
              <a:rPr lang="en-US" sz="1400" dirty="0"/>
              <a:t>, which was </a:t>
            </a:r>
            <a:r>
              <a:rPr lang="en-US" sz="1400" b="1" dirty="0">
                <a:solidFill>
                  <a:srgbClr val="800000"/>
                </a:solidFill>
              </a:rPr>
              <a:t>related to abstinence maintenance</a:t>
            </a:r>
            <a:endParaRPr lang="en-US" sz="1400" dirty="0"/>
          </a:p>
          <a:p>
            <a:pPr marL="534988" algn="just">
              <a:buClr>
                <a:schemeClr val="tx1"/>
              </a:buClr>
            </a:pPr>
            <a:r>
              <a:rPr lang="en-US" sz="1100" dirty="0"/>
              <a:t>(</a:t>
            </a:r>
            <a:r>
              <a:rPr lang="en-US" sz="1100" dirty="0" err="1"/>
              <a:t>Maffei</a:t>
            </a:r>
            <a:r>
              <a:rPr lang="en-US" sz="1100" dirty="0"/>
              <a:t> et al., under revision)</a:t>
            </a:r>
          </a:p>
          <a:p>
            <a:pPr marL="534988" indent="-261938" algn="just">
              <a:buClr>
                <a:schemeClr val="tx1"/>
              </a:buClr>
              <a:buFont typeface="Wingdings 3" pitchFamily="18" charset="2"/>
              <a:buChar char="Æ"/>
            </a:pPr>
            <a:endParaRPr lang="en-US" sz="1400" dirty="0"/>
          </a:p>
          <a:p>
            <a:pPr marL="534988" indent="-261938" algn="just">
              <a:buClr>
                <a:schemeClr val="tx1"/>
              </a:buClr>
              <a:buFont typeface="Wingdings 3" pitchFamily="18" charset="2"/>
              <a:buChar char="Æ"/>
            </a:pPr>
            <a:r>
              <a:rPr lang="en-US" sz="1400" dirty="0"/>
              <a:t>nevertheless, </a:t>
            </a:r>
            <a:r>
              <a:rPr lang="en-US" sz="1400" b="1" dirty="0">
                <a:solidFill>
                  <a:srgbClr val="800000"/>
                </a:solidFill>
              </a:rPr>
              <a:t>PDs patients </a:t>
            </a:r>
            <a:r>
              <a:rPr lang="en-US" sz="1400" dirty="0"/>
              <a:t>showed </a:t>
            </a:r>
            <a:r>
              <a:rPr lang="en-US" sz="1400" b="1" dirty="0">
                <a:solidFill>
                  <a:srgbClr val="800000"/>
                </a:solidFill>
              </a:rPr>
              <a:t>higher levels of emotional dysregulation </a:t>
            </a:r>
            <a:r>
              <a:rPr lang="en-US" sz="1400" dirty="0"/>
              <a:t>during the treatment and the </a:t>
            </a:r>
            <a:r>
              <a:rPr lang="en-US" sz="1400" b="1" dirty="0">
                <a:solidFill>
                  <a:srgbClr val="800000"/>
                </a:solidFill>
              </a:rPr>
              <a:t>relationship previously mentioned was specific for this subgroup</a:t>
            </a:r>
            <a:endParaRPr lang="en-US" sz="1400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5436096" y="620688"/>
            <a:ext cx="3707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discussion</a:t>
            </a:r>
            <a:endParaRPr lang="en-US" altLang="it-IT" sz="1600" b="1" cap="small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</p:txBody>
      </p:sp>
      <p:cxnSp>
        <p:nvCxnSpPr>
          <p:cNvPr id="13" name="Connettore 4 12"/>
          <p:cNvCxnSpPr/>
          <p:nvPr/>
        </p:nvCxnSpPr>
        <p:spPr>
          <a:xfrm>
            <a:off x="2555776" y="2564904"/>
            <a:ext cx="576064" cy="21602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med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821148ED-84C4-47C4-AA33-6E00C4982747}"/>
              </a:ext>
            </a:extLst>
          </p:cNvPr>
          <p:cNvSpPr txBox="1"/>
          <p:nvPr/>
        </p:nvSpPr>
        <p:spPr>
          <a:xfrm>
            <a:off x="360040" y="5518973"/>
            <a:ext cx="8460432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endParaRPr lang="en-US" sz="1000" b="1" dirty="0">
              <a:solidFill>
                <a:srgbClr val="800000"/>
              </a:solidFill>
            </a:endParaRPr>
          </a:p>
          <a:p>
            <a:pPr algn="ctr"/>
            <a:r>
              <a:rPr lang="it-IT" sz="1600" b="1" dirty="0" err="1">
                <a:solidFill>
                  <a:srgbClr val="800000"/>
                </a:solidFill>
              </a:rPr>
              <a:t>Emotional</a:t>
            </a:r>
            <a:r>
              <a:rPr lang="it-IT" sz="1600" b="1" dirty="0">
                <a:solidFill>
                  <a:srgbClr val="800000"/>
                </a:solidFill>
              </a:rPr>
              <a:t> </a:t>
            </a:r>
            <a:r>
              <a:rPr lang="it-IT" sz="1600" b="1" dirty="0" err="1">
                <a:solidFill>
                  <a:srgbClr val="800000"/>
                </a:solidFill>
              </a:rPr>
              <a:t>dysregulation</a:t>
            </a:r>
            <a:r>
              <a:rPr lang="it-IT" sz="1600" b="1" dirty="0">
                <a:solidFill>
                  <a:srgbClr val="800000"/>
                </a:solidFill>
              </a:rPr>
              <a:t> </a:t>
            </a:r>
            <a:r>
              <a:rPr lang="it-IT" sz="1600" b="1" dirty="0" err="1">
                <a:solidFill>
                  <a:srgbClr val="800000"/>
                </a:solidFill>
              </a:rPr>
              <a:t>remains</a:t>
            </a:r>
            <a:r>
              <a:rPr lang="it-IT" sz="1600" b="1" dirty="0">
                <a:solidFill>
                  <a:srgbClr val="800000"/>
                </a:solidFill>
              </a:rPr>
              <a:t> the </a:t>
            </a:r>
            <a:r>
              <a:rPr lang="it-IT" sz="1600" b="1" dirty="0" err="1">
                <a:solidFill>
                  <a:srgbClr val="800000"/>
                </a:solidFill>
              </a:rPr>
              <a:t>core</a:t>
            </a:r>
            <a:r>
              <a:rPr lang="it-IT" sz="1600" b="1" dirty="0">
                <a:solidFill>
                  <a:srgbClr val="800000"/>
                </a:solidFill>
              </a:rPr>
              <a:t> </a:t>
            </a:r>
            <a:r>
              <a:rPr lang="it-IT" sz="1600" b="1" dirty="0" err="1">
                <a:solidFill>
                  <a:srgbClr val="800000"/>
                </a:solidFill>
              </a:rPr>
              <a:t>vulnerability</a:t>
            </a:r>
            <a:r>
              <a:rPr lang="it-IT" sz="1600" b="1" dirty="0">
                <a:solidFill>
                  <a:srgbClr val="800000"/>
                </a:solidFill>
              </a:rPr>
              <a:t> factor </a:t>
            </a:r>
            <a:r>
              <a:rPr lang="it-IT" sz="1600" b="1" dirty="0" err="1">
                <a:solidFill>
                  <a:srgbClr val="800000"/>
                </a:solidFill>
              </a:rPr>
              <a:t>to</a:t>
            </a:r>
            <a:r>
              <a:rPr lang="it-IT" sz="1600" b="1" dirty="0">
                <a:solidFill>
                  <a:srgbClr val="800000"/>
                </a:solidFill>
              </a:rPr>
              <a:t> </a:t>
            </a:r>
            <a:r>
              <a:rPr lang="it-IT" sz="1600" b="1" dirty="0" err="1">
                <a:solidFill>
                  <a:srgbClr val="800000"/>
                </a:solidFill>
              </a:rPr>
              <a:t>relapse</a:t>
            </a:r>
            <a:r>
              <a:rPr lang="it-IT" sz="1600" b="1" dirty="0">
                <a:solidFill>
                  <a:srgbClr val="800000"/>
                </a:solidFill>
              </a:rPr>
              <a:t> </a:t>
            </a:r>
            <a:r>
              <a:rPr lang="it-IT" sz="1600" b="1" dirty="0" err="1">
                <a:solidFill>
                  <a:srgbClr val="800000"/>
                </a:solidFill>
              </a:rPr>
              <a:t>among</a:t>
            </a:r>
            <a:r>
              <a:rPr lang="it-IT" sz="1600" b="1" dirty="0">
                <a:solidFill>
                  <a:srgbClr val="800000"/>
                </a:solidFill>
              </a:rPr>
              <a:t> </a:t>
            </a:r>
            <a:r>
              <a:rPr lang="it-IT" sz="1600" b="1" dirty="0" err="1">
                <a:solidFill>
                  <a:srgbClr val="800000"/>
                </a:solidFill>
              </a:rPr>
              <a:t>PDs</a:t>
            </a:r>
            <a:r>
              <a:rPr lang="it-IT" sz="1600" b="1" dirty="0">
                <a:solidFill>
                  <a:srgbClr val="800000"/>
                </a:solidFill>
              </a:rPr>
              <a:t> </a:t>
            </a:r>
            <a:r>
              <a:rPr lang="it-IT" sz="1600" b="1" dirty="0" err="1">
                <a:solidFill>
                  <a:srgbClr val="800000"/>
                </a:solidFill>
              </a:rPr>
              <a:t>with</a:t>
            </a:r>
            <a:r>
              <a:rPr lang="it-IT" sz="1600" b="1" dirty="0">
                <a:solidFill>
                  <a:srgbClr val="800000"/>
                </a:solidFill>
              </a:rPr>
              <a:t> </a:t>
            </a:r>
            <a:r>
              <a:rPr lang="it-IT" sz="1600" b="1" dirty="0" err="1">
                <a:solidFill>
                  <a:srgbClr val="800000"/>
                </a:solidFill>
              </a:rPr>
              <a:t>SUDs</a:t>
            </a:r>
            <a:r>
              <a:rPr lang="it-IT" sz="1600" b="1" dirty="0">
                <a:solidFill>
                  <a:srgbClr val="800000"/>
                </a:solidFill>
              </a:rPr>
              <a:t>.</a:t>
            </a:r>
          </a:p>
          <a:p>
            <a:pPr algn="ctr"/>
            <a:endParaRPr lang="it-IT" sz="10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487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sellaDiTesto 1"/>
          <p:cNvSpPr txBox="1"/>
          <p:nvPr/>
        </p:nvSpPr>
        <p:spPr>
          <a:xfrm>
            <a:off x="611560" y="1602135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solidFill>
                <a:srgbClr val="800000"/>
              </a:solidFill>
            </a:endParaRPr>
          </a:p>
          <a:p>
            <a:endParaRPr lang="en-US" b="1" dirty="0">
              <a:solidFill>
                <a:srgbClr val="800000"/>
              </a:solidFill>
            </a:endParaRPr>
          </a:p>
          <a:p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pPr marL="285750" indent="-285750">
              <a:buFontTx/>
              <a:buChar char="-"/>
            </a:pPr>
            <a:endParaRPr lang="en-US" dirty="0"/>
          </a:p>
          <a:p>
            <a:endParaRPr lang="en-US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3419872" y="620688"/>
            <a:ext cx="5724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limitations and future directions</a:t>
            </a:r>
            <a:endParaRPr lang="en-US" altLang="it-IT" sz="1600" b="1" cap="small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108520" y="2420888"/>
            <a:ext cx="914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4988" indent="-271463" algn="just">
              <a:buFont typeface="Wingdings 3" pitchFamily="18" charset="2"/>
              <a:buChar char="Æ"/>
            </a:pPr>
            <a:r>
              <a:rPr lang="en-US" dirty="0"/>
              <a:t>absence of a control condition</a:t>
            </a:r>
          </a:p>
          <a:p>
            <a:pPr marL="534988" indent="-271463" algn="just">
              <a:buFont typeface="Wingdings 3" pitchFamily="18" charset="2"/>
              <a:buChar char="Æ"/>
            </a:pPr>
            <a:endParaRPr lang="en-US" dirty="0"/>
          </a:p>
          <a:p>
            <a:pPr marL="534988" indent="-271463" algn="just">
              <a:buFont typeface="Wingdings 3" pitchFamily="18" charset="2"/>
              <a:buChar char="Æ"/>
            </a:pPr>
            <a:r>
              <a:rPr lang="en-US" dirty="0"/>
              <a:t>our conclusions were based on post-hoc considerations</a:t>
            </a:r>
          </a:p>
          <a:p>
            <a:pPr marL="534988" indent="-271463" algn="just">
              <a:buFont typeface="Wingdings 3" pitchFamily="18" charset="2"/>
              <a:buChar char="Æ"/>
            </a:pPr>
            <a:endParaRPr lang="it-IT" dirty="0"/>
          </a:p>
          <a:p>
            <a:pPr marL="534988" indent="-271463" algn="just">
              <a:buFont typeface="Wingdings 3" pitchFamily="18" charset="2"/>
              <a:buChar char="Æ"/>
            </a:pPr>
            <a:r>
              <a:rPr lang="it-IT" dirty="0"/>
              <a:t>no follow-up </a:t>
            </a:r>
            <a:r>
              <a:rPr lang="en-US" dirty="0"/>
              <a:t>evaluations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821148ED-84C4-47C4-AA33-6E00C4982747}"/>
              </a:ext>
            </a:extLst>
          </p:cNvPr>
          <p:cNvSpPr txBox="1"/>
          <p:nvPr/>
        </p:nvSpPr>
        <p:spPr>
          <a:xfrm>
            <a:off x="1115616" y="4437112"/>
            <a:ext cx="6912768" cy="144655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endParaRPr lang="en-US" sz="1400" b="1" dirty="0">
              <a:solidFill>
                <a:srgbClr val="800000"/>
              </a:solidFill>
            </a:endParaRPr>
          </a:p>
          <a:p>
            <a:pPr algn="ctr"/>
            <a:r>
              <a:rPr lang="en-US" sz="2000" b="1" dirty="0">
                <a:solidFill>
                  <a:srgbClr val="800000"/>
                </a:solidFill>
              </a:rPr>
              <a:t>DBT-ST should be implemented with individual sessions</a:t>
            </a:r>
          </a:p>
          <a:p>
            <a:pPr algn="ctr"/>
            <a:r>
              <a:rPr lang="en-US" sz="2000" b="1" dirty="0">
                <a:solidFill>
                  <a:srgbClr val="800000"/>
                </a:solidFill>
              </a:rPr>
              <a:t>in order to effectively reduce vulnerability factor to relapse</a:t>
            </a:r>
          </a:p>
          <a:p>
            <a:pPr algn="ctr"/>
            <a:r>
              <a:rPr lang="en-US" sz="2000" b="1" dirty="0">
                <a:solidFill>
                  <a:srgbClr val="800000"/>
                </a:solidFill>
              </a:rPr>
              <a:t>among patients with PDs-SUDs.</a:t>
            </a:r>
          </a:p>
          <a:p>
            <a:pPr algn="ctr"/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330176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3284984"/>
            <a:ext cx="9165209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7720" rIns="0" bIns="0" anchor="ctr"/>
          <a:lstStyle>
            <a:lvl1pPr marL="387350" indent="-334963"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1pPr>
            <a:lvl2pPr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2pPr>
            <a:lvl3pPr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3pPr>
            <a:lvl4pPr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4pPr>
            <a:lvl5pPr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87350" algn="l"/>
                <a:tab pos="835025" algn="l"/>
                <a:tab pos="1284288" algn="l"/>
                <a:tab pos="1733550" algn="l"/>
                <a:tab pos="2182813" algn="l"/>
                <a:tab pos="2632075" algn="l"/>
                <a:tab pos="3081338" algn="l"/>
                <a:tab pos="3530600" algn="l"/>
                <a:tab pos="3979863" algn="l"/>
                <a:tab pos="4429125" algn="l"/>
                <a:tab pos="4878388" algn="l"/>
                <a:tab pos="5327650" algn="l"/>
                <a:tab pos="5776913" algn="l"/>
                <a:tab pos="6226175" algn="l"/>
                <a:tab pos="6675438" algn="l"/>
                <a:tab pos="7124700" algn="l"/>
                <a:tab pos="7573963" algn="l"/>
                <a:tab pos="8023225" algn="l"/>
                <a:tab pos="8472488" algn="l"/>
                <a:tab pos="8921750" algn="l"/>
                <a:tab pos="9371013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0"/>
                <a:cs typeface="Microsoft YaHei" charset="0"/>
              </a:defRPr>
            </a:lvl9pPr>
          </a:lstStyle>
          <a:p>
            <a:pPr algn="ctr" eaLnBrk="1" hangingPunct="1">
              <a:lnSpc>
                <a:spcPct val="73000"/>
              </a:lnSpc>
              <a:spcBef>
                <a:spcPts val="363"/>
              </a:spcBef>
              <a:buClrTx/>
              <a:buFontTx/>
              <a:buNone/>
              <a:defRPr/>
            </a:pPr>
            <a:r>
              <a:rPr lang="en-US" altLang="it-IT" sz="3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THANK YOU FOR YOUR ATTENTION!</a:t>
            </a:r>
          </a:p>
          <a:p>
            <a:pPr algn="ctr" eaLnBrk="1" hangingPunct="1">
              <a:lnSpc>
                <a:spcPct val="73000"/>
              </a:lnSpc>
              <a:spcBef>
                <a:spcPts val="363"/>
              </a:spcBef>
              <a:buClrTx/>
              <a:buFontTx/>
              <a:buNone/>
              <a:defRPr/>
            </a:pPr>
            <a:endParaRPr lang="en-US" altLang="it-IT" sz="3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  <a:p>
            <a:pPr algn="ctr" eaLnBrk="1" hangingPunct="1">
              <a:lnSpc>
                <a:spcPct val="73000"/>
              </a:lnSpc>
              <a:spcBef>
                <a:spcPts val="363"/>
              </a:spcBef>
              <a:buClrTx/>
              <a:buFontTx/>
              <a:buNone/>
              <a:defRPr/>
            </a:pPr>
            <a:endParaRPr lang="en-US" altLang="it-IT" sz="3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  <a:p>
            <a:pPr algn="ctr" eaLnBrk="1" hangingPunct="1">
              <a:lnSpc>
                <a:spcPct val="73000"/>
              </a:lnSpc>
              <a:spcBef>
                <a:spcPts val="363"/>
              </a:spcBef>
              <a:buClrTx/>
              <a:buFontTx/>
              <a:buNone/>
              <a:defRPr/>
            </a:pPr>
            <a:endParaRPr lang="en-US" altLang="it-IT" sz="3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  <a:p>
            <a:pPr algn="ctr" eaLnBrk="1" hangingPunct="1">
              <a:lnSpc>
                <a:spcPct val="73000"/>
              </a:lnSpc>
              <a:spcBef>
                <a:spcPts val="363"/>
              </a:spcBef>
              <a:buClrTx/>
              <a:buFontTx/>
              <a:buNone/>
              <a:defRPr/>
            </a:pPr>
            <a:endParaRPr lang="en-US" altLang="it-IT" sz="30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  <a:p>
            <a:pPr algn="ctr" eaLnBrk="1" hangingPunct="1">
              <a:lnSpc>
                <a:spcPct val="95000"/>
              </a:lnSpc>
              <a:spcBef>
                <a:spcPts val="363"/>
              </a:spcBef>
              <a:buClrTx/>
              <a:buFontTx/>
              <a:buNone/>
              <a:defRPr/>
            </a:pPr>
            <a:r>
              <a:rPr lang="en-US" altLang="it-IT" sz="3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Any questions?</a:t>
            </a:r>
            <a:endParaRPr lang="it-IT" altLang="it-IT" sz="2800" b="1" dirty="0">
              <a:solidFill>
                <a:srgbClr val="000000"/>
              </a:solidFill>
              <a:latin typeface="Vrinda" pitchFamily="34" charset="0"/>
              <a:cs typeface="Vrind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ttangolo arrotondato 37"/>
          <p:cNvSpPr/>
          <p:nvPr/>
        </p:nvSpPr>
        <p:spPr>
          <a:xfrm>
            <a:off x="3419872" y="1772816"/>
            <a:ext cx="2304256" cy="1224136"/>
          </a:xfrm>
          <a:prstGeom prst="roundRect">
            <a:avLst/>
          </a:prstGeom>
          <a:solidFill>
            <a:srgbClr val="800000"/>
          </a:solidFill>
          <a:ln>
            <a:solidFill>
              <a:srgbClr val="3E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78138DD5-380B-4EE6-AE02-2DBE4AE33242}"/>
              </a:ext>
            </a:extLst>
          </p:cNvPr>
          <p:cNvSpPr txBox="1"/>
          <p:nvPr/>
        </p:nvSpPr>
        <p:spPr>
          <a:xfrm>
            <a:off x="0" y="2113692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PDs</a:t>
            </a:r>
            <a:r>
              <a:rPr lang="it-I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it-IT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SUDs</a:t>
            </a:r>
            <a:endParaRPr lang="it-IT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21148ED-84C4-47C4-AA33-6E00C4982747}"/>
              </a:ext>
            </a:extLst>
          </p:cNvPr>
          <p:cNvSpPr txBox="1"/>
          <p:nvPr/>
        </p:nvSpPr>
        <p:spPr>
          <a:xfrm>
            <a:off x="2411760" y="3356992"/>
            <a:ext cx="446449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high co-occurrence,</a:t>
            </a:r>
          </a:p>
          <a:p>
            <a:pPr algn="ctr"/>
            <a:r>
              <a:rPr lang="en-US" b="1" dirty="0"/>
              <a:t>especially cluster B PDs</a:t>
            </a:r>
          </a:p>
          <a:p>
            <a:pPr algn="ctr"/>
            <a:r>
              <a:rPr lang="en-US" sz="1200" dirty="0"/>
              <a:t>(e.g. Grant et al., 2016)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3635896" y="591071"/>
            <a:ext cx="5508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the problem of </a:t>
            </a:r>
            <a:r>
              <a:rPr lang="en-US" altLang="it-IT" sz="2400" b="1" cap="small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pd</a:t>
            </a:r>
            <a:r>
              <a:rPr lang="en-US" altLang="it-IT" sz="1600" b="1" cap="small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s</a:t>
            </a:r>
            <a:r>
              <a:rPr lang="en-US" altLang="it-IT" sz="16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</a:t>
            </a:r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in sud</a:t>
            </a:r>
            <a:r>
              <a:rPr lang="en-US" altLang="it-IT" sz="16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s 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821148ED-84C4-47C4-AA33-6E00C4982747}"/>
              </a:ext>
            </a:extLst>
          </p:cNvPr>
          <p:cNvSpPr txBox="1"/>
          <p:nvPr/>
        </p:nvSpPr>
        <p:spPr>
          <a:xfrm>
            <a:off x="2411760" y="4365104"/>
            <a:ext cx="446449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PDs showed high relapse rate</a:t>
            </a:r>
          </a:p>
          <a:p>
            <a:pPr algn="ctr"/>
            <a:r>
              <a:rPr lang="en-US" b="1" dirty="0"/>
              <a:t>during SUDs treatments</a:t>
            </a:r>
          </a:p>
          <a:p>
            <a:pPr algn="ctr"/>
            <a:r>
              <a:rPr lang="en-US" sz="1200" dirty="0"/>
              <a:t>(e.g. </a:t>
            </a:r>
            <a:r>
              <a:rPr lang="en-US" sz="1200" dirty="0" err="1"/>
              <a:t>Bradizza</a:t>
            </a:r>
            <a:r>
              <a:rPr lang="en-US" sz="1200" dirty="0"/>
              <a:t> et al., 2006)</a:t>
            </a:r>
            <a:endParaRPr lang="en-US" sz="1200" b="1" dirty="0"/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21148ED-84C4-47C4-AA33-6E00C4982747}"/>
              </a:ext>
            </a:extLst>
          </p:cNvPr>
          <p:cNvSpPr txBox="1"/>
          <p:nvPr/>
        </p:nvSpPr>
        <p:spPr>
          <a:xfrm>
            <a:off x="2411760" y="5373216"/>
            <a:ext cx="446449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PDs were associated to increased</a:t>
            </a:r>
          </a:p>
          <a:p>
            <a:pPr algn="ctr"/>
            <a:r>
              <a:rPr lang="en-US" b="1" dirty="0"/>
              <a:t>drop-out from SUDs treatment </a:t>
            </a:r>
          </a:p>
          <a:p>
            <a:pPr algn="ctr"/>
            <a:r>
              <a:rPr lang="en-US" sz="1200" dirty="0"/>
              <a:t>(e.g. </a:t>
            </a:r>
            <a:r>
              <a:rPr lang="en-US" sz="1200" dirty="0" err="1"/>
              <a:t>Brorson</a:t>
            </a:r>
            <a:r>
              <a:rPr lang="en-US" sz="1200" dirty="0"/>
              <a:t> et al., 2013)</a:t>
            </a:r>
            <a:endParaRPr lang="en-US" sz="1200" b="1" dirty="0"/>
          </a:p>
        </p:txBody>
      </p:sp>
      <p:sp>
        <p:nvSpPr>
          <p:cNvPr id="35" name="Freccia a destra 34"/>
          <p:cNvSpPr/>
          <p:nvPr/>
        </p:nvSpPr>
        <p:spPr>
          <a:xfrm>
            <a:off x="1835696" y="3478942"/>
            <a:ext cx="288032" cy="360040"/>
          </a:xfrm>
          <a:prstGeom prst="rightArrow">
            <a:avLst/>
          </a:prstGeom>
          <a:solidFill>
            <a:srgbClr val="800000"/>
          </a:solidFill>
          <a:ln>
            <a:solidFill>
              <a:srgbClr val="64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Freccia a destra 35"/>
          <p:cNvSpPr/>
          <p:nvPr/>
        </p:nvSpPr>
        <p:spPr>
          <a:xfrm>
            <a:off x="1835696" y="4487054"/>
            <a:ext cx="288032" cy="360040"/>
          </a:xfrm>
          <a:prstGeom prst="rightArrow">
            <a:avLst/>
          </a:prstGeom>
          <a:solidFill>
            <a:srgbClr val="800000"/>
          </a:solidFill>
          <a:ln>
            <a:solidFill>
              <a:srgbClr val="64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Freccia a destra 36"/>
          <p:cNvSpPr/>
          <p:nvPr/>
        </p:nvSpPr>
        <p:spPr>
          <a:xfrm>
            <a:off x="1835696" y="5495166"/>
            <a:ext cx="288032" cy="360040"/>
          </a:xfrm>
          <a:prstGeom prst="rightArrow">
            <a:avLst/>
          </a:prstGeom>
          <a:solidFill>
            <a:srgbClr val="800000"/>
          </a:solidFill>
          <a:ln>
            <a:solidFill>
              <a:srgbClr val="6400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8638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ttangolo arrotondato 13"/>
          <p:cNvSpPr/>
          <p:nvPr/>
        </p:nvSpPr>
        <p:spPr>
          <a:xfrm>
            <a:off x="1979712" y="1772816"/>
            <a:ext cx="5184576" cy="1224136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solidFill>
              <a:srgbClr val="08142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78138DD5-380B-4EE6-AE02-2DBE4AE33242}"/>
              </a:ext>
            </a:extLst>
          </p:cNvPr>
          <p:cNvSpPr txBox="1"/>
          <p:nvPr/>
        </p:nvSpPr>
        <p:spPr>
          <a:xfrm>
            <a:off x="0" y="1757134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 DBT </a:t>
            </a:r>
          </a:p>
          <a:p>
            <a:pPr algn="ctr"/>
            <a:r>
              <a:rPr lang="it-IT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 </a:t>
            </a:r>
          </a:p>
          <a:p>
            <a:pPr algn="ctr"/>
            <a:r>
              <a:rPr lang="it-I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DBT-ST </a:t>
            </a:r>
            <a:r>
              <a:rPr lang="it-IT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</a:t>
            </a:r>
            <a:r>
              <a:rPr lang="it-IT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stand-alone treatment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21148ED-84C4-47C4-AA33-6E00C4982747}"/>
              </a:ext>
            </a:extLst>
          </p:cNvPr>
          <p:cNvSpPr txBox="1"/>
          <p:nvPr/>
        </p:nvSpPr>
        <p:spPr>
          <a:xfrm>
            <a:off x="2411760" y="3356992"/>
            <a:ext cx="446449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effective treatment</a:t>
            </a:r>
          </a:p>
          <a:p>
            <a:pPr algn="ctr"/>
            <a:r>
              <a:rPr lang="en-US" b="1" dirty="0"/>
              <a:t>for BPD-SUDs </a:t>
            </a:r>
          </a:p>
          <a:p>
            <a:pPr algn="ctr"/>
            <a:r>
              <a:rPr lang="en-US" sz="1200" dirty="0"/>
              <a:t>(e.g. </a:t>
            </a:r>
            <a:r>
              <a:rPr lang="en-US" sz="1200" dirty="0" err="1"/>
              <a:t>Linehan</a:t>
            </a:r>
            <a:r>
              <a:rPr lang="en-US" sz="1200" dirty="0"/>
              <a:t> et al., 1999, 2002)</a:t>
            </a:r>
            <a:endParaRPr lang="en-US" sz="1200" b="1" dirty="0"/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821148ED-84C4-47C4-AA33-6E00C4982747}"/>
              </a:ext>
            </a:extLst>
          </p:cNvPr>
          <p:cNvSpPr txBox="1"/>
          <p:nvPr/>
        </p:nvSpPr>
        <p:spPr>
          <a:xfrm>
            <a:off x="2411760" y="4365104"/>
            <a:ext cx="446449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feasible interventions in clinical populations</a:t>
            </a:r>
          </a:p>
          <a:p>
            <a:pPr algn="ctr"/>
            <a:r>
              <a:rPr lang="en-US" b="1" dirty="0"/>
              <a:t>characterized by emotional </a:t>
            </a:r>
            <a:r>
              <a:rPr lang="en-US" b="1" dirty="0" err="1"/>
              <a:t>dysregulation</a:t>
            </a:r>
            <a:endParaRPr lang="en-US" b="1" dirty="0"/>
          </a:p>
          <a:p>
            <a:pPr algn="ctr"/>
            <a:r>
              <a:rPr lang="en-US" sz="1200" dirty="0"/>
              <a:t>(e.g. Valentine et al., 2015)</a:t>
            </a:r>
            <a:endParaRPr lang="en-US" sz="1200" b="1" dirty="0"/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21148ED-84C4-47C4-AA33-6E00C4982747}"/>
              </a:ext>
            </a:extLst>
          </p:cNvPr>
          <p:cNvSpPr txBox="1"/>
          <p:nvPr/>
        </p:nvSpPr>
        <p:spPr>
          <a:xfrm>
            <a:off x="2411760" y="5373216"/>
            <a:ext cx="4464496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promising results</a:t>
            </a:r>
          </a:p>
          <a:p>
            <a:pPr algn="ctr"/>
            <a:r>
              <a:rPr lang="en-US" b="1" dirty="0"/>
              <a:t>in treating AUD</a:t>
            </a:r>
          </a:p>
          <a:p>
            <a:pPr algn="ctr"/>
            <a:r>
              <a:rPr lang="en-US" sz="1200" dirty="0"/>
              <a:t>(</a:t>
            </a:r>
            <a:r>
              <a:rPr lang="en-US" sz="1200" dirty="0" err="1"/>
              <a:t>Maffei</a:t>
            </a:r>
            <a:r>
              <a:rPr lang="en-US" sz="1200" dirty="0"/>
              <a:t> et al., under revision)</a:t>
            </a:r>
            <a:endParaRPr lang="en-US" sz="1200" b="1" dirty="0"/>
          </a:p>
        </p:txBody>
      </p:sp>
      <p:sp>
        <p:nvSpPr>
          <p:cNvPr id="35" name="Freccia a destra 34"/>
          <p:cNvSpPr/>
          <p:nvPr/>
        </p:nvSpPr>
        <p:spPr>
          <a:xfrm>
            <a:off x="1835696" y="3478942"/>
            <a:ext cx="288032" cy="360040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08142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Freccia a destra 35"/>
          <p:cNvSpPr/>
          <p:nvPr/>
        </p:nvSpPr>
        <p:spPr>
          <a:xfrm>
            <a:off x="1835696" y="4487054"/>
            <a:ext cx="288032" cy="360040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08142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Freccia a destra 36"/>
          <p:cNvSpPr/>
          <p:nvPr/>
        </p:nvSpPr>
        <p:spPr>
          <a:xfrm>
            <a:off x="1835696" y="5495166"/>
            <a:ext cx="288032" cy="360040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solidFill>
              <a:srgbClr val="08142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CasellaDiTesto 14"/>
          <p:cNvSpPr txBox="1"/>
          <p:nvPr/>
        </p:nvSpPr>
        <p:spPr>
          <a:xfrm>
            <a:off x="3995936" y="591071"/>
            <a:ext cx="5148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a possible solution</a:t>
            </a:r>
            <a:endParaRPr lang="en-US" altLang="it-IT" b="1" cap="small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Heiti Std R" pitchFamily="34" charset="-128"/>
              <a:ea typeface="Adobe Heiti Std R" pitchFamily="34" charset="-128"/>
              <a:cs typeface="Tung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638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ttangolo 6"/>
          <p:cNvSpPr/>
          <p:nvPr/>
        </p:nvSpPr>
        <p:spPr>
          <a:xfrm>
            <a:off x="459160" y="2276872"/>
            <a:ext cx="8217296" cy="3168352"/>
          </a:xfrm>
          <a:prstGeom prst="rect">
            <a:avLst/>
          </a:prstGeom>
          <a:solidFill>
            <a:srgbClr val="FFFFCC"/>
          </a:solidFill>
          <a:ln w="5715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800000"/>
                </a:solidFill>
              </a:rPr>
              <a:t>THERE ARE NO STUDIES </a:t>
            </a:r>
            <a:r>
              <a:rPr lang="en-US" sz="3200" dirty="0">
                <a:solidFill>
                  <a:schemeClr val="tx1"/>
                </a:solidFill>
              </a:rPr>
              <a:t>IN LITERATURE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THAT EXPLORE POSSIBLE </a:t>
            </a:r>
            <a:r>
              <a:rPr lang="en-US" sz="3200" b="1" dirty="0">
                <a:solidFill>
                  <a:srgbClr val="800000"/>
                </a:solidFill>
              </a:rPr>
              <a:t>BENEFITS</a:t>
            </a:r>
            <a:endParaRPr lang="en-US" sz="3200" dirty="0">
              <a:solidFill>
                <a:schemeClr val="tx1"/>
              </a:solidFill>
            </a:endParaRP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IN USING</a:t>
            </a:r>
          </a:p>
          <a:p>
            <a:pPr algn="ctr"/>
            <a:r>
              <a:rPr lang="en-US" sz="3200" b="1" dirty="0">
                <a:solidFill>
                  <a:srgbClr val="800000"/>
                </a:solidFill>
              </a:rPr>
              <a:t>DBT-ST AS STAND-ALONE TREATMENT</a:t>
            </a:r>
          </a:p>
          <a:p>
            <a:pPr algn="ctr"/>
            <a:r>
              <a:rPr lang="en-US" sz="3200" dirty="0">
                <a:solidFill>
                  <a:schemeClr val="tx1"/>
                </a:solidFill>
              </a:rPr>
              <a:t>FOR </a:t>
            </a:r>
            <a:r>
              <a:rPr lang="en-US" sz="3200" b="1" dirty="0">
                <a:solidFill>
                  <a:srgbClr val="800000"/>
                </a:solidFill>
              </a:rPr>
              <a:t>COMORBIDITY</a:t>
            </a:r>
            <a:r>
              <a:rPr lang="en-US" sz="3200" dirty="0">
                <a:solidFill>
                  <a:schemeClr val="tx1"/>
                </a:solidFill>
              </a:rPr>
              <a:t> BETWEEN </a:t>
            </a:r>
            <a:r>
              <a:rPr lang="en-US" sz="3200" b="1" dirty="0">
                <a:solidFill>
                  <a:srgbClr val="800000"/>
                </a:solidFill>
              </a:rPr>
              <a:t>AUD</a:t>
            </a:r>
            <a:r>
              <a:rPr lang="en-US" sz="3200" dirty="0">
                <a:solidFill>
                  <a:schemeClr val="tx1"/>
                </a:solidFill>
              </a:rPr>
              <a:t> AND </a:t>
            </a:r>
            <a:r>
              <a:rPr lang="en-US" sz="3200" b="1" dirty="0">
                <a:solidFill>
                  <a:srgbClr val="800000"/>
                </a:solidFill>
              </a:rPr>
              <a:t>PDs</a:t>
            </a:r>
          </a:p>
        </p:txBody>
      </p:sp>
    </p:spTree>
    <p:extLst>
      <p:ext uri="{BB962C8B-B14F-4D97-AF65-F5344CB8AC3E}">
        <p14:creationId xmlns:p14="http://schemas.microsoft.com/office/powerpoint/2010/main" val="1218649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llout 14 27"/>
          <p:cNvSpPr/>
          <p:nvPr/>
        </p:nvSpPr>
        <p:spPr>
          <a:xfrm flipV="1">
            <a:off x="2843808" y="4509120"/>
            <a:ext cx="5472608" cy="1224136"/>
          </a:xfrm>
          <a:prstGeom prst="accentBorderCallout2">
            <a:avLst>
              <a:gd name="adj1" fmla="val 18750"/>
              <a:gd name="adj2" fmla="val -8333"/>
              <a:gd name="adj3" fmla="val 17376"/>
              <a:gd name="adj4" fmla="val -13104"/>
              <a:gd name="adj5" fmla="val 288654"/>
              <a:gd name="adj6" fmla="val -3404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it-IT" dirty="0"/>
          </a:p>
        </p:txBody>
      </p:sp>
      <p:sp>
        <p:nvSpPr>
          <p:cNvPr id="26" name="Callout 14 25"/>
          <p:cNvSpPr/>
          <p:nvPr/>
        </p:nvSpPr>
        <p:spPr>
          <a:xfrm flipV="1">
            <a:off x="2843808" y="2564904"/>
            <a:ext cx="5472608" cy="1584176"/>
          </a:xfrm>
          <a:prstGeom prst="accentBorderCallout2">
            <a:avLst>
              <a:gd name="adj1" fmla="val 18750"/>
              <a:gd name="adj2" fmla="val -8333"/>
              <a:gd name="adj3" fmla="val 17376"/>
              <a:gd name="adj4" fmla="val -13104"/>
              <a:gd name="adj5" fmla="val 123219"/>
              <a:gd name="adj6" fmla="val -34621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it-IT" dirty="0"/>
          </a:p>
        </p:txBody>
      </p:sp>
      <p:sp>
        <p:nvSpPr>
          <p:cNvPr id="25" name="Rettangolo 24"/>
          <p:cNvSpPr/>
          <p:nvPr/>
        </p:nvSpPr>
        <p:spPr>
          <a:xfrm>
            <a:off x="2843808" y="2564904"/>
            <a:ext cx="5472608" cy="313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dirty="0">
                <a:solidFill>
                  <a:srgbClr val="000000"/>
                </a:solidFill>
                <a:cs typeface="Courier New" pitchFamily="49" charset="0"/>
              </a:rPr>
              <a:t>compare </a:t>
            </a:r>
            <a:r>
              <a:rPr lang="en-US" b="1" dirty="0">
                <a:solidFill>
                  <a:srgbClr val="800000"/>
                </a:solidFill>
                <a:cs typeface="Courier New" pitchFamily="49" charset="0"/>
              </a:rPr>
              <a:t>primary</a:t>
            </a:r>
            <a:endParaRPr lang="en-US" dirty="0">
              <a:solidFill>
                <a:srgbClr val="000000"/>
              </a:solidFill>
              <a:cs typeface="Courier New" pitchFamily="49" charset="0"/>
            </a:endParaRPr>
          </a:p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sz="1400" dirty="0">
                <a:solidFill>
                  <a:srgbClr val="000000"/>
                </a:solidFill>
                <a:cs typeface="Courier New" pitchFamily="49" charset="0"/>
              </a:rPr>
              <a:t>(i.e. attrition rate, abstinence maintenance, alcohol addiction severity)</a:t>
            </a:r>
          </a:p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dirty="0">
                <a:solidFill>
                  <a:srgbClr val="000000"/>
                </a:solidFill>
                <a:cs typeface="Courier New" pitchFamily="49" charset="0"/>
              </a:rPr>
              <a:t>and </a:t>
            </a:r>
            <a:r>
              <a:rPr lang="en-US" b="1" dirty="0">
                <a:solidFill>
                  <a:srgbClr val="800000"/>
                </a:solidFill>
                <a:cs typeface="Courier New" pitchFamily="49" charset="0"/>
              </a:rPr>
              <a:t>secondary</a:t>
            </a:r>
            <a:endParaRPr lang="en-US" dirty="0">
              <a:solidFill>
                <a:srgbClr val="000000"/>
              </a:solidFill>
              <a:cs typeface="Courier New" pitchFamily="49" charset="0"/>
            </a:endParaRPr>
          </a:p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sz="1400" dirty="0">
                <a:solidFill>
                  <a:srgbClr val="000000"/>
                </a:solidFill>
                <a:cs typeface="Courier New" pitchFamily="49" charset="0"/>
              </a:rPr>
              <a:t>(i.e. emotional </a:t>
            </a:r>
            <a:r>
              <a:rPr lang="en-US" sz="1400" dirty="0" err="1">
                <a:solidFill>
                  <a:srgbClr val="000000"/>
                </a:solidFill>
                <a:cs typeface="Courier New" pitchFamily="49" charset="0"/>
              </a:rPr>
              <a:t>dysregulation</a:t>
            </a:r>
            <a:r>
              <a:rPr lang="en-US" sz="1400" dirty="0">
                <a:solidFill>
                  <a:srgbClr val="000000"/>
                </a:solidFill>
                <a:cs typeface="Courier New" pitchFamily="49" charset="0"/>
              </a:rPr>
              <a:t>)</a:t>
            </a:r>
          </a:p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b="1" dirty="0">
                <a:solidFill>
                  <a:srgbClr val="800000"/>
                </a:solidFill>
                <a:cs typeface="Courier New" pitchFamily="49" charset="0"/>
              </a:rPr>
              <a:t>treatment outcomes </a:t>
            </a:r>
            <a:r>
              <a:rPr lang="en-US" dirty="0">
                <a:solidFill>
                  <a:srgbClr val="000000"/>
                </a:solidFill>
                <a:cs typeface="Courier New" pitchFamily="49" charset="0"/>
              </a:rPr>
              <a:t>during </a:t>
            </a:r>
            <a:r>
              <a:rPr lang="en-US" b="1" dirty="0">
                <a:solidFill>
                  <a:srgbClr val="800000"/>
                </a:solidFill>
                <a:cs typeface="Courier New" pitchFamily="49" charset="0"/>
              </a:rPr>
              <a:t>3-month DBT-ST</a:t>
            </a:r>
            <a:r>
              <a:rPr lang="en-US" dirty="0">
                <a:solidFill>
                  <a:srgbClr val="000000"/>
                </a:solidFill>
                <a:cs typeface="Courier New" pitchFamily="49" charset="0"/>
              </a:rPr>
              <a:t> program</a:t>
            </a:r>
          </a:p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dirty="0">
                <a:solidFill>
                  <a:srgbClr val="000000"/>
                </a:solidFill>
                <a:cs typeface="Courier New" pitchFamily="49" charset="0"/>
              </a:rPr>
              <a:t> in </a:t>
            </a:r>
            <a:r>
              <a:rPr lang="en-US" b="1" dirty="0">
                <a:solidFill>
                  <a:srgbClr val="800000"/>
                </a:solidFill>
                <a:cs typeface="Courier New" pitchFamily="49" charset="0"/>
              </a:rPr>
              <a:t>AUD patients with and without PDs</a:t>
            </a:r>
          </a:p>
          <a:p>
            <a:pPr marL="1588" algn="just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endParaRPr lang="en-US" dirty="0">
              <a:solidFill>
                <a:srgbClr val="000000"/>
              </a:solidFill>
              <a:cs typeface="Courier New" pitchFamily="49" charset="0"/>
            </a:endParaRPr>
          </a:p>
          <a:p>
            <a:pPr marL="1588" algn="just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endParaRPr lang="en-US" dirty="0">
              <a:solidFill>
                <a:srgbClr val="000000"/>
              </a:solidFill>
              <a:cs typeface="Courier New" pitchFamily="49" charset="0"/>
            </a:endParaRPr>
          </a:p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dirty="0">
                <a:cs typeface="Courier New" pitchFamily="49" charset="0"/>
              </a:rPr>
              <a:t>evaluate the </a:t>
            </a:r>
            <a:r>
              <a:rPr lang="en-US" b="1" dirty="0">
                <a:solidFill>
                  <a:srgbClr val="800000"/>
                </a:solidFill>
                <a:cs typeface="Courier New" pitchFamily="49" charset="0"/>
              </a:rPr>
              <a:t>relationship</a:t>
            </a:r>
          </a:p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b="1" dirty="0">
                <a:solidFill>
                  <a:srgbClr val="800000"/>
                </a:solidFill>
                <a:cs typeface="Courier New" pitchFamily="49" charset="0"/>
              </a:rPr>
              <a:t>between abstinence maintenance</a:t>
            </a:r>
          </a:p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b="1" dirty="0">
                <a:solidFill>
                  <a:srgbClr val="800000"/>
                </a:solidFill>
                <a:cs typeface="Courier New" pitchFamily="49" charset="0"/>
              </a:rPr>
              <a:t>and emotional </a:t>
            </a:r>
            <a:r>
              <a:rPr lang="en-US" b="1" dirty="0" err="1">
                <a:solidFill>
                  <a:srgbClr val="800000"/>
                </a:solidFill>
                <a:cs typeface="Courier New" pitchFamily="49" charset="0"/>
              </a:rPr>
              <a:t>dysregulation</a:t>
            </a:r>
            <a:r>
              <a:rPr lang="en-US" b="1" dirty="0">
                <a:solidFill>
                  <a:srgbClr val="800000"/>
                </a:solidFill>
                <a:cs typeface="Courier New" pitchFamily="49" charset="0"/>
              </a:rPr>
              <a:t> change</a:t>
            </a:r>
          </a:p>
          <a:p>
            <a:pPr marL="1588" algn="ctr">
              <a:lnSpc>
                <a:spcPct val="95000"/>
              </a:lnSpc>
              <a:tabLst>
                <a:tab pos="901700" algn="l"/>
                <a:tab pos="1257300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en-US" dirty="0">
                <a:cs typeface="Courier New" pitchFamily="49" charset="0"/>
              </a:rPr>
              <a:t>among both subgroups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llaDiTesto 6"/>
          <p:cNvSpPr txBox="1"/>
          <p:nvPr/>
        </p:nvSpPr>
        <p:spPr>
          <a:xfrm>
            <a:off x="3635896" y="591071"/>
            <a:ext cx="5508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aims of the study</a:t>
            </a:r>
          </a:p>
        </p:txBody>
      </p:sp>
      <p:sp>
        <p:nvSpPr>
          <p:cNvPr id="16" name="Rettangolo 15"/>
          <p:cNvSpPr/>
          <p:nvPr/>
        </p:nvSpPr>
        <p:spPr>
          <a:xfrm>
            <a:off x="0" y="1916832"/>
            <a:ext cx="8820472" cy="3554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266700" algn="just">
              <a:lnSpc>
                <a:spcPct val="95000"/>
              </a:lnSpc>
              <a:tabLst>
                <a:tab pos="431800" algn="l"/>
                <a:tab pos="879475" algn="l"/>
                <a:tab pos="1328738" algn="l"/>
                <a:tab pos="1778000" algn="l"/>
                <a:tab pos="2227263" algn="l"/>
                <a:tab pos="2676525" algn="l"/>
                <a:tab pos="3125788" algn="l"/>
                <a:tab pos="3575050" algn="l"/>
                <a:tab pos="4024313" algn="l"/>
                <a:tab pos="4473575" algn="l"/>
                <a:tab pos="4922838" algn="l"/>
                <a:tab pos="5372100" algn="l"/>
                <a:tab pos="5821363" algn="l"/>
                <a:tab pos="6270625" algn="l"/>
                <a:tab pos="6719888" algn="l"/>
                <a:tab pos="7169150" algn="l"/>
                <a:tab pos="7618413" algn="l"/>
                <a:tab pos="8067675" algn="l"/>
                <a:tab pos="8516938" algn="l"/>
                <a:tab pos="8966200" algn="l"/>
                <a:tab pos="9415463" algn="l"/>
              </a:tabLst>
            </a:pPr>
            <a:r>
              <a:rPr lang="it-IT" b="1" dirty="0">
                <a:solidFill>
                  <a:srgbClr val="FF0000"/>
                </a:solidFill>
                <a:latin typeface="+mj-lt"/>
                <a:cs typeface="Courier New" pitchFamily="49" charset="0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+mj-lt"/>
                <a:cs typeface="Courier New" pitchFamily="49" charset="0"/>
              </a:rPr>
              <a:t>This study aims to:</a:t>
            </a:r>
            <a:endParaRPr lang="en-US" dirty="0"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485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>
          <a:xfrm>
            <a:off x="0" y="1556792"/>
            <a:ext cx="8964488" cy="26776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55600" algn="just"/>
            <a:r>
              <a:rPr lang="en-US" sz="1400" b="1" dirty="0"/>
              <a:t>216 AUD subjects </a:t>
            </a:r>
            <a:r>
              <a:rPr lang="en-US" sz="1400" dirty="0">
                <a:solidFill>
                  <a:srgbClr val="000000"/>
                </a:solidFill>
                <a:cs typeface="Courier New" pitchFamily="49" charset="0"/>
              </a:rPr>
              <a:t>consecutively</a:t>
            </a:r>
            <a:r>
              <a:rPr lang="en-US" sz="1400" dirty="0"/>
              <a:t> admitted to DBT-ST program.</a:t>
            </a:r>
          </a:p>
          <a:p>
            <a:pPr marL="1435100" indent="-266700" algn="just">
              <a:buClr>
                <a:schemeClr val="tx1"/>
              </a:buClr>
              <a:buSzPct val="80000"/>
              <a:buFont typeface="Wingdings 3" pitchFamily="18" charset="2"/>
              <a:buChar char="Æ"/>
            </a:pPr>
            <a:r>
              <a:rPr lang="en-US" sz="1400" dirty="0"/>
              <a:t>62.5 % met criteria for at least one PDs</a:t>
            </a:r>
          </a:p>
          <a:p>
            <a:pPr marL="1435100" indent="-266700" algn="just">
              <a:buClr>
                <a:schemeClr val="tx1"/>
              </a:buClr>
              <a:buSzPct val="80000"/>
              <a:buFont typeface="Wingdings 3" pitchFamily="18" charset="2"/>
              <a:buChar char="Æ"/>
            </a:pPr>
            <a:r>
              <a:rPr lang="en-US" sz="1400" dirty="0"/>
              <a:t>PD-NOS (24.5%), NPD (15.3%), BPD (8.8%)</a:t>
            </a:r>
          </a:p>
          <a:p>
            <a:pPr marL="1435100" indent="-266700" algn="just">
              <a:buClr>
                <a:schemeClr val="tx1"/>
              </a:buClr>
              <a:buSzPct val="80000"/>
              <a:buFont typeface="Wingdings 3" pitchFamily="18" charset="2"/>
              <a:buChar char="Æ"/>
            </a:pPr>
            <a:r>
              <a:rPr lang="en-US" sz="1400" dirty="0"/>
              <a:t>NPD and BPD traits were most recurrent</a:t>
            </a:r>
          </a:p>
          <a:p>
            <a:pPr marL="285750" indent="-285750" algn="ctr">
              <a:buFontTx/>
              <a:buChar char="-"/>
            </a:pPr>
            <a:endParaRPr lang="en-US" sz="1400" dirty="0"/>
          </a:p>
          <a:p>
            <a:pPr marL="355600" algn="just">
              <a:tabLst>
                <a:tab pos="8877300" algn="l"/>
              </a:tabLst>
            </a:pPr>
            <a:r>
              <a:rPr lang="en-US" sz="1400" b="1" dirty="0"/>
              <a:t>206 patients </a:t>
            </a:r>
            <a:r>
              <a:rPr lang="en-US" sz="1400" dirty="0"/>
              <a:t>concluded the intensive phase (1 month; 5 times a week). 10 (4.6%) dropped out.</a:t>
            </a:r>
          </a:p>
          <a:p>
            <a:pPr marL="355600" algn="just">
              <a:tabLst>
                <a:tab pos="8877300" algn="l"/>
              </a:tabLst>
            </a:pPr>
            <a:r>
              <a:rPr lang="en-US" sz="1400" b="1" dirty="0"/>
              <a:t>170 patients </a:t>
            </a:r>
            <a:r>
              <a:rPr lang="en-US" sz="1400" dirty="0"/>
              <a:t>(78.7%) concluded the post-intensive phase (2 months; twice a week). 46 (21.3%) dropped out.</a:t>
            </a:r>
          </a:p>
          <a:p>
            <a:pPr marL="355600" algn="just">
              <a:tabLst>
                <a:tab pos="8877300" algn="l"/>
              </a:tabLst>
            </a:pPr>
            <a:endParaRPr lang="en-US" sz="1400" dirty="0"/>
          </a:p>
          <a:p>
            <a:pPr marL="355600" algn="just">
              <a:tabLst>
                <a:tab pos="8877300" algn="l"/>
              </a:tabLst>
            </a:pPr>
            <a:r>
              <a:rPr lang="en-US" sz="1400" dirty="0"/>
              <a:t>During the program, there were random weekly toxicological screenings.</a:t>
            </a:r>
          </a:p>
          <a:p>
            <a:pPr marL="355600" algn="just">
              <a:tabLst>
                <a:tab pos="8877300" algn="l"/>
              </a:tabLst>
            </a:pPr>
            <a:endParaRPr lang="en-US" sz="1400" dirty="0"/>
          </a:p>
          <a:p>
            <a:pPr marL="812800" algn="just"/>
            <a:r>
              <a:rPr lang="en-US" sz="1400" b="1" u="sng" dirty="0"/>
              <a:t>216 subjects analyzed</a:t>
            </a:r>
            <a:r>
              <a:rPr lang="en-US" sz="1400" b="1" dirty="0"/>
              <a:t> (ITT analysis: LOCF).</a:t>
            </a:r>
          </a:p>
          <a:p>
            <a:pPr marL="177800" algn="just">
              <a:tabLst>
                <a:tab pos="8877300" algn="l"/>
              </a:tabLst>
            </a:pPr>
            <a:endParaRPr lang="en-US" sz="1400" dirty="0"/>
          </a:p>
        </p:txBody>
      </p:sp>
      <p:cxnSp>
        <p:nvCxnSpPr>
          <p:cNvPr id="49" name="Connettore 7 48"/>
          <p:cNvCxnSpPr/>
          <p:nvPr/>
        </p:nvCxnSpPr>
        <p:spPr>
          <a:xfrm rot="5400000">
            <a:off x="6840251" y="5409220"/>
            <a:ext cx="936104" cy="720080"/>
          </a:xfrm>
          <a:prstGeom prst="curved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7 40"/>
          <p:cNvCxnSpPr/>
          <p:nvPr/>
        </p:nvCxnSpPr>
        <p:spPr>
          <a:xfrm rot="5400000">
            <a:off x="2591780" y="5409220"/>
            <a:ext cx="936104" cy="720080"/>
          </a:xfrm>
          <a:prstGeom prst="curvedConnector3">
            <a:avLst>
              <a:gd name="adj1" fmla="val 50000"/>
            </a:avLst>
          </a:prstGeom>
          <a:ln w="12700">
            <a:solidFill>
              <a:schemeClr val="bg1">
                <a:lumMod val="50000"/>
              </a:schemeClr>
            </a:solidFill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ttore 1 6"/>
          <p:cNvCxnSpPr/>
          <p:nvPr/>
        </p:nvCxnSpPr>
        <p:spPr>
          <a:xfrm flipH="1">
            <a:off x="323528" y="4967590"/>
            <a:ext cx="8568952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1 7"/>
          <p:cNvCxnSpPr/>
          <p:nvPr/>
        </p:nvCxnSpPr>
        <p:spPr>
          <a:xfrm flipH="1">
            <a:off x="323528" y="5399638"/>
            <a:ext cx="8568952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1475656" y="4967590"/>
            <a:ext cx="2016224" cy="43204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475656" y="4300790"/>
            <a:ext cx="2016224" cy="56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2000" b="1" cap="small" dirty="0">
                <a:cs typeface="Arial" pitchFamily="34" charset="0"/>
              </a:rPr>
              <a:t>intensive </a:t>
            </a:r>
            <a:r>
              <a:rPr lang="it-IT" sz="2000" b="1" cap="small" dirty="0" err="1">
                <a:cs typeface="Arial" pitchFamily="34" charset="0"/>
              </a:rPr>
              <a:t>phase</a:t>
            </a:r>
            <a:endParaRPr lang="it-IT" sz="2000" b="1" cap="small" dirty="0">
              <a:cs typeface="Arial" pitchFamily="34" charset="0"/>
            </a:endParaRPr>
          </a:p>
          <a:p>
            <a:pPr algn="ctr"/>
            <a:r>
              <a:rPr kumimoji="0" lang="it-IT" sz="1100" i="0" u="none" strike="noStrike" cap="small" normalizeH="0" dirty="0">
                <a:ln>
                  <a:noFill/>
                </a:ln>
                <a:ea typeface="Times New Roman" pitchFamily="18" charset="0"/>
                <a:cs typeface="Arial" pitchFamily="34" charset="0"/>
              </a:rPr>
              <a:t>4 </a:t>
            </a:r>
            <a:r>
              <a:rPr kumimoji="0" lang="it-IT" sz="1100" i="0" u="none" strike="noStrike" cap="small" normalizeH="0" dirty="0" err="1">
                <a:ln>
                  <a:noFill/>
                </a:ln>
                <a:ea typeface="Times New Roman" pitchFamily="18" charset="0"/>
                <a:cs typeface="Arial" pitchFamily="34" charset="0"/>
              </a:rPr>
              <a:t>weeks</a:t>
            </a:r>
            <a:endParaRPr kumimoji="0" lang="it-IT" sz="110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707904" y="4293096"/>
            <a:ext cx="40324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2000" b="1" cap="small" dirty="0">
                <a:cs typeface="Arial" pitchFamily="34" charset="0"/>
              </a:rPr>
              <a:t>post-intensive </a:t>
            </a:r>
            <a:r>
              <a:rPr lang="it-IT" sz="2000" b="1" cap="small" dirty="0" err="1">
                <a:cs typeface="Arial" pitchFamily="34" charset="0"/>
              </a:rPr>
              <a:t>phase</a:t>
            </a:r>
            <a:endParaRPr lang="it-IT" sz="2000" b="1" cap="small" dirty="0">
              <a:cs typeface="Arial" pitchFamily="34" charset="0"/>
            </a:endParaRPr>
          </a:p>
          <a:p>
            <a:pPr algn="ctr"/>
            <a:r>
              <a:rPr kumimoji="0" lang="it-IT" sz="1200" i="0" u="none" strike="noStrike" cap="small" normalizeH="0" dirty="0">
                <a:ln>
                  <a:noFill/>
                </a:ln>
                <a:ea typeface="Times New Roman" pitchFamily="18" charset="0"/>
                <a:cs typeface="Arial" pitchFamily="34" charset="0"/>
              </a:rPr>
              <a:t>8 </a:t>
            </a:r>
            <a:r>
              <a:rPr kumimoji="0" lang="it-IT" sz="1200" i="0" u="none" strike="noStrike" cap="small" normalizeH="0" dirty="0" err="1">
                <a:ln>
                  <a:noFill/>
                </a:ln>
                <a:ea typeface="Times New Roman" pitchFamily="18" charset="0"/>
                <a:cs typeface="Arial" pitchFamily="34" charset="0"/>
              </a:rPr>
              <a:t>weeks</a:t>
            </a:r>
            <a:endParaRPr kumimoji="0" lang="it-IT" sz="120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cxnSp>
        <p:nvCxnSpPr>
          <p:cNvPr id="14" name="Connettore 1 13"/>
          <p:cNvCxnSpPr/>
          <p:nvPr/>
        </p:nvCxnSpPr>
        <p:spPr>
          <a:xfrm>
            <a:off x="1979712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1 14"/>
          <p:cNvCxnSpPr/>
          <p:nvPr/>
        </p:nvCxnSpPr>
        <p:spPr>
          <a:xfrm>
            <a:off x="2483768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1 15"/>
          <p:cNvCxnSpPr/>
          <p:nvPr/>
        </p:nvCxnSpPr>
        <p:spPr>
          <a:xfrm>
            <a:off x="2987824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ttangolo 16"/>
          <p:cNvSpPr/>
          <p:nvPr/>
        </p:nvSpPr>
        <p:spPr>
          <a:xfrm>
            <a:off x="3707904" y="4967590"/>
            <a:ext cx="4032448" cy="43204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8" name="Connettore 1 17"/>
          <p:cNvCxnSpPr/>
          <p:nvPr/>
        </p:nvCxnSpPr>
        <p:spPr>
          <a:xfrm>
            <a:off x="4211960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4716016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5220072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5724128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1 21"/>
          <p:cNvCxnSpPr/>
          <p:nvPr/>
        </p:nvCxnSpPr>
        <p:spPr>
          <a:xfrm>
            <a:off x="6228184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/>
          <p:nvPr/>
        </p:nvCxnSpPr>
        <p:spPr>
          <a:xfrm>
            <a:off x="6732240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1 23"/>
          <p:cNvCxnSpPr/>
          <p:nvPr/>
        </p:nvCxnSpPr>
        <p:spPr>
          <a:xfrm>
            <a:off x="7236296" y="4967590"/>
            <a:ext cx="0" cy="43204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1475656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1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1979712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2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2483768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3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2987824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4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3707904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5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4211960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6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4716016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7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2" name="Rectangle 1"/>
          <p:cNvSpPr>
            <a:spLocks noChangeArrowheads="1"/>
          </p:cNvSpPr>
          <p:nvPr/>
        </p:nvSpPr>
        <p:spPr bwMode="auto">
          <a:xfrm>
            <a:off x="5220072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8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3" name="Rectangle 1"/>
          <p:cNvSpPr>
            <a:spLocks noChangeArrowheads="1"/>
          </p:cNvSpPr>
          <p:nvPr/>
        </p:nvSpPr>
        <p:spPr bwMode="auto">
          <a:xfrm>
            <a:off x="5724128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9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4" name="Rectangle 1"/>
          <p:cNvSpPr>
            <a:spLocks noChangeArrowheads="1"/>
          </p:cNvSpPr>
          <p:nvPr/>
        </p:nvSpPr>
        <p:spPr bwMode="auto">
          <a:xfrm>
            <a:off x="6228184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10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6732240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11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6" name="Rectangle 1"/>
          <p:cNvSpPr>
            <a:spLocks noChangeArrowheads="1"/>
          </p:cNvSpPr>
          <p:nvPr/>
        </p:nvSpPr>
        <p:spPr bwMode="auto">
          <a:xfrm>
            <a:off x="7236296" y="5051139"/>
            <a:ext cx="50405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it-IT" sz="1050" cap="small" dirty="0">
                <a:cs typeface="Arial" pitchFamily="34" charset="0"/>
              </a:rPr>
              <a:t>12</a:t>
            </a:r>
            <a:endParaRPr kumimoji="0" lang="it-IT" sz="1050" i="0" u="none" strike="noStrike" cap="small" normalizeH="0" dirty="0">
              <a:ln>
                <a:noFill/>
              </a:ln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6" name="Rectangle 1"/>
          <p:cNvSpPr>
            <a:spLocks noChangeArrowheads="1"/>
          </p:cNvSpPr>
          <p:nvPr/>
        </p:nvSpPr>
        <p:spPr bwMode="auto">
          <a:xfrm>
            <a:off x="1187624" y="5661248"/>
            <a:ext cx="504056" cy="30777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it-IT" sz="1400" b="1" i="0" u="none" strike="noStrike" cap="small" normalizeH="0" dirty="0">
                <a:ln>
                  <a:noFill/>
                </a:ln>
                <a:ea typeface="Times New Roman" pitchFamily="18" charset="0"/>
                <a:cs typeface="Arial" pitchFamily="34" charset="0"/>
              </a:rPr>
              <a:t>216</a:t>
            </a:r>
          </a:p>
        </p:txBody>
      </p:sp>
      <p:sp>
        <p:nvSpPr>
          <p:cNvPr id="39" name="Rectangle 1"/>
          <p:cNvSpPr>
            <a:spLocks noChangeArrowheads="1"/>
          </p:cNvSpPr>
          <p:nvPr/>
        </p:nvSpPr>
        <p:spPr bwMode="auto">
          <a:xfrm>
            <a:off x="3347864" y="5661248"/>
            <a:ext cx="504056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it-IT" sz="1400" b="1" i="0" u="none" strike="noStrike" cap="small" normalizeH="0" dirty="0">
                <a:ln>
                  <a:noFill/>
                </a:ln>
                <a:ea typeface="Times New Roman" pitchFamily="18" charset="0"/>
                <a:cs typeface="Arial" pitchFamily="34" charset="0"/>
              </a:rPr>
              <a:t>206</a:t>
            </a:r>
          </a:p>
        </p:txBody>
      </p:sp>
      <p:sp>
        <p:nvSpPr>
          <p:cNvPr id="42" name="Rectangle 1"/>
          <p:cNvSpPr>
            <a:spLocks noChangeArrowheads="1"/>
          </p:cNvSpPr>
          <p:nvPr/>
        </p:nvSpPr>
        <p:spPr bwMode="auto">
          <a:xfrm>
            <a:off x="7524328" y="5661248"/>
            <a:ext cx="504056" cy="30777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kumimoji="0" lang="it-IT" sz="1400" b="1" i="0" u="none" strike="noStrike" cap="small" normalizeH="0" dirty="0">
                <a:ln>
                  <a:noFill/>
                </a:ln>
                <a:ea typeface="Times New Roman" pitchFamily="18" charset="0"/>
                <a:cs typeface="Arial" pitchFamily="34" charset="0"/>
              </a:rPr>
              <a:t>170</a:t>
            </a:r>
          </a:p>
        </p:txBody>
      </p:sp>
      <p:sp>
        <p:nvSpPr>
          <p:cNvPr id="50" name="CasellaDiTesto 49"/>
          <p:cNvSpPr txBox="1"/>
          <p:nvPr/>
        </p:nvSpPr>
        <p:spPr>
          <a:xfrm>
            <a:off x="7020272" y="5877852"/>
            <a:ext cx="30008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t-IT" sz="800" b="1" cap="small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36</a:t>
            </a:r>
          </a:p>
        </p:txBody>
      </p:sp>
      <p:sp>
        <p:nvSpPr>
          <p:cNvPr id="40" name="CasellaDiTesto 39"/>
          <p:cNvSpPr txBox="1"/>
          <p:nvPr/>
        </p:nvSpPr>
        <p:spPr>
          <a:xfrm>
            <a:off x="2771800" y="5877852"/>
            <a:ext cx="30008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it-IT" sz="800" b="1" cap="small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10</a:t>
            </a:r>
          </a:p>
        </p:txBody>
      </p:sp>
      <p:sp>
        <p:nvSpPr>
          <p:cNvPr id="51" name="Freccia a destra 50"/>
          <p:cNvSpPr/>
          <p:nvPr/>
        </p:nvSpPr>
        <p:spPr>
          <a:xfrm>
            <a:off x="467544" y="3717032"/>
            <a:ext cx="288032" cy="288032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2" name="CasellaDiTesto 51"/>
          <p:cNvSpPr txBox="1"/>
          <p:nvPr/>
        </p:nvSpPr>
        <p:spPr>
          <a:xfrm>
            <a:off x="3995936" y="221739"/>
            <a:ext cx="5148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sample and</a:t>
            </a:r>
          </a:p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characteristics of intervention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D1B9DAC3-A150-4926-9580-A86D4E783D41}"/>
              </a:ext>
            </a:extLst>
          </p:cNvPr>
          <p:cNvSpPr txBox="1"/>
          <p:nvPr/>
        </p:nvSpPr>
        <p:spPr>
          <a:xfrm>
            <a:off x="-36512" y="533314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 err="1"/>
              <a:t>Fisher’s</a:t>
            </a:r>
            <a:r>
              <a:rPr lang="it-IT" sz="1600" b="1" dirty="0"/>
              <a:t> </a:t>
            </a:r>
            <a:r>
              <a:rPr lang="it-IT" sz="1600" b="1" dirty="0" err="1"/>
              <a:t>exact</a:t>
            </a:r>
            <a:r>
              <a:rPr lang="it-IT" sz="1600" b="1" dirty="0"/>
              <a:t> test: </a:t>
            </a:r>
            <a:r>
              <a:rPr lang="el-GR" sz="1600" b="1" i="1" dirty="0"/>
              <a:t>χ</a:t>
            </a:r>
            <a:r>
              <a:rPr lang="it-IT" sz="1600" b="1" dirty="0"/>
              <a:t>2(1) = .18, </a:t>
            </a:r>
            <a:r>
              <a:rPr lang="it-IT" sz="1600" b="1" i="1" dirty="0"/>
              <a:t>ns; ODD ratio = </a:t>
            </a:r>
            <a:r>
              <a:rPr lang="it-IT" sz="1600" b="1" dirty="0"/>
              <a:t>1.16</a:t>
            </a:r>
            <a:r>
              <a:rPr lang="it-IT" sz="1600" b="1" i="1" dirty="0"/>
              <a:t> </a:t>
            </a:r>
            <a:endParaRPr lang="it-IT" sz="1600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3995936" y="221739"/>
            <a:ext cx="5148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results: </a:t>
            </a:r>
          </a:p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attrition rate</a:t>
            </a:r>
          </a:p>
        </p:txBody>
      </p:sp>
      <p:graphicFrame>
        <p:nvGraphicFramePr>
          <p:cNvPr id="9" name="Grafico 8">
            <a:extLst>
              <a:ext uri="{FF2B5EF4-FFF2-40B4-BE49-F238E27FC236}">
                <a16:creationId xmlns:a16="http://schemas.microsoft.com/office/drawing/2014/main" id="{DFDB50FA-C345-4792-9A91-712FD0655DEB}"/>
              </a:ext>
            </a:extLst>
          </p:cNvPr>
          <p:cNvGraphicFramePr>
            <a:graphicFrameLocks/>
          </p:cNvGraphicFramePr>
          <p:nvPr/>
        </p:nvGraphicFramePr>
        <p:xfrm>
          <a:off x="1295636" y="1742517"/>
          <a:ext cx="6552728" cy="3372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40066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>
            <a:extLst>
              <a:ext uri="{FF2B5EF4-FFF2-40B4-BE49-F238E27FC236}">
                <a16:creationId xmlns:a16="http://schemas.microsoft.com/office/drawing/2014/main" id="{1C151849-0548-4D40-B587-5E1FA779E17F}"/>
              </a:ext>
            </a:extLst>
          </p:cNvPr>
          <p:cNvSpPr txBox="1"/>
          <p:nvPr/>
        </p:nvSpPr>
        <p:spPr>
          <a:xfrm>
            <a:off x="0" y="1796623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4988" indent="-261938">
              <a:buSzPct val="80000"/>
              <a:buFont typeface="Wingdings 3" pitchFamily="18" charset="2"/>
              <a:buChar char="Æ"/>
            </a:pPr>
            <a:r>
              <a:rPr lang="en-US" sz="1400" dirty="0"/>
              <a:t>72.1% reached </a:t>
            </a:r>
            <a:r>
              <a:rPr lang="en-US" sz="1400" b="1" dirty="0"/>
              <a:t>abstinence</a:t>
            </a:r>
            <a:r>
              <a:rPr lang="en-US" sz="1400" dirty="0"/>
              <a:t> </a:t>
            </a:r>
          </a:p>
          <a:p>
            <a:pPr marL="534988" indent="-261938">
              <a:buSzPct val="80000"/>
              <a:buFont typeface="Wingdings 3" pitchFamily="18" charset="2"/>
              <a:buChar char="Æ"/>
            </a:pPr>
            <a:r>
              <a:rPr lang="en-US" sz="1400" dirty="0"/>
              <a:t>the mean of </a:t>
            </a:r>
            <a:r>
              <a:rPr lang="en-US" sz="1400" b="1" dirty="0"/>
              <a:t>consecutive days of abstinence </a:t>
            </a:r>
            <a:r>
              <a:rPr lang="en-US" sz="1400" dirty="0"/>
              <a:t>reached during the program was 82.98 (45.03)</a:t>
            </a:r>
          </a:p>
          <a:p>
            <a:pPr marL="534988" indent="-261938">
              <a:buSzPct val="80000"/>
              <a:buFont typeface="Wingdings 3" pitchFamily="18" charset="2"/>
              <a:buChar char="Æ"/>
            </a:pPr>
            <a:r>
              <a:rPr lang="en-US" sz="1400" dirty="0"/>
              <a:t>14.3% lapsed during the intensive phase</a:t>
            </a:r>
          </a:p>
          <a:p>
            <a:pPr marL="534988" indent="-261938">
              <a:buSzPct val="80000"/>
              <a:buFont typeface="Wingdings 3" pitchFamily="18" charset="2"/>
              <a:buChar char="Æ"/>
            </a:pPr>
            <a:r>
              <a:rPr lang="en-US" sz="1400" dirty="0"/>
              <a:t>13.6% lapsed during the post-intensive phase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A4186C4-EF88-4B83-80B3-76D70B073EB7}"/>
              </a:ext>
            </a:extLst>
          </p:cNvPr>
          <p:cNvSpPr txBox="1"/>
          <p:nvPr/>
        </p:nvSpPr>
        <p:spPr>
          <a:xfrm>
            <a:off x="107504" y="5785519"/>
            <a:ext cx="388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err="1"/>
              <a:t>Fisher’s</a:t>
            </a:r>
            <a:r>
              <a:rPr lang="it-IT" sz="1400" b="1" dirty="0"/>
              <a:t> </a:t>
            </a:r>
            <a:r>
              <a:rPr lang="it-IT" sz="1400" b="1" dirty="0" err="1"/>
              <a:t>exact</a:t>
            </a:r>
            <a:r>
              <a:rPr lang="it-IT" sz="1400" b="1" dirty="0"/>
              <a:t> test: </a:t>
            </a:r>
            <a:r>
              <a:rPr lang="el-GR" sz="1400" b="1" i="1" dirty="0"/>
              <a:t>χ</a:t>
            </a:r>
            <a:r>
              <a:rPr lang="it-IT" sz="1400" b="1" dirty="0"/>
              <a:t>2(1) = .72, </a:t>
            </a:r>
            <a:r>
              <a:rPr lang="it-IT" sz="1400" b="1" i="1" dirty="0"/>
              <a:t>ns; ODD ratio= </a:t>
            </a:r>
            <a:r>
              <a:rPr lang="it-IT" sz="1400" b="1" dirty="0"/>
              <a:t>1.28</a:t>
            </a: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CF69EEE-5D3B-4E45-8A06-C2BC02772799}"/>
              </a:ext>
            </a:extLst>
          </p:cNvPr>
          <p:cNvSpPr txBox="1"/>
          <p:nvPr/>
        </p:nvSpPr>
        <p:spPr>
          <a:xfrm>
            <a:off x="4319464" y="5785519"/>
            <a:ext cx="37809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i="1" dirty="0"/>
              <a:t>t (214) </a:t>
            </a:r>
            <a:r>
              <a:rPr lang="it-IT" sz="1400" b="1" dirty="0"/>
              <a:t>= 1.36, ns; </a:t>
            </a:r>
            <a:r>
              <a:rPr lang="it-IT" sz="1400" b="1" i="1" dirty="0"/>
              <a:t>d </a:t>
            </a:r>
            <a:r>
              <a:rPr lang="it-IT" sz="1400" b="1" dirty="0"/>
              <a:t>(95% CI) = -.19 (-.47 - .08)</a:t>
            </a:r>
            <a:r>
              <a:rPr lang="it-IT" sz="1400" b="1" i="1" dirty="0"/>
              <a:t> 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3995936" y="221739"/>
            <a:ext cx="5148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results: </a:t>
            </a:r>
          </a:p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abstinence maintenance</a:t>
            </a:r>
          </a:p>
        </p:txBody>
      </p:sp>
      <p:graphicFrame>
        <p:nvGraphicFramePr>
          <p:cNvPr id="16" name="Grafico 15">
            <a:extLst>
              <a:ext uri="{FF2B5EF4-FFF2-40B4-BE49-F238E27FC236}">
                <a16:creationId xmlns:a16="http://schemas.microsoft.com/office/drawing/2014/main" id="{EA399049-E684-499F-B6A3-B396CA9C4A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07531079"/>
              </p:ext>
            </p:extLst>
          </p:nvPr>
        </p:nvGraphicFramePr>
        <p:xfrm>
          <a:off x="4211960" y="2996952"/>
          <a:ext cx="493204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Grafico 11">
            <a:extLst>
              <a:ext uri="{FF2B5EF4-FFF2-40B4-BE49-F238E27FC236}">
                <a16:creationId xmlns:a16="http://schemas.microsoft.com/office/drawing/2014/main" id="{B535622D-BEA6-42B9-BCA7-5BC6580D0C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3244360"/>
              </p:ext>
            </p:extLst>
          </p:nvPr>
        </p:nvGraphicFramePr>
        <p:xfrm>
          <a:off x="323528" y="2996952"/>
          <a:ext cx="324036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048037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r="70758"/>
          <a:stretch>
            <a:fillRect/>
          </a:stretch>
        </p:blipFill>
        <p:spPr bwMode="auto">
          <a:xfrm>
            <a:off x="0" y="-2257"/>
            <a:ext cx="2843808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980728"/>
            <a:ext cx="2743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r="6281" b="44470"/>
          <a:stretch>
            <a:fillRect/>
          </a:stretch>
        </p:blipFill>
        <p:spPr bwMode="auto">
          <a:xfrm>
            <a:off x="2976" y="6399609"/>
            <a:ext cx="9141024" cy="26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B110121-0563-49F1-A198-EA17E4296995}"/>
              </a:ext>
            </a:extLst>
          </p:cNvPr>
          <p:cNvSpPr txBox="1"/>
          <p:nvPr/>
        </p:nvSpPr>
        <p:spPr>
          <a:xfrm>
            <a:off x="0" y="6135107"/>
            <a:ext cx="9144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Note: controlling for baseline levels, we did not reveal significant changes during the treatment [F (1,214) = 1.20, ns; </a:t>
            </a:r>
            <a:r>
              <a:rPr lang="en-US" sz="1100" i="1" baseline="-25000" dirty="0" err="1"/>
              <a:t>p</a:t>
            </a:r>
            <a:r>
              <a:rPr lang="en-US" sz="1100" i="1" dirty="0" err="1"/>
              <a:t>η</a:t>
            </a:r>
            <a:r>
              <a:rPr lang="en-US" sz="1100" baseline="30000" dirty="0"/>
              <a:t> 2</a:t>
            </a:r>
            <a:r>
              <a:rPr lang="en-US" sz="1100" i="1" dirty="0"/>
              <a:t> </a:t>
            </a:r>
            <a:r>
              <a:rPr lang="en-US" sz="1100" dirty="0"/>
              <a:t>= .006]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3995936" y="221739"/>
            <a:ext cx="51480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 results: </a:t>
            </a:r>
          </a:p>
          <a:p>
            <a:pPr algn="r"/>
            <a:r>
              <a:rPr lang="en-US" altLang="it-IT" sz="2400" b="1" cap="small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Heiti Std R" pitchFamily="34" charset="-128"/>
                <a:ea typeface="Adobe Heiti Std R" pitchFamily="34" charset="-128"/>
                <a:cs typeface="Tunga" pitchFamily="34" charset="0"/>
              </a:rPr>
              <a:t>alcohol addiction severity</a:t>
            </a:r>
          </a:p>
        </p:txBody>
      </p:sp>
      <p:graphicFrame>
        <p:nvGraphicFramePr>
          <p:cNvPr id="11" name="Grafico 10">
            <a:extLst>
              <a:ext uri="{FF2B5EF4-FFF2-40B4-BE49-F238E27FC236}">
                <a16:creationId xmlns:a16="http://schemas.microsoft.com/office/drawing/2014/main" id="{19A8714D-D6E3-45F3-BA24-4DFCFC3CF4E1}"/>
              </a:ext>
            </a:extLst>
          </p:cNvPr>
          <p:cNvGraphicFramePr/>
          <p:nvPr/>
        </p:nvGraphicFramePr>
        <p:xfrm>
          <a:off x="1691680" y="1556792"/>
          <a:ext cx="5812312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950" y="3789040"/>
            <a:ext cx="76581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17497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3428</TotalTime>
  <Words>889</Words>
  <Application>Microsoft Office PowerPoint</Application>
  <PresentationFormat>Presentazione su schermo (4:3)</PresentationFormat>
  <Paragraphs>161</Paragraphs>
  <Slides>14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9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4" baseType="lpstr">
      <vt:lpstr>Microsoft YaHei</vt:lpstr>
      <vt:lpstr>Adobe Heiti Std R</vt:lpstr>
      <vt:lpstr>Arial</vt:lpstr>
      <vt:lpstr>Calibri</vt:lpstr>
      <vt:lpstr>Courier New</vt:lpstr>
      <vt:lpstr>Times New Roman</vt:lpstr>
      <vt:lpstr>Tunga</vt:lpstr>
      <vt:lpstr>Vrinda</vt:lpstr>
      <vt:lpstr>Wingdings 3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Francesca Ortelli</dc:creator>
  <cp:lastModifiedBy>Marco Cavicchioli</cp:lastModifiedBy>
  <cp:revision>450</cp:revision>
  <dcterms:created xsi:type="dcterms:W3CDTF">2016-09-02T20:07:12Z</dcterms:created>
  <dcterms:modified xsi:type="dcterms:W3CDTF">2017-10-24T07:51:16Z</dcterms:modified>
</cp:coreProperties>
</file>