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259" r:id="rId3"/>
    <p:sldId id="260" r:id="rId4"/>
    <p:sldId id="262" r:id="rId5"/>
    <p:sldId id="258" r:id="rId6"/>
    <p:sldId id="288" r:id="rId7"/>
    <p:sldId id="264" r:id="rId8"/>
    <p:sldId id="305" r:id="rId9"/>
    <p:sldId id="272" r:id="rId10"/>
    <p:sldId id="273" r:id="rId11"/>
    <p:sldId id="304" r:id="rId12"/>
    <p:sldId id="302" r:id="rId13"/>
    <p:sldId id="278" r:id="rId14"/>
    <p:sldId id="313" r:id="rId15"/>
    <p:sldId id="314" r:id="rId16"/>
    <p:sldId id="315" r:id="rId17"/>
    <p:sldId id="316" r:id="rId18"/>
    <p:sldId id="281" r:id="rId19"/>
    <p:sldId id="310" r:id="rId20"/>
    <p:sldId id="294" r:id="rId21"/>
    <p:sldId id="311" r:id="rId22"/>
    <p:sldId id="293" r:id="rId23"/>
    <p:sldId id="312" r:id="rId24"/>
    <p:sldId id="317" r:id="rId25"/>
    <p:sldId id="318" r:id="rId26"/>
    <p:sldId id="306" r:id="rId27"/>
    <p:sldId id="308" r:id="rId28"/>
    <p:sldId id="309" r:id="rId29"/>
    <p:sldId id="320" r:id="rId30"/>
    <p:sldId id="319" r:id="rId31"/>
    <p:sldId id="321" r:id="rId3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38" d="100"/>
          <a:sy n="138" d="100"/>
        </p:scale>
        <p:origin x="-240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handoutMaster" Target="handoutMasters/handoutMaster1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F6C26A-3415-784C-85A6-53991771092E}" type="doc">
      <dgm:prSet loTypeId="urn:microsoft.com/office/officeart/2005/8/layout/hierarchy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0D5A0F88-5386-3949-A759-949D37EDBB9C}">
      <dgm:prSet phldrT="[Texto]" custT="1"/>
      <dgm:spPr>
        <a:solidFill>
          <a:schemeClr val="tx2">
            <a:lumMod val="75000"/>
            <a:alpha val="90000"/>
          </a:schemeClr>
        </a:solidFill>
      </dgm:spPr>
      <dgm:t>
        <a:bodyPr/>
        <a:lstStyle/>
        <a:p>
          <a:r>
            <a:rPr lang="es-ES" sz="6000" b="1" dirty="0" smtClean="0">
              <a:solidFill>
                <a:schemeClr val="bg1"/>
              </a:solidFill>
            </a:rPr>
            <a:t>RSD</a:t>
          </a:r>
          <a:endParaRPr lang="es-ES" sz="1600" b="1" dirty="0">
            <a:solidFill>
              <a:schemeClr val="bg1"/>
            </a:solidFill>
          </a:endParaRPr>
        </a:p>
      </dgm:t>
    </dgm:pt>
    <dgm:pt modelId="{27F13BCB-376D-FF42-8EDF-B2A39AEF51A2}" type="parTrans" cxnId="{D7A8CD2F-F0A2-AD4A-9F34-DBB340789B21}">
      <dgm:prSet/>
      <dgm:spPr/>
      <dgm:t>
        <a:bodyPr/>
        <a:lstStyle/>
        <a:p>
          <a:endParaRPr lang="es-ES"/>
        </a:p>
      </dgm:t>
    </dgm:pt>
    <dgm:pt modelId="{74ED423D-6CA1-5346-A121-AC31C11A919A}" type="sibTrans" cxnId="{D7A8CD2F-F0A2-AD4A-9F34-DBB340789B21}">
      <dgm:prSet/>
      <dgm:spPr/>
      <dgm:t>
        <a:bodyPr/>
        <a:lstStyle/>
        <a:p>
          <a:endParaRPr lang="es-ES"/>
        </a:p>
      </dgm:t>
    </dgm:pt>
    <dgm:pt modelId="{7515B8C5-7A2B-A044-819A-03F612CD0D0D}">
      <dgm:prSet phldrT="[Texto]" custT="1"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ES" sz="2400" b="1" dirty="0" smtClean="0">
              <a:solidFill>
                <a:srgbClr val="FFFFFF"/>
              </a:solidFill>
            </a:rPr>
            <a:t>SUSCEPTIBLE</a:t>
          </a:r>
          <a:endParaRPr lang="es-ES" sz="2400" b="1" dirty="0">
            <a:solidFill>
              <a:srgbClr val="FFFFFF"/>
            </a:solidFill>
          </a:endParaRPr>
        </a:p>
      </dgm:t>
    </dgm:pt>
    <dgm:pt modelId="{0BC93952-F6B8-AA4D-9442-4FA34A2949EF}" type="parTrans" cxnId="{CC15D530-2B2E-8348-B022-CD5D74F57F8F}">
      <dgm:prSet/>
      <dgm:spPr/>
      <dgm:t>
        <a:bodyPr/>
        <a:lstStyle/>
        <a:p>
          <a:endParaRPr lang="es-ES"/>
        </a:p>
      </dgm:t>
    </dgm:pt>
    <dgm:pt modelId="{E3DCD55A-2C7F-AE40-BEC5-5C483B14F3BF}" type="sibTrans" cxnId="{CC15D530-2B2E-8348-B022-CD5D74F57F8F}">
      <dgm:prSet/>
      <dgm:spPr/>
      <dgm:t>
        <a:bodyPr/>
        <a:lstStyle/>
        <a:p>
          <a:endParaRPr lang="es-ES"/>
        </a:p>
      </dgm:t>
    </dgm:pt>
    <dgm:pt modelId="{7D498506-BB65-974B-AAFD-EFBD7FA07A7A}">
      <dgm:prSet phldrT="[Texto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s-ES" b="1" dirty="0" err="1" smtClean="0">
              <a:solidFill>
                <a:srgbClr val="05295B"/>
              </a:solidFill>
            </a:rPr>
            <a:t>Increase</a:t>
          </a:r>
          <a:r>
            <a:rPr lang="es-ES" b="1" dirty="0" smtClean="0">
              <a:solidFill>
                <a:srgbClr val="05295B"/>
              </a:solidFill>
            </a:rPr>
            <a:t> </a:t>
          </a:r>
          <a:r>
            <a:rPr lang="es-ES" b="1" dirty="0" err="1" smtClean="0">
              <a:solidFill>
                <a:srgbClr val="05295B"/>
              </a:solidFill>
            </a:rPr>
            <a:t>rewarding</a:t>
          </a:r>
          <a:r>
            <a:rPr lang="es-ES" b="1" dirty="0" smtClean="0">
              <a:solidFill>
                <a:srgbClr val="05295B"/>
              </a:solidFill>
            </a:rPr>
            <a:t> </a:t>
          </a:r>
          <a:r>
            <a:rPr lang="es-ES" b="1" dirty="0" err="1" smtClean="0">
              <a:solidFill>
                <a:srgbClr val="05295B"/>
              </a:solidFill>
            </a:rPr>
            <a:t>effects</a:t>
          </a:r>
          <a:r>
            <a:rPr lang="es-ES" b="1" dirty="0" smtClean="0">
              <a:solidFill>
                <a:srgbClr val="05295B"/>
              </a:solidFill>
            </a:rPr>
            <a:t> </a:t>
          </a:r>
          <a:r>
            <a:rPr lang="es-ES" b="1" dirty="0" err="1" smtClean="0">
              <a:solidFill>
                <a:srgbClr val="05295B"/>
              </a:solidFill>
            </a:rPr>
            <a:t>cocaine</a:t>
          </a:r>
          <a:r>
            <a:rPr lang="es-ES" b="1" dirty="0" smtClean="0">
              <a:solidFill>
                <a:srgbClr val="05295B"/>
              </a:solidFill>
            </a:rPr>
            <a:t> / </a:t>
          </a:r>
          <a:r>
            <a:rPr lang="es-ES" b="1" dirty="0" err="1" smtClean="0">
              <a:solidFill>
                <a:srgbClr val="05295B"/>
              </a:solidFill>
            </a:rPr>
            <a:t>ethanol</a:t>
          </a:r>
          <a:endParaRPr lang="es-ES" b="1" dirty="0">
            <a:solidFill>
              <a:srgbClr val="05295B"/>
            </a:solidFill>
          </a:endParaRPr>
        </a:p>
      </dgm:t>
    </dgm:pt>
    <dgm:pt modelId="{18E880B9-A0ED-7147-994A-B6066CA94815}" type="parTrans" cxnId="{04FDEF26-D1B1-1345-9155-7526523D3208}">
      <dgm:prSet/>
      <dgm:spPr/>
      <dgm:t>
        <a:bodyPr/>
        <a:lstStyle/>
        <a:p>
          <a:endParaRPr lang="es-ES"/>
        </a:p>
      </dgm:t>
    </dgm:pt>
    <dgm:pt modelId="{5F80775F-C0E0-BD41-A61E-D1B902271E7E}" type="sibTrans" cxnId="{04FDEF26-D1B1-1345-9155-7526523D3208}">
      <dgm:prSet/>
      <dgm:spPr/>
      <dgm:t>
        <a:bodyPr/>
        <a:lstStyle/>
        <a:p>
          <a:endParaRPr lang="es-ES"/>
        </a:p>
      </dgm:t>
    </dgm:pt>
    <dgm:pt modelId="{B2FEE09F-FB42-CE40-B361-DA32D3CCD7BA}">
      <dgm:prSet phldrT="[Texto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s-ES" b="1" dirty="0" err="1" smtClean="0">
              <a:solidFill>
                <a:srgbClr val="05295B"/>
              </a:solidFill>
            </a:rPr>
            <a:t>Higher</a:t>
          </a:r>
          <a:r>
            <a:rPr lang="es-ES" b="1" dirty="0" smtClean="0">
              <a:solidFill>
                <a:srgbClr val="05295B"/>
              </a:solidFill>
            </a:rPr>
            <a:t> </a:t>
          </a:r>
          <a:r>
            <a:rPr lang="es-ES" b="1" dirty="0" err="1" smtClean="0">
              <a:solidFill>
                <a:srgbClr val="05295B"/>
              </a:solidFill>
            </a:rPr>
            <a:t>levels</a:t>
          </a:r>
          <a:r>
            <a:rPr lang="es-ES" b="1" dirty="0" smtClean="0">
              <a:solidFill>
                <a:srgbClr val="05295B"/>
              </a:solidFill>
            </a:rPr>
            <a:t> of NI </a:t>
          </a:r>
          <a:r>
            <a:rPr lang="es-ES" b="1" dirty="0" err="1" smtClean="0">
              <a:solidFill>
                <a:srgbClr val="05295B"/>
              </a:solidFill>
            </a:rPr>
            <a:t>mediators</a:t>
          </a:r>
          <a:endParaRPr lang="es-ES" b="1" dirty="0">
            <a:solidFill>
              <a:srgbClr val="05295B"/>
            </a:solidFill>
          </a:endParaRPr>
        </a:p>
      </dgm:t>
    </dgm:pt>
    <dgm:pt modelId="{2915367A-C16D-244E-8F23-38780966689C}" type="parTrans" cxnId="{7AF065B0-4BCF-8E4B-B843-649E9C038AB6}">
      <dgm:prSet/>
      <dgm:spPr/>
      <dgm:t>
        <a:bodyPr/>
        <a:lstStyle/>
        <a:p>
          <a:endParaRPr lang="es-ES"/>
        </a:p>
      </dgm:t>
    </dgm:pt>
    <dgm:pt modelId="{6053F17E-39F5-8249-B6CC-7C1BDEF7ECAB}" type="sibTrans" cxnId="{7AF065B0-4BCF-8E4B-B843-649E9C038AB6}">
      <dgm:prSet/>
      <dgm:spPr/>
      <dgm:t>
        <a:bodyPr/>
        <a:lstStyle/>
        <a:p>
          <a:endParaRPr lang="es-ES"/>
        </a:p>
      </dgm:t>
    </dgm:pt>
    <dgm:pt modelId="{DCD71401-6DC6-0444-A52D-E23846661650}">
      <dgm:prSet phldrT="[Texto]" custT="1"/>
      <dgm:spPr>
        <a:solidFill>
          <a:srgbClr val="008000">
            <a:alpha val="90000"/>
          </a:srgbClr>
        </a:solidFill>
      </dgm:spPr>
      <dgm:t>
        <a:bodyPr/>
        <a:lstStyle/>
        <a:p>
          <a:r>
            <a:rPr lang="es-ES" sz="2800" b="1" dirty="0" smtClean="0">
              <a:solidFill>
                <a:srgbClr val="FFFFFF"/>
              </a:solidFill>
            </a:rPr>
            <a:t>RESILIENT</a:t>
          </a:r>
          <a:endParaRPr lang="es-ES" sz="2800" b="1" dirty="0">
            <a:solidFill>
              <a:srgbClr val="FFFFFF"/>
            </a:solidFill>
          </a:endParaRPr>
        </a:p>
      </dgm:t>
    </dgm:pt>
    <dgm:pt modelId="{4AE5C4AB-6390-B448-B3D8-D92C41189D18}" type="parTrans" cxnId="{162C3FBD-28C2-7F43-B04B-8E5538DB8B53}">
      <dgm:prSet/>
      <dgm:spPr/>
      <dgm:t>
        <a:bodyPr/>
        <a:lstStyle/>
        <a:p>
          <a:endParaRPr lang="es-ES"/>
        </a:p>
      </dgm:t>
    </dgm:pt>
    <dgm:pt modelId="{97CA0E68-FCFB-A34C-8BDA-6E1F217BFBCC}" type="sibTrans" cxnId="{162C3FBD-28C2-7F43-B04B-8E5538DB8B53}">
      <dgm:prSet/>
      <dgm:spPr/>
      <dgm:t>
        <a:bodyPr/>
        <a:lstStyle/>
        <a:p>
          <a:endParaRPr lang="es-ES"/>
        </a:p>
      </dgm:t>
    </dgm:pt>
    <dgm:pt modelId="{4492E5F2-4446-E145-A6A4-0F61E34780E2}">
      <dgm:prSet/>
      <dgm:spPr>
        <a:solidFill>
          <a:srgbClr val="CCFFCC">
            <a:alpha val="90000"/>
          </a:srgbClr>
        </a:solidFill>
      </dgm:spPr>
      <dgm:t>
        <a:bodyPr/>
        <a:lstStyle/>
        <a:p>
          <a:r>
            <a:rPr lang="es-ES" b="1" dirty="0" err="1" smtClean="0">
              <a:solidFill>
                <a:srgbClr val="05295B"/>
              </a:solidFill>
            </a:rPr>
            <a:t>Lower</a:t>
          </a:r>
          <a:r>
            <a:rPr lang="es-ES" b="1" dirty="0" smtClean="0">
              <a:solidFill>
                <a:srgbClr val="05295B"/>
              </a:solidFill>
            </a:rPr>
            <a:t> </a:t>
          </a:r>
          <a:r>
            <a:rPr lang="es-ES" b="1" dirty="0" err="1" smtClean="0">
              <a:solidFill>
                <a:srgbClr val="05295B"/>
              </a:solidFill>
            </a:rPr>
            <a:t>levels</a:t>
          </a:r>
          <a:r>
            <a:rPr lang="es-ES" b="1" dirty="0" smtClean="0">
              <a:solidFill>
                <a:srgbClr val="05295B"/>
              </a:solidFill>
            </a:rPr>
            <a:t> of NI </a:t>
          </a:r>
          <a:r>
            <a:rPr lang="es-ES" b="1" dirty="0" err="1" smtClean="0">
              <a:solidFill>
                <a:srgbClr val="05295B"/>
              </a:solidFill>
            </a:rPr>
            <a:t>mediators</a:t>
          </a:r>
          <a:r>
            <a:rPr lang="es-ES" b="1" dirty="0" smtClean="0">
              <a:solidFill>
                <a:srgbClr val="05295B"/>
              </a:solidFill>
            </a:rPr>
            <a:t> </a:t>
          </a:r>
          <a:endParaRPr lang="es-ES" b="1" dirty="0">
            <a:solidFill>
              <a:srgbClr val="05295B"/>
            </a:solidFill>
          </a:endParaRPr>
        </a:p>
      </dgm:t>
    </dgm:pt>
    <dgm:pt modelId="{EA2CBE1C-8A14-D74B-BF52-ED672BC3CC61}" type="parTrans" cxnId="{63F66F11-1A20-754A-829C-F915E0896F16}">
      <dgm:prSet/>
      <dgm:spPr/>
      <dgm:t>
        <a:bodyPr/>
        <a:lstStyle/>
        <a:p>
          <a:endParaRPr lang="es-ES"/>
        </a:p>
      </dgm:t>
    </dgm:pt>
    <dgm:pt modelId="{8199C16A-F9C7-9E4C-BBAE-2D7DEF20CEA0}" type="sibTrans" cxnId="{63F66F11-1A20-754A-829C-F915E0896F16}">
      <dgm:prSet/>
      <dgm:spPr/>
      <dgm:t>
        <a:bodyPr/>
        <a:lstStyle/>
        <a:p>
          <a:endParaRPr lang="es-ES"/>
        </a:p>
      </dgm:t>
    </dgm:pt>
    <dgm:pt modelId="{37AF51C1-5EFB-1248-AF04-8B639FDBDF29}">
      <dgm:prSet/>
      <dgm:spPr>
        <a:solidFill>
          <a:srgbClr val="CCFFCC">
            <a:alpha val="90000"/>
          </a:srgbClr>
        </a:solidFill>
      </dgm:spPr>
      <dgm:t>
        <a:bodyPr/>
        <a:lstStyle/>
        <a:p>
          <a:r>
            <a:rPr lang="es-ES" b="1" dirty="0" smtClean="0">
              <a:solidFill>
                <a:srgbClr val="05295B"/>
              </a:solidFill>
            </a:rPr>
            <a:t>NO </a:t>
          </a:r>
          <a:r>
            <a:rPr lang="es-ES" b="1" dirty="0" err="1" smtClean="0">
              <a:solidFill>
                <a:srgbClr val="05295B"/>
              </a:solidFill>
            </a:rPr>
            <a:t>changes</a:t>
          </a:r>
          <a:r>
            <a:rPr lang="es-ES" b="1" dirty="0" smtClean="0">
              <a:solidFill>
                <a:srgbClr val="05295B"/>
              </a:solidFill>
            </a:rPr>
            <a:t> </a:t>
          </a:r>
          <a:r>
            <a:rPr lang="es-ES" b="1" dirty="0" err="1" smtClean="0">
              <a:solidFill>
                <a:srgbClr val="05295B"/>
              </a:solidFill>
            </a:rPr>
            <a:t>rewarding</a:t>
          </a:r>
          <a:r>
            <a:rPr lang="es-ES" b="1" dirty="0" smtClean="0">
              <a:solidFill>
                <a:srgbClr val="05295B"/>
              </a:solidFill>
            </a:rPr>
            <a:t> </a:t>
          </a:r>
          <a:r>
            <a:rPr lang="es-ES" b="1" dirty="0" err="1" smtClean="0">
              <a:solidFill>
                <a:srgbClr val="05295B"/>
              </a:solidFill>
            </a:rPr>
            <a:t>effects</a:t>
          </a:r>
          <a:r>
            <a:rPr lang="es-ES" b="1" dirty="0" smtClean="0">
              <a:solidFill>
                <a:srgbClr val="05295B"/>
              </a:solidFill>
            </a:rPr>
            <a:t> </a:t>
          </a:r>
          <a:r>
            <a:rPr lang="es-ES" b="1" dirty="0" err="1" smtClean="0">
              <a:solidFill>
                <a:srgbClr val="05295B"/>
              </a:solidFill>
            </a:rPr>
            <a:t>cocaine</a:t>
          </a:r>
          <a:r>
            <a:rPr lang="es-ES" b="1" dirty="0" smtClean="0">
              <a:solidFill>
                <a:srgbClr val="05295B"/>
              </a:solidFill>
            </a:rPr>
            <a:t> / </a:t>
          </a:r>
          <a:r>
            <a:rPr lang="es-ES" b="1" dirty="0" err="1" smtClean="0">
              <a:solidFill>
                <a:srgbClr val="05295B"/>
              </a:solidFill>
            </a:rPr>
            <a:t>ethanol</a:t>
          </a:r>
          <a:endParaRPr lang="es-ES" b="1" dirty="0">
            <a:solidFill>
              <a:srgbClr val="05295B"/>
            </a:solidFill>
          </a:endParaRPr>
        </a:p>
      </dgm:t>
    </dgm:pt>
    <dgm:pt modelId="{BADD89E9-2356-3145-AC00-790CB62C5AA9}" type="parTrans" cxnId="{FD7B7D0D-A574-F145-B263-B38018A93EBD}">
      <dgm:prSet/>
      <dgm:spPr/>
      <dgm:t>
        <a:bodyPr/>
        <a:lstStyle/>
        <a:p>
          <a:endParaRPr lang="es-ES"/>
        </a:p>
      </dgm:t>
    </dgm:pt>
    <dgm:pt modelId="{20295F98-2755-974E-A0E1-B0F9C3A047B8}" type="sibTrans" cxnId="{FD7B7D0D-A574-F145-B263-B38018A93EBD}">
      <dgm:prSet/>
      <dgm:spPr/>
      <dgm:t>
        <a:bodyPr/>
        <a:lstStyle/>
        <a:p>
          <a:endParaRPr lang="es-ES"/>
        </a:p>
      </dgm:t>
    </dgm:pt>
    <dgm:pt modelId="{071FF8DB-ECDB-1144-9C3A-9D29DD4F8CFB}" type="pres">
      <dgm:prSet presAssocID="{77F6C26A-3415-784C-85A6-53991771092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5A130B22-9C84-DA45-A414-D94F169B5947}" type="pres">
      <dgm:prSet presAssocID="{0D5A0F88-5386-3949-A759-949D37EDBB9C}" presName="hierRoot1" presStyleCnt="0"/>
      <dgm:spPr/>
    </dgm:pt>
    <dgm:pt modelId="{AD693D50-6E05-2345-A4DA-41AA862C746E}" type="pres">
      <dgm:prSet presAssocID="{0D5A0F88-5386-3949-A759-949D37EDBB9C}" presName="composite" presStyleCnt="0"/>
      <dgm:spPr/>
    </dgm:pt>
    <dgm:pt modelId="{6E1C12ED-C745-4843-85EC-18FC3D407978}" type="pres">
      <dgm:prSet presAssocID="{0D5A0F88-5386-3949-A759-949D37EDBB9C}" presName="background" presStyleLbl="node0" presStyleIdx="0" presStyleCnt="1"/>
      <dgm:spPr/>
    </dgm:pt>
    <dgm:pt modelId="{4E1A29F8-26E9-514C-8387-3E6F86B976A9}" type="pres">
      <dgm:prSet presAssocID="{0D5A0F88-5386-3949-A759-949D37EDBB9C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9C09E89-E8C2-A148-827C-20E5EFEDE88F}" type="pres">
      <dgm:prSet presAssocID="{0D5A0F88-5386-3949-A759-949D37EDBB9C}" presName="hierChild2" presStyleCnt="0"/>
      <dgm:spPr/>
    </dgm:pt>
    <dgm:pt modelId="{537D1605-29A1-AC42-B123-7473DF3D2C83}" type="pres">
      <dgm:prSet presAssocID="{0BC93952-F6B8-AA4D-9442-4FA34A2949EF}" presName="Name10" presStyleLbl="parChTrans1D2" presStyleIdx="0" presStyleCnt="2"/>
      <dgm:spPr/>
      <dgm:t>
        <a:bodyPr/>
        <a:lstStyle/>
        <a:p>
          <a:endParaRPr lang="es-ES"/>
        </a:p>
      </dgm:t>
    </dgm:pt>
    <dgm:pt modelId="{7351F7EA-EA20-6E4A-B5E1-76B8BDB5573F}" type="pres">
      <dgm:prSet presAssocID="{7515B8C5-7A2B-A044-819A-03F612CD0D0D}" presName="hierRoot2" presStyleCnt="0"/>
      <dgm:spPr/>
    </dgm:pt>
    <dgm:pt modelId="{C5037A44-EAA4-B048-B3F0-7ECEDAD1091A}" type="pres">
      <dgm:prSet presAssocID="{7515B8C5-7A2B-A044-819A-03F612CD0D0D}" presName="composite2" presStyleCnt="0"/>
      <dgm:spPr/>
    </dgm:pt>
    <dgm:pt modelId="{DC24ADE6-DA2C-A941-A6E3-81FAC5E1D25C}" type="pres">
      <dgm:prSet presAssocID="{7515B8C5-7A2B-A044-819A-03F612CD0D0D}" presName="background2" presStyleLbl="node2" presStyleIdx="0" presStyleCnt="2"/>
      <dgm:spPr/>
    </dgm:pt>
    <dgm:pt modelId="{5FACF5EC-E001-D44B-8BB0-3D6E44FEEDCE}" type="pres">
      <dgm:prSet presAssocID="{7515B8C5-7A2B-A044-819A-03F612CD0D0D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8AB47EB0-B760-FA40-90F1-E288702DC93A}" type="pres">
      <dgm:prSet presAssocID="{7515B8C5-7A2B-A044-819A-03F612CD0D0D}" presName="hierChild3" presStyleCnt="0"/>
      <dgm:spPr/>
    </dgm:pt>
    <dgm:pt modelId="{B1FC08C1-BF75-2F4D-91FB-3266C22089EC}" type="pres">
      <dgm:prSet presAssocID="{18E880B9-A0ED-7147-994A-B6066CA94815}" presName="Name17" presStyleLbl="parChTrans1D3" presStyleIdx="0" presStyleCnt="4"/>
      <dgm:spPr/>
      <dgm:t>
        <a:bodyPr/>
        <a:lstStyle/>
        <a:p>
          <a:endParaRPr lang="es-ES"/>
        </a:p>
      </dgm:t>
    </dgm:pt>
    <dgm:pt modelId="{2C19C12A-06C2-384B-B9BD-A3C26D050FEB}" type="pres">
      <dgm:prSet presAssocID="{7D498506-BB65-974B-AAFD-EFBD7FA07A7A}" presName="hierRoot3" presStyleCnt="0"/>
      <dgm:spPr/>
    </dgm:pt>
    <dgm:pt modelId="{562AB2B0-4657-A046-8B07-79B4A7674246}" type="pres">
      <dgm:prSet presAssocID="{7D498506-BB65-974B-AAFD-EFBD7FA07A7A}" presName="composite3" presStyleCnt="0"/>
      <dgm:spPr/>
    </dgm:pt>
    <dgm:pt modelId="{BA368B97-F6AB-5043-9D5B-B183EE76A52D}" type="pres">
      <dgm:prSet presAssocID="{7D498506-BB65-974B-AAFD-EFBD7FA07A7A}" presName="background3" presStyleLbl="node3" presStyleIdx="0" presStyleCnt="4"/>
      <dgm:spPr/>
    </dgm:pt>
    <dgm:pt modelId="{BBDA25A6-C10B-2C4A-A447-C9E55948BAF7}" type="pres">
      <dgm:prSet presAssocID="{7D498506-BB65-974B-AAFD-EFBD7FA07A7A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117D838-17EB-E241-9D37-730201813A7B}" type="pres">
      <dgm:prSet presAssocID="{7D498506-BB65-974B-AAFD-EFBD7FA07A7A}" presName="hierChild4" presStyleCnt="0"/>
      <dgm:spPr/>
    </dgm:pt>
    <dgm:pt modelId="{490B396C-3D2B-EB4A-A249-ADF9851B9B81}" type="pres">
      <dgm:prSet presAssocID="{2915367A-C16D-244E-8F23-38780966689C}" presName="Name17" presStyleLbl="parChTrans1D3" presStyleIdx="1" presStyleCnt="4"/>
      <dgm:spPr/>
      <dgm:t>
        <a:bodyPr/>
        <a:lstStyle/>
        <a:p>
          <a:endParaRPr lang="es-ES"/>
        </a:p>
      </dgm:t>
    </dgm:pt>
    <dgm:pt modelId="{B268DF2C-EF5D-B24D-9FAD-9E7900117485}" type="pres">
      <dgm:prSet presAssocID="{B2FEE09F-FB42-CE40-B361-DA32D3CCD7BA}" presName="hierRoot3" presStyleCnt="0"/>
      <dgm:spPr/>
    </dgm:pt>
    <dgm:pt modelId="{B390F31C-A7CB-AD4D-80D3-3646063393A9}" type="pres">
      <dgm:prSet presAssocID="{B2FEE09F-FB42-CE40-B361-DA32D3CCD7BA}" presName="composite3" presStyleCnt="0"/>
      <dgm:spPr/>
    </dgm:pt>
    <dgm:pt modelId="{C6EE441C-DB69-5447-BD1A-B7AF87E66536}" type="pres">
      <dgm:prSet presAssocID="{B2FEE09F-FB42-CE40-B361-DA32D3CCD7BA}" presName="background3" presStyleLbl="node3" presStyleIdx="1" presStyleCnt="4"/>
      <dgm:spPr/>
    </dgm:pt>
    <dgm:pt modelId="{5B096915-3F84-4A48-8587-F87619F22E83}" type="pres">
      <dgm:prSet presAssocID="{B2FEE09F-FB42-CE40-B361-DA32D3CCD7BA}" presName="text3" presStyleLbl="fgAcc3" presStyleIdx="1" presStyleCnt="4" custLinFactNeighborX="165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CE4B85A-599A-FA4D-BCC8-7C5F78324CC0}" type="pres">
      <dgm:prSet presAssocID="{B2FEE09F-FB42-CE40-B361-DA32D3CCD7BA}" presName="hierChild4" presStyleCnt="0"/>
      <dgm:spPr/>
    </dgm:pt>
    <dgm:pt modelId="{4177147F-20B6-094D-9D42-5E57DFC4A568}" type="pres">
      <dgm:prSet presAssocID="{4AE5C4AB-6390-B448-B3D8-D92C41189D18}" presName="Name10" presStyleLbl="parChTrans1D2" presStyleIdx="1" presStyleCnt="2"/>
      <dgm:spPr/>
      <dgm:t>
        <a:bodyPr/>
        <a:lstStyle/>
        <a:p>
          <a:endParaRPr lang="es-ES"/>
        </a:p>
      </dgm:t>
    </dgm:pt>
    <dgm:pt modelId="{74B6C446-8D42-3440-9E4A-4997CF20741B}" type="pres">
      <dgm:prSet presAssocID="{DCD71401-6DC6-0444-A52D-E23846661650}" presName="hierRoot2" presStyleCnt="0"/>
      <dgm:spPr/>
    </dgm:pt>
    <dgm:pt modelId="{AF8C35C3-39BE-AE48-BD27-DFBE9651CBCF}" type="pres">
      <dgm:prSet presAssocID="{DCD71401-6DC6-0444-A52D-E23846661650}" presName="composite2" presStyleCnt="0"/>
      <dgm:spPr/>
    </dgm:pt>
    <dgm:pt modelId="{887CD557-062A-D248-9729-B6F134ABA46F}" type="pres">
      <dgm:prSet presAssocID="{DCD71401-6DC6-0444-A52D-E23846661650}" presName="background2" presStyleLbl="node2" presStyleIdx="1" presStyleCnt="2"/>
      <dgm:spPr/>
    </dgm:pt>
    <dgm:pt modelId="{2B014696-1BDE-EC4C-A296-E207F2AC7F9A}" type="pres">
      <dgm:prSet presAssocID="{DCD71401-6DC6-0444-A52D-E23846661650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CFA58F5-678E-1243-A958-74421A52509D}" type="pres">
      <dgm:prSet presAssocID="{DCD71401-6DC6-0444-A52D-E23846661650}" presName="hierChild3" presStyleCnt="0"/>
      <dgm:spPr/>
    </dgm:pt>
    <dgm:pt modelId="{A5F30F6D-D516-EE40-B381-277C5B4DCF51}" type="pres">
      <dgm:prSet presAssocID="{BADD89E9-2356-3145-AC00-790CB62C5AA9}" presName="Name17" presStyleLbl="parChTrans1D3" presStyleIdx="2" presStyleCnt="4"/>
      <dgm:spPr/>
      <dgm:t>
        <a:bodyPr/>
        <a:lstStyle/>
        <a:p>
          <a:endParaRPr lang="es-ES_tradnl"/>
        </a:p>
      </dgm:t>
    </dgm:pt>
    <dgm:pt modelId="{C3736759-2D42-4545-BCC7-F4BB196D5E2F}" type="pres">
      <dgm:prSet presAssocID="{37AF51C1-5EFB-1248-AF04-8B639FDBDF29}" presName="hierRoot3" presStyleCnt="0"/>
      <dgm:spPr/>
    </dgm:pt>
    <dgm:pt modelId="{8B9B2E55-FA08-0247-A011-71FB38FBEFC6}" type="pres">
      <dgm:prSet presAssocID="{37AF51C1-5EFB-1248-AF04-8B639FDBDF29}" presName="composite3" presStyleCnt="0"/>
      <dgm:spPr/>
    </dgm:pt>
    <dgm:pt modelId="{54222BBD-D8B5-8C41-9F99-2F2D2EF125A7}" type="pres">
      <dgm:prSet presAssocID="{37AF51C1-5EFB-1248-AF04-8B639FDBDF29}" presName="background3" presStyleLbl="node3" presStyleIdx="2" presStyleCnt="4"/>
      <dgm:spPr/>
    </dgm:pt>
    <dgm:pt modelId="{59D56695-EFFD-024B-B508-99DF2B313B5D}" type="pres">
      <dgm:prSet presAssocID="{37AF51C1-5EFB-1248-AF04-8B639FDBDF29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52EC4DAF-957D-D34D-A75E-455474971D45}" type="pres">
      <dgm:prSet presAssocID="{37AF51C1-5EFB-1248-AF04-8B639FDBDF29}" presName="hierChild4" presStyleCnt="0"/>
      <dgm:spPr/>
    </dgm:pt>
    <dgm:pt modelId="{9A388CEC-2134-A342-8358-2F430E021A75}" type="pres">
      <dgm:prSet presAssocID="{EA2CBE1C-8A14-D74B-BF52-ED672BC3CC61}" presName="Name17" presStyleLbl="parChTrans1D3" presStyleIdx="3" presStyleCnt="4"/>
      <dgm:spPr/>
      <dgm:t>
        <a:bodyPr/>
        <a:lstStyle/>
        <a:p>
          <a:endParaRPr lang="es-ES_tradnl"/>
        </a:p>
      </dgm:t>
    </dgm:pt>
    <dgm:pt modelId="{170F701F-171E-C94B-ACE1-49B08D2EF4F3}" type="pres">
      <dgm:prSet presAssocID="{4492E5F2-4446-E145-A6A4-0F61E34780E2}" presName="hierRoot3" presStyleCnt="0"/>
      <dgm:spPr/>
    </dgm:pt>
    <dgm:pt modelId="{C417EA27-86DC-F742-8C1B-3DCAF28723AC}" type="pres">
      <dgm:prSet presAssocID="{4492E5F2-4446-E145-A6A4-0F61E34780E2}" presName="composite3" presStyleCnt="0"/>
      <dgm:spPr/>
    </dgm:pt>
    <dgm:pt modelId="{9F50820A-4DA3-EA49-8C3E-F5DE2DEA3D15}" type="pres">
      <dgm:prSet presAssocID="{4492E5F2-4446-E145-A6A4-0F61E34780E2}" presName="background3" presStyleLbl="node3" presStyleIdx="3" presStyleCnt="4"/>
      <dgm:spPr/>
    </dgm:pt>
    <dgm:pt modelId="{9F3DDA8B-C92D-5344-AF69-80525528CC0B}" type="pres">
      <dgm:prSet presAssocID="{4492E5F2-4446-E145-A6A4-0F61E34780E2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3EA028A-9059-984D-8D5F-D651AF14EFDE}" type="pres">
      <dgm:prSet presAssocID="{4492E5F2-4446-E145-A6A4-0F61E34780E2}" presName="hierChild4" presStyleCnt="0"/>
      <dgm:spPr/>
    </dgm:pt>
  </dgm:ptLst>
  <dgm:cxnLst>
    <dgm:cxn modelId="{3F4FA2DC-8A49-3141-81F5-847B72F47566}" type="presOf" srcId="{4492E5F2-4446-E145-A6A4-0F61E34780E2}" destId="{9F3DDA8B-C92D-5344-AF69-80525528CC0B}" srcOrd="0" destOrd="0" presId="urn:microsoft.com/office/officeart/2005/8/layout/hierarchy1"/>
    <dgm:cxn modelId="{EB80EEB2-2469-534A-9171-65E0253671E6}" type="presOf" srcId="{0BC93952-F6B8-AA4D-9442-4FA34A2949EF}" destId="{537D1605-29A1-AC42-B123-7473DF3D2C83}" srcOrd="0" destOrd="0" presId="urn:microsoft.com/office/officeart/2005/8/layout/hierarchy1"/>
    <dgm:cxn modelId="{BB553CEE-EBB1-3D47-A717-026618322834}" type="presOf" srcId="{77F6C26A-3415-784C-85A6-53991771092E}" destId="{071FF8DB-ECDB-1144-9C3A-9D29DD4F8CFB}" srcOrd="0" destOrd="0" presId="urn:microsoft.com/office/officeart/2005/8/layout/hierarchy1"/>
    <dgm:cxn modelId="{92F0111D-4518-034A-B074-B52AAEAC4058}" type="presOf" srcId="{37AF51C1-5EFB-1248-AF04-8B639FDBDF29}" destId="{59D56695-EFFD-024B-B508-99DF2B313B5D}" srcOrd="0" destOrd="0" presId="urn:microsoft.com/office/officeart/2005/8/layout/hierarchy1"/>
    <dgm:cxn modelId="{C300CE4E-F24B-5E40-BC2F-F2978C282889}" type="presOf" srcId="{EA2CBE1C-8A14-D74B-BF52-ED672BC3CC61}" destId="{9A388CEC-2134-A342-8358-2F430E021A75}" srcOrd="0" destOrd="0" presId="urn:microsoft.com/office/officeart/2005/8/layout/hierarchy1"/>
    <dgm:cxn modelId="{CC15D530-2B2E-8348-B022-CD5D74F57F8F}" srcId="{0D5A0F88-5386-3949-A759-949D37EDBB9C}" destId="{7515B8C5-7A2B-A044-819A-03F612CD0D0D}" srcOrd="0" destOrd="0" parTransId="{0BC93952-F6B8-AA4D-9442-4FA34A2949EF}" sibTransId="{E3DCD55A-2C7F-AE40-BEC5-5C483B14F3BF}"/>
    <dgm:cxn modelId="{04FDEF26-D1B1-1345-9155-7526523D3208}" srcId="{7515B8C5-7A2B-A044-819A-03F612CD0D0D}" destId="{7D498506-BB65-974B-AAFD-EFBD7FA07A7A}" srcOrd="0" destOrd="0" parTransId="{18E880B9-A0ED-7147-994A-B6066CA94815}" sibTransId="{5F80775F-C0E0-BD41-A61E-D1B902271E7E}"/>
    <dgm:cxn modelId="{FF820C9D-90B7-B646-8D6A-D1F9E037A2D8}" type="presOf" srcId="{2915367A-C16D-244E-8F23-38780966689C}" destId="{490B396C-3D2B-EB4A-A249-ADF9851B9B81}" srcOrd="0" destOrd="0" presId="urn:microsoft.com/office/officeart/2005/8/layout/hierarchy1"/>
    <dgm:cxn modelId="{ED5F6FB1-1938-F04E-8C48-C50AA94955BB}" type="presOf" srcId="{DCD71401-6DC6-0444-A52D-E23846661650}" destId="{2B014696-1BDE-EC4C-A296-E207F2AC7F9A}" srcOrd="0" destOrd="0" presId="urn:microsoft.com/office/officeart/2005/8/layout/hierarchy1"/>
    <dgm:cxn modelId="{C12A303C-03B8-7F4A-A7C7-D166F4C5C0D2}" type="presOf" srcId="{18E880B9-A0ED-7147-994A-B6066CA94815}" destId="{B1FC08C1-BF75-2F4D-91FB-3266C22089EC}" srcOrd="0" destOrd="0" presId="urn:microsoft.com/office/officeart/2005/8/layout/hierarchy1"/>
    <dgm:cxn modelId="{A2D8D807-4709-DB46-BFA0-57C9F4ED79DC}" type="presOf" srcId="{0D5A0F88-5386-3949-A759-949D37EDBB9C}" destId="{4E1A29F8-26E9-514C-8387-3E6F86B976A9}" srcOrd="0" destOrd="0" presId="urn:microsoft.com/office/officeart/2005/8/layout/hierarchy1"/>
    <dgm:cxn modelId="{1F226AB0-6641-454A-ACB9-C17D646D820D}" type="presOf" srcId="{7515B8C5-7A2B-A044-819A-03F612CD0D0D}" destId="{5FACF5EC-E001-D44B-8BB0-3D6E44FEEDCE}" srcOrd="0" destOrd="0" presId="urn:microsoft.com/office/officeart/2005/8/layout/hierarchy1"/>
    <dgm:cxn modelId="{7AF065B0-4BCF-8E4B-B843-649E9C038AB6}" srcId="{7515B8C5-7A2B-A044-819A-03F612CD0D0D}" destId="{B2FEE09F-FB42-CE40-B361-DA32D3CCD7BA}" srcOrd="1" destOrd="0" parTransId="{2915367A-C16D-244E-8F23-38780966689C}" sibTransId="{6053F17E-39F5-8249-B6CC-7C1BDEF7ECAB}"/>
    <dgm:cxn modelId="{73A99F98-8BCA-3F43-BB84-455ABE8A5E0A}" type="presOf" srcId="{B2FEE09F-FB42-CE40-B361-DA32D3CCD7BA}" destId="{5B096915-3F84-4A48-8587-F87619F22E83}" srcOrd="0" destOrd="0" presId="urn:microsoft.com/office/officeart/2005/8/layout/hierarchy1"/>
    <dgm:cxn modelId="{D7A8CD2F-F0A2-AD4A-9F34-DBB340789B21}" srcId="{77F6C26A-3415-784C-85A6-53991771092E}" destId="{0D5A0F88-5386-3949-A759-949D37EDBB9C}" srcOrd="0" destOrd="0" parTransId="{27F13BCB-376D-FF42-8EDF-B2A39AEF51A2}" sibTransId="{74ED423D-6CA1-5346-A121-AC31C11A919A}"/>
    <dgm:cxn modelId="{C9D7C42D-D4B3-9D4B-AE99-8745A8713688}" type="presOf" srcId="{7D498506-BB65-974B-AAFD-EFBD7FA07A7A}" destId="{BBDA25A6-C10B-2C4A-A447-C9E55948BAF7}" srcOrd="0" destOrd="0" presId="urn:microsoft.com/office/officeart/2005/8/layout/hierarchy1"/>
    <dgm:cxn modelId="{B9901722-3F1C-FB4C-A944-4F707C19354C}" type="presOf" srcId="{4AE5C4AB-6390-B448-B3D8-D92C41189D18}" destId="{4177147F-20B6-094D-9D42-5E57DFC4A568}" srcOrd="0" destOrd="0" presId="urn:microsoft.com/office/officeart/2005/8/layout/hierarchy1"/>
    <dgm:cxn modelId="{162C3FBD-28C2-7F43-B04B-8E5538DB8B53}" srcId="{0D5A0F88-5386-3949-A759-949D37EDBB9C}" destId="{DCD71401-6DC6-0444-A52D-E23846661650}" srcOrd="1" destOrd="0" parTransId="{4AE5C4AB-6390-B448-B3D8-D92C41189D18}" sibTransId="{97CA0E68-FCFB-A34C-8BDA-6E1F217BFBCC}"/>
    <dgm:cxn modelId="{63F66F11-1A20-754A-829C-F915E0896F16}" srcId="{DCD71401-6DC6-0444-A52D-E23846661650}" destId="{4492E5F2-4446-E145-A6A4-0F61E34780E2}" srcOrd="1" destOrd="0" parTransId="{EA2CBE1C-8A14-D74B-BF52-ED672BC3CC61}" sibTransId="{8199C16A-F9C7-9E4C-BBAE-2D7DEF20CEA0}"/>
    <dgm:cxn modelId="{FD7B7D0D-A574-F145-B263-B38018A93EBD}" srcId="{DCD71401-6DC6-0444-A52D-E23846661650}" destId="{37AF51C1-5EFB-1248-AF04-8B639FDBDF29}" srcOrd="0" destOrd="0" parTransId="{BADD89E9-2356-3145-AC00-790CB62C5AA9}" sibTransId="{20295F98-2755-974E-A0E1-B0F9C3A047B8}"/>
    <dgm:cxn modelId="{ECDD88AA-CF69-9A4A-B3DC-3FC67B9CFF43}" type="presOf" srcId="{BADD89E9-2356-3145-AC00-790CB62C5AA9}" destId="{A5F30F6D-D516-EE40-B381-277C5B4DCF51}" srcOrd="0" destOrd="0" presId="urn:microsoft.com/office/officeart/2005/8/layout/hierarchy1"/>
    <dgm:cxn modelId="{A32B7186-E2DA-0440-8463-6A4A809C2EE3}" type="presParOf" srcId="{071FF8DB-ECDB-1144-9C3A-9D29DD4F8CFB}" destId="{5A130B22-9C84-DA45-A414-D94F169B5947}" srcOrd="0" destOrd="0" presId="urn:microsoft.com/office/officeart/2005/8/layout/hierarchy1"/>
    <dgm:cxn modelId="{BEAD9D8F-CA28-844B-848D-D090514C35E3}" type="presParOf" srcId="{5A130B22-9C84-DA45-A414-D94F169B5947}" destId="{AD693D50-6E05-2345-A4DA-41AA862C746E}" srcOrd="0" destOrd="0" presId="urn:microsoft.com/office/officeart/2005/8/layout/hierarchy1"/>
    <dgm:cxn modelId="{46899257-1AD4-4040-976C-E26618DD936E}" type="presParOf" srcId="{AD693D50-6E05-2345-A4DA-41AA862C746E}" destId="{6E1C12ED-C745-4843-85EC-18FC3D407978}" srcOrd="0" destOrd="0" presId="urn:microsoft.com/office/officeart/2005/8/layout/hierarchy1"/>
    <dgm:cxn modelId="{FD9EBA32-B6BC-B841-8F62-EA6A8B4CC177}" type="presParOf" srcId="{AD693D50-6E05-2345-A4DA-41AA862C746E}" destId="{4E1A29F8-26E9-514C-8387-3E6F86B976A9}" srcOrd="1" destOrd="0" presId="urn:microsoft.com/office/officeart/2005/8/layout/hierarchy1"/>
    <dgm:cxn modelId="{C89F3FB7-BE2F-244B-962F-141C3C4ECE97}" type="presParOf" srcId="{5A130B22-9C84-DA45-A414-D94F169B5947}" destId="{F9C09E89-E8C2-A148-827C-20E5EFEDE88F}" srcOrd="1" destOrd="0" presId="urn:microsoft.com/office/officeart/2005/8/layout/hierarchy1"/>
    <dgm:cxn modelId="{8A74A2C7-2D99-A34E-8BDD-5A483F3943A4}" type="presParOf" srcId="{F9C09E89-E8C2-A148-827C-20E5EFEDE88F}" destId="{537D1605-29A1-AC42-B123-7473DF3D2C83}" srcOrd="0" destOrd="0" presId="urn:microsoft.com/office/officeart/2005/8/layout/hierarchy1"/>
    <dgm:cxn modelId="{0A9A8D04-533D-1546-8500-9665F31FFE67}" type="presParOf" srcId="{F9C09E89-E8C2-A148-827C-20E5EFEDE88F}" destId="{7351F7EA-EA20-6E4A-B5E1-76B8BDB5573F}" srcOrd="1" destOrd="0" presId="urn:microsoft.com/office/officeart/2005/8/layout/hierarchy1"/>
    <dgm:cxn modelId="{CC03ED6A-5086-A049-B65E-59D497D8BE7F}" type="presParOf" srcId="{7351F7EA-EA20-6E4A-B5E1-76B8BDB5573F}" destId="{C5037A44-EAA4-B048-B3F0-7ECEDAD1091A}" srcOrd="0" destOrd="0" presId="urn:microsoft.com/office/officeart/2005/8/layout/hierarchy1"/>
    <dgm:cxn modelId="{B77F873D-20FE-D840-B198-50B35BD89CD9}" type="presParOf" srcId="{C5037A44-EAA4-B048-B3F0-7ECEDAD1091A}" destId="{DC24ADE6-DA2C-A941-A6E3-81FAC5E1D25C}" srcOrd="0" destOrd="0" presId="urn:microsoft.com/office/officeart/2005/8/layout/hierarchy1"/>
    <dgm:cxn modelId="{8D9C2824-5B98-DD4B-89FD-456C16F1744B}" type="presParOf" srcId="{C5037A44-EAA4-B048-B3F0-7ECEDAD1091A}" destId="{5FACF5EC-E001-D44B-8BB0-3D6E44FEEDCE}" srcOrd="1" destOrd="0" presId="urn:microsoft.com/office/officeart/2005/8/layout/hierarchy1"/>
    <dgm:cxn modelId="{B3CCE63A-961B-C446-967F-69713F464281}" type="presParOf" srcId="{7351F7EA-EA20-6E4A-B5E1-76B8BDB5573F}" destId="{8AB47EB0-B760-FA40-90F1-E288702DC93A}" srcOrd="1" destOrd="0" presId="urn:microsoft.com/office/officeart/2005/8/layout/hierarchy1"/>
    <dgm:cxn modelId="{34E14DCF-F051-8C49-B98B-7B274B4A90B9}" type="presParOf" srcId="{8AB47EB0-B760-FA40-90F1-E288702DC93A}" destId="{B1FC08C1-BF75-2F4D-91FB-3266C22089EC}" srcOrd="0" destOrd="0" presId="urn:microsoft.com/office/officeart/2005/8/layout/hierarchy1"/>
    <dgm:cxn modelId="{0EB2FAF7-88D7-604A-AA51-70C1EA987C9C}" type="presParOf" srcId="{8AB47EB0-B760-FA40-90F1-E288702DC93A}" destId="{2C19C12A-06C2-384B-B9BD-A3C26D050FEB}" srcOrd="1" destOrd="0" presId="urn:microsoft.com/office/officeart/2005/8/layout/hierarchy1"/>
    <dgm:cxn modelId="{A7AD3DC9-5C01-B849-AAE2-0C60FAC24BCB}" type="presParOf" srcId="{2C19C12A-06C2-384B-B9BD-A3C26D050FEB}" destId="{562AB2B0-4657-A046-8B07-79B4A7674246}" srcOrd="0" destOrd="0" presId="urn:microsoft.com/office/officeart/2005/8/layout/hierarchy1"/>
    <dgm:cxn modelId="{EA2961CF-951C-9B49-805E-F0EE5BAB6525}" type="presParOf" srcId="{562AB2B0-4657-A046-8B07-79B4A7674246}" destId="{BA368B97-F6AB-5043-9D5B-B183EE76A52D}" srcOrd="0" destOrd="0" presId="urn:microsoft.com/office/officeart/2005/8/layout/hierarchy1"/>
    <dgm:cxn modelId="{61C579AA-0CAA-A241-A224-D95466C15A52}" type="presParOf" srcId="{562AB2B0-4657-A046-8B07-79B4A7674246}" destId="{BBDA25A6-C10B-2C4A-A447-C9E55948BAF7}" srcOrd="1" destOrd="0" presId="urn:microsoft.com/office/officeart/2005/8/layout/hierarchy1"/>
    <dgm:cxn modelId="{890E8B29-303B-1847-96A5-83182E1ABCCF}" type="presParOf" srcId="{2C19C12A-06C2-384B-B9BD-A3C26D050FEB}" destId="{A117D838-17EB-E241-9D37-730201813A7B}" srcOrd="1" destOrd="0" presId="urn:microsoft.com/office/officeart/2005/8/layout/hierarchy1"/>
    <dgm:cxn modelId="{E26BE885-964E-E748-88A1-8C5214027B90}" type="presParOf" srcId="{8AB47EB0-B760-FA40-90F1-E288702DC93A}" destId="{490B396C-3D2B-EB4A-A249-ADF9851B9B81}" srcOrd="2" destOrd="0" presId="urn:microsoft.com/office/officeart/2005/8/layout/hierarchy1"/>
    <dgm:cxn modelId="{1DED4613-5EDA-0B4B-86F9-D8910C9B085D}" type="presParOf" srcId="{8AB47EB0-B760-FA40-90F1-E288702DC93A}" destId="{B268DF2C-EF5D-B24D-9FAD-9E7900117485}" srcOrd="3" destOrd="0" presId="urn:microsoft.com/office/officeart/2005/8/layout/hierarchy1"/>
    <dgm:cxn modelId="{8CDE659D-6E47-C74B-8968-8666DB5E30CF}" type="presParOf" srcId="{B268DF2C-EF5D-B24D-9FAD-9E7900117485}" destId="{B390F31C-A7CB-AD4D-80D3-3646063393A9}" srcOrd="0" destOrd="0" presId="urn:microsoft.com/office/officeart/2005/8/layout/hierarchy1"/>
    <dgm:cxn modelId="{039C1FA8-C7A2-0C44-BE37-16B8E274F992}" type="presParOf" srcId="{B390F31C-A7CB-AD4D-80D3-3646063393A9}" destId="{C6EE441C-DB69-5447-BD1A-B7AF87E66536}" srcOrd="0" destOrd="0" presId="urn:microsoft.com/office/officeart/2005/8/layout/hierarchy1"/>
    <dgm:cxn modelId="{625F3DF9-FAF3-5E49-9AA3-AB678A25B485}" type="presParOf" srcId="{B390F31C-A7CB-AD4D-80D3-3646063393A9}" destId="{5B096915-3F84-4A48-8587-F87619F22E83}" srcOrd="1" destOrd="0" presId="urn:microsoft.com/office/officeart/2005/8/layout/hierarchy1"/>
    <dgm:cxn modelId="{E16852B5-55C4-B048-9437-6C5CB3359994}" type="presParOf" srcId="{B268DF2C-EF5D-B24D-9FAD-9E7900117485}" destId="{1CE4B85A-599A-FA4D-BCC8-7C5F78324CC0}" srcOrd="1" destOrd="0" presId="urn:microsoft.com/office/officeart/2005/8/layout/hierarchy1"/>
    <dgm:cxn modelId="{0ECD6E77-D009-8444-89B3-AC5F25BBCA0E}" type="presParOf" srcId="{F9C09E89-E8C2-A148-827C-20E5EFEDE88F}" destId="{4177147F-20B6-094D-9D42-5E57DFC4A568}" srcOrd="2" destOrd="0" presId="urn:microsoft.com/office/officeart/2005/8/layout/hierarchy1"/>
    <dgm:cxn modelId="{4F2A6A69-FC63-4547-AEAB-002245A770AD}" type="presParOf" srcId="{F9C09E89-E8C2-A148-827C-20E5EFEDE88F}" destId="{74B6C446-8D42-3440-9E4A-4997CF20741B}" srcOrd="3" destOrd="0" presId="urn:microsoft.com/office/officeart/2005/8/layout/hierarchy1"/>
    <dgm:cxn modelId="{54B47D81-BD8F-3544-8771-C6BC42954C23}" type="presParOf" srcId="{74B6C446-8D42-3440-9E4A-4997CF20741B}" destId="{AF8C35C3-39BE-AE48-BD27-DFBE9651CBCF}" srcOrd="0" destOrd="0" presId="urn:microsoft.com/office/officeart/2005/8/layout/hierarchy1"/>
    <dgm:cxn modelId="{BA8A295A-FEFD-F94A-B8EE-E15909027F2D}" type="presParOf" srcId="{AF8C35C3-39BE-AE48-BD27-DFBE9651CBCF}" destId="{887CD557-062A-D248-9729-B6F134ABA46F}" srcOrd="0" destOrd="0" presId="urn:microsoft.com/office/officeart/2005/8/layout/hierarchy1"/>
    <dgm:cxn modelId="{DCCBF9A3-C49D-A948-8DFE-65DBE47D8D0D}" type="presParOf" srcId="{AF8C35C3-39BE-AE48-BD27-DFBE9651CBCF}" destId="{2B014696-1BDE-EC4C-A296-E207F2AC7F9A}" srcOrd="1" destOrd="0" presId="urn:microsoft.com/office/officeart/2005/8/layout/hierarchy1"/>
    <dgm:cxn modelId="{D5207020-66C0-DD4D-81DF-39ED9294A877}" type="presParOf" srcId="{74B6C446-8D42-3440-9E4A-4997CF20741B}" destId="{1CFA58F5-678E-1243-A958-74421A52509D}" srcOrd="1" destOrd="0" presId="urn:microsoft.com/office/officeart/2005/8/layout/hierarchy1"/>
    <dgm:cxn modelId="{3F429BBE-0D86-8D4A-89D0-D2A15CF6BAEA}" type="presParOf" srcId="{1CFA58F5-678E-1243-A958-74421A52509D}" destId="{A5F30F6D-D516-EE40-B381-277C5B4DCF51}" srcOrd="0" destOrd="0" presId="urn:microsoft.com/office/officeart/2005/8/layout/hierarchy1"/>
    <dgm:cxn modelId="{7CFB8289-D59C-AD45-896D-7F720B19C8FF}" type="presParOf" srcId="{1CFA58F5-678E-1243-A958-74421A52509D}" destId="{C3736759-2D42-4545-BCC7-F4BB196D5E2F}" srcOrd="1" destOrd="0" presId="urn:microsoft.com/office/officeart/2005/8/layout/hierarchy1"/>
    <dgm:cxn modelId="{A2EF7783-F8A3-894F-A6A2-88838E6B517E}" type="presParOf" srcId="{C3736759-2D42-4545-BCC7-F4BB196D5E2F}" destId="{8B9B2E55-FA08-0247-A011-71FB38FBEFC6}" srcOrd="0" destOrd="0" presId="urn:microsoft.com/office/officeart/2005/8/layout/hierarchy1"/>
    <dgm:cxn modelId="{442AF9D9-F8BA-5D4D-893B-1002A7007B40}" type="presParOf" srcId="{8B9B2E55-FA08-0247-A011-71FB38FBEFC6}" destId="{54222BBD-D8B5-8C41-9F99-2F2D2EF125A7}" srcOrd="0" destOrd="0" presId="urn:microsoft.com/office/officeart/2005/8/layout/hierarchy1"/>
    <dgm:cxn modelId="{DEE2BD51-00ED-774D-85DF-4DF97BC5F493}" type="presParOf" srcId="{8B9B2E55-FA08-0247-A011-71FB38FBEFC6}" destId="{59D56695-EFFD-024B-B508-99DF2B313B5D}" srcOrd="1" destOrd="0" presId="urn:microsoft.com/office/officeart/2005/8/layout/hierarchy1"/>
    <dgm:cxn modelId="{F6086369-5FAF-A44A-ABDF-DB3FB85369EE}" type="presParOf" srcId="{C3736759-2D42-4545-BCC7-F4BB196D5E2F}" destId="{52EC4DAF-957D-D34D-A75E-455474971D45}" srcOrd="1" destOrd="0" presId="urn:microsoft.com/office/officeart/2005/8/layout/hierarchy1"/>
    <dgm:cxn modelId="{FEF33B57-E798-C945-A26B-C28E8D46B34C}" type="presParOf" srcId="{1CFA58F5-678E-1243-A958-74421A52509D}" destId="{9A388CEC-2134-A342-8358-2F430E021A75}" srcOrd="2" destOrd="0" presId="urn:microsoft.com/office/officeart/2005/8/layout/hierarchy1"/>
    <dgm:cxn modelId="{3ED7DDEC-ECAA-7E4B-8CF8-3C14C965066C}" type="presParOf" srcId="{1CFA58F5-678E-1243-A958-74421A52509D}" destId="{170F701F-171E-C94B-ACE1-49B08D2EF4F3}" srcOrd="3" destOrd="0" presId="urn:microsoft.com/office/officeart/2005/8/layout/hierarchy1"/>
    <dgm:cxn modelId="{0DC6650C-C0A4-9C47-ADED-CB035E6B415C}" type="presParOf" srcId="{170F701F-171E-C94B-ACE1-49B08D2EF4F3}" destId="{C417EA27-86DC-F742-8C1B-3DCAF28723AC}" srcOrd="0" destOrd="0" presId="urn:microsoft.com/office/officeart/2005/8/layout/hierarchy1"/>
    <dgm:cxn modelId="{945D1FEA-C805-3B43-9B10-4E774B4CBA42}" type="presParOf" srcId="{C417EA27-86DC-F742-8C1B-3DCAF28723AC}" destId="{9F50820A-4DA3-EA49-8C3E-F5DE2DEA3D15}" srcOrd="0" destOrd="0" presId="urn:microsoft.com/office/officeart/2005/8/layout/hierarchy1"/>
    <dgm:cxn modelId="{C3BA179A-E94C-464A-A8A2-1E2C92506F43}" type="presParOf" srcId="{C417EA27-86DC-F742-8C1B-3DCAF28723AC}" destId="{9F3DDA8B-C92D-5344-AF69-80525528CC0B}" srcOrd="1" destOrd="0" presId="urn:microsoft.com/office/officeart/2005/8/layout/hierarchy1"/>
    <dgm:cxn modelId="{43996C32-CA9E-DE49-8AB7-A97A4EA89063}" type="presParOf" srcId="{170F701F-171E-C94B-ACE1-49B08D2EF4F3}" destId="{A3EA028A-9059-984D-8D5F-D651AF14EFD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388CEC-2134-A342-8358-2F430E021A75}">
      <dsp:nvSpPr>
        <dsp:cNvPr id="0" name=""/>
        <dsp:cNvSpPr/>
      </dsp:nvSpPr>
      <dsp:spPr>
        <a:xfrm>
          <a:off x="6827152" y="3421694"/>
          <a:ext cx="1172954" cy="5582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0410"/>
              </a:lnTo>
              <a:lnTo>
                <a:pt x="1172954" y="380410"/>
              </a:lnTo>
              <a:lnTo>
                <a:pt x="1172954" y="558219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F30F6D-D516-EE40-B381-277C5B4DCF51}">
      <dsp:nvSpPr>
        <dsp:cNvPr id="0" name=""/>
        <dsp:cNvSpPr/>
      </dsp:nvSpPr>
      <dsp:spPr>
        <a:xfrm>
          <a:off x="5654197" y="3421694"/>
          <a:ext cx="1172954" cy="558219"/>
        </a:xfrm>
        <a:custGeom>
          <a:avLst/>
          <a:gdLst/>
          <a:ahLst/>
          <a:cxnLst/>
          <a:rect l="0" t="0" r="0" b="0"/>
          <a:pathLst>
            <a:path>
              <a:moveTo>
                <a:pt x="1172954" y="0"/>
              </a:moveTo>
              <a:lnTo>
                <a:pt x="1172954" y="380410"/>
              </a:lnTo>
              <a:lnTo>
                <a:pt x="0" y="380410"/>
              </a:lnTo>
              <a:lnTo>
                <a:pt x="0" y="558219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77147F-20B6-094D-9D42-5E57DFC4A568}">
      <dsp:nvSpPr>
        <dsp:cNvPr id="0" name=""/>
        <dsp:cNvSpPr/>
      </dsp:nvSpPr>
      <dsp:spPr>
        <a:xfrm>
          <a:off x="4481242" y="1644667"/>
          <a:ext cx="2345909" cy="5582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0410"/>
              </a:lnTo>
              <a:lnTo>
                <a:pt x="2345909" y="380410"/>
              </a:lnTo>
              <a:lnTo>
                <a:pt x="2345909" y="558219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0B396C-3D2B-EB4A-A249-ADF9851B9B81}">
      <dsp:nvSpPr>
        <dsp:cNvPr id="0" name=""/>
        <dsp:cNvSpPr/>
      </dsp:nvSpPr>
      <dsp:spPr>
        <a:xfrm>
          <a:off x="2135333" y="3421694"/>
          <a:ext cx="1204701" cy="5582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0410"/>
              </a:lnTo>
              <a:lnTo>
                <a:pt x="1204701" y="380410"/>
              </a:lnTo>
              <a:lnTo>
                <a:pt x="1204701" y="558219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FC08C1-BF75-2F4D-91FB-3266C22089EC}">
      <dsp:nvSpPr>
        <dsp:cNvPr id="0" name=""/>
        <dsp:cNvSpPr/>
      </dsp:nvSpPr>
      <dsp:spPr>
        <a:xfrm>
          <a:off x="962378" y="3421694"/>
          <a:ext cx="1172954" cy="558219"/>
        </a:xfrm>
        <a:custGeom>
          <a:avLst/>
          <a:gdLst/>
          <a:ahLst/>
          <a:cxnLst/>
          <a:rect l="0" t="0" r="0" b="0"/>
          <a:pathLst>
            <a:path>
              <a:moveTo>
                <a:pt x="1172954" y="0"/>
              </a:moveTo>
              <a:lnTo>
                <a:pt x="1172954" y="380410"/>
              </a:lnTo>
              <a:lnTo>
                <a:pt x="0" y="380410"/>
              </a:lnTo>
              <a:lnTo>
                <a:pt x="0" y="558219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7D1605-29A1-AC42-B123-7473DF3D2C83}">
      <dsp:nvSpPr>
        <dsp:cNvPr id="0" name=""/>
        <dsp:cNvSpPr/>
      </dsp:nvSpPr>
      <dsp:spPr>
        <a:xfrm>
          <a:off x="2135333" y="1644667"/>
          <a:ext cx="2345909" cy="558219"/>
        </a:xfrm>
        <a:custGeom>
          <a:avLst/>
          <a:gdLst/>
          <a:ahLst/>
          <a:cxnLst/>
          <a:rect l="0" t="0" r="0" b="0"/>
          <a:pathLst>
            <a:path>
              <a:moveTo>
                <a:pt x="2345909" y="0"/>
              </a:moveTo>
              <a:lnTo>
                <a:pt x="2345909" y="380410"/>
              </a:lnTo>
              <a:lnTo>
                <a:pt x="0" y="380410"/>
              </a:lnTo>
              <a:lnTo>
                <a:pt x="0" y="558219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1C12ED-C745-4843-85EC-18FC3D407978}">
      <dsp:nvSpPr>
        <dsp:cNvPr id="0" name=""/>
        <dsp:cNvSpPr/>
      </dsp:nvSpPr>
      <dsp:spPr>
        <a:xfrm>
          <a:off x="3521552" y="425861"/>
          <a:ext cx="1919380" cy="12188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E1A29F8-26E9-514C-8387-3E6F86B976A9}">
      <dsp:nvSpPr>
        <dsp:cNvPr id="0" name=""/>
        <dsp:cNvSpPr/>
      </dsp:nvSpPr>
      <dsp:spPr>
        <a:xfrm>
          <a:off x="3734816" y="628462"/>
          <a:ext cx="1919380" cy="1218806"/>
        </a:xfrm>
        <a:prstGeom prst="roundRect">
          <a:avLst>
            <a:gd name="adj" fmla="val 10000"/>
          </a:avLst>
        </a:prstGeom>
        <a:solidFill>
          <a:schemeClr val="tx2">
            <a:lumMod val="75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6000" b="1" kern="1200" dirty="0" smtClean="0">
              <a:solidFill>
                <a:schemeClr val="bg1"/>
              </a:solidFill>
            </a:rPr>
            <a:t>RSD</a:t>
          </a:r>
          <a:endParaRPr lang="es-ES" sz="1600" b="1" kern="1200" dirty="0">
            <a:solidFill>
              <a:schemeClr val="bg1"/>
            </a:solidFill>
          </a:endParaRPr>
        </a:p>
      </dsp:txBody>
      <dsp:txXfrm>
        <a:off x="3770514" y="664160"/>
        <a:ext cx="1847984" cy="1147410"/>
      </dsp:txXfrm>
    </dsp:sp>
    <dsp:sp modelId="{DC24ADE6-DA2C-A941-A6E3-81FAC5E1D25C}">
      <dsp:nvSpPr>
        <dsp:cNvPr id="0" name=""/>
        <dsp:cNvSpPr/>
      </dsp:nvSpPr>
      <dsp:spPr>
        <a:xfrm>
          <a:off x="1175642" y="2202887"/>
          <a:ext cx="1919380" cy="12188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ACF5EC-E001-D44B-8BB0-3D6E44FEEDCE}">
      <dsp:nvSpPr>
        <dsp:cNvPr id="0" name=""/>
        <dsp:cNvSpPr/>
      </dsp:nvSpPr>
      <dsp:spPr>
        <a:xfrm>
          <a:off x="1388907" y="2405488"/>
          <a:ext cx="1919380" cy="1218806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b="1" kern="1200" dirty="0" smtClean="0">
              <a:solidFill>
                <a:srgbClr val="FFFFFF"/>
              </a:solidFill>
            </a:rPr>
            <a:t>SUSCEPTIBLE</a:t>
          </a:r>
          <a:endParaRPr lang="es-ES" sz="2400" b="1" kern="1200" dirty="0">
            <a:solidFill>
              <a:srgbClr val="FFFFFF"/>
            </a:solidFill>
          </a:endParaRPr>
        </a:p>
      </dsp:txBody>
      <dsp:txXfrm>
        <a:off x="1424605" y="2441186"/>
        <a:ext cx="1847984" cy="1147410"/>
      </dsp:txXfrm>
    </dsp:sp>
    <dsp:sp modelId="{BA368B97-F6AB-5043-9D5B-B183EE76A52D}">
      <dsp:nvSpPr>
        <dsp:cNvPr id="0" name=""/>
        <dsp:cNvSpPr/>
      </dsp:nvSpPr>
      <dsp:spPr>
        <a:xfrm>
          <a:off x="2688" y="3979914"/>
          <a:ext cx="1919380" cy="12188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BDA25A6-C10B-2C4A-A447-C9E55948BAF7}">
      <dsp:nvSpPr>
        <dsp:cNvPr id="0" name=""/>
        <dsp:cNvSpPr/>
      </dsp:nvSpPr>
      <dsp:spPr>
        <a:xfrm>
          <a:off x="215952" y="4182515"/>
          <a:ext cx="1919380" cy="1218806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err="1" smtClean="0">
              <a:solidFill>
                <a:srgbClr val="05295B"/>
              </a:solidFill>
            </a:rPr>
            <a:t>Increase</a:t>
          </a:r>
          <a:r>
            <a:rPr lang="es-ES" sz="1800" b="1" kern="1200" dirty="0" smtClean="0">
              <a:solidFill>
                <a:srgbClr val="05295B"/>
              </a:solidFill>
            </a:rPr>
            <a:t> </a:t>
          </a:r>
          <a:r>
            <a:rPr lang="es-ES" sz="1800" b="1" kern="1200" dirty="0" err="1" smtClean="0">
              <a:solidFill>
                <a:srgbClr val="05295B"/>
              </a:solidFill>
            </a:rPr>
            <a:t>rewarding</a:t>
          </a:r>
          <a:r>
            <a:rPr lang="es-ES" sz="1800" b="1" kern="1200" dirty="0" smtClean="0">
              <a:solidFill>
                <a:srgbClr val="05295B"/>
              </a:solidFill>
            </a:rPr>
            <a:t> </a:t>
          </a:r>
          <a:r>
            <a:rPr lang="es-ES" sz="1800" b="1" kern="1200" dirty="0" err="1" smtClean="0">
              <a:solidFill>
                <a:srgbClr val="05295B"/>
              </a:solidFill>
            </a:rPr>
            <a:t>effects</a:t>
          </a:r>
          <a:r>
            <a:rPr lang="es-ES" sz="1800" b="1" kern="1200" dirty="0" smtClean="0">
              <a:solidFill>
                <a:srgbClr val="05295B"/>
              </a:solidFill>
            </a:rPr>
            <a:t> </a:t>
          </a:r>
          <a:r>
            <a:rPr lang="es-ES" sz="1800" b="1" kern="1200" dirty="0" err="1" smtClean="0">
              <a:solidFill>
                <a:srgbClr val="05295B"/>
              </a:solidFill>
            </a:rPr>
            <a:t>cocaine</a:t>
          </a:r>
          <a:r>
            <a:rPr lang="es-ES" sz="1800" b="1" kern="1200" dirty="0" smtClean="0">
              <a:solidFill>
                <a:srgbClr val="05295B"/>
              </a:solidFill>
            </a:rPr>
            <a:t> / </a:t>
          </a:r>
          <a:r>
            <a:rPr lang="es-ES" sz="1800" b="1" kern="1200" dirty="0" err="1" smtClean="0">
              <a:solidFill>
                <a:srgbClr val="05295B"/>
              </a:solidFill>
            </a:rPr>
            <a:t>ethanol</a:t>
          </a:r>
          <a:endParaRPr lang="es-ES" sz="1800" b="1" kern="1200" dirty="0">
            <a:solidFill>
              <a:srgbClr val="05295B"/>
            </a:solidFill>
          </a:endParaRPr>
        </a:p>
      </dsp:txBody>
      <dsp:txXfrm>
        <a:off x="251650" y="4218213"/>
        <a:ext cx="1847984" cy="1147410"/>
      </dsp:txXfrm>
    </dsp:sp>
    <dsp:sp modelId="{C6EE441C-DB69-5447-BD1A-B7AF87E66536}">
      <dsp:nvSpPr>
        <dsp:cNvPr id="0" name=""/>
        <dsp:cNvSpPr/>
      </dsp:nvSpPr>
      <dsp:spPr>
        <a:xfrm>
          <a:off x="2380344" y="3979914"/>
          <a:ext cx="1919380" cy="12188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B096915-3F84-4A48-8587-F87619F22E83}">
      <dsp:nvSpPr>
        <dsp:cNvPr id="0" name=""/>
        <dsp:cNvSpPr/>
      </dsp:nvSpPr>
      <dsp:spPr>
        <a:xfrm>
          <a:off x="2593608" y="4182515"/>
          <a:ext cx="1919380" cy="1218806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err="1" smtClean="0">
              <a:solidFill>
                <a:srgbClr val="05295B"/>
              </a:solidFill>
            </a:rPr>
            <a:t>Higher</a:t>
          </a:r>
          <a:r>
            <a:rPr lang="es-ES" sz="1800" b="1" kern="1200" dirty="0" smtClean="0">
              <a:solidFill>
                <a:srgbClr val="05295B"/>
              </a:solidFill>
            </a:rPr>
            <a:t> </a:t>
          </a:r>
          <a:r>
            <a:rPr lang="es-ES" sz="1800" b="1" kern="1200" dirty="0" err="1" smtClean="0">
              <a:solidFill>
                <a:srgbClr val="05295B"/>
              </a:solidFill>
            </a:rPr>
            <a:t>levels</a:t>
          </a:r>
          <a:r>
            <a:rPr lang="es-ES" sz="1800" b="1" kern="1200" dirty="0" smtClean="0">
              <a:solidFill>
                <a:srgbClr val="05295B"/>
              </a:solidFill>
            </a:rPr>
            <a:t> of NI </a:t>
          </a:r>
          <a:r>
            <a:rPr lang="es-ES" sz="1800" b="1" kern="1200" dirty="0" err="1" smtClean="0">
              <a:solidFill>
                <a:srgbClr val="05295B"/>
              </a:solidFill>
            </a:rPr>
            <a:t>mediators</a:t>
          </a:r>
          <a:endParaRPr lang="es-ES" sz="1800" b="1" kern="1200" dirty="0">
            <a:solidFill>
              <a:srgbClr val="05295B"/>
            </a:solidFill>
          </a:endParaRPr>
        </a:p>
      </dsp:txBody>
      <dsp:txXfrm>
        <a:off x="2629306" y="4218213"/>
        <a:ext cx="1847984" cy="1147410"/>
      </dsp:txXfrm>
    </dsp:sp>
    <dsp:sp modelId="{887CD557-062A-D248-9729-B6F134ABA46F}">
      <dsp:nvSpPr>
        <dsp:cNvPr id="0" name=""/>
        <dsp:cNvSpPr/>
      </dsp:nvSpPr>
      <dsp:spPr>
        <a:xfrm>
          <a:off x="5867462" y="2202887"/>
          <a:ext cx="1919380" cy="12188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B014696-1BDE-EC4C-A296-E207F2AC7F9A}">
      <dsp:nvSpPr>
        <dsp:cNvPr id="0" name=""/>
        <dsp:cNvSpPr/>
      </dsp:nvSpPr>
      <dsp:spPr>
        <a:xfrm>
          <a:off x="6080726" y="2405488"/>
          <a:ext cx="1919380" cy="1218806"/>
        </a:xfrm>
        <a:prstGeom prst="roundRect">
          <a:avLst>
            <a:gd name="adj" fmla="val 10000"/>
          </a:avLst>
        </a:prstGeom>
        <a:solidFill>
          <a:srgbClr val="008000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b="1" kern="1200" dirty="0" smtClean="0">
              <a:solidFill>
                <a:srgbClr val="FFFFFF"/>
              </a:solidFill>
            </a:rPr>
            <a:t>RESILIENT</a:t>
          </a:r>
          <a:endParaRPr lang="es-ES" sz="2800" b="1" kern="1200" dirty="0">
            <a:solidFill>
              <a:srgbClr val="FFFFFF"/>
            </a:solidFill>
          </a:endParaRPr>
        </a:p>
      </dsp:txBody>
      <dsp:txXfrm>
        <a:off x="6116424" y="2441186"/>
        <a:ext cx="1847984" cy="1147410"/>
      </dsp:txXfrm>
    </dsp:sp>
    <dsp:sp modelId="{54222BBD-D8B5-8C41-9F99-2F2D2EF125A7}">
      <dsp:nvSpPr>
        <dsp:cNvPr id="0" name=""/>
        <dsp:cNvSpPr/>
      </dsp:nvSpPr>
      <dsp:spPr>
        <a:xfrm>
          <a:off x="4694507" y="3979914"/>
          <a:ext cx="1919380" cy="12188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9D56695-EFFD-024B-B508-99DF2B313B5D}">
      <dsp:nvSpPr>
        <dsp:cNvPr id="0" name=""/>
        <dsp:cNvSpPr/>
      </dsp:nvSpPr>
      <dsp:spPr>
        <a:xfrm>
          <a:off x="4907771" y="4182515"/>
          <a:ext cx="1919380" cy="1218806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smtClean="0">
              <a:solidFill>
                <a:srgbClr val="05295B"/>
              </a:solidFill>
            </a:rPr>
            <a:t>NO </a:t>
          </a:r>
          <a:r>
            <a:rPr lang="es-ES" sz="1800" b="1" kern="1200" dirty="0" err="1" smtClean="0">
              <a:solidFill>
                <a:srgbClr val="05295B"/>
              </a:solidFill>
            </a:rPr>
            <a:t>changes</a:t>
          </a:r>
          <a:r>
            <a:rPr lang="es-ES" sz="1800" b="1" kern="1200" dirty="0" smtClean="0">
              <a:solidFill>
                <a:srgbClr val="05295B"/>
              </a:solidFill>
            </a:rPr>
            <a:t> </a:t>
          </a:r>
          <a:r>
            <a:rPr lang="es-ES" sz="1800" b="1" kern="1200" dirty="0" err="1" smtClean="0">
              <a:solidFill>
                <a:srgbClr val="05295B"/>
              </a:solidFill>
            </a:rPr>
            <a:t>rewarding</a:t>
          </a:r>
          <a:r>
            <a:rPr lang="es-ES" sz="1800" b="1" kern="1200" dirty="0" smtClean="0">
              <a:solidFill>
                <a:srgbClr val="05295B"/>
              </a:solidFill>
            </a:rPr>
            <a:t> </a:t>
          </a:r>
          <a:r>
            <a:rPr lang="es-ES" sz="1800" b="1" kern="1200" dirty="0" err="1" smtClean="0">
              <a:solidFill>
                <a:srgbClr val="05295B"/>
              </a:solidFill>
            </a:rPr>
            <a:t>effects</a:t>
          </a:r>
          <a:r>
            <a:rPr lang="es-ES" sz="1800" b="1" kern="1200" dirty="0" smtClean="0">
              <a:solidFill>
                <a:srgbClr val="05295B"/>
              </a:solidFill>
            </a:rPr>
            <a:t> </a:t>
          </a:r>
          <a:r>
            <a:rPr lang="es-ES" sz="1800" b="1" kern="1200" dirty="0" err="1" smtClean="0">
              <a:solidFill>
                <a:srgbClr val="05295B"/>
              </a:solidFill>
            </a:rPr>
            <a:t>cocaine</a:t>
          </a:r>
          <a:r>
            <a:rPr lang="es-ES" sz="1800" b="1" kern="1200" dirty="0" smtClean="0">
              <a:solidFill>
                <a:srgbClr val="05295B"/>
              </a:solidFill>
            </a:rPr>
            <a:t> / </a:t>
          </a:r>
          <a:r>
            <a:rPr lang="es-ES" sz="1800" b="1" kern="1200" dirty="0" err="1" smtClean="0">
              <a:solidFill>
                <a:srgbClr val="05295B"/>
              </a:solidFill>
            </a:rPr>
            <a:t>ethanol</a:t>
          </a:r>
          <a:endParaRPr lang="es-ES" sz="1800" b="1" kern="1200" dirty="0">
            <a:solidFill>
              <a:srgbClr val="05295B"/>
            </a:solidFill>
          </a:endParaRPr>
        </a:p>
      </dsp:txBody>
      <dsp:txXfrm>
        <a:off x="4943469" y="4218213"/>
        <a:ext cx="1847984" cy="1147410"/>
      </dsp:txXfrm>
    </dsp:sp>
    <dsp:sp modelId="{9F50820A-4DA3-EA49-8C3E-F5DE2DEA3D15}">
      <dsp:nvSpPr>
        <dsp:cNvPr id="0" name=""/>
        <dsp:cNvSpPr/>
      </dsp:nvSpPr>
      <dsp:spPr>
        <a:xfrm>
          <a:off x="7040416" y="3979914"/>
          <a:ext cx="1919380" cy="12188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F3DDA8B-C92D-5344-AF69-80525528CC0B}">
      <dsp:nvSpPr>
        <dsp:cNvPr id="0" name=""/>
        <dsp:cNvSpPr/>
      </dsp:nvSpPr>
      <dsp:spPr>
        <a:xfrm>
          <a:off x="7253681" y="4182515"/>
          <a:ext cx="1919380" cy="1218806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err="1" smtClean="0">
              <a:solidFill>
                <a:srgbClr val="05295B"/>
              </a:solidFill>
            </a:rPr>
            <a:t>Lower</a:t>
          </a:r>
          <a:r>
            <a:rPr lang="es-ES" sz="1800" b="1" kern="1200" dirty="0" smtClean="0">
              <a:solidFill>
                <a:srgbClr val="05295B"/>
              </a:solidFill>
            </a:rPr>
            <a:t> </a:t>
          </a:r>
          <a:r>
            <a:rPr lang="es-ES" sz="1800" b="1" kern="1200" dirty="0" err="1" smtClean="0">
              <a:solidFill>
                <a:srgbClr val="05295B"/>
              </a:solidFill>
            </a:rPr>
            <a:t>levels</a:t>
          </a:r>
          <a:r>
            <a:rPr lang="es-ES" sz="1800" b="1" kern="1200" dirty="0" smtClean="0">
              <a:solidFill>
                <a:srgbClr val="05295B"/>
              </a:solidFill>
            </a:rPr>
            <a:t> of NI </a:t>
          </a:r>
          <a:r>
            <a:rPr lang="es-ES" sz="1800" b="1" kern="1200" dirty="0" err="1" smtClean="0">
              <a:solidFill>
                <a:srgbClr val="05295B"/>
              </a:solidFill>
            </a:rPr>
            <a:t>mediators</a:t>
          </a:r>
          <a:r>
            <a:rPr lang="es-ES" sz="1800" b="1" kern="1200" dirty="0" smtClean="0">
              <a:solidFill>
                <a:srgbClr val="05295B"/>
              </a:solidFill>
            </a:rPr>
            <a:t> </a:t>
          </a:r>
          <a:endParaRPr lang="es-ES" sz="1800" b="1" kern="1200" dirty="0">
            <a:solidFill>
              <a:srgbClr val="05295B"/>
            </a:solidFill>
          </a:endParaRPr>
        </a:p>
      </dsp:txBody>
      <dsp:txXfrm>
        <a:off x="7289379" y="4218213"/>
        <a:ext cx="1847984" cy="11474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435C95-0E9A-0F4D-A6D1-1754C8A9A94A}" type="datetimeFigureOut">
              <a:rPr lang="es-ES" smtClean="0"/>
              <a:t>23/10/17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987B02-A014-6742-9819-368E169FB66D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5924670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CBF4A-BA37-BD47-8286-5901A6860326}" type="datetimeFigureOut">
              <a:rPr lang="es-ES" smtClean="0"/>
              <a:t>23/10/17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546003-D873-9C43-BA2D-26694E535464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211237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8D7C3-4C71-C248-AC5A-FA3A703B334D}" type="datetime1">
              <a:rPr lang="es-ES" smtClean="0"/>
              <a:t>23/10/17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159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61E7B-3ACF-7347-81F0-92F5D1F93F01}" type="datetime1">
              <a:rPr lang="es-ES" smtClean="0"/>
              <a:t>23/10/17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4256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FDF6B-75B3-6649-A8A5-EC3E103DCC11}" type="datetime1">
              <a:rPr lang="es-ES" smtClean="0"/>
              <a:t>23/10/17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23989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7100-A99C-E84E-96F5-A9BBEB621C91}" type="datetime1">
              <a:rPr lang="es-ES" smtClean="0"/>
              <a:t>23/10/17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3768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7F895-DC43-494D-97AE-E96EB6865E92}" type="datetime1">
              <a:rPr lang="es-ES" smtClean="0"/>
              <a:t>23/10/17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58086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F719-7770-BB41-BA1A-EE84BDD56282}" type="datetime1">
              <a:rPr lang="es-ES" smtClean="0"/>
              <a:t>23/10/17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5886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27AC3-0EC1-F94D-AF28-CFF3EC813D28}" type="datetime1">
              <a:rPr lang="es-ES" smtClean="0"/>
              <a:t>23/10/17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145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5CA6C-4494-E740-9F04-83843AFFECDB}" type="datetime1">
              <a:rPr lang="es-ES" smtClean="0"/>
              <a:t>23/10/17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0390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D7866-C373-204D-8C5D-9BBFB0C13D98}" type="datetime1">
              <a:rPr lang="es-ES" smtClean="0"/>
              <a:t>23/10/17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32292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FCBF3-4B6A-A84E-BF34-9082C108C6CF}" type="datetime1">
              <a:rPr lang="es-ES" smtClean="0"/>
              <a:t>23/10/17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1443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3AEEE-7ADE-6647-8A38-B0C8402145BD}" type="datetime1">
              <a:rPr lang="es-ES" smtClean="0"/>
              <a:t>23/10/17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0622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B2B21-AA6C-7641-B4C0-1CCFB3965A13}" type="datetime1">
              <a:rPr lang="es-ES" smtClean="0"/>
              <a:t>23/10/17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7C6BD-6B9A-3B41-BBC7-5A282E0C073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263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emf"/><Relationship Id="rId3" Type="http://schemas.openxmlformats.org/officeDocument/2006/relationships/image" Target="../media/image22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e_Microsoft_Word1.docx"/><Relationship Id="rId4" Type="http://schemas.openxmlformats.org/officeDocument/2006/relationships/image" Target="../media/image7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324278" y="2833308"/>
            <a:ext cx="85798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Stress and </a:t>
            </a:r>
            <a:r>
              <a:rPr lang="en-US" sz="2800" b="1" dirty="0" err="1">
                <a:solidFill>
                  <a:schemeClr val="tx2">
                    <a:lumMod val="50000"/>
                  </a:schemeClr>
                </a:solidFill>
              </a:rPr>
              <a:t>neuroimmune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 response as biomarkers of cocaine and alcohol used disorders</a:t>
            </a:r>
            <a:endParaRPr lang="es-ES_tradnl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5330089" y="5307612"/>
            <a:ext cx="3504297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C4160"/>
                </a:solidFill>
              </a:rPr>
              <a:t>Dr. Marta Rodríguez Arias</a:t>
            </a:r>
            <a:endParaRPr lang="en-US" sz="2400" b="1" dirty="0">
              <a:solidFill>
                <a:srgbClr val="0C4160"/>
              </a:solidFill>
            </a:endParaRPr>
          </a:p>
          <a:p>
            <a:r>
              <a:rPr lang="en-US" b="1" dirty="0" smtClean="0">
                <a:solidFill>
                  <a:srgbClr val="0C4160"/>
                </a:solidFill>
              </a:rPr>
              <a:t>Universitat de </a:t>
            </a:r>
            <a:r>
              <a:rPr lang="en-US" b="1" dirty="0" err="1" smtClean="0">
                <a:solidFill>
                  <a:srgbClr val="0C4160"/>
                </a:solidFill>
              </a:rPr>
              <a:t>València</a:t>
            </a:r>
            <a:endParaRPr lang="en-US" b="1" dirty="0" smtClean="0">
              <a:solidFill>
                <a:srgbClr val="0C4160"/>
              </a:solidFill>
            </a:endParaRPr>
          </a:p>
          <a:p>
            <a:r>
              <a:rPr lang="en-US" b="1" i="1" dirty="0" err="1">
                <a:solidFill>
                  <a:srgbClr val="0C4160"/>
                </a:solidFill>
              </a:rPr>
              <a:t>m</a:t>
            </a:r>
            <a:r>
              <a:rPr lang="en-US" b="1" i="1" dirty="0" err="1" smtClean="0">
                <a:solidFill>
                  <a:srgbClr val="0C4160"/>
                </a:solidFill>
              </a:rPr>
              <a:t>arta.rodriguez@uv.es</a:t>
            </a:r>
            <a:endParaRPr lang="en-US" b="1" i="1" dirty="0" smtClean="0">
              <a:solidFill>
                <a:srgbClr val="0C4160"/>
              </a:solidFill>
            </a:endParaRPr>
          </a:p>
          <a:p>
            <a:endParaRPr lang="es-ES" dirty="0">
              <a:solidFill>
                <a:srgbClr val="0C4160"/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371" y="6092458"/>
            <a:ext cx="1879598" cy="60908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4771" y="4788492"/>
            <a:ext cx="1120409" cy="1125411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438" y="5661477"/>
            <a:ext cx="2386677" cy="1040066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024" y="1"/>
            <a:ext cx="7909890" cy="2326826"/>
          </a:xfrm>
          <a:prstGeom prst="rect">
            <a:avLst/>
          </a:prstGeom>
        </p:spPr>
      </p:pic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75203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Captura de pantalla 2017-07-02 a las 19.17.3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705" y="1735817"/>
            <a:ext cx="5435825" cy="4358977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5456415" y="2792572"/>
            <a:ext cx="429032" cy="52322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s-ES" sz="2800" dirty="0" smtClean="0"/>
              <a:t>*</a:t>
            </a:r>
            <a:endParaRPr lang="es-ES" sz="2800" dirty="0"/>
          </a:p>
        </p:txBody>
      </p:sp>
      <p:sp>
        <p:nvSpPr>
          <p:cNvPr id="6" name="Rectángulo 5"/>
          <p:cNvSpPr/>
          <p:nvPr/>
        </p:nvSpPr>
        <p:spPr>
          <a:xfrm>
            <a:off x="1107212" y="466789"/>
            <a:ext cx="1769369" cy="944434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CuadroTexto 6"/>
          <p:cNvSpPr txBox="1"/>
          <p:nvPr/>
        </p:nvSpPr>
        <p:spPr>
          <a:xfrm>
            <a:off x="296861" y="1180390"/>
            <a:ext cx="4284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b="1" dirty="0" smtClean="0">
                <a:solidFill>
                  <a:srgbClr val="05295B"/>
                </a:solidFill>
              </a:rPr>
              <a:t>Oral </a:t>
            </a:r>
            <a:r>
              <a:rPr lang="es-ES_tradnl" sz="2400" b="1" dirty="0" err="1" smtClean="0">
                <a:solidFill>
                  <a:srgbClr val="05295B"/>
                </a:solidFill>
              </a:rPr>
              <a:t>ethanol</a:t>
            </a:r>
            <a:r>
              <a:rPr lang="es-ES_tradnl" sz="2400" b="1" dirty="0" smtClean="0">
                <a:solidFill>
                  <a:srgbClr val="05295B"/>
                </a:solidFill>
              </a:rPr>
              <a:t> </a:t>
            </a:r>
            <a:r>
              <a:rPr lang="es-ES_tradnl" sz="2400" b="1" dirty="0" err="1" smtClean="0">
                <a:solidFill>
                  <a:srgbClr val="05295B"/>
                </a:solidFill>
              </a:rPr>
              <a:t>self-administration</a:t>
            </a:r>
            <a:endParaRPr lang="es-ES_tradnl" sz="2400" b="1" dirty="0">
              <a:solidFill>
                <a:srgbClr val="05295B"/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10</a:t>
            </a:fld>
            <a:endParaRPr lang="es-ES"/>
          </a:p>
        </p:txBody>
      </p:sp>
      <p:sp>
        <p:nvSpPr>
          <p:cNvPr id="9" name="CuadroTexto 8"/>
          <p:cNvSpPr txBox="1"/>
          <p:nvPr/>
        </p:nvSpPr>
        <p:spPr>
          <a:xfrm>
            <a:off x="5456415" y="6356350"/>
            <a:ext cx="2880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 smtClean="0"/>
              <a:t>Rodríguez-Arias et al., 2014 </a:t>
            </a:r>
            <a:endParaRPr lang="es-ES" b="1" i="1" dirty="0"/>
          </a:p>
        </p:txBody>
      </p:sp>
      <p:sp>
        <p:nvSpPr>
          <p:cNvPr id="11" name="CuadroTexto 10"/>
          <p:cNvSpPr txBox="1"/>
          <p:nvPr/>
        </p:nvSpPr>
        <p:spPr>
          <a:xfrm>
            <a:off x="0" y="106462"/>
            <a:ext cx="9139700" cy="58477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chemeClr val="bg1"/>
                </a:solidFill>
              </a:rPr>
              <a:t>Social </a:t>
            </a:r>
            <a:r>
              <a:rPr lang="es-ES" sz="3200" b="1" dirty="0" err="1" smtClean="0">
                <a:solidFill>
                  <a:schemeClr val="bg1"/>
                </a:solidFill>
              </a:rPr>
              <a:t>defeat</a:t>
            </a:r>
            <a:r>
              <a:rPr lang="es-ES" sz="3200" b="1" dirty="0" smtClean="0">
                <a:solidFill>
                  <a:schemeClr val="bg1"/>
                </a:solidFill>
              </a:rPr>
              <a:t> in </a:t>
            </a:r>
            <a:r>
              <a:rPr lang="es-ES" sz="3200" b="1" dirty="0" err="1" smtClean="0">
                <a:solidFill>
                  <a:schemeClr val="bg1"/>
                </a:solidFill>
              </a:rPr>
              <a:t>mice</a:t>
            </a:r>
            <a:r>
              <a:rPr lang="es-ES" sz="3200" b="1" dirty="0" smtClean="0">
                <a:solidFill>
                  <a:schemeClr val="bg1"/>
                </a:solidFill>
              </a:rPr>
              <a:t>: ETHANOL</a:t>
            </a:r>
            <a:endParaRPr lang="es-E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123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044" y="1838609"/>
            <a:ext cx="6747919" cy="412115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0" y="1085715"/>
            <a:ext cx="28390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b="1" dirty="0" err="1" smtClean="0">
                <a:solidFill>
                  <a:srgbClr val="05295B"/>
                </a:solidFill>
              </a:rPr>
              <a:t>Ethanol-induced</a:t>
            </a:r>
            <a:r>
              <a:rPr lang="es-ES_tradnl" sz="2400" b="1" dirty="0" smtClean="0">
                <a:solidFill>
                  <a:srgbClr val="05295B"/>
                </a:solidFill>
              </a:rPr>
              <a:t> CPP</a:t>
            </a:r>
            <a:endParaRPr lang="es-ES_tradnl" sz="2400" b="1" dirty="0">
              <a:solidFill>
                <a:srgbClr val="05295B"/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11</a:t>
            </a:fld>
            <a:endParaRPr lang="es-ES"/>
          </a:p>
        </p:txBody>
      </p:sp>
      <p:sp>
        <p:nvSpPr>
          <p:cNvPr id="7" name="CuadroTexto 6"/>
          <p:cNvSpPr txBox="1"/>
          <p:nvPr/>
        </p:nvSpPr>
        <p:spPr>
          <a:xfrm>
            <a:off x="0" y="106462"/>
            <a:ext cx="9139700" cy="58477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chemeClr val="bg1"/>
                </a:solidFill>
              </a:rPr>
              <a:t>Social </a:t>
            </a:r>
            <a:r>
              <a:rPr lang="es-ES" sz="3200" b="1" dirty="0" err="1" smtClean="0">
                <a:solidFill>
                  <a:schemeClr val="bg1"/>
                </a:solidFill>
              </a:rPr>
              <a:t>defeat</a:t>
            </a:r>
            <a:r>
              <a:rPr lang="es-ES" sz="3200" b="1" dirty="0" smtClean="0">
                <a:solidFill>
                  <a:schemeClr val="bg1"/>
                </a:solidFill>
              </a:rPr>
              <a:t> in </a:t>
            </a:r>
            <a:r>
              <a:rPr lang="es-ES" sz="3200" b="1" dirty="0" err="1" smtClean="0">
                <a:solidFill>
                  <a:schemeClr val="bg1"/>
                </a:solidFill>
              </a:rPr>
              <a:t>mice</a:t>
            </a:r>
            <a:r>
              <a:rPr lang="es-ES" sz="3200" b="1" dirty="0" smtClean="0">
                <a:solidFill>
                  <a:schemeClr val="bg1"/>
                </a:solidFill>
              </a:rPr>
              <a:t>: ETHANOL</a:t>
            </a:r>
            <a:endParaRPr lang="es-E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151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25045" y="798317"/>
            <a:ext cx="4713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600" b="1" dirty="0" smtClean="0">
                <a:solidFill>
                  <a:schemeClr val="accent1">
                    <a:lumMod val="75000"/>
                  </a:schemeClr>
                </a:solidFill>
                <a:latin typeface="Arial Black"/>
                <a:cs typeface="Arial Black"/>
              </a:rPr>
              <a:t>SOCIAL STRESS</a:t>
            </a:r>
            <a:endParaRPr lang="es-ES_tradnl" sz="3600" b="1" dirty="0">
              <a:solidFill>
                <a:schemeClr val="accent1">
                  <a:lumMod val="75000"/>
                </a:schemeClr>
              </a:solidFill>
              <a:latin typeface="Arial Black"/>
              <a:cs typeface="Arial Black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4894" y="1121483"/>
            <a:ext cx="26979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Arial"/>
              <a:buChar char="•"/>
            </a:pPr>
            <a:r>
              <a:rPr lang="es-ES_tradnl" sz="2800" b="1" dirty="0" smtClean="0">
                <a:solidFill>
                  <a:schemeClr val="accent1">
                    <a:lumMod val="75000"/>
                  </a:schemeClr>
                </a:solidFill>
                <a:latin typeface="Arial Black"/>
                <a:cs typeface="Arial Black"/>
              </a:rPr>
              <a:t>COCAINE</a:t>
            </a:r>
          </a:p>
          <a:p>
            <a:pPr marL="514350" indent="-514350">
              <a:buFont typeface="Arial"/>
              <a:buChar char="•"/>
            </a:pPr>
            <a:r>
              <a:rPr lang="es-ES_tradnl" sz="2800" b="1" dirty="0" smtClean="0">
                <a:solidFill>
                  <a:schemeClr val="accent1">
                    <a:lumMod val="75000"/>
                  </a:schemeClr>
                </a:solidFill>
                <a:latin typeface="Arial Black"/>
                <a:cs typeface="Arial Black"/>
              </a:rPr>
              <a:t>ETHANOL</a:t>
            </a:r>
          </a:p>
          <a:p>
            <a:endParaRPr lang="es-ES_tradnl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5859417" y="512953"/>
            <a:ext cx="19188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600" b="1" dirty="0" smtClean="0">
                <a:solidFill>
                  <a:schemeClr val="accent1">
                    <a:lumMod val="75000"/>
                  </a:schemeClr>
                </a:solidFill>
              </a:rPr>
              <a:t>REWARD</a:t>
            </a:r>
            <a:endParaRPr lang="es-ES_tradnl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Flecha arriba 4"/>
          <p:cNvSpPr/>
          <p:nvPr/>
        </p:nvSpPr>
        <p:spPr>
          <a:xfrm>
            <a:off x="5165680" y="512954"/>
            <a:ext cx="693737" cy="1439526"/>
          </a:xfrm>
          <a:prstGeom prst="up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CuadroTexto 5"/>
          <p:cNvSpPr txBox="1"/>
          <p:nvPr/>
        </p:nvSpPr>
        <p:spPr>
          <a:xfrm>
            <a:off x="644910" y="2552266"/>
            <a:ext cx="1657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b="1" dirty="0" smtClean="0">
                <a:solidFill>
                  <a:schemeClr val="bg1">
                    <a:lumMod val="75000"/>
                  </a:schemeClr>
                </a:solidFill>
              </a:rPr>
              <a:t>DA SYSTEM</a:t>
            </a:r>
            <a:endParaRPr lang="es-ES_tradnl" sz="2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79444" y="3662453"/>
            <a:ext cx="48158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000" b="1" dirty="0" smtClean="0">
                <a:solidFill>
                  <a:srgbClr val="881A87"/>
                </a:solidFill>
              </a:rPr>
              <a:t>NEUROINFLAMATION</a:t>
            </a:r>
            <a:endParaRPr lang="es-ES_tradnl" sz="4000" b="1" dirty="0">
              <a:solidFill>
                <a:srgbClr val="881A87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7447202" y="4891015"/>
            <a:ext cx="6621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b="1" dirty="0" smtClean="0">
                <a:solidFill>
                  <a:schemeClr val="bg1">
                    <a:lumMod val="75000"/>
                  </a:schemeClr>
                </a:solidFill>
              </a:rPr>
              <a:t>CRF</a:t>
            </a:r>
            <a:endParaRPr lang="es-ES_tradnl" sz="2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7204933" y="2934017"/>
            <a:ext cx="18087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b="1" dirty="0" smtClean="0">
                <a:solidFill>
                  <a:schemeClr val="bg1">
                    <a:lumMod val="75000"/>
                  </a:schemeClr>
                </a:solidFill>
              </a:rPr>
              <a:t>GLUTAMATE</a:t>
            </a:r>
            <a:endParaRPr lang="es-ES_tradnl" sz="2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4837347" y="4437921"/>
            <a:ext cx="1822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b="1" dirty="0" smtClean="0">
                <a:solidFill>
                  <a:schemeClr val="bg1">
                    <a:lumMod val="75000"/>
                  </a:schemeClr>
                </a:solidFill>
              </a:rPr>
              <a:t>EPIGENETICS</a:t>
            </a:r>
            <a:endParaRPr lang="es-ES_tradnl" sz="2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Cheurón 12"/>
          <p:cNvSpPr/>
          <p:nvPr/>
        </p:nvSpPr>
        <p:spPr>
          <a:xfrm rot="18604414">
            <a:off x="2207566" y="1910030"/>
            <a:ext cx="1406129" cy="407685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4" name="Cheurón 13"/>
          <p:cNvSpPr/>
          <p:nvPr/>
        </p:nvSpPr>
        <p:spPr>
          <a:xfrm rot="17389614">
            <a:off x="2903334" y="2827065"/>
            <a:ext cx="1406129" cy="373731"/>
          </a:xfrm>
          <a:prstGeom prst="chevron">
            <a:avLst/>
          </a:prstGeom>
          <a:solidFill>
            <a:srgbClr val="05295B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5" name="Cheurón 14"/>
          <p:cNvSpPr/>
          <p:nvPr/>
        </p:nvSpPr>
        <p:spPr>
          <a:xfrm rot="15020912">
            <a:off x="4720630" y="3435829"/>
            <a:ext cx="1406129" cy="407685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6" name="Cheurón 15"/>
          <p:cNvSpPr/>
          <p:nvPr/>
        </p:nvSpPr>
        <p:spPr>
          <a:xfrm rot="13904264">
            <a:off x="7034130" y="4287350"/>
            <a:ext cx="826142" cy="321106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7" name="Cheurón 16"/>
          <p:cNvSpPr/>
          <p:nvPr/>
        </p:nvSpPr>
        <p:spPr>
          <a:xfrm rot="13819575">
            <a:off x="6493175" y="2488495"/>
            <a:ext cx="826142" cy="321106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1" name="Marcador de número de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7047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599421" y="1092504"/>
            <a:ext cx="237757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5295B"/>
                </a:solidFill>
              </a:rPr>
              <a:t>Social defeat</a:t>
            </a:r>
            <a:endParaRPr lang="en-US" sz="3200" b="1" dirty="0">
              <a:solidFill>
                <a:srgbClr val="05295B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083599" y="891734"/>
            <a:ext cx="49126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>
                <a:solidFill>
                  <a:srgbClr val="05295B"/>
                </a:solidFill>
              </a:rPr>
              <a:t>Increases Rewarding effect cocaine / ethanol</a:t>
            </a:r>
            <a:endParaRPr lang="en-US" sz="3200" b="1">
              <a:solidFill>
                <a:srgbClr val="05295B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586964" y="3968622"/>
            <a:ext cx="776486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smtClean="0">
                <a:solidFill>
                  <a:schemeClr val="accent6">
                    <a:lumMod val="75000"/>
                  </a:schemeClr>
                </a:solidFill>
              </a:rPr>
              <a:t>Neuroinflamation</a:t>
            </a:r>
            <a:endParaRPr lang="en-US" sz="80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Flecha abajo 5"/>
          <p:cNvSpPr/>
          <p:nvPr/>
        </p:nvSpPr>
        <p:spPr>
          <a:xfrm rot="10800000">
            <a:off x="5468320" y="2296675"/>
            <a:ext cx="979005" cy="1261140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FF36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Flecha abajo 6"/>
          <p:cNvSpPr/>
          <p:nvPr/>
        </p:nvSpPr>
        <p:spPr>
          <a:xfrm>
            <a:off x="1293401" y="2296675"/>
            <a:ext cx="979005" cy="1261140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FF36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85446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Captura de pantalla 2016-03-07 a las 10.23.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9942"/>
            <a:ext cx="9144000" cy="4185187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162119" y="520646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11628F"/>
                </a:solidFill>
              </a:rPr>
              <a:t>BBB dysfunction has been associated with several neurological disorders as multiple sclerosis or Parkinson</a:t>
            </a:r>
            <a:r>
              <a:rPr lang="en-US" sz="2000" b="1" dirty="0">
                <a:solidFill>
                  <a:srgbClr val="11628F"/>
                </a:solidFill>
              </a:rPr>
              <a:t> </a:t>
            </a:r>
            <a:r>
              <a:rPr lang="en-US" sz="2000" b="1" dirty="0" smtClean="0">
                <a:solidFill>
                  <a:srgbClr val="11628F"/>
                </a:solidFill>
              </a:rPr>
              <a:t>and  Alzheimer disease </a:t>
            </a:r>
            <a:endParaRPr lang="en-US" sz="2000" b="1" dirty="0">
              <a:solidFill>
                <a:srgbClr val="11628F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5268158" y="5209714"/>
            <a:ext cx="35713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11628F"/>
                </a:solidFill>
              </a:rPr>
              <a:t>Methamphetamine or MDMA administration also alter the integrity of BBB</a:t>
            </a:r>
            <a:endParaRPr lang="en-US" sz="2000" b="1" dirty="0">
              <a:solidFill>
                <a:srgbClr val="11628F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813539" y="417513"/>
            <a:ext cx="4570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11628F"/>
                </a:solidFill>
              </a:rPr>
              <a:t>BLOOD BRAIN BARRIER (BBB)</a:t>
            </a:r>
            <a:endParaRPr lang="en-US" sz="2800" b="1" dirty="0">
              <a:solidFill>
                <a:srgbClr val="11628F"/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2503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Captura de pantalla 2017-07-12 a las 19.14.23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9"/>
          <a:stretch/>
        </p:blipFill>
        <p:spPr>
          <a:xfrm>
            <a:off x="0" y="601477"/>
            <a:ext cx="9144000" cy="2985082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440859" y="201367"/>
            <a:ext cx="7168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rgbClr val="11628F"/>
                </a:solidFill>
              </a:rPr>
              <a:t>BBB NUCLEUS ACCUMBENS  (comparable results in hippocampus)</a:t>
            </a:r>
            <a:endParaRPr lang="en-US" sz="2000" b="1">
              <a:solidFill>
                <a:srgbClr val="11628F"/>
              </a:solidFill>
            </a:endParaRPr>
          </a:p>
        </p:txBody>
      </p:sp>
      <p:pic>
        <p:nvPicPr>
          <p:cNvPr id="7" name="Imagen 6" descr="Captura de pantalla 2017-07-12 a las 19.14.37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2"/>
          <a:stretch/>
        </p:blipFill>
        <p:spPr>
          <a:xfrm>
            <a:off x="0" y="3551312"/>
            <a:ext cx="9144000" cy="3019117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522443" y="6381395"/>
            <a:ext cx="4615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 smtClean="0"/>
              <a:t>Rodríguez-Arias et al., 2017 </a:t>
            </a:r>
            <a:r>
              <a:rPr lang="es-ES" b="1" i="1" dirty="0" err="1" smtClean="0"/>
              <a:t>Addiction</a:t>
            </a:r>
            <a:r>
              <a:rPr lang="es-ES" b="1" i="1" dirty="0" smtClean="0"/>
              <a:t> </a:t>
            </a:r>
            <a:r>
              <a:rPr lang="es-ES" b="1" i="1" dirty="0" err="1" smtClean="0"/>
              <a:t>Biology</a:t>
            </a:r>
            <a:endParaRPr lang="es-ES" b="1" i="1" dirty="0"/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2038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Captura de pantalla 2017-07-12 a las 19.16.5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" t="2621"/>
          <a:stretch/>
        </p:blipFill>
        <p:spPr>
          <a:xfrm>
            <a:off x="137056" y="539047"/>
            <a:ext cx="9006943" cy="6386828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522443" y="6381395"/>
            <a:ext cx="4615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 smtClean="0"/>
              <a:t>Rodríguez-Arias et al., 2017 </a:t>
            </a:r>
            <a:r>
              <a:rPr lang="es-ES" b="1" i="1" dirty="0" err="1" smtClean="0"/>
              <a:t>Addiction</a:t>
            </a:r>
            <a:r>
              <a:rPr lang="es-ES" b="1" i="1" dirty="0" smtClean="0"/>
              <a:t> </a:t>
            </a:r>
            <a:r>
              <a:rPr lang="es-ES" b="1" i="1" dirty="0" err="1" smtClean="0"/>
              <a:t>Biology</a:t>
            </a:r>
            <a:endParaRPr lang="es-ES" b="1" i="1" dirty="0"/>
          </a:p>
        </p:txBody>
      </p:sp>
      <p:sp>
        <p:nvSpPr>
          <p:cNvPr id="7" name="CuadroTexto 6"/>
          <p:cNvSpPr txBox="1"/>
          <p:nvPr/>
        </p:nvSpPr>
        <p:spPr>
          <a:xfrm>
            <a:off x="1440859" y="53692"/>
            <a:ext cx="7168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11628F"/>
                </a:solidFill>
              </a:rPr>
              <a:t>BBB NUCLEUS ACCUMBENS  (comparable results in hippocampus)</a:t>
            </a:r>
            <a:endParaRPr lang="en-US" sz="2000" b="1" dirty="0">
              <a:solidFill>
                <a:srgbClr val="11628F"/>
              </a:solidFill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08296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17</a:t>
            </a:fld>
            <a:endParaRPr lang="es-ES"/>
          </a:p>
        </p:txBody>
      </p:sp>
      <p:pic>
        <p:nvPicPr>
          <p:cNvPr id="3" name="Imagen 2" descr="Captura de pantalla 2017-06-29 a las 18.16.3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141" y="899582"/>
            <a:ext cx="4552301" cy="5958417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6065784" y="6420127"/>
            <a:ext cx="2357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 err="1" smtClean="0"/>
              <a:t>Pfau</a:t>
            </a:r>
            <a:r>
              <a:rPr lang="es-ES" b="1" i="1" dirty="0" smtClean="0"/>
              <a:t> </a:t>
            </a:r>
            <a:r>
              <a:rPr lang="es-ES" b="1" i="1" dirty="0" err="1" smtClean="0"/>
              <a:t>an</a:t>
            </a:r>
            <a:r>
              <a:rPr lang="es-ES" b="1" i="1" dirty="0" smtClean="0"/>
              <a:t> </a:t>
            </a:r>
            <a:r>
              <a:rPr lang="es-ES" b="1" i="1" dirty="0" err="1" smtClean="0"/>
              <a:t>dRusso</a:t>
            </a:r>
            <a:r>
              <a:rPr lang="es-ES" b="1" i="1" dirty="0" smtClean="0"/>
              <a:t>, 2015</a:t>
            </a:r>
            <a:r>
              <a:rPr lang="es-ES" b="1" i="1" dirty="0"/>
              <a:t>) </a:t>
            </a:r>
            <a:endParaRPr lang="es-ES" b="1" i="1" dirty="0" smtClean="0"/>
          </a:p>
        </p:txBody>
      </p:sp>
      <p:sp>
        <p:nvSpPr>
          <p:cNvPr id="5" name="CuadroTexto 4"/>
          <p:cNvSpPr txBox="1"/>
          <p:nvPr/>
        </p:nvSpPr>
        <p:spPr>
          <a:xfrm>
            <a:off x="5244333" y="5432814"/>
            <a:ext cx="10472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11628F"/>
                </a:solidFill>
              </a:rPr>
              <a:t>BBB</a:t>
            </a:r>
            <a:endParaRPr lang="es-ES" sz="4000" b="1" dirty="0">
              <a:solidFill>
                <a:srgbClr val="11628F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076841" y="1911750"/>
            <a:ext cx="16166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>
                <a:solidFill>
                  <a:srgbClr val="11628F"/>
                </a:solidFill>
              </a:rPr>
              <a:t>CYTOKINES</a:t>
            </a:r>
            <a:endParaRPr lang="es-ES" sz="2400" b="1" dirty="0">
              <a:solidFill>
                <a:srgbClr val="11628F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7611492" y="899583"/>
            <a:ext cx="8115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11628F"/>
                </a:solidFill>
                <a:latin typeface="Arial Black"/>
                <a:cs typeface="Arial Black"/>
              </a:rPr>
              <a:t>NI</a:t>
            </a:r>
            <a:endParaRPr lang="es-ES" sz="4000" b="1" dirty="0">
              <a:solidFill>
                <a:srgbClr val="11628F"/>
              </a:solidFill>
              <a:latin typeface="Arial Black"/>
              <a:cs typeface="Arial Black"/>
            </a:endParaRPr>
          </a:p>
        </p:txBody>
      </p:sp>
      <p:sp>
        <p:nvSpPr>
          <p:cNvPr id="8" name="Flecha arriba 7"/>
          <p:cNvSpPr/>
          <p:nvPr/>
        </p:nvSpPr>
        <p:spPr>
          <a:xfrm>
            <a:off x="6600591" y="1717249"/>
            <a:ext cx="476250" cy="656166"/>
          </a:xfrm>
          <a:prstGeom prst="up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CuadroTexto 8"/>
          <p:cNvSpPr txBox="1"/>
          <p:nvPr/>
        </p:nvSpPr>
        <p:spPr>
          <a:xfrm>
            <a:off x="0" y="241717"/>
            <a:ext cx="91440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Social stress-induced NI response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1883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406" y="704761"/>
            <a:ext cx="4654841" cy="284284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8143" y="3836092"/>
            <a:ext cx="4713104" cy="2878429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45581" y="1859273"/>
            <a:ext cx="22774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600" b="1" dirty="0" smtClean="0">
                <a:solidFill>
                  <a:srgbClr val="11628F"/>
                </a:solidFill>
              </a:rPr>
              <a:t>Il-6 plasma</a:t>
            </a:r>
            <a:endParaRPr lang="es-ES_tradnl" sz="3600" b="1" dirty="0">
              <a:solidFill>
                <a:srgbClr val="11628F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335239" y="4431338"/>
            <a:ext cx="2792904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600" b="1" dirty="0" smtClean="0">
                <a:solidFill>
                  <a:srgbClr val="11628F"/>
                </a:solidFill>
              </a:rPr>
              <a:t>Il-6 </a:t>
            </a:r>
            <a:r>
              <a:rPr lang="es-ES_tradnl" sz="3600" b="1" dirty="0" err="1" smtClean="0">
                <a:solidFill>
                  <a:srgbClr val="11628F"/>
                </a:solidFill>
              </a:rPr>
              <a:t>striatum</a:t>
            </a:r>
            <a:endParaRPr lang="es-ES_tradnl" sz="3600" b="1" dirty="0" smtClean="0">
              <a:solidFill>
                <a:srgbClr val="11628F"/>
              </a:solidFill>
            </a:endParaRPr>
          </a:p>
          <a:p>
            <a:r>
              <a:rPr lang="es-ES_tradnl" sz="1200" b="1" dirty="0" smtClean="0">
                <a:solidFill>
                  <a:srgbClr val="11628F"/>
                </a:solidFill>
              </a:rPr>
              <a:t>(comparable </a:t>
            </a:r>
            <a:r>
              <a:rPr lang="es-ES_tradnl" sz="1200" b="1" dirty="0" err="1" smtClean="0">
                <a:solidFill>
                  <a:srgbClr val="11628F"/>
                </a:solidFill>
              </a:rPr>
              <a:t>results</a:t>
            </a:r>
            <a:r>
              <a:rPr lang="es-ES_tradnl" sz="1200" b="1" dirty="0" smtClean="0">
                <a:solidFill>
                  <a:srgbClr val="11628F"/>
                </a:solidFill>
              </a:rPr>
              <a:t> in </a:t>
            </a:r>
            <a:r>
              <a:rPr lang="es-ES_tradnl" sz="1200" b="1" dirty="0" err="1" smtClean="0">
                <a:solidFill>
                  <a:srgbClr val="11628F"/>
                </a:solidFill>
              </a:rPr>
              <a:t>hippocampus</a:t>
            </a:r>
            <a:r>
              <a:rPr lang="es-ES_tradnl" sz="1200" b="1" dirty="0" smtClean="0">
                <a:solidFill>
                  <a:srgbClr val="11628F"/>
                </a:solidFill>
              </a:rPr>
              <a:t> and </a:t>
            </a:r>
            <a:r>
              <a:rPr lang="es-ES_tradnl" sz="1200" b="1" dirty="0" err="1" smtClean="0">
                <a:solidFill>
                  <a:srgbClr val="11628F"/>
                </a:solidFill>
              </a:rPr>
              <a:t>cortex</a:t>
            </a:r>
            <a:r>
              <a:rPr lang="es-ES_tradnl" sz="1200" b="1" dirty="0" smtClean="0">
                <a:solidFill>
                  <a:srgbClr val="11628F"/>
                </a:solidFill>
              </a:rPr>
              <a:t>)</a:t>
            </a:r>
          </a:p>
          <a:p>
            <a:endParaRPr lang="es-ES_tradnl" sz="700" b="1" dirty="0">
              <a:solidFill>
                <a:srgbClr val="11628F"/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6366045"/>
            <a:ext cx="2133600" cy="365125"/>
          </a:xfrm>
        </p:spPr>
        <p:txBody>
          <a:bodyPr/>
          <a:lstStyle/>
          <a:p>
            <a:fld id="{63D7C6BD-6B9A-3B41-BBC7-5A282E0C0732}" type="slidenum">
              <a:rPr lang="es-ES" smtClean="0"/>
              <a:t>18</a:t>
            </a:fld>
            <a:endParaRPr lang="es-ES"/>
          </a:p>
        </p:txBody>
      </p:sp>
      <p:cxnSp>
        <p:nvCxnSpPr>
          <p:cNvPr id="8" name="Conector recto 7"/>
          <p:cNvCxnSpPr/>
          <p:nvPr/>
        </p:nvCxnSpPr>
        <p:spPr>
          <a:xfrm>
            <a:off x="3714750" y="3001235"/>
            <a:ext cx="38417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/>
          <p:cNvCxnSpPr/>
          <p:nvPr/>
        </p:nvCxnSpPr>
        <p:spPr>
          <a:xfrm>
            <a:off x="3801003" y="4853664"/>
            <a:ext cx="38417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uadroTexto 8"/>
          <p:cNvSpPr txBox="1"/>
          <p:nvPr/>
        </p:nvSpPr>
        <p:spPr>
          <a:xfrm>
            <a:off x="0" y="241717"/>
            <a:ext cx="91440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Social stress-induced NI response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8217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19</a:t>
            </a:fld>
            <a:endParaRPr lang="es-E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084" y="1326600"/>
            <a:ext cx="8011583" cy="4892906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669332" y="1003434"/>
            <a:ext cx="7371579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_tradnl" sz="3600" b="1" dirty="0" smtClean="0">
                <a:solidFill>
                  <a:srgbClr val="11628F"/>
                </a:solidFill>
              </a:rPr>
              <a:t>Il-6 plasma </a:t>
            </a:r>
            <a:r>
              <a:rPr lang="es-ES_tradnl" sz="3600" b="1" dirty="0" err="1" smtClean="0">
                <a:solidFill>
                  <a:srgbClr val="11628F"/>
                </a:solidFill>
              </a:rPr>
              <a:t>after</a:t>
            </a:r>
            <a:r>
              <a:rPr lang="es-ES_tradnl" sz="3600" b="1" dirty="0" smtClean="0">
                <a:solidFill>
                  <a:srgbClr val="11628F"/>
                </a:solidFill>
              </a:rPr>
              <a:t> </a:t>
            </a:r>
            <a:r>
              <a:rPr lang="es-ES_tradnl" sz="3600" b="1" dirty="0" err="1" smtClean="0">
                <a:solidFill>
                  <a:srgbClr val="11628F"/>
                </a:solidFill>
              </a:rPr>
              <a:t>cocaine-induced</a:t>
            </a:r>
            <a:r>
              <a:rPr lang="es-ES_tradnl" sz="3600" b="1" dirty="0" smtClean="0">
                <a:solidFill>
                  <a:srgbClr val="11628F"/>
                </a:solidFill>
              </a:rPr>
              <a:t> CPP</a:t>
            </a:r>
            <a:endParaRPr lang="es-ES_tradnl" sz="3600" b="1" dirty="0">
              <a:solidFill>
                <a:srgbClr val="11628F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6630753" y="1857553"/>
            <a:ext cx="672239" cy="38951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400"/>
              <a:t>***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0" y="241717"/>
            <a:ext cx="91440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Social stress-induced NI response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7965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173733" y="4267722"/>
            <a:ext cx="559028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11628F"/>
                </a:solidFill>
                <a:latin typeface="Arial Black"/>
                <a:cs typeface="Arial Black"/>
              </a:rPr>
              <a:t>Social conflicts </a:t>
            </a:r>
            <a:r>
              <a:rPr lang="en-US" sz="2000" b="1" dirty="0" smtClean="0">
                <a:solidFill>
                  <a:srgbClr val="11628F"/>
                </a:solidFill>
              </a:rPr>
              <a:t>frequently occur in animal and human societies, and unavoidable stresses can worsen the quality of life in both animals and humans: depression, anxiety or PTSD</a:t>
            </a:r>
            <a:endParaRPr lang="en-US" sz="2000" b="1" dirty="0">
              <a:solidFill>
                <a:srgbClr val="11628F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173733" y="508630"/>
            <a:ext cx="86513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11628F"/>
                </a:solidFill>
              </a:rPr>
              <a:t>Strong and chronic stresses have marked effects on animal bodies and can induce various </a:t>
            </a:r>
            <a:r>
              <a:rPr lang="en-US" sz="2800" b="1" dirty="0" smtClean="0">
                <a:solidFill>
                  <a:srgbClr val="11628F"/>
                </a:solidFill>
              </a:rPr>
              <a:t>disorders</a:t>
            </a:r>
            <a:endParaRPr lang="en-US" sz="2800" b="1" dirty="0">
              <a:solidFill>
                <a:srgbClr val="11628F"/>
              </a:solidFill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2</a:t>
            </a:fld>
            <a:endParaRPr lang="es-ES"/>
          </a:p>
        </p:txBody>
      </p:sp>
      <p:pic>
        <p:nvPicPr>
          <p:cNvPr id="10" name="Imagen 9" descr="Captura de pantalla 2017-07-17 a las 19.02.50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85"/>
          <a:stretch/>
        </p:blipFill>
        <p:spPr>
          <a:xfrm>
            <a:off x="5549237" y="1756834"/>
            <a:ext cx="3407216" cy="4239682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5549237" y="6356350"/>
            <a:ext cx="2880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 smtClean="0"/>
              <a:t>Rodríguez-Arias et al., 2013</a:t>
            </a:r>
            <a:endParaRPr lang="es-ES" b="1" i="1" dirty="0"/>
          </a:p>
        </p:txBody>
      </p:sp>
      <p:sp>
        <p:nvSpPr>
          <p:cNvPr id="3" name="CuadroTexto 2"/>
          <p:cNvSpPr txBox="1"/>
          <p:nvPr/>
        </p:nvSpPr>
        <p:spPr>
          <a:xfrm>
            <a:off x="173732" y="2190751"/>
            <a:ext cx="55902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11628F"/>
                </a:solidFill>
              </a:rPr>
              <a:t>D</a:t>
            </a:r>
            <a:r>
              <a:rPr lang="en-US" sz="2400" dirty="0" smtClean="0">
                <a:solidFill>
                  <a:srgbClr val="11628F"/>
                </a:solidFill>
              </a:rPr>
              <a:t>ifferent </a:t>
            </a:r>
            <a:r>
              <a:rPr lang="en-US" sz="2400" dirty="0">
                <a:solidFill>
                  <a:srgbClr val="11628F"/>
                </a:solidFill>
              </a:rPr>
              <a:t>neurobiological, chemical and behavioral actions are initiated to resolve this </a:t>
            </a:r>
            <a:r>
              <a:rPr lang="en-US" sz="2400" dirty="0" smtClean="0">
                <a:solidFill>
                  <a:srgbClr val="11628F"/>
                </a:solidFill>
              </a:rPr>
              <a:t>situation:</a:t>
            </a:r>
            <a:r>
              <a:rPr lang="es-ES" sz="2400" dirty="0" smtClean="0">
                <a:solidFill>
                  <a:srgbClr val="11628F"/>
                </a:solidFill>
              </a:rPr>
              <a:t> CRF, </a:t>
            </a:r>
            <a:r>
              <a:rPr lang="es-ES" sz="2400" dirty="0" err="1" smtClean="0">
                <a:solidFill>
                  <a:srgbClr val="11628F"/>
                </a:solidFill>
              </a:rPr>
              <a:t>sympathetic</a:t>
            </a:r>
            <a:r>
              <a:rPr lang="es-ES" sz="2400" dirty="0" smtClean="0">
                <a:solidFill>
                  <a:srgbClr val="11628F"/>
                </a:solidFill>
              </a:rPr>
              <a:t> response and </a:t>
            </a:r>
            <a:r>
              <a:rPr lang="es-ES" sz="2400" dirty="0" err="1" smtClean="0">
                <a:solidFill>
                  <a:srgbClr val="11628F"/>
                </a:solidFill>
              </a:rPr>
              <a:t>neuroimmune</a:t>
            </a:r>
            <a:r>
              <a:rPr lang="es-ES" sz="2400" dirty="0" smtClean="0">
                <a:solidFill>
                  <a:srgbClr val="11628F"/>
                </a:solidFill>
              </a:rPr>
              <a:t> </a:t>
            </a:r>
            <a:r>
              <a:rPr lang="es-ES" sz="2400" dirty="0" smtClean="0">
                <a:solidFill>
                  <a:srgbClr val="11628F"/>
                </a:solidFill>
              </a:rPr>
              <a:t>response</a:t>
            </a:r>
            <a:endParaRPr lang="es-ES" sz="2400" dirty="0">
              <a:solidFill>
                <a:srgbClr val="1162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323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/>
          <p:cNvSpPr txBox="1"/>
          <p:nvPr/>
        </p:nvSpPr>
        <p:spPr>
          <a:xfrm>
            <a:off x="0" y="3201570"/>
            <a:ext cx="2792904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600" b="1" dirty="0">
                <a:solidFill>
                  <a:srgbClr val="11628F"/>
                </a:solidFill>
              </a:rPr>
              <a:t>CX3CL1 </a:t>
            </a:r>
            <a:r>
              <a:rPr lang="es-ES_tradnl" sz="3600" b="1" dirty="0" err="1" smtClean="0">
                <a:solidFill>
                  <a:srgbClr val="11628F"/>
                </a:solidFill>
              </a:rPr>
              <a:t>striatum</a:t>
            </a:r>
            <a:endParaRPr lang="es-ES_tradnl" sz="3600" b="1" dirty="0" smtClean="0">
              <a:solidFill>
                <a:srgbClr val="11628F"/>
              </a:solidFill>
            </a:endParaRPr>
          </a:p>
          <a:p>
            <a:r>
              <a:rPr lang="es-ES_tradnl" sz="1200" b="1" dirty="0" smtClean="0">
                <a:solidFill>
                  <a:srgbClr val="11628F"/>
                </a:solidFill>
              </a:rPr>
              <a:t>(comparable </a:t>
            </a:r>
            <a:r>
              <a:rPr lang="es-ES_tradnl" sz="1200" b="1" dirty="0" err="1" smtClean="0">
                <a:solidFill>
                  <a:srgbClr val="11628F"/>
                </a:solidFill>
              </a:rPr>
              <a:t>results</a:t>
            </a:r>
            <a:r>
              <a:rPr lang="es-ES_tradnl" sz="1200" b="1" dirty="0" smtClean="0">
                <a:solidFill>
                  <a:srgbClr val="11628F"/>
                </a:solidFill>
              </a:rPr>
              <a:t> in </a:t>
            </a:r>
            <a:r>
              <a:rPr lang="es-ES_tradnl" sz="1200" b="1" dirty="0" err="1" smtClean="0">
                <a:solidFill>
                  <a:srgbClr val="11628F"/>
                </a:solidFill>
              </a:rPr>
              <a:t>hippocampus</a:t>
            </a:r>
            <a:r>
              <a:rPr lang="es-ES_tradnl" sz="1200" b="1" dirty="0" smtClean="0">
                <a:solidFill>
                  <a:srgbClr val="11628F"/>
                </a:solidFill>
              </a:rPr>
              <a:t> and </a:t>
            </a:r>
            <a:r>
              <a:rPr lang="es-ES_tradnl" sz="1200" b="1" dirty="0" err="1" smtClean="0">
                <a:solidFill>
                  <a:srgbClr val="11628F"/>
                </a:solidFill>
              </a:rPr>
              <a:t>cortex</a:t>
            </a:r>
            <a:r>
              <a:rPr lang="es-ES_tradnl" sz="1200" b="1" dirty="0" smtClean="0">
                <a:solidFill>
                  <a:srgbClr val="11628F"/>
                </a:solidFill>
              </a:rPr>
              <a:t>)</a:t>
            </a:r>
          </a:p>
          <a:p>
            <a:endParaRPr lang="es-ES_tradnl" sz="700" b="1" dirty="0">
              <a:solidFill>
                <a:srgbClr val="11628F"/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700" y="1998095"/>
            <a:ext cx="6464300" cy="3441700"/>
          </a:xfrm>
          <a:prstGeom prst="rect">
            <a:avLst/>
          </a:prstGeom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20</a:t>
            </a:fld>
            <a:endParaRPr lang="es-ES"/>
          </a:p>
        </p:txBody>
      </p:sp>
      <p:cxnSp>
        <p:nvCxnSpPr>
          <p:cNvPr id="6" name="Conector recto 5"/>
          <p:cNvCxnSpPr/>
          <p:nvPr/>
        </p:nvCxnSpPr>
        <p:spPr>
          <a:xfrm>
            <a:off x="3833283" y="3642223"/>
            <a:ext cx="476038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uadroTexto 7"/>
          <p:cNvSpPr txBox="1"/>
          <p:nvPr/>
        </p:nvSpPr>
        <p:spPr>
          <a:xfrm>
            <a:off x="0" y="251412"/>
            <a:ext cx="91440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Social stress-induced NI response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259036" y="1027170"/>
            <a:ext cx="629416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 smtClean="0">
                <a:solidFill>
                  <a:srgbClr val="11628F"/>
                </a:solidFill>
              </a:rPr>
              <a:t>CHEMOKINES: CX3CL1 (</a:t>
            </a:r>
            <a:r>
              <a:rPr lang="es-ES_tradnl" sz="3200" b="1" dirty="0" err="1" smtClean="0">
                <a:solidFill>
                  <a:srgbClr val="11628F"/>
                </a:solidFill>
              </a:rPr>
              <a:t>Fractalkine</a:t>
            </a:r>
            <a:r>
              <a:rPr lang="es-ES_tradnl" sz="3200" b="1" dirty="0" smtClean="0">
                <a:solidFill>
                  <a:srgbClr val="11628F"/>
                </a:solidFill>
              </a:rPr>
              <a:t>)</a:t>
            </a:r>
            <a:endParaRPr lang="es-ES_tradnl" sz="600" b="1" dirty="0">
              <a:solidFill>
                <a:srgbClr val="1162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1788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21</a:t>
            </a:fld>
            <a:endParaRPr lang="es-E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109" y="1655672"/>
            <a:ext cx="7464490" cy="4558781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381000" y="891940"/>
            <a:ext cx="84878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b="1" dirty="0">
                <a:solidFill>
                  <a:srgbClr val="11628F"/>
                </a:solidFill>
              </a:rPr>
              <a:t>CX3CL1 </a:t>
            </a:r>
            <a:r>
              <a:rPr lang="es-ES_tradnl" sz="2800" b="1" dirty="0" err="1" smtClean="0">
                <a:solidFill>
                  <a:srgbClr val="11628F"/>
                </a:solidFill>
              </a:rPr>
              <a:t>striatum</a:t>
            </a:r>
            <a:r>
              <a:rPr lang="es-ES_tradnl" sz="2800" b="1" dirty="0">
                <a:solidFill>
                  <a:srgbClr val="11628F"/>
                </a:solidFill>
              </a:rPr>
              <a:t> </a:t>
            </a:r>
            <a:r>
              <a:rPr lang="es-ES_tradnl" sz="2800" b="1" dirty="0" err="1" smtClean="0">
                <a:solidFill>
                  <a:srgbClr val="11628F"/>
                </a:solidFill>
              </a:rPr>
              <a:t>after</a:t>
            </a:r>
            <a:r>
              <a:rPr lang="es-ES_tradnl" sz="2800" b="1" dirty="0" smtClean="0">
                <a:solidFill>
                  <a:srgbClr val="11628F"/>
                </a:solidFill>
              </a:rPr>
              <a:t> </a:t>
            </a:r>
            <a:r>
              <a:rPr lang="es-ES_tradnl" sz="2800" b="1" dirty="0" err="1" smtClean="0">
                <a:solidFill>
                  <a:srgbClr val="11628F"/>
                </a:solidFill>
              </a:rPr>
              <a:t>ethanol</a:t>
            </a:r>
            <a:r>
              <a:rPr lang="es-ES_tradnl" sz="2800" b="1" dirty="0" smtClean="0">
                <a:solidFill>
                  <a:srgbClr val="11628F"/>
                </a:solidFill>
              </a:rPr>
              <a:t> oral </a:t>
            </a:r>
            <a:r>
              <a:rPr lang="es-ES_tradnl" sz="2800" b="1" dirty="0" err="1" smtClean="0">
                <a:solidFill>
                  <a:srgbClr val="11628F"/>
                </a:solidFill>
              </a:rPr>
              <a:t>self-administration</a:t>
            </a:r>
            <a:endParaRPr lang="es-ES_tradnl" sz="2800" b="1" dirty="0" smtClean="0">
              <a:solidFill>
                <a:srgbClr val="11628F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553200" y="1799383"/>
            <a:ext cx="672239" cy="38951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 smtClean="0"/>
              <a:t>*</a:t>
            </a:r>
            <a:endParaRPr lang="es-ES" sz="2400" dirty="0"/>
          </a:p>
        </p:txBody>
      </p:sp>
      <p:sp>
        <p:nvSpPr>
          <p:cNvPr id="7" name="CuadroTexto 6"/>
          <p:cNvSpPr txBox="1"/>
          <p:nvPr/>
        </p:nvSpPr>
        <p:spPr>
          <a:xfrm>
            <a:off x="0" y="241717"/>
            <a:ext cx="91440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Social stress-induced NI response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2426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262743" y="1000259"/>
            <a:ext cx="8429668" cy="5149598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421499" y="924091"/>
            <a:ext cx="6480990" cy="1200328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endParaRPr lang="es-ES_tradnl" sz="2400" b="1" dirty="0" smtClean="0">
              <a:solidFill>
                <a:srgbClr val="11628F"/>
              </a:solidFill>
            </a:endParaRPr>
          </a:p>
          <a:p>
            <a:pPr algn="ctr"/>
            <a:r>
              <a:rPr lang="es-ES_tradnl" sz="2400" b="1" dirty="0" err="1" smtClean="0">
                <a:solidFill>
                  <a:srgbClr val="11628F"/>
                </a:solidFill>
              </a:rPr>
              <a:t>Cocaine-induced</a:t>
            </a:r>
            <a:r>
              <a:rPr lang="es-ES_tradnl" sz="2400" b="1" dirty="0" smtClean="0">
                <a:solidFill>
                  <a:srgbClr val="11628F"/>
                </a:solidFill>
              </a:rPr>
              <a:t> CPP 1 mg/kg</a:t>
            </a:r>
          </a:p>
          <a:p>
            <a:pPr algn="ctr"/>
            <a:endParaRPr lang="es-ES_tradnl" sz="2400" b="1" dirty="0">
              <a:solidFill>
                <a:srgbClr val="11628F"/>
              </a:solidFill>
            </a:endParaRPr>
          </a:p>
        </p:txBody>
      </p:sp>
      <p:sp>
        <p:nvSpPr>
          <p:cNvPr id="7" name="Abrir llave 6"/>
          <p:cNvSpPr/>
          <p:nvPr/>
        </p:nvSpPr>
        <p:spPr>
          <a:xfrm rot="16200000">
            <a:off x="6936275" y="4401015"/>
            <a:ext cx="437905" cy="2610170"/>
          </a:xfrm>
          <a:prstGeom prst="leftBrace">
            <a:avLst/>
          </a:prstGeom>
          <a:ln w="38100" cmpd="sng"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_tradnl">
              <a:ln>
                <a:solidFill>
                  <a:schemeClr val="accent6">
                    <a:lumMod val="75000"/>
                  </a:schemeClr>
                </a:solidFill>
              </a:ln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176236" y="5970774"/>
            <a:ext cx="198704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_tradnl" b="1" dirty="0" smtClean="0">
                <a:solidFill>
                  <a:schemeClr val="accent6">
                    <a:lumMod val="75000"/>
                  </a:schemeClr>
                </a:solidFill>
              </a:rPr>
              <a:t>INDOMETACINE</a:t>
            </a:r>
            <a:endParaRPr lang="es-ES_tradnl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22</a:t>
            </a:fld>
            <a:endParaRPr lang="es-ES"/>
          </a:p>
        </p:txBody>
      </p:sp>
      <p:sp>
        <p:nvSpPr>
          <p:cNvPr id="9" name="CuadroTexto 8"/>
          <p:cNvSpPr txBox="1"/>
          <p:nvPr/>
        </p:nvSpPr>
        <p:spPr>
          <a:xfrm>
            <a:off x="0" y="241717"/>
            <a:ext cx="91440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Social stress-induced NI response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483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>
          <a:xfrm>
            <a:off x="6553200" y="6375740"/>
            <a:ext cx="2133600" cy="365125"/>
          </a:xfrm>
        </p:spPr>
        <p:txBody>
          <a:bodyPr/>
          <a:lstStyle/>
          <a:p>
            <a:fld id="{63D7C6BD-6B9A-3B41-BBC7-5A282E0C0732}" type="slidenum">
              <a:rPr lang="es-ES" smtClean="0"/>
              <a:t>23</a:t>
            </a:fld>
            <a:endParaRPr lang="es-ES"/>
          </a:p>
        </p:txBody>
      </p:sp>
      <p:pic>
        <p:nvPicPr>
          <p:cNvPr id="3" name="Imagen 2" descr="Captura de pantalla 2017-10-11 a las 12.17.3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6581"/>
            <a:ext cx="9144000" cy="4610313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381251" y="974248"/>
            <a:ext cx="4912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 err="1" smtClean="0">
                <a:solidFill>
                  <a:srgbClr val="11628F"/>
                </a:solidFill>
              </a:rPr>
              <a:t>Ethanol</a:t>
            </a:r>
            <a:r>
              <a:rPr lang="es-ES" sz="2800" b="1" dirty="0" smtClean="0">
                <a:solidFill>
                  <a:srgbClr val="11628F"/>
                </a:solidFill>
              </a:rPr>
              <a:t> oral </a:t>
            </a:r>
            <a:r>
              <a:rPr lang="es-ES" sz="2800" b="1" dirty="0" err="1" smtClean="0">
                <a:solidFill>
                  <a:srgbClr val="11628F"/>
                </a:solidFill>
              </a:rPr>
              <a:t>self-administration</a:t>
            </a:r>
            <a:endParaRPr lang="es-ES" sz="2800" b="1" dirty="0">
              <a:solidFill>
                <a:srgbClr val="11628F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0" y="241717"/>
            <a:ext cx="91440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Social stress-induced NI response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3824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24</a:t>
            </a:fld>
            <a:endParaRPr lang="es-ES"/>
          </a:p>
        </p:txBody>
      </p:sp>
      <p:pic>
        <p:nvPicPr>
          <p:cNvPr id="3" name="Imagen 2" descr="Captura de pantalla 2017-10-17 a las 13.25.4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7133"/>
            <a:ext cx="9144000" cy="4608052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211917" y="169334"/>
            <a:ext cx="44903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 smtClean="0">
                <a:solidFill>
                  <a:srgbClr val="11628F"/>
                </a:solidFill>
              </a:rPr>
              <a:t>HETEROGENEOUS RESPONSE</a:t>
            </a:r>
            <a:endParaRPr lang="es-ES" sz="2800" b="1" dirty="0">
              <a:solidFill>
                <a:srgbClr val="11628F"/>
              </a:solidFill>
            </a:endParaRPr>
          </a:p>
        </p:txBody>
      </p:sp>
      <p:sp>
        <p:nvSpPr>
          <p:cNvPr id="6" name="Flecha doblada hacia arriba 5"/>
          <p:cNvSpPr/>
          <p:nvPr/>
        </p:nvSpPr>
        <p:spPr>
          <a:xfrm rot="10800000" flipH="1">
            <a:off x="5188126" y="973269"/>
            <a:ext cx="1862008" cy="669222"/>
          </a:xfrm>
          <a:prstGeom prst="bentUpArrow">
            <a:avLst>
              <a:gd name="adj1" fmla="val 28547"/>
              <a:gd name="adj2" fmla="val 37415"/>
              <a:gd name="adj3" fmla="val 25000"/>
            </a:avLst>
          </a:prstGeom>
          <a:solidFill>
            <a:srgbClr val="E26BE2"/>
          </a:solidFill>
          <a:ln>
            <a:solidFill>
              <a:srgbClr val="881A8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" name="Flecha doblada hacia arriba 6"/>
          <p:cNvSpPr/>
          <p:nvPr/>
        </p:nvSpPr>
        <p:spPr>
          <a:xfrm rot="10800000">
            <a:off x="1428846" y="977762"/>
            <a:ext cx="1932306" cy="669222"/>
          </a:xfrm>
          <a:prstGeom prst="bentUpArrow">
            <a:avLst>
              <a:gd name="adj1" fmla="val 28547"/>
              <a:gd name="adj2" fmla="val 37415"/>
              <a:gd name="adj3" fmla="val 25000"/>
            </a:avLst>
          </a:prstGeom>
          <a:solidFill>
            <a:srgbClr val="E26BE2"/>
          </a:solidFill>
          <a:ln>
            <a:solidFill>
              <a:srgbClr val="881A8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CuadroTexto 7"/>
          <p:cNvSpPr txBox="1"/>
          <p:nvPr/>
        </p:nvSpPr>
        <p:spPr>
          <a:xfrm>
            <a:off x="3545417" y="698095"/>
            <a:ext cx="13921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5400" b="1" dirty="0" smtClean="0">
                <a:solidFill>
                  <a:srgbClr val="11628F"/>
                </a:solidFill>
                <a:latin typeface="Bauhaus 93"/>
                <a:cs typeface="Bauhaus 93"/>
              </a:rPr>
              <a:t>RSD</a:t>
            </a:r>
            <a:endParaRPr lang="es-ES" sz="5400" b="1" dirty="0">
              <a:solidFill>
                <a:srgbClr val="11628F"/>
              </a:solidFill>
              <a:latin typeface="Bauhaus 93"/>
              <a:cs typeface="Bauhaus 93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772841" y="6186501"/>
            <a:ext cx="34676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 smtClean="0">
                <a:solidFill>
                  <a:srgbClr val="11628F"/>
                </a:solidFill>
              </a:rPr>
              <a:t>INCREASE REWARDING EFFECT</a:t>
            </a:r>
            <a:endParaRPr lang="es-ES" sz="2000" b="1" dirty="0">
              <a:solidFill>
                <a:srgbClr val="1162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9623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25</a:t>
            </a:fld>
            <a:endParaRPr lang="es-ES"/>
          </a:p>
        </p:txBody>
      </p:sp>
      <p:pic>
        <p:nvPicPr>
          <p:cNvPr id="3" name="Imagen 2" descr="Captura de pantalla 2017-06-29 a las 18.03.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3" y="206878"/>
            <a:ext cx="7436062" cy="6416602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6215550" y="6392647"/>
            <a:ext cx="22069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2400" b="1" i="1" baseline="30000" dirty="0" smtClean="0"/>
              <a:t> (</a:t>
            </a:r>
            <a:r>
              <a:rPr lang="es-ES_tradnl" sz="2400" b="1" i="1" baseline="30000" dirty="0" err="1" smtClean="0"/>
              <a:t>Finnell</a:t>
            </a:r>
            <a:r>
              <a:rPr lang="es-ES_tradnl" sz="2400" b="1" i="1" baseline="30000" dirty="0" smtClean="0"/>
              <a:t> y Wood,</a:t>
            </a:r>
            <a:r>
              <a:rPr lang="es-ES_tradnl" sz="2400" b="1" i="1" dirty="0" smtClean="0"/>
              <a:t> </a:t>
            </a:r>
            <a:r>
              <a:rPr lang="es-ES_tradnl" sz="2400" b="1" i="1" baseline="30000" dirty="0" smtClean="0"/>
              <a:t>2016)</a:t>
            </a:r>
            <a:endParaRPr lang="es-ES_tradnl" sz="2400" b="1" i="1" dirty="0"/>
          </a:p>
        </p:txBody>
      </p:sp>
      <p:sp>
        <p:nvSpPr>
          <p:cNvPr id="5" name="Flecha arriba 4"/>
          <p:cNvSpPr/>
          <p:nvPr/>
        </p:nvSpPr>
        <p:spPr>
          <a:xfrm rot="16200000">
            <a:off x="7019291" y="2612812"/>
            <a:ext cx="717124" cy="656166"/>
          </a:xfrm>
          <a:prstGeom prst="up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59271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n-US" smtClean="0"/>
              <a:t>26</a:t>
            </a:fld>
            <a:endParaRPr lang="en-US"/>
          </a:p>
        </p:txBody>
      </p:sp>
      <p:pic>
        <p:nvPicPr>
          <p:cNvPr id="3" name="Imagen 2" descr="Captura de pantalla 2017-09-24 a las 13.37.44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7"/>
          <a:stretch/>
        </p:blipFill>
        <p:spPr>
          <a:xfrm>
            <a:off x="3089367" y="1822870"/>
            <a:ext cx="5749833" cy="1704519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372219" y="2219057"/>
            <a:ext cx="2321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11628F"/>
                </a:solidFill>
              </a:rPr>
              <a:t>20 min after RSD</a:t>
            </a:r>
            <a:endParaRPr lang="en-US" sz="2400" b="1" dirty="0">
              <a:solidFill>
                <a:srgbClr val="11628F"/>
              </a:solidFill>
            </a:endParaRPr>
          </a:p>
        </p:txBody>
      </p:sp>
      <p:pic>
        <p:nvPicPr>
          <p:cNvPr id="7" name="Imagen 6" descr="Captura de pantalla 2017-09-24 a las 13.39.30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2871396" y="3908645"/>
            <a:ext cx="3143878" cy="2650642"/>
          </a:xfrm>
          <a:prstGeom prst="rect">
            <a:avLst/>
          </a:prstGeom>
        </p:spPr>
      </p:pic>
      <p:pic>
        <p:nvPicPr>
          <p:cNvPr id="8" name="Imagen 7" descr="Captura de pantalla 2017-09-24 a las 13.39.30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32"/>
          <a:stretch/>
        </p:blipFill>
        <p:spPr>
          <a:xfrm>
            <a:off x="5780955" y="4115873"/>
            <a:ext cx="3143878" cy="2606532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6562723" y="6568397"/>
            <a:ext cx="1952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smtClean="0">
                <a:solidFill>
                  <a:srgbClr val="17375E"/>
                </a:solidFill>
              </a:rPr>
              <a:t>Hodes et al., 2014 </a:t>
            </a:r>
            <a:endParaRPr lang="en-US" b="1" i="1">
              <a:solidFill>
                <a:srgbClr val="17375E"/>
              </a:solidFill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289990" y="4145513"/>
            <a:ext cx="2403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11628F"/>
                </a:solidFill>
              </a:rPr>
              <a:t>Previous levels</a:t>
            </a:r>
            <a:endParaRPr lang="en-US" sz="2800" b="1" dirty="0">
              <a:solidFill>
                <a:srgbClr val="11628F"/>
              </a:solidFill>
            </a:endParaRPr>
          </a:p>
        </p:txBody>
      </p:sp>
      <p:sp>
        <p:nvSpPr>
          <p:cNvPr id="11" name="Marcador de número de diapositiva 2"/>
          <p:cNvSpPr txBox="1">
            <a:spLocks/>
          </p:cNvSpPr>
          <p:nvPr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FD8737D-A37C-CA45-9655-4D5C50AD7902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12" name="CuadroTexto 11"/>
          <p:cNvSpPr txBox="1"/>
          <p:nvPr/>
        </p:nvSpPr>
        <p:spPr>
          <a:xfrm>
            <a:off x="0" y="241717"/>
            <a:ext cx="91440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NI response in Resilient / susceptible subjects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285750" y="1036363"/>
            <a:ext cx="442741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11628F"/>
                </a:solidFill>
              </a:rPr>
              <a:t>Resilient: social behavior</a:t>
            </a:r>
            <a:endParaRPr lang="en-US" sz="3200" b="1" dirty="0">
              <a:solidFill>
                <a:srgbClr val="1162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8452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27</a:t>
            </a:fld>
            <a:endParaRPr lang="es-E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840" y="1751440"/>
            <a:ext cx="7532307" cy="459616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04408" y="988062"/>
            <a:ext cx="86007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RSD induced increase in the rewarding effects of cocaine</a:t>
            </a:r>
            <a:endParaRPr lang="en-US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0" y="241717"/>
            <a:ext cx="91440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NI response in Resilient / susceptible subjects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2054698" y="2691323"/>
            <a:ext cx="672239" cy="38951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 smtClean="0"/>
              <a:t>*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34863752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28</a:t>
            </a:fld>
            <a:endParaRPr lang="es-ES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566" y="1752622"/>
            <a:ext cx="7631082" cy="4656431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04408" y="943305"/>
            <a:ext cx="86007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RSD induced increase in the rewarding effects of cocaine</a:t>
            </a:r>
            <a:endParaRPr lang="en-US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801147" y="2138708"/>
            <a:ext cx="672239" cy="38951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 smtClean="0"/>
              <a:t>*</a:t>
            </a:r>
            <a:endParaRPr lang="es-ES" sz="2400" dirty="0"/>
          </a:p>
        </p:txBody>
      </p:sp>
      <p:sp>
        <p:nvSpPr>
          <p:cNvPr id="6" name="CuadroTexto 5"/>
          <p:cNvSpPr txBox="1"/>
          <p:nvPr/>
        </p:nvSpPr>
        <p:spPr>
          <a:xfrm>
            <a:off x="0" y="241717"/>
            <a:ext cx="91440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NI response in Resilient / susceptible subjects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2071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29</a:t>
            </a:fld>
            <a:endParaRPr lang="es-ES"/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173933603"/>
              </p:ext>
            </p:extLst>
          </p:nvPr>
        </p:nvGraphicFramePr>
        <p:xfrm>
          <a:off x="-31750" y="529166"/>
          <a:ext cx="9175750" cy="5827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22781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34000" y="1870615"/>
            <a:ext cx="2653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i="1" dirty="0" err="1" smtClean="0">
                <a:solidFill>
                  <a:schemeClr val="tx2">
                    <a:lumMod val="75000"/>
                  </a:schemeClr>
                </a:solidFill>
              </a:rPr>
              <a:t>Nestler</a:t>
            </a:r>
            <a:r>
              <a:rPr lang="es-ES" b="1" i="1" dirty="0" smtClean="0">
                <a:solidFill>
                  <a:schemeClr val="tx2">
                    <a:lumMod val="75000"/>
                  </a:schemeClr>
                </a:solidFill>
              </a:rPr>
              <a:t> and </a:t>
            </a:r>
            <a:r>
              <a:rPr lang="es-ES" b="1" i="1" dirty="0" err="1" smtClean="0">
                <a:solidFill>
                  <a:schemeClr val="tx2">
                    <a:lumMod val="75000"/>
                  </a:schemeClr>
                </a:solidFill>
              </a:rPr>
              <a:t>Hyman</a:t>
            </a:r>
            <a:r>
              <a:rPr lang="es-ES" b="1" i="1" dirty="0" smtClean="0">
                <a:solidFill>
                  <a:schemeClr val="tx2">
                    <a:lumMod val="75000"/>
                  </a:schemeClr>
                </a:solidFill>
              </a:rPr>
              <a:t>  2010</a:t>
            </a:r>
            <a:endParaRPr lang="es-ES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3</a:t>
            </a:fld>
            <a:endParaRPr lang="es-E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9416" y="93264"/>
            <a:ext cx="5344583" cy="4346928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133999" y="3759665"/>
            <a:ext cx="8904168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Chronic social defeat stress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 involves subjecting rodents to repeated bouts of social subordination, after which time the rodents show a range of  depression-like symptoms: </a:t>
            </a:r>
          </a:p>
          <a:p>
            <a:pPr marL="1428750" lvl="2" indent="-514350">
              <a:buFont typeface="Arial"/>
              <a:buChar char="•"/>
            </a:pPr>
            <a:r>
              <a:rPr lang="en-US" sz="2800" dirty="0" err="1" smtClean="0">
                <a:solidFill>
                  <a:schemeClr val="tx2">
                    <a:lumMod val="75000"/>
                  </a:schemeClr>
                </a:solidFill>
              </a:rPr>
              <a:t>anhedonia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marL="1371600" lvl="2" indent="-457200">
              <a:buFont typeface="Arial"/>
              <a:buChar char="•"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social withdrawal</a:t>
            </a:r>
          </a:p>
          <a:p>
            <a:pPr marL="1371600" lvl="2" indent="-457200">
              <a:buFont typeface="Arial"/>
              <a:buChar char="•"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metabolic syndrome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(weight gain and insulin and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leptin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resistance)</a:t>
            </a:r>
          </a:p>
        </p:txBody>
      </p:sp>
      <p:sp>
        <p:nvSpPr>
          <p:cNvPr id="9" name="Rectángulo 8"/>
          <p:cNvSpPr/>
          <p:nvPr/>
        </p:nvSpPr>
        <p:spPr>
          <a:xfrm>
            <a:off x="134000" y="298373"/>
            <a:ext cx="63218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Animals subjected to chronic SOCIAL DEFEAT are good models for gaining an understanding of psychiatric disorders and abnormal behaviors in animals.</a:t>
            </a:r>
            <a:endParaRPr lang="en-US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056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n-US" sz="1600" b="1" smtClean="0">
                <a:solidFill>
                  <a:srgbClr val="11628F"/>
                </a:solidFill>
              </a:rPr>
              <a:t>30</a:t>
            </a:fld>
            <a:endParaRPr lang="en-US" sz="1600" b="1">
              <a:solidFill>
                <a:srgbClr val="11628F"/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44230" y="825500"/>
            <a:ext cx="8340266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11628F"/>
                </a:solidFill>
              </a:rPr>
              <a:t>Social stress induces  long-lasting increase in the rewarding effects of cocaine and ethanol</a:t>
            </a:r>
            <a:endParaRPr lang="en-US" sz="2400" b="1" dirty="0">
              <a:solidFill>
                <a:srgbClr val="11628F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44231" y="2022357"/>
            <a:ext cx="8340266" cy="1200329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Black"/>
                <a:cs typeface="Arial Black"/>
              </a:rPr>
              <a:t>NI response mediates these social stress effects</a:t>
            </a:r>
            <a:endParaRPr lang="en-US" sz="3600" b="1" dirty="0">
              <a:solidFill>
                <a:schemeClr val="bg1"/>
              </a:solidFill>
              <a:latin typeface="Arial Black"/>
              <a:cs typeface="Arial Black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44230" y="4797940"/>
            <a:ext cx="8340265" cy="120032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FF"/>
                </a:solidFill>
              </a:rPr>
              <a:t>Levels of peripheral NI mediators (e.g. </a:t>
            </a:r>
            <a:r>
              <a:rPr lang="en-US" sz="2400" b="1" dirty="0" err="1" smtClean="0">
                <a:solidFill>
                  <a:srgbClr val="FFFFFF"/>
                </a:solidFill>
              </a:rPr>
              <a:t>cytoquines</a:t>
            </a:r>
            <a:r>
              <a:rPr lang="en-US" sz="2400" b="1" dirty="0" smtClean="0">
                <a:solidFill>
                  <a:srgbClr val="FFFFFF"/>
                </a:solidFill>
              </a:rPr>
              <a:t>) can be a useful biomarker of susceptible individuals exposed to social stress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444229" y="3571469"/>
            <a:ext cx="8340267" cy="83099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11628F"/>
                </a:solidFill>
              </a:rPr>
              <a:t>T</a:t>
            </a:r>
            <a:r>
              <a:rPr lang="en-US" sz="2400" b="1" dirty="0" smtClean="0">
                <a:solidFill>
                  <a:srgbClr val="11628F"/>
                </a:solidFill>
              </a:rPr>
              <a:t>here is an heterogeneous response: susceptible and resilient subjects</a:t>
            </a:r>
            <a:endParaRPr lang="en-US" sz="2400" b="1" dirty="0">
              <a:solidFill>
                <a:srgbClr val="1162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1626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>
                <a:solidFill>
                  <a:schemeClr val="accent1">
                    <a:lumMod val="75000"/>
                  </a:schemeClr>
                </a:solidFill>
              </a:rPr>
              <a:t>31</a:t>
            </a:fld>
            <a:endParaRPr lang="es-E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325924" y="5274737"/>
            <a:ext cx="3504297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Dr. Marta Rodríguez Arias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Universitat de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</a:rPr>
              <a:t>València</a:t>
            </a:r>
            <a:endParaRPr lang="en-US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b="1" i="1" dirty="0" err="1">
                <a:solidFill>
                  <a:schemeClr val="accent1">
                    <a:lumMod val="75000"/>
                  </a:schemeClr>
                </a:solidFill>
              </a:rPr>
              <a:t>m</a:t>
            </a:r>
            <a:r>
              <a:rPr lang="en-US" b="1" i="1" dirty="0" err="1" smtClean="0">
                <a:solidFill>
                  <a:schemeClr val="accent1">
                    <a:lumMod val="75000"/>
                  </a:schemeClr>
                </a:solidFill>
              </a:rPr>
              <a:t>arta.rodriguez@uv.es</a:t>
            </a:r>
            <a:endParaRPr lang="en-US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es-E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931" y="5991189"/>
            <a:ext cx="1879598" cy="60908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331" y="4687223"/>
            <a:ext cx="1120409" cy="112541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2363" y="3359140"/>
            <a:ext cx="2386677" cy="1040066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181438" y="714458"/>
            <a:ext cx="8220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Ministerio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de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Economía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y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Competitividad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(MINECO),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Dirección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General de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Investigación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[grant number PSI2014-51847-R]. </a:t>
            </a:r>
            <a:endParaRPr lang="es-ES_tradnl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181438" y="2658870"/>
            <a:ext cx="7935607" cy="1220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accent1">
                    <a:lumMod val="75000"/>
                  </a:schemeClr>
                </a:solidFill>
              </a:rPr>
              <a:t>Instituto de Salud Carlos III, Red de Trastornos Adictivos (RTA) RD12/0028/0005 y RD16/0017/0007 and Unión Europea, Fondos FEDER “una manera de hacer Europa” </a:t>
            </a:r>
            <a:endParaRPr lang="es-ES_tradnl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s-ES_tradnl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9895" y="1360789"/>
            <a:ext cx="4744105" cy="1073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366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2100144"/>
              </p:ext>
            </p:extLst>
          </p:nvPr>
        </p:nvGraphicFramePr>
        <p:xfrm>
          <a:off x="0" y="569913"/>
          <a:ext cx="9021763" cy="539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" name="Documento" r:id="rId3" imgW="9867900" imgH="5905500" progId="Word.Document.12">
                  <p:embed/>
                </p:oleObj>
              </mc:Choice>
              <mc:Fallback>
                <p:oleObj name="Documento" r:id="rId3" imgW="9867900" imgH="5905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569913"/>
                        <a:ext cx="9021763" cy="539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30322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91184"/>
            <a:ext cx="9144000" cy="5143500"/>
          </a:xfrm>
          <a:prstGeom prst="rect">
            <a:avLst/>
          </a:prstGeom>
        </p:spPr>
      </p:pic>
      <p:sp>
        <p:nvSpPr>
          <p:cNvPr id="11" name="Rectángulo 10"/>
          <p:cNvSpPr/>
          <p:nvPr/>
        </p:nvSpPr>
        <p:spPr>
          <a:xfrm>
            <a:off x="146897" y="1512167"/>
            <a:ext cx="60057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</a:rPr>
              <a:t>Drug addiction is </a:t>
            </a:r>
            <a:r>
              <a:rPr lang="en-US" sz="2400" b="1" dirty="0">
                <a:solidFill>
                  <a:schemeClr val="bg1"/>
                </a:solidFill>
              </a:rPr>
              <a:t>a chronic </a:t>
            </a:r>
            <a:r>
              <a:rPr lang="en-GB" sz="2400" b="1" dirty="0">
                <a:solidFill>
                  <a:schemeClr val="bg1"/>
                </a:solidFill>
              </a:rPr>
              <a:t>multifactorial </a:t>
            </a:r>
            <a:r>
              <a:rPr lang="en-US" sz="2400" b="1" dirty="0">
                <a:solidFill>
                  <a:schemeClr val="bg1"/>
                </a:solidFill>
              </a:rPr>
              <a:t>relapsing </a:t>
            </a:r>
            <a:r>
              <a:rPr lang="en-GB" sz="2400" b="1" dirty="0">
                <a:solidFill>
                  <a:schemeClr val="bg1"/>
                </a:solidFill>
              </a:rPr>
              <a:t>disorder that is a result of the interaction between biological and environmental factors </a:t>
            </a:r>
            <a:endParaRPr lang="es-ES" sz="2400" b="1" dirty="0">
              <a:solidFill>
                <a:schemeClr val="bg1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1" y="187043"/>
            <a:ext cx="9143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</a:rPr>
              <a:t>S</a:t>
            </a:r>
            <a:r>
              <a:rPr lang="en-US" sz="2400" b="1" dirty="0" smtClean="0">
                <a:solidFill>
                  <a:srgbClr val="FFFFFF"/>
                </a:solidFill>
              </a:rPr>
              <a:t>tress </a:t>
            </a:r>
            <a:r>
              <a:rPr lang="en-US" sz="2400" b="1" dirty="0">
                <a:solidFill>
                  <a:srgbClr val="FFFFFF"/>
                </a:solidFill>
              </a:rPr>
              <a:t>is a risk factor for the initiation, maintenance and escalation of drug consumption and for relapse after periods of detoxification</a:t>
            </a:r>
            <a:r>
              <a:rPr lang="es-ES" sz="2400" b="1" dirty="0" smtClean="0">
                <a:solidFill>
                  <a:srgbClr val="FFFFFF"/>
                </a:solidFill>
                <a:effectLst/>
              </a:rPr>
              <a:t> </a:t>
            </a:r>
            <a:endParaRPr lang="es-ES" sz="2400" b="1" dirty="0">
              <a:solidFill>
                <a:srgbClr val="FFFFFF"/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146897" y="5260807"/>
            <a:ext cx="65934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FFFF"/>
                </a:solidFill>
              </a:rPr>
              <a:t>There is a narrow relationship between stress and addiction brain systems, and stressful experiences modify the activity of brain areas involved in the rewarding effects of </a:t>
            </a:r>
            <a:r>
              <a:rPr lang="en-US" sz="2000" b="1" dirty="0" err="1">
                <a:solidFill>
                  <a:srgbClr val="FFFFFF"/>
                </a:solidFill>
              </a:rPr>
              <a:t>psychostimulants</a:t>
            </a:r>
            <a:r>
              <a:rPr lang="en-US" sz="2000" b="1" dirty="0">
                <a:solidFill>
                  <a:srgbClr val="FFFFFF"/>
                </a:solidFill>
              </a:rPr>
              <a:t> </a:t>
            </a:r>
            <a:endParaRPr lang="es-ES" sz="2000" b="1" dirty="0">
              <a:solidFill>
                <a:srgbClr val="FFFFFF"/>
              </a:solidFill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0743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n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127000"/>
            <a:ext cx="9118600" cy="6604000"/>
          </a:xfrm>
          <a:prstGeom prst="rect">
            <a:avLst/>
          </a:prstGeom>
        </p:spPr>
      </p:pic>
      <p:sp>
        <p:nvSpPr>
          <p:cNvPr id="31" name="CuadroTexto 30"/>
          <p:cNvSpPr txBox="1"/>
          <p:nvPr/>
        </p:nvSpPr>
        <p:spPr>
          <a:xfrm>
            <a:off x="6134453" y="6367671"/>
            <a:ext cx="2880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 smtClean="0"/>
              <a:t>Rodríguez-Arias et al., 2013</a:t>
            </a:r>
            <a:endParaRPr lang="es-ES" b="1" i="1" dirty="0"/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9107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Captura de pantalla 2017-06-30 a las 13.17.57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4" b="2612"/>
          <a:stretch/>
        </p:blipFill>
        <p:spPr>
          <a:xfrm>
            <a:off x="885175" y="1620409"/>
            <a:ext cx="7899223" cy="4521306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5055723" y="6352143"/>
            <a:ext cx="3195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 err="1" smtClean="0"/>
              <a:t>Montagud</a:t>
            </a:r>
            <a:r>
              <a:rPr lang="es-ES" b="1" i="1" dirty="0" smtClean="0"/>
              <a:t>-Romero et al., 2017</a:t>
            </a:r>
            <a:endParaRPr lang="es-ES" b="1" i="1" dirty="0"/>
          </a:p>
        </p:txBody>
      </p:sp>
      <p:sp>
        <p:nvSpPr>
          <p:cNvPr id="4" name="CuadroTexto 3"/>
          <p:cNvSpPr txBox="1"/>
          <p:nvPr/>
        </p:nvSpPr>
        <p:spPr>
          <a:xfrm>
            <a:off x="390755" y="1083485"/>
            <a:ext cx="443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b="1" dirty="0" smtClean="0">
                <a:solidFill>
                  <a:schemeClr val="accent1">
                    <a:lumMod val="75000"/>
                  </a:schemeClr>
                </a:solidFill>
              </a:rPr>
              <a:t>COCAINE-INDUCED CPP 1 MG/KG</a:t>
            </a:r>
            <a:endParaRPr lang="es-ES_tradnl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7</a:t>
            </a:fld>
            <a:endParaRPr lang="es-ES"/>
          </a:p>
        </p:txBody>
      </p:sp>
      <p:sp>
        <p:nvSpPr>
          <p:cNvPr id="6" name="CuadroTexto 5"/>
          <p:cNvSpPr txBox="1"/>
          <p:nvPr/>
        </p:nvSpPr>
        <p:spPr>
          <a:xfrm>
            <a:off x="0" y="106462"/>
            <a:ext cx="9139700" cy="58477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chemeClr val="bg1"/>
                </a:solidFill>
              </a:rPr>
              <a:t>Social </a:t>
            </a:r>
            <a:r>
              <a:rPr lang="es-ES" sz="3200" b="1" dirty="0" err="1" smtClean="0">
                <a:solidFill>
                  <a:schemeClr val="bg1"/>
                </a:solidFill>
              </a:rPr>
              <a:t>defeat</a:t>
            </a:r>
            <a:r>
              <a:rPr lang="es-ES" sz="3200" b="1" dirty="0" smtClean="0">
                <a:solidFill>
                  <a:schemeClr val="bg1"/>
                </a:solidFill>
              </a:rPr>
              <a:t> in </a:t>
            </a:r>
            <a:r>
              <a:rPr lang="es-ES" sz="3200" b="1" dirty="0" err="1" smtClean="0">
                <a:solidFill>
                  <a:schemeClr val="bg1"/>
                </a:solidFill>
              </a:rPr>
              <a:t>mice</a:t>
            </a:r>
            <a:r>
              <a:rPr lang="es-ES" sz="3200" b="1" dirty="0" smtClean="0">
                <a:solidFill>
                  <a:schemeClr val="bg1"/>
                </a:solidFill>
              </a:rPr>
              <a:t>: COCAINE</a:t>
            </a:r>
            <a:endParaRPr lang="es-E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1012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8</a:t>
            </a:fld>
            <a:endParaRPr lang="es-ES"/>
          </a:p>
        </p:txBody>
      </p:sp>
      <p:pic>
        <p:nvPicPr>
          <p:cNvPr id="4" name="Imagen 3" descr="Captura de pantalla 2017-10-15 a las 13.52.03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00"/>
          <a:stretch/>
        </p:blipFill>
        <p:spPr>
          <a:xfrm>
            <a:off x="1037315" y="1778000"/>
            <a:ext cx="6552765" cy="508000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82222" y="1019482"/>
            <a:ext cx="47933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b="1" dirty="0" smtClean="0">
                <a:solidFill>
                  <a:srgbClr val="0C4160"/>
                </a:solidFill>
              </a:rPr>
              <a:t>COCAINE IV  SELF-ADMINISTRATION</a:t>
            </a:r>
            <a:endParaRPr lang="es-ES_tradnl" sz="2400" b="1" dirty="0">
              <a:solidFill>
                <a:srgbClr val="0C4160"/>
              </a:solidFill>
            </a:endParaRPr>
          </a:p>
        </p:txBody>
      </p:sp>
      <p:sp>
        <p:nvSpPr>
          <p:cNvPr id="8" name="Flecha abajo 7"/>
          <p:cNvSpPr/>
          <p:nvPr/>
        </p:nvSpPr>
        <p:spPr>
          <a:xfrm rot="1337404">
            <a:off x="5456037" y="3667620"/>
            <a:ext cx="542752" cy="455932"/>
          </a:xfrm>
          <a:prstGeom prst="downArrow">
            <a:avLst/>
          </a:prstGeom>
          <a:solidFill>
            <a:srgbClr val="05295B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Imagen 8" descr="Captura de pantalla 2017-10-11 a las 12.22.59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61" b="66335"/>
          <a:stretch/>
        </p:blipFill>
        <p:spPr>
          <a:xfrm>
            <a:off x="7590080" y="1282783"/>
            <a:ext cx="1214851" cy="1668602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0" y="106462"/>
            <a:ext cx="9139700" cy="58477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chemeClr val="bg1"/>
                </a:solidFill>
              </a:rPr>
              <a:t>Social </a:t>
            </a:r>
            <a:r>
              <a:rPr lang="es-ES" sz="3200" b="1" dirty="0" err="1" smtClean="0">
                <a:solidFill>
                  <a:schemeClr val="bg1"/>
                </a:solidFill>
              </a:rPr>
              <a:t>defeat</a:t>
            </a:r>
            <a:r>
              <a:rPr lang="es-ES" sz="3200" b="1" dirty="0" smtClean="0">
                <a:solidFill>
                  <a:schemeClr val="bg1"/>
                </a:solidFill>
              </a:rPr>
              <a:t> in </a:t>
            </a:r>
            <a:r>
              <a:rPr lang="es-ES" sz="3200" b="1" dirty="0" err="1" smtClean="0">
                <a:solidFill>
                  <a:schemeClr val="bg1"/>
                </a:solidFill>
              </a:rPr>
              <a:t>mice</a:t>
            </a:r>
            <a:r>
              <a:rPr lang="es-ES" sz="3200" b="1" dirty="0" smtClean="0">
                <a:solidFill>
                  <a:schemeClr val="bg1"/>
                </a:solidFill>
              </a:rPr>
              <a:t>: COCAINE</a:t>
            </a:r>
            <a:endParaRPr lang="es-E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981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Captura de pantalla 2017-07-02 a las 19.16.59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2"/>
          <a:stretch/>
        </p:blipFill>
        <p:spPr>
          <a:xfrm>
            <a:off x="623337" y="1811635"/>
            <a:ext cx="7024886" cy="456976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5456415" y="6356350"/>
            <a:ext cx="2880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 smtClean="0"/>
              <a:t>Rodríguez-Arias et al., 2014 </a:t>
            </a:r>
            <a:endParaRPr lang="es-ES" b="1" i="1" dirty="0"/>
          </a:p>
        </p:txBody>
      </p:sp>
      <p:sp>
        <p:nvSpPr>
          <p:cNvPr id="6" name="CuadroTexto 5"/>
          <p:cNvSpPr txBox="1"/>
          <p:nvPr/>
        </p:nvSpPr>
        <p:spPr>
          <a:xfrm>
            <a:off x="1265473" y="989970"/>
            <a:ext cx="4284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b="1" dirty="0" smtClean="0">
                <a:solidFill>
                  <a:srgbClr val="05295B"/>
                </a:solidFill>
              </a:rPr>
              <a:t>Oral </a:t>
            </a:r>
            <a:r>
              <a:rPr lang="es-ES_tradnl" sz="2400" b="1" dirty="0" err="1" smtClean="0">
                <a:solidFill>
                  <a:srgbClr val="05295B"/>
                </a:solidFill>
              </a:rPr>
              <a:t>ethanol</a:t>
            </a:r>
            <a:r>
              <a:rPr lang="es-ES_tradnl" sz="2400" b="1" dirty="0" smtClean="0">
                <a:solidFill>
                  <a:srgbClr val="05295B"/>
                </a:solidFill>
              </a:rPr>
              <a:t> </a:t>
            </a:r>
            <a:r>
              <a:rPr lang="es-ES_tradnl" sz="2400" b="1" dirty="0" err="1" smtClean="0">
                <a:solidFill>
                  <a:srgbClr val="05295B"/>
                </a:solidFill>
              </a:rPr>
              <a:t>self-administration</a:t>
            </a:r>
            <a:endParaRPr lang="es-ES_tradnl" sz="2400" b="1" dirty="0">
              <a:solidFill>
                <a:srgbClr val="05295B"/>
              </a:solidFill>
            </a:endParaRPr>
          </a:p>
        </p:txBody>
      </p:sp>
      <p:sp>
        <p:nvSpPr>
          <p:cNvPr id="5" name="Flecha abajo 4"/>
          <p:cNvSpPr/>
          <p:nvPr/>
        </p:nvSpPr>
        <p:spPr>
          <a:xfrm rot="5400000">
            <a:off x="7051016" y="4145319"/>
            <a:ext cx="542752" cy="455932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lecha abajo 6"/>
          <p:cNvSpPr/>
          <p:nvPr/>
        </p:nvSpPr>
        <p:spPr>
          <a:xfrm rot="14369977">
            <a:off x="1730060" y="3092329"/>
            <a:ext cx="542752" cy="455932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C6BD-6B9A-3B41-BBC7-5A282E0C0732}" type="slidenum">
              <a:rPr lang="es-ES" smtClean="0"/>
              <a:t>9</a:t>
            </a:fld>
            <a:endParaRPr lang="es-ES" dirty="0"/>
          </a:p>
        </p:txBody>
      </p:sp>
      <p:sp>
        <p:nvSpPr>
          <p:cNvPr id="8" name="CuadroTexto 7"/>
          <p:cNvSpPr txBox="1"/>
          <p:nvPr/>
        </p:nvSpPr>
        <p:spPr>
          <a:xfrm>
            <a:off x="0" y="136115"/>
            <a:ext cx="9144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solidFill>
                  <a:schemeClr val="accent1">
                    <a:lumMod val="75000"/>
                  </a:schemeClr>
                </a:solidFill>
              </a:rPr>
              <a:t>Social stress and </a:t>
            </a:r>
            <a:r>
              <a:rPr lang="es-ES" sz="3200" b="1" dirty="0" err="1" smtClean="0">
                <a:solidFill>
                  <a:schemeClr val="accent1">
                    <a:lumMod val="75000"/>
                  </a:schemeClr>
                </a:solidFill>
              </a:rPr>
              <a:t>Ethanol</a:t>
            </a:r>
            <a:endParaRPr lang="es-E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0" y="106462"/>
            <a:ext cx="9139700" cy="58477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chemeClr val="bg1"/>
                </a:solidFill>
              </a:rPr>
              <a:t>Social </a:t>
            </a:r>
            <a:r>
              <a:rPr lang="es-ES" sz="3200" b="1" dirty="0" err="1" smtClean="0">
                <a:solidFill>
                  <a:schemeClr val="bg1"/>
                </a:solidFill>
              </a:rPr>
              <a:t>defeat</a:t>
            </a:r>
            <a:r>
              <a:rPr lang="es-ES" sz="3200" b="1" dirty="0" smtClean="0">
                <a:solidFill>
                  <a:schemeClr val="bg1"/>
                </a:solidFill>
              </a:rPr>
              <a:t> in </a:t>
            </a:r>
            <a:r>
              <a:rPr lang="es-ES" sz="3200" b="1" dirty="0" err="1" smtClean="0">
                <a:solidFill>
                  <a:schemeClr val="bg1"/>
                </a:solidFill>
              </a:rPr>
              <a:t>mice</a:t>
            </a:r>
            <a:r>
              <a:rPr lang="es-ES" sz="3200" b="1" dirty="0" smtClean="0">
                <a:solidFill>
                  <a:schemeClr val="bg1"/>
                </a:solidFill>
              </a:rPr>
              <a:t>: ETHANOL</a:t>
            </a:r>
            <a:endParaRPr lang="es-E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999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Cielo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5271</TotalTime>
  <Words>792</Words>
  <Application>Microsoft Macintosh PowerPoint</Application>
  <PresentationFormat>Presentación en pantalla (4:3)</PresentationFormat>
  <Paragraphs>140</Paragraphs>
  <Slides>31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3" baseType="lpstr">
      <vt:lpstr>Tema de Office</vt:lpstr>
      <vt:lpstr>Documento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Universitat Valencia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UserG UserG</dc:creator>
  <cp:lastModifiedBy>usuario</cp:lastModifiedBy>
  <cp:revision>78</cp:revision>
  <dcterms:created xsi:type="dcterms:W3CDTF">2017-06-30T10:08:42Z</dcterms:created>
  <dcterms:modified xsi:type="dcterms:W3CDTF">2017-10-23T07:22:14Z</dcterms:modified>
</cp:coreProperties>
</file>