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92" r:id="rId4"/>
    <p:sldId id="293" r:id="rId5"/>
    <p:sldId id="294" r:id="rId6"/>
    <p:sldId id="301" r:id="rId7"/>
    <p:sldId id="300" r:id="rId8"/>
    <p:sldId id="299" r:id="rId9"/>
    <p:sldId id="298" r:id="rId10"/>
    <p:sldId id="291" r:id="rId11"/>
  </p:sldIdLst>
  <p:sldSz cx="9144000" cy="6858000" type="screen4x3"/>
  <p:notesSz cx="6797675" cy="9926638"/>
  <p:defaultTextStyle>
    <a:defPPr>
      <a:defRPr lang="en-US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Estilo Claro 2 - Destaqu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Destaqu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Estilo Claro 2 - Destaqu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91" autoAdjust="0"/>
    <p:restoredTop sz="77174" autoAdjust="0"/>
  </p:normalViewPr>
  <p:slideViewPr>
    <p:cSldViewPr snapToGrid="0">
      <p:cViewPr>
        <p:scale>
          <a:sx n="100" d="100"/>
          <a:sy n="100" d="100"/>
        </p:scale>
        <p:origin x="-372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733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071735564304461"/>
          <c:y val="0.10047095761381476"/>
          <c:w val="0.56666978346456698"/>
          <c:h val="0.7554268903200286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Folha1!$B$1</c:f>
              <c:strCache>
                <c:ptCount val="1"/>
                <c:pt idx="0">
                  <c:v>Frequently</c:v>
                </c:pt>
              </c:strCache>
            </c:strRef>
          </c:tx>
          <c:invertIfNegative val="0"/>
          <c:cat>
            <c:strRef>
              <c:f>Folha1!$A$2:$A$4</c:f>
              <c:strCache>
                <c:ptCount val="3"/>
                <c:pt idx="0">
                  <c:v>Alcohol at work</c:v>
                </c:pt>
                <c:pt idx="1">
                  <c:v>Hangover</c:v>
                </c:pt>
                <c:pt idx="2">
                  <c:v>Missing work</c:v>
                </c:pt>
              </c:strCache>
            </c:strRef>
          </c:cat>
          <c:val>
            <c:numRef>
              <c:f>Folha1!$B$2:$B$4</c:f>
              <c:numCache>
                <c:formatCode>General</c:formatCode>
                <c:ptCount val="3"/>
                <c:pt idx="0">
                  <c:v>1.8</c:v>
                </c:pt>
                <c:pt idx="1">
                  <c:v>0.8</c:v>
                </c:pt>
                <c:pt idx="2">
                  <c:v>0.6</c:v>
                </c:pt>
              </c:numCache>
            </c:numRef>
          </c:val>
        </c:ser>
        <c:ser>
          <c:idx val="1"/>
          <c:order val="1"/>
          <c:tx>
            <c:strRef>
              <c:f>Folha1!$C$1</c:f>
              <c:strCache>
                <c:ptCount val="1"/>
                <c:pt idx="0">
                  <c:v>Some times</c:v>
                </c:pt>
              </c:strCache>
            </c:strRef>
          </c:tx>
          <c:invertIfNegative val="0"/>
          <c:cat>
            <c:strRef>
              <c:f>Folha1!$A$2:$A$4</c:f>
              <c:strCache>
                <c:ptCount val="3"/>
                <c:pt idx="0">
                  <c:v>Alcohol at work</c:v>
                </c:pt>
                <c:pt idx="1">
                  <c:v>Hangover</c:v>
                </c:pt>
                <c:pt idx="2">
                  <c:v>Missing work</c:v>
                </c:pt>
              </c:strCache>
            </c:strRef>
          </c:cat>
          <c:val>
            <c:numRef>
              <c:f>Folha1!$C$2:$C$4</c:f>
              <c:numCache>
                <c:formatCode>General</c:formatCode>
                <c:ptCount val="3"/>
                <c:pt idx="0">
                  <c:v>6.5</c:v>
                </c:pt>
                <c:pt idx="1">
                  <c:v>6</c:v>
                </c:pt>
                <c:pt idx="2">
                  <c:v>3</c:v>
                </c:pt>
              </c:numCache>
            </c:numRef>
          </c:val>
        </c:ser>
        <c:ser>
          <c:idx val="2"/>
          <c:order val="2"/>
          <c:tx>
            <c:strRef>
              <c:f>Folha1!$D$1</c:f>
              <c:strCache>
                <c:ptCount val="1"/>
                <c:pt idx="0">
                  <c:v>Rarely</c:v>
                </c:pt>
              </c:strCache>
            </c:strRef>
          </c:tx>
          <c:invertIfNegative val="0"/>
          <c:cat>
            <c:strRef>
              <c:f>Folha1!$A$2:$A$4</c:f>
              <c:strCache>
                <c:ptCount val="3"/>
                <c:pt idx="0">
                  <c:v>Alcohol at work</c:v>
                </c:pt>
                <c:pt idx="1">
                  <c:v>Hangover</c:v>
                </c:pt>
                <c:pt idx="2">
                  <c:v>Missing work</c:v>
                </c:pt>
              </c:strCache>
            </c:strRef>
          </c:cat>
          <c:val>
            <c:numRef>
              <c:f>Folha1!$D$2:$D$4</c:f>
              <c:numCache>
                <c:formatCode>General</c:formatCode>
                <c:ptCount val="3"/>
                <c:pt idx="0">
                  <c:v>6.1</c:v>
                </c:pt>
                <c:pt idx="1">
                  <c:v>5.5</c:v>
                </c:pt>
                <c:pt idx="2">
                  <c:v>3.8</c:v>
                </c:pt>
              </c:numCache>
            </c:numRef>
          </c:val>
        </c:ser>
        <c:ser>
          <c:idx val="3"/>
          <c:order val="3"/>
          <c:tx>
            <c:strRef>
              <c:f>Folha1!$E$1</c:f>
              <c:strCache>
                <c:ptCount val="1"/>
                <c:pt idx="0">
                  <c:v>Never</c:v>
                </c:pt>
              </c:strCache>
            </c:strRef>
          </c:tx>
          <c:invertIfNegative val="0"/>
          <c:cat>
            <c:strRef>
              <c:f>Folha1!$A$2:$A$4</c:f>
              <c:strCache>
                <c:ptCount val="3"/>
                <c:pt idx="0">
                  <c:v>Alcohol at work</c:v>
                </c:pt>
                <c:pt idx="1">
                  <c:v>Hangover</c:v>
                </c:pt>
                <c:pt idx="2">
                  <c:v>Missing work</c:v>
                </c:pt>
              </c:strCache>
            </c:strRef>
          </c:cat>
          <c:val>
            <c:numRef>
              <c:f>Folha1!$E$2:$E$4</c:f>
              <c:numCache>
                <c:formatCode>General</c:formatCode>
                <c:ptCount val="3"/>
                <c:pt idx="0">
                  <c:v>75.3</c:v>
                </c:pt>
                <c:pt idx="1">
                  <c:v>74.400000000000006</c:v>
                </c:pt>
                <c:pt idx="2">
                  <c:v>81.599999999999994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3785600"/>
        <c:axId val="213791488"/>
      </c:barChart>
      <c:catAx>
        <c:axId val="213785600"/>
        <c:scaling>
          <c:orientation val="minMax"/>
        </c:scaling>
        <c:delete val="0"/>
        <c:axPos val="l"/>
        <c:majorTickMark val="out"/>
        <c:minorTickMark val="none"/>
        <c:tickLblPos val="nextTo"/>
        <c:crossAx val="213791488"/>
        <c:crosses val="autoZero"/>
        <c:auto val="1"/>
        <c:lblAlgn val="ctr"/>
        <c:lblOffset val="100"/>
        <c:noMultiLvlLbl val="0"/>
      </c:catAx>
      <c:valAx>
        <c:axId val="21379148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137856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200"/>
      </a:pPr>
      <a:endParaRPr lang="pt-PT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70947B-E17D-4E22-9FF9-A2E3A7FA7991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B2C587CC-ECB9-4C7E-AC94-05AB39C4E7A5}">
      <dgm:prSet phldrT="[Texto]"/>
      <dgm:spPr/>
      <dgm:t>
        <a:bodyPr/>
        <a:lstStyle/>
        <a:p>
          <a:r>
            <a:rPr lang="en-GB" dirty="0" smtClean="0"/>
            <a:t>Having information on users and non-users:</a:t>
          </a:r>
        </a:p>
        <a:p>
          <a:r>
            <a:rPr lang="en-GB" dirty="0" smtClean="0"/>
            <a:t>- </a:t>
          </a:r>
          <a:r>
            <a:rPr lang="en-GB" noProof="0" dirty="0" smtClean="0"/>
            <a:t>Prevalence</a:t>
          </a:r>
          <a:r>
            <a:rPr lang="en-GB" dirty="0" smtClean="0"/>
            <a:t> of use</a:t>
          </a:r>
        </a:p>
        <a:p>
          <a:r>
            <a:rPr lang="en-GB" dirty="0" smtClean="0"/>
            <a:t>- Frequencies of use</a:t>
          </a:r>
        </a:p>
        <a:p>
          <a:r>
            <a:rPr lang="en-GB" dirty="0" smtClean="0"/>
            <a:t>- Profiles: sex, age, labour characteristics (activity, contract, shift…)</a:t>
          </a:r>
        </a:p>
        <a:p>
          <a:r>
            <a:rPr lang="en-GB" dirty="0" smtClean="0"/>
            <a:t>- …</a:t>
          </a:r>
          <a:endParaRPr lang="en-GB" dirty="0"/>
        </a:p>
      </dgm:t>
    </dgm:pt>
    <dgm:pt modelId="{7B728FAB-502D-441A-92A4-429B783E62D0}" type="parTrans" cxnId="{EC435B64-DF30-4B8D-8F19-3E4BF36D6A42}">
      <dgm:prSet/>
      <dgm:spPr/>
      <dgm:t>
        <a:bodyPr/>
        <a:lstStyle/>
        <a:p>
          <a:endParaRPr lang="en-GB" dirty="0"/>
        </a:p>
      </dgm:t>
    </dgm:pt>
    <dgm:pt modelId="{D9709B5D-E571-4D87-B525-B5EDC2BB1FE4}" type="sibTrans" cxnId="{EC435B64-DF30-4B8D-8F19-3E4BF36D6A42}">
      <dgm:prSet/>
      <dgm:spPr/>
      <dgm:t>
        <a:bodyPr/>
        <a:lstStyle/>
        <a:p>
          <a:endParaRPr lang="en-GB" dirty="0"/>
        </a:p>
      </dgm:t>
    </dgm:pt>
    <dgm:pt modelId="{301D19BA-C5D4-4039-81A8-EB87B105F903}">
      <dgm:prSet phldrT="[Texto]"/>
      <dgm:spPr/>
      <dgm:t>
        <a:bodyPr/>
        <a:lstStyle/>
        <a:p>
          <a:r>
            <a:rPr lang="en-GB" dirty="0" smtClean="0"/>
            <a:t>Missing information on:</a:t>
          </a:r>
        </a:p>
        <a:p>
          <a:r>
            <a:rPr lang="en-GB" dirty="0" smtClean="0"/>
            <a:t>- Labour context</a:t>
          </a:r>
        </a:p>
        <a:p>
          <a:r>
            <a:rPr lang="en-GB" dirty="0" smtClean="0"/>
            <a:t>- Rules</a:t>
          </a:r>
        </a:p>
        <a:p>
          <a:r>
            <a:rPr lang="en-GB" dirty="0" smtClean="0"/>
            <a:t>- Availability</a:t>
          </a:r>
        </a:p>
        <a:p>
          <a:r>
            <a:rPr lang="en-GB" dirty="0" smtClean="0"/>
            <a:t>- Report of situations with colleagues</a:t>
          </a:r>
        </a:p>
        <a:p>
          <a:r>
            <a:rPr lang="en-GB" dirty="0" smtClean="0"/>
            <a:t>- …</a:t>
          </a:r>
          <a:endParaRPr lang="en-GB" dirty="0"/>
        </a:p>
      </dgm:t>
    </dgm:pt>
    <dgm:pt modelId="{575E4896-87CD-4EA0-A739-9E5666E05739}" type="parTrans" cxnId="{2F350BE3-FAEF-4EC9-B1C5-E58619E8EEA1}">
      <dgm:prSet/>
      <dgm:spPr/>
      <dgm:t>
        <a:bodyPr/>
        <a:lstStyle/>
        <a:p>
          <a:endParaRPr lang="en-GB" dirty="0"/>
        </a:p>
      </dgm:t>
    </dgm:pt>
    <dgm:pt modelId="{F99A3D8F-A5D4-4572-BAA9-753792356734}" type="sibTrans" cxnId="{2F350BE3-FAEF-4EC9-B1C5-E58619E8EEA1}">
      <dgm:prSet/>
      <dgm:spPr/>
      <dgm:t>
        <a:bodyPr/>
        <a:lstStyle/>
        <a:p>
          <a:endParaRPr lang="en-GB" dirty="0"/>
        </a:p>
      </dgm:t>
    </dgm:pt>
    <dgm:pt modelId="{13A8419D-4529-4E42-9BE2-8498F81B1192}" type="pres">
      <dgm:prSet presAssocID="{AF70947B-E17D-4E22-9FF9-A2E3A7FA7991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54F3085-A100-4541-83D1-CAB6B4C2FA83}" type="pres">
      <dgm:prSet presAssocID="{AF70947B-E17D-4E22-9FF9-A2E3A7FA7991}" presName="Background" presStyleLbl="bgImgPlace1" presStyleIdx="0" presStyleCnt="1"/>
      <dgm:spPr/>
    </dgm:pt>
    <dgm:pt modelId="{369A0C29-6A97-4609-9568-88D870B246B1}" type="pres">
      <dgm:prSet presAssocID="{AF70947B-E17D-4E22-9FF9-A2E3A7FA7991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CEA2C10-F88C-4962-A96A-14D1114C4023}" type="pres">
      <dgm:prSet presAssocID="{AF70947B-E17D-4E22-9FF9-A2E3A7FA7991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3D0B634-DC27-40FA-AC8C-FFD8F28D1365}" type="pres">
      <dgm:prSet presAssocID="{AF70947B-E17D-4E22-9FF9-A2E3A7FA7991}" presName="Plus" presStyleLbl="alignNode1" presStyleIdx="0" presStyleCnt="2"/>
      <dgm:spPr/>
    </dgm:pt>
    <dgm:pt modelId="{F9946758-240D-4D01-B3F4-E7ED01882E33}" type="pres">
      <dgm:prSet presAssocID="{AF70947B-E17D-4E22-9FF9-A2E3A7FA7991}" presName="Minus" presStyleLbl="alignNode1" presStyleIdx="1" presStyleCnt="2"/>
      <dgm:spPr/>
    </dgm:pt>
    <dgm:pt modelId="{8452E089-5500-4AC8-AE33-E76D87CE6A31}" type="pres">
      <dgm:prSet presAssocID="{AF70947B-E17D-4E22-9FF9-A2E3A7FA7991}" presName="Divider" presStyleLbl="parChTrans1D1" presStyleIdx="0" presStyleCnt="1" custLinFactX="-7374685" custLinFactNeighborX="-7400000" custLinFactNeighborY="1207"/>
      <dgm:spPr/>
    </dgm:pt>
  </dgm:ptLst>
  <dgm:cxnLst>
    <dgm:cxn modelId="{968F0DC6-5C1A-49E1-B46A-4E672B7F58CC}" type="presOf" srcId="{AF70947B-E17D-4E22-9FF9-A2E3A7FA7991}" destId="{13A8419D-4529-4E42-9BE2-8498F81B1192}" srcOrd="0" destOrd="0" presId="urn:microsoft.com/office/officeart/2009/3/layout/PlusandMinus"/>
    <dgm:cxn modelId="{EC435B64-DF30-4B8D-8F19-3E4BF36D6A42}" srcId="{AF70947B-E17D-4E22-9FF9-A2E3A7FA7991}" destId="{B2C587CC-ECB9-4C7E-AC94-05AB39C4E7A5}" srcOrd="0" destOrd="0" parTransId="{7B728FAB-502D-441A-92A4-429B783E62D0}" sibTransId="{D9709B5D-E571-4D87-B525-B5EDC2BB1FE4}"/>
    <dgm:cxn modelId="{F510D46D-18E4-4A82-8F4B-94AEEE39FB15}" type="presOf" srcId="{301D19BA-C5D4-4039-81A8-EB87B105F903}" destId="{4CEA2C10-F88C-4962-A96A-14D1114C4023}" srcOrd="0" destOrd="0" presId="urn:microsoft.com/office/officeart/2009/3/layout/PlusandMinus"/>
    <dgm:cxn modelId="{2F350BE3-FAEF-4EC9-B1C5-E58619E8EEA1}" srcId="{AF70947B-E17D-4E22-9FF9-A2E3A7FA7991}" destId="{301D19BA-C5D4-4039-81A8-EB87B105F903}" srcOrd="1" destOrd="0" parTransId="{575E4896-87CD-4EA0-A739-9E5666E05739}" sibTransId="{F99A3D8F-A5D4-4572-BAA9-753792356734}"/>
    <dgm:cxn modelId="{70CEBDED-77ED-44E2-8293-BE2AB2F8A650}" type="presOf" srcId="{B2C587CC-ECB9-4C7E-AC94-05AB39C4E7A5}" destId="{369A0C29-6A97-4609-9568-88D870B246B1}" srcOrd="0" destOrd="0" presId="urn:microsoft.com/office/officeart/2009/3/layout/PlusandMinus"/>
    <dgm:cxn modelId="{BC7BBE59-B4DB-43B4-900E-66F58E4E8387}" type="presParOf" srcId="{13A8419D-4529-4E42-9BE2-8498F81B1192}" destId="{E54F3085-A100-4541-83D1-CAB6B4C2FA83}" srcOrd="0" destOrd="0" presId="urn:microsoft.com/office/officeart/2009/3/layout/PlusandMinus"/>
    <dgm:cxn modelId="{BB178B24-F3FB-4EFE-BBB2-FA8E70FB4EF3}" type="presParOf" srcId="{13A8419D-4529-4E42-9BE2-8498F81B1192}" destId="{369A0C29-6A97-4609-9568-88D870B246B1}" srcOrd="1" destOrd="0" presId="urn:microsoft.com/office/officeart/2009/3/layout/PlusandMinus"/>
    <dgm:cxn modelId="{1CB50E91-CF33-4261-B804-C018CFA5A407}" type="presParOf" srcId="{13A8419D-4529-4E42-9BE2-8498F81B1192}" destId="{4CEA2C10-F88C-4962-A96A-14D1114C4023}" srcOrd="2" destOrd="0" presId="urn:microsoft.com/office/officeart/2009/3/layout/PlusandMinus"/>
    <dgm:cxn modelId="{50A6970D-633F-44FA-B8E8-60A4B6AFA43D}" type="presParOf" srcId="{13A8419D-4529-4E42-9BE2-8498F81B1192}" destId="{63D0B634-DC27-40FA-AC8C-FFD8F28D1365}" srcOrd="3" destOrd="0" presId="urn:microsoft.com/office/officeart/2009/3/layout/PlusandMinus"/>
    <dgm:cxn modelId="{FB3CBA8F-B6E2-4488-9674-0AEAF8D574DC}" type="presParOf" srcId="{13A8419D-4529-4E42-9BE2-8498F81B1192}" destId="{F9946758-240D-4D01-B3F4-E7ED01882E33}" srcOrd="4" destOrd="0" presId="urn:microsoft.com/office/officeart/2009/3/layout/PlusandMinus"/>
    <dgm:cxn modelId="{2E1B7A22-8F34-464C-8EBE-CBE33DAFE73A}" type="presParOf" srcId="{13A8419D-4529-4E42-9BE2-8498F81B1192}" destId="{8452E089-5500-4AC8-AE33-E76D87CE6A31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07C976-C96B-4175-B1DA-9264F6C32CC2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0FB3E7C3-F890-437F-9C8E-79208B7A167F}">
      <dgm:prSet phldrT="[Texto]"/>
      <dgm:spPr/>
      <dgm:t>
        <a:bodyPr/>
        <a:lstStyle/>
        <a:p>
          <a:r>
            <a:rPr lang="pt-PT" b="0" dirty="0" smtClean="0"/>
            <a:t>Use </a:t>
          </a:r>
          <a:r>
            <a:rPr lang="pt-PT" b="0" dirty="0" err="1" smtClean="0"/>
            <a:t>by</a:t>
          </a:r>
          <a:r>
            <a:rPr lang="pt-PT" b="0" dirty="0" smtClean="0"/>
            <a:t> </a:t>
          </a:r>
          <a:r>
            <a:rPr lang="pt-PT" b="0" dirty="0" err="1" smtClean="0"/>
            <a:t>workplace</a:t>
          </a:r>
          <a:r>
            <a:rPr lang="pt-PT" b="0" dirty="0" smtClean="0"/>
            <a:t> </a:t>
          </a:r>
          <a:r>
            <a:rPr lang="pt-PT" b="0" dirty="0" err="1" smtClean="0"/>
            <a:t>population</a:t>
          </a:r>
          <a:r>
            <a:rPr lang="pt-PT" b="0" dirty="0" smtClean="0"/>
            <a:t> </a:t>
          </a:r>
          <a:endParaRPr lang="pt-PT" b="0" dirty="0"/>
        </a:p>
      </dgm:t>
    </dgm:pt>
    <dgm:pt modelId="{045D58C5-BF6A-4EC4-9D93-5DA118208222}" type="parTrans" cxnId="{7A25C66B-D3D4-4DCB-B555-B005E8046190}">
      <dgm:prSet/>
      <dgm:spPr/>
      <dgm:t>
        <a:bodyPr/>
        <a:lstStyle/>
        <a:p>
          <a:endParaRPr lang="pt-PT"/>
        </a:p>
      </dgm:t>
    </dgm:pt>
    <dgm:pt modelId="{270F036B-0A0A-4AF2-97F0-056E983AC906}" type="sibTrans" cxnId="{7A25C66B-D3D4-4DCB-B555-B005E8046190}">
      <dgm:prSet/>
      <dgm:spPr/>
      <dgm:t>
        <a:bodyPr/>
        <a:lstStyle/>
        <a:p>
          <a:endParaRPr lang="pt-PT"/>
        </a:p>
      </dgm:t>
    </dgm:pt>
    <dgm:pt modelId="{83E483EB-4229-4833-96D8-2F1A0382CB25}">
      <dgm:prSet phldrT="[Texto]"/>
      <dgm:spPr/>
      <dgm:t>
        <a:bodyPr/>
        <a:lstStyle/>
        <a:p>
          <a:r>
            <a:rPr lang="pt-PT" b="0" dirty="0" smtClean="0"/>
            <a:t>Use </a:t>
          </a:r>
          <a:r>
            <a:rPr lang="pt-PT" b="0" dirty="0" err="1" smtClean="0"/>
            <a:t>at</a:t>
          </a:r>
          <a:r>
            <a:rPr lang="pt-PT" b="0" dirty="0" smtClean="0"/>
            <a:t> </a:t>
          </a:r>
          <a:r>
            <a:rPr lang="pt-PT" b="0" dirty="0" err="1" smtClean="0"/>
            <a:t>the</a:t>
          </a:r>
          <a:r>
            <a:rPr lang="pt-PT" b="0" dirty="0" smtClean="0"/>
            <a:t> </a:t>
          </a:r>
          <a:r>
            <a:rPr lang="pt-PT" b="0" dirty="0" err="1" smtClean="0"/>
            <a:t>workplace</a:t>
          </a:r>
          <a:endParaRPr lang="pt-PT" b="0" dirty="0"/>
        </a:p>
      </dgm:t>
    </dgm:pt>
    <dgm:pt modelId="{D7562232-7B97-46E5-8D19-80EAD6061231}" type="parTrans" cxnId="{F8723E7E-F702-4F10-B50F-236315409C08}">
      <dgm:prSet/>
      <dgm:spPr/>
      <dgm:t>
        <a:bodyPr/>
        <a:lstStyle/>
        <a:p>
          <a:endParaRPr lang="pt-PT"/>
        </a:p>
      </dgm:t>
    </dgm:pt>
    <dgm:pt modelId="{3475C6BD-6188-4B0B-9F9D-D20BC1233245}" type="sibTrans" cxnId="{F8723E7E-F702-4F10-B50F-236315409C08}">
      <dgm:prSet/>
      <dgm:spPr/>
      <dgm:t>
        <a:bodyPr/>
        <a:lstStyle/>
        <a:p>
          <a:endParaRPr lang="pt-PT"/>
        </a:p>
      </dgm:t>
    </dgm:pt>
    <dgm:pt modelId="{B0D9A15F-C460-44EA-BB0E-65374DED31D8}" type="pres">
      <dgm:prSet presAssocID="{4D07C976-C96B-4175-B1DA-9264F6C32CC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FB65B62-CB98-451A-AD79-D35B62C67ECA}" type="pres">
      <dgm:prSet presAssocID="{0FB3E7C3-F890-437F-9C8E-79208B7A167F}" presName="Name5" presStyleLbl="venn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C2B78A1-3A6E-4DD7-B066-D68852BAAF6A}" type="pres">
      <dgm:prSet presAssocID="{270F036B-0A0A-4AF2-97F0-056E983AC906}" presName="space" presStyleCnt="0"/>
      <dgm:spPr/>
    </dgm:pt>
    <dgm:pt modelId="{4929FF9F-D37E-4F6B-94B6-2427535DB037}" type="pres">
      <dgm:prSet presAssocID="{83E483EB-4229-4833-96D8-2F1A0382CB25}" presName="Name5" presStyleLbl="venn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E6FF6ACA-C753-44AB-A315-A592093D2CC8}" type="presOf" srcId="{0FB3E7C3-F890-437F-9C8E-79208B7A167F}" destId="{6FB65B62-CB98-451A-AD79-D35B62C67ECA}" srcOrd="0" destOrd="0" presId="urn:microsoft.com/office/officeart/2005/8/layout/venn3"/>
    <dgm:cxn modelId="{F8723E7E-F702-4F10-B50F-236315409C08}" srcId="{4D07C976-C96B-4175-B1DA-9264F6C32CC2}" destId="{83E483EB-4229-4833-96D8-2F1A0382CB25}" srcOrd="1" destOrd="0" parTransId="{D7562232-7B97-46E5-8D19-80EAD6061231}" sibTransId="{3475C6BD-6188-4B0B-9F9D-D20BC1233245}"/>
    <dgm:cxn modelId="{CDD53404-418A-4DC9-BC67-0E3DD61C2B35}" type="presOf" srcId="{4D07C976-C96B-4175-B1DA-9264F6C32CC2}" destId="{B0D9A15F-C460-44EA-BB0E-65374DED31D8}" srcOrd="0" destOrd="0" presId="urn:microsoft.com/office/officeart/2005/8/layout/venn3"/>
    <dgm:cxn modelId="{7A25C66B-D3D4-4DCB-B555-B005E8046190}" srcId="{4D07C976-C96B-4175-B1DA-9264F6C32CC2}" destId="{0FB3E7C3-F890-437F-9C8E-79208B7A167F}" srcOrd="0" destOrd="0" parTransId="{045D58C5-BF6A-4EC4-9D93-5DA118208222}" sibTransId="{270F036B-0A0A-4AF2-97F0-056E983AC906}"/>
    <dgm:cxn modelId="{B0204013-F49F-4261-AFEC-960F5BE39182}" type="presOf" srcId="{83E483EB-4229-4833-96D8-2F1A0382CB25}" destId="{4929FF9F-D37E-4F6B-94B6-2427535DB037}" srcOrd="0" destOrd="0" presId="urn:microsoft.com/office/officeart/2005/8/layout/venn3"/>
    <dgm:cxn modelId="{408AE288-3CED-44BD-AC05-F4D68C07A3B0}" type="presParOf" srcId="{B0D9A15F-C460-44EA-BB0E-65374DED31D8}" destId="{6FB65B62-CB98-451A-AD79-D35B62C67ECA}" srcOrd="0" destOrd="0" presId="urn:microsoft.com/office/officeart/2005/8/layout/venn3"/>
    <dgm:cxn modelId="{0DCE8036-8B77-4116-B0D0-291FF7700289}" type="presParOf" srcId="{B0D9A15F-C460-44EA-BB0E-65374DED31D8}" destId="{0C2B78A1-3A6E-4DD7-B066-D68852BAAF6A}" srcOrd="1" destOrd="0" presId="urn:microsoft.com/office/officeart/2005/8/layout/venn3"/>
    <dgm:cxn modelId="{1D450720-2326-4389-A493-0202F9E73732}" type="presParOf" srcId="{B0D9A15F-C460-44EA-BB0E-65374DED31D8}" destId="{4929FF9F-D37E-4F6B-94B6-2427535DB037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4F3085-A100-4541-83D1-CAB6B4C2FA83}">
      <dsp:nvSpPr>
        <dsp:cNvPr id="0" name=""/>
        <dsp:cNvSpPr/>
      </dsp:nvSpPr>
      <dsp:spPr>
        <a:xfrm>
          <a:off x="455771" y="1110272"/>
          <a:ext cx="4405788" cy="227688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9A0C29-6A97-4609-9568-88D870B246B1}">
      <dsp:nvSpPr>
        <dsp:cNvPr id="0" name=""/>
        <dsp:cNvSpPr/>
      </dsp:nvSpPr>
      <dsp:spPr>
        <a:xfrm>
          <a:off x="587438" y="1376556"/>
          <a:ext cx="2045906" cy="1947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Having information on users and non-users: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- </a:t>
          </a:r>
          <a:r>
            <a:rPr lang="en-GB" sz="1300" kern="1200" noProof="0" dirty="0" smtClean="0"/>
            <a:t>Prevalence</a:t>
          </a:r>
          <a:r>
            <a:rPr lang="en-GB" sz="1300" kern="1200" dirty="0" smtClean="0"/>
            <a:t> of use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- Frequencies of use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- Profiles: sex, age, labour characteristics (activity, contract, shift…)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- …</a:t>
          </a:r>
          <a:endParaRPr lang="en-GB" sz="1300" kern="1200" dirty="0"/>
        </a:p>
      </dsp:txBody>
      <dsp:txXfrm>
        <a:off x="587438" y="1376556"/>
        <a:ext cx="2045906" cy="1947847"/>
      </dsp:txXfrm>
    </dsp:sp>
    <dsp:sp modelId="{4CEA2C10-F88C-4962-A96A-14D1114C4023}">
      <dsp:nvSpPr>
        <dsp:cNvPr id="0" name=""/>
        <dsp:cNvSpPr/>
      </dsp:nvSpPr>
      <dsp:spPr>
        <a:xfrm>
          <a:off x="2678922" y="1376556"/>
          <a:ext cx="2045906" cy="1947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Missing information on: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- Labour context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- Rules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- Availability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- Report of situations with colleagues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- …</a:t>
          </a:r>
          <a:endParaRPr lang="en-GB" sz="1300" kern="1200" dirty="0"/>
        </a:p>
      </dsp:txBody>
      <dsp:txXfrm>
        <a:off x="2678922" y="1376556"/>
        <a:ext cx="2045906" cy="1947847"/>
      </dsp:txXfrm>
    </dsp:sp>
    <dsp:sp modelId="{63D0B634-DC27-40FA-AC8C-FFD8F28D1365}">
      <dsp:nvSpPr>
        <dsp:cNvPr id="0" name=""/>
        <dsp:cNvSpPr/>
      </dsp:nvSpPr>
      <dsp:spPr>
        <a:xfrm>
          <a:off x="0" y="654617"/>
          <a:ext cx="860901" cy="860901"/>
        </a:xfrm>
        <a:prstGeom prst="plus">
          <a:avLst>
            <a:gd name="adj" fmla="val 328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946758-240D-4D01-B3F4-E7ED01882E33}">
      <dsp:nvSpPr>
        <dsp:cNvPr id="0" name=""/>
        <dsp:cNvSpPr/>
      </dsp:nvSpPr>
      <dsp:spPr>
        <a:xfrm>
          <a:off x="4253865" y="964218"/>
          <a:ext cx="810260" cy="2776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52E089-5500-4AC8-AE33-E76D87CE6A31}">
      <dsp:nvSpPr>
        <dsp:cNvPr id="0" name=""/>
        <dsp:cNvSpPr/>
      </dsp:nvSpPr>
      <dsp:spPr>
        <a:xfrm>
          <a:off x="2583844" y="1403176"/>
          <a:ext cx="506" cy="1860381"/>
        </a:xfrm>
        <a:prstGeom prst="line">
          <a:avLst/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65B62-CB98-451A-AD79-D35B62C67ECA}">
      <dsp:nvSpPr>
        <dsp:cNvPr id="0" name=""/>
        <dsp:cNvSpPr/>
      </dsp:nvSpPr>
      <dsp:spPr>
        <a:xfrm>
          <a:off x="3125" y="250080"/>
          <a:ext cx="2219027" cy="221902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2120" tIns="26670" rIns="12212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b="0" kern="1200" dirty="0" smtClean="0"/>
            <a:t>Use </a:t>
          </a:r>
          <a:r>
            <a:rPr lang="pt-PT" sz="2100" b="0" kern="1200" dirty="0" err="1" smtClean="0"/>
            <a:t>by</a:t>
          </a:r>
          <a:r>
            <a:rPr lang="pt-PT" sz="2100" b="0" kern="1200" dirty="0" smtClean="0"/>
            <a:t> </a:t>
          </a:r>
          <a:r>
            <a:rPr lang="pt-PT" sz="2100" b="0" kern="1200" dirty="0" err="1" smtClean="0"/>
            <a:t>workplace</a:t>
          </a:r>
          <a:r>
            <a:rPr lang="pt-PT" sz="2100" b="0" kern="1200" dirty="0" smtClean="0"/>
            <a:t> </a:t>
          </a:r>
          <a:r>
            <a:rPr lang="pt-PT" sz="2100" b="0" kern="1200" dirty="0" err="1" smtClean="0"/>
            <a:t>population</a:t>
          </a:r>
          <a:r>
            <a:rPr lang="pt-PT" sz="2100" b="0" kern="1200" dirty="0" smtClean="0"/>
            <a:t> </a:t>
          </a:r>
          <a:endParaRPr lang="pt-PT" sz="2100" b="0" kern="1200" dirty="0"/>
        </a:p>
      </dsp:txBody>
      <dsp:txXfrm>
        <a:off x="328094" y="575049"/>
        <a:ext cx="1569089" cy="1569089"/>
      </dsp:txXfrm>
    </dsp:sp>
    <dsp:sp modelId="{4929FF9F-D37E-4F6B-94B6-2427535DB037}">
      <dsp:nvSpPr>
        <dsp:cNvPr id="0" name=""/>
        <dsp:cNvSpPr/>
      </dsp:nvSpPr>
      <dsp:spPr>
        <a:xfrm>
          <a:off x="1778347" y="250080"/>
          <a:ext cx="2219027" cy="221902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2120" tIns="26670" rIns="12212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b="0" kern="1200" dirty="0" smtClean="0"/>
            <a:t>Use </a:t>
          </a:r>
          <a:r>
            <a:rPr lang="pt-PT" sz="2100" b="0" kern="1200" dirty="0" err="1" smtClean="0"/>
            <a:t>at</a:t>
          </a:r>
          <a:r>
            <a:rPr lang="pt-PT" sz="2100" b="0" kern="1200" dirty="0" smtClean="0"/>
            <a:t> </a:t>
          </a:r>
          <a:r>
            <a:rPr lang="pt-PT" sz="2100" b="0" kern="1200" dirty="0" err="1" smtClean="0"/>
            <a:t>the</a:t>
          </a:r>
          <a:r>
            <a:rPr lang="pt-PT" sz="2100" b="0" kern="1200" dirty="0" smtClean="0"/>
            <a:t> </a:t>
          </a:r>
          <a:r>
            <a:rPr lang="pt-PT" sz="2100" b="0" kern="1200" dirty="0" err="1" smtClean="0"/>
            <a:t>workplace</a:t>
          </a:r>
          <a:endParaRPr lang="pt-PT" sz="2100" b="0" kern="1200" dirty="0"/>
        </a:p>
      </dsp:txBody>
      <dsp:txXfrm>
        <a:off x="2103316" y="575049"/>
        <a:ext cx="1569089" cy="15690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F0068-4207-49AB-B425-D6E3CCB7FCA7}" type="datetimeFigureOut">
              <a:rPr lang="pt-PT" smtClean="0"/>
              <a:t>23-10-2017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159A-BF20-4DA5-BFFE-7DC4F5A063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7681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A02F2-CAA5-49CB-832E-35D5718A53AD}" type="datetimeFigureOut">
              <a:rPr lang="en-GB" smtClean="0"/>
              <a:pPr/>
              <a:t>23/10/2017</a:t>
            </a:fld>
            <a:endParaRPr lang="en-GB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GB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A8890-54C3-485E-8819-AFDCF196A5D2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303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A8890-54C3-485E-8819-AFDCF196A5D2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2362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A8890-54C3-485E-8819-AFDCF196A5D2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011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A8890-54C3-485E-8819-AFDCF196A5D2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01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A8890-54C3-485E-8819-AFDCF196A5D2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01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A8890-54C3-485E-8819-AFDCF196A5D2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011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A8890-54C3-485E-8819-AFDCF196A5D2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011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A8890-54C3-485E-8819-AFDCF196A5D2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011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A8890-54C3-485E-8819-AFDCF196A5D2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011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A8890-54C3-485E-8819-AFDCF196A5D2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011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3"/>
          </a:xfrm>
        </p:spPr>
        <p:txBody>
          <a:bodyPr anchor="b">
            <a:noAutofit/>
          </a:bodyPr>
          <a:lstStyle>
            <a:lvl1pPr algn="r">
              <a:defRPr sz="4100">
                <a:solidFill>
                  <a:schemeClr val="accent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3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26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2" y="4470400"/>
            <a:ext cx="6447501" cy="1570963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B261-8843-42D1-AAFC-05E20E2D9B9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429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5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2" y="4470400"/>
            <a:ext cx="6447501" cy="1570963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B261-8843-42D1-AAFC-05E20E2D9B9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06403" y="790379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831035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1931989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2" y="4527448"/>
            <a:ext cx="6447501" cy="1513915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B261-8843-42D1-AAFC-05E20E2D9B9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18280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 com 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1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2" y="4527448"/>
            <a:ext cx="6447501" cy="1513915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B261-8843-42D1-AAFC-05E20E2D9B9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06403" y="790379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34764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2" y="4527448"/>
            <a:ext cx="6447501" cy="1513915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B261-8843-42D1-AAFC-05E20E2D9B9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45963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855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6" y="609600"/>
            <a:ext cx="978557" cy="5251451"/>
          </a:xfrm>
        </p:spPr>
        <p:txBody>
          <a:bodyPr vert="eaVert" anchor="ctr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2" y="609600"/>
            <a:ext cx="5295113" cy="5251451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51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639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2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898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90"/>
            <a:ext cx="3138026" cy="388077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254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0" y="2160983"/>
            <a:ext cx="3139217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0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9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721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609600"/>
            <a:ext cx="6447501" cy="13208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476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00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7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4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70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342797" indent="0">
              <a:buNone/>
              <a:defRPr sz="1100"/>
            </a:lvl2pPr>
            <a:lvl3pPr marL="685595" indent="0">
              <a:buNone/>
              <a:defRPr sz="900"/>
            </a:lvl3pPr>
            <a:lvl4pPr marL="1028392" indent="0">
              <a:buNone/>
              <a:defRPr sz="800"/>
            </a:lvl4pPr>
            <a:lvl5pPr marL="1371188" indent="0">
              <a:buNone/>
              <a:defRPr sz="800"/>
            </a:lvl5pPr>
            <a:lvl6pPr marL="1713986" indent="0">
              <a:buNone/>
              <a:defRPr sz="800"/>
            </a:lvl6pPr>
            <a:lvl7pPr marL="2056783" indent="0">
              <a:buNone/>
              <a:defRPr sz="800"/>
            </a:lvl7pPr>
            <a:lvl8pPr marL="2399580" indent="0">
              <a:buNone/>
              <a:defRPr sz="800"/>
            </a:lvl8pPr>
            <a:lvl9pPr marL="2742377" indent="0">
              <a:buNone/>
              <a:defRPr sz="8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1A48-F18A-45B3-BC05-1E27DA3F88AF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319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9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2" y="609601"/>
            <a:ext cx="6447501" cy="384571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9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51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2" y="609600"/>
            <a:ext cx="6447501" cy="1320800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2" y="2160590"/>
            <a:ext cx="6447501" cy="388077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63"/>
            <a:ext cx="683954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5B261-8843-42D1-AAFC-05E20E2D9B97}" type="datetimeFigureOut">
              <a:rPr lang="en-US" smtClean="0"/>
              <a:pPr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2" y="6041363"/>
            <a:ext cx="4723209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6041363"/>
            <a:ext cx="512504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7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31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75445" y="412229"/>
            <a:ext cx="7051185" cy="3382531"/>
          </a:xfrm>
        </p:spPr>
        <p:txBody>
          <a:bodyPr/>
          <a:lstStyle/>
          <a:p>
            <a:pPr algn="ctr"/>
            <a:r>
              <a:rPr lang="en-US" sz="3600" dirty="0"/>
              <a:t>The use of alcohol and drugs and its relation to the workplace</a:t>
            </a:r>
            <a:endParaRPr lang="pt-PT" sz="33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4133843"/>
            <a:ext cx="8431967" cy="2510852"/>
          </a:xfrm>
        </p:spPr>
        <p:txBody>
          <a:bodyPr>
            <a:noAutofit/>
          </a:bodyPr>
          <a:lstStyle/>
          <a:p>
            <a:pPr algn="ctr"/>
            <a:endParaRPr lang="pt-PT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r>
              <a:rPr lang="pt-PT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Cláudia Urbano, Casimiro Balsa &amp; Clara Vital</a:t>
            </a:r>
          </a:p>
          <a:p>
            <a:pPr algn="ctr"/>
            <a:endParaRPr lang="pt-PT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r>
              <a:rPr lang="pt-PT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endParaRPr lang="pt-PT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endParaRPr lang="pt-PT" sz="11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endParaRPr lang="pt-PT" sz="11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endParaRPr lang="pt-PT" sz="11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r>
              <a:rPr lang="pt-PT" sz="1100" dirty="0">
                <a:solidFill>
                  <a:schemeClr val="tx1"/>
                </a:solidFill>
                <a:latin typeface="Arial Black" panose="020B0A04020102020204" pitchFamily="34" charset="0"/>
              </a:rPr>
              <a:t>FCSH, Universidade NOVA de Lisboa</a:t>
            </a:r>
          </a:p>
        </p:txBody>
      </p:sp>
      <p:pic>
        <p:nvPicPr>
          <p:cNvPr id="4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280" y="4969288"/>
            <a:ext cx="1736480" cy="1145761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19667" y="6509061"/>
            <a:ext cx="29444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Authors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have no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conflict of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interest to declare.</a:t>
            </a:r>
            <a:endParaRPr lang="pt-P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38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7178" y="1179566"/>
            <a:ext cx="6447501" cy="1037655"/>
          </a:xfrm>
        </p:spPr>
        <p:txBody>
          <a:bodyPr/>
          <a:lstStyle/>
          <a:p>
            <a:r>
              <a:rPr lang="en-GB" dirty="0" smtClean="0"/>
              <a:t>Thank </a:t>
            </a:r>
            <a:r>
              <a:rPr lang="en-GB" dirty="0"/>
              <a:t>you for your attention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508002" y="3228723"/>
            <a:ext cx="6447501" cy="2799843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Cláudia Urbano, Casimiro Balsa &amp; </a:t>
            </a:r>
            <a:r>
              <a:rPr lang="pt-PT" dirty="0">
                <a:solidFill>
                  <a:schemeClr val="tx1"/>
                </a:solidFill>
                <a:latin typeface="Arial Black" panose="020B0A04020102020204" pitchFamily="34" charset="0"/>
              </a:rPr>
              <a:t>Clara </a:t>
            </a:r>
            <a:r>
              <a:rPr lang="pt-PT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Vital</a:t>
            </a:r>
            <a:endParaRPr lang="pt-PT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endParaRPr lang="pt-PT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r>
              <a:rPr lang="pt-PT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endParaRPr lang="pt-PT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endParaRPr lang="pt-PT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endParaRPr lang="pt-PT" sz="12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endParaRPr lang="pt-PT" sz="12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r>
              <a:rPr lang="pt-PT" sz="1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FCSH</a:t>
            </a:r>
            <a:r>
              <a:rPr lang="pt-PT" sz="1200" dirty="0">
                <a:solidFill>
                  <a:schemeClr val="tx1"/>
                </a:solidFill>
                <a:latin typeface="Arial Black" panose="020B0A04020102020204" pitchFamily="34" charset="0"/>
              </a:rPr>
              <a:t>, Universidade NOVA de Lisboa</a:t>
            </a:r>
          </a:p>
          <a:p>
            <a:endParaRPr lang="en-GB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0585" y="3689969"/>
            <a:ext cx="1844275" cy="112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77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8002" y="609600"/>
            <a:ext cx="6447501" cy="874427"/>
          </a:xfrm>
        </p:spPr>
        <p:txBody>
          <a:bodyPr>
            <a:normAutofit/>
          </a:bodyPr>
          <a:lstStyle/>
          <a:p>
            <a:pPr algn="ctr"/>
            <a:r>
              <a:rPr lang="en-US" sz="2100" b="1" dirty="0" smtClean="0">
                <a:solidFill>
                  <a:schemeClr val="tx1"/>
                </a:solidFill>
              </a:rPr>
              <a:t>Research context</a:t>
            </a:r>
            <a:endParaRPr lang="en-US" sz="2100" b="1" dirty="0">
              <a:solidFill>
                <a:schemeClr val="tx1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45" y="55829"/>
            <a:ext cx="1064419" cy="698552"/>
          </a:xfrm>
          <a:prstGeom prst="rect">
            <a:avLst/>
          </a:prstGeom>
        </p:spPr>
      </p:pic>
      <p:sp>
        <p:nvSpPr>
          <p:cNvPr id="6" name="Marcador de Posição de Conteúdo 5"/>
          <p:cNvSpPr>
            <a:spLocks noGrp="1"/>
          </p:cNvSpPr>
          <p:nvPr>
            <p:ph idx="1"/>
          </p:nvPr>
        </p:nvSpPr>
        <p:spPr>
          <a:xfrm>
            <a:off x="508002" y="1319135"/>
            <a:ext cx="6447501" cy="5299023"/>
          </a:xfrm>
        </p:spPr>
        <p:txBody>
          <a:bodyPr>
            <a:normAutofit fontScale="92500" lnSpcReduction="20000"/>
          </a:bodyPr>
          <a:lstStyle/>
          <a:p>
            <a:r>
              <a:rPr lang="en-US" sz="1800" b="1" dirty="0" smtClean="0"/>
              <a:t>3</a:t>
            </a:r>
            <a:r>
              <a:rPr lang="en-US" sz="1800" b="1" baseline="30000" dirty="0" smtClean="0"/>
              <a:t>rd</a:t>
            </a:r>
            <a:r>
              <a:rPr lang="en-US" sz="1800" b="1" dirty="0" smtClean="0"/>
              <a:t> Portuguese General Population Survey 2012 – data analysis of prevalence and frequencies of alcohol and drug use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1600" dirty="0" smtClean="0"/>
              <a:t>Comparing data for general population and population related with the workplace (employed or unemployed people)</a:t>
            </a:r>
          </a:p>
          <a:p>
            <a:endParaRPr lang="en-US" sz="1800" b="1" dirty="0" smtClean="0"/>
          </a:p>
          <a:p>
            <a:r>
              <a:rPr lang="en-US" sz="1800" b="1" dirty="0" smtClean="0"/>
              <a:t>Defining a model of survey set of questions regarding the use of substances and the workplace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1600" dirty="0" smtClean="0"/>
              <a:t>After the analysis of significant literature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1600" dirty="0" smtClean="0"/>
              <a:t>And the analysis of national and international indicators on the use of alcohol and drugs in the workplace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sz="1600" dirty="0" smtClean="0"/>
          </a:p>
          <a:p>
            <a:pPr marL="257175" lvl="1" indent="-257175"/>
            <a:r>
              <a:rPr lang="en-US" sz="1800" b="1" dirty="0" smtClean="0"/>
              <a:t>Theoretical concept of «workplace population»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1600" dirty="0" smtClean="0"/>
              <a:t>Different from «working population» = employed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1600" dirty="0" smtClean="0"/>
              <a:t>Includes unemployed population or others potentially integrated in the workplace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sz="1600" dirty="0" smtClean="0"/>
          </a:p>
          <a:p>
            <a:r>
              <a:rPr lang="en-US" sz="1800" b="1" dirty="0" smtClean="0"/>
              <a:t>4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Portuguese General Population Survey 2017 – new set of questions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1600" dirty="0" smtClean="0"/>
              <a:t>Brief analysis</a:t>
            </a:r>
          </a:p>
          <a:p>
            <a:endParaRPr lang="en-US" sz="18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en-US" sz="1800" dirty="0"/>
          </a:p>
        </p:txBody>
      </p:sp>
      <p:sp>
        <p:nvSpPr>
          <p:cNvPr id="7" name="Retângulo 6"/>
          <p:cNvSpPr/>
          <p:nvPr/>
        </p:nvSpPr>
        <p:spPr>
          <a:xfrm>
            <a:off x="6658949" y="6507956"/>
            <a:ext cx="2442015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pt-PT" b="1" dirty="0" smtClean="0"/>
              <a:t>claudia.urbano@fcsh.unl.pt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189202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45" y="55829"/>
            <a:ext cx="1064419" cy="698552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6658949" y="6507956"/>
            <a:ext cx="2442015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pt-PT" b="1" dirty="0" smtClean="0"/>
              <a:t>claudia.urbano@fcsh.unl.pt</a:t>
            </a:r>
            <a:endParaRPr lang="pt-PT" b="1" dirty="0"/>
          </a:p>
        </p:txBody>
      </p:sp>
      <p:graphicFrame>
        <p:nvGraphicFramePr>
          <p:cNvPr id="8" name="Marcador de Posição de Conteú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3395276"/>
              </p:ext>
            </p:extLst>
          </p:nvPr>
        </p:nvGraphicFramePr>
        <p:xfrm>
          <a:off x="1012825" y="-190500"/>
          <a:ext cx="5064125" cy="4041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079762662"/>
              </p:ext>
            </p:extLst>
          </p:nvPr>
        </p:nvGraphicFramePr>
        <p:xfrm>
          <a:off x="1704975" y="3426817"/>
          <a:ext cx="4000500" cy="2719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99632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2282" y="198120"/>
            <a:ext cx="6447501" cy="874427"/>
          </a:xfrm>
        </p:spPr>
        <p:txBody>
          <a:bodyPr>
            <a:normAutofit/>
          </a:bodyPr>
          <a:lstStyle/>
          <a:p>
            <a:pPr algn="ctr"/>
            <a:r>
              <a:rPr lang="en-GB" sz="2100" b="1" dirty="0" smtClean="0">
                <a:solidFill>
                  <a:schemeClr val="tx1"/>
                </a:solidFill>
              </a:rPr>
              <a:t>Alcohol and Drug Use and the workplace</a:t>
            </a:r>
            <a:br>
              <a:rPr lang="en-GB" sz="2100" b="1" dirty="0" smtClean="0">
                <a:solidFill>
                  <a:schemeClr val="tx1"/>
                </a:solidFill>
              </a:rPr>
            </a:br>
            <a:r>
              <a:rPr lang="en-GB" sz="2100" b="1" dirty="0" smtClean="0">
                <a:solidFill>
                  <a:schemeClr val="tx1"/>
                </a:solidFill>
              </a:rPr>
              <a:t>2012 data</a:t>
            </a:r>
            <a:endParaRPr lang="en-GB" sz="2100" b="1" dirty="0">
              <a:solidFill>
                <a:schemeClr val="tx1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45" y="55829"/>
            <a:ext cx="1064419" cy="698552"/>
          </a:xfrm>
          <a:prstGeom prst="rect">
            <a:avLst/>
          </a:prstGeom>
        </p:spPr>
      </p:pic>
      <p:sp>
        <p:nvSpPr>
          <p:cNvPr id="6" name="Marcador de Posição de Conteúdo 5"/>
          <p:cNvSpPr>
            <a:spLocks noGrp="1"/>
          </p:cNvSpPr>
          <p:nvPr>
            <p:ph idx="1"/>
          </p:nvPr>
        </p:nvSpPr>
        <p:spPr>
          <a:xfrm>
            <a:off x="508002" y="1319135"/>
            <a:ext cx="6447501" cy="5299023"/>
          </a:xfrm>
        </p:spPr>
        <p:txBody>
          <a:bodyPr>
            <a:normAutofit fontScale="92500" lnSpcReduction="20000"/>
          </a:bodyPr>
          <a:lstStyle/>
          <a:p>
            <a:r>
              <a:rPr lang="en-GB" sz="1800" dirty="0" smtClean="0"/>
              <a:t>Sample size: 6.000 15-74 </a:t>
            </a:r>
            <a:r>
              <a:rPr lang="en-GB" sz="1800" dirty="0" err="1" smtClean="0"/>
              <a:t>y.o</a:t>
            </a:r>
            <a:r>
              <a:rPr lang="en-GB" sz="1800" dirty="0" smtClean="0"/>
              <a:t>.</a:t>
            </a:r>
          </a:p>
          <a:p>
            <a:r>
              <a:rPr lang="en-GB" sz="1800" dirty="0" smtClean="0"/>
              <a:t>Weighted data</a:t>
            </a:r>
          </a:p>
          <a:p>
            <a:endParaRPr lang="en-GB" sz="1800" dirty="0" smtClean="0"/>
          </a:p>
          <a:p>
            <a:r>
              <a:rPr lang="en-GB" sz="2300" b="1" dirty="0" smtClean="0"/>
              <a:t>Characterizing users among general population and among workplace population</a:t>
            </a:r>
          </a:p>
          <a:p>
            <a:pPr lvl="1"/>
            <a:r>
              <a:rPr lang="en-GB" sz="1600" dirty="0" smtClean="0"/>
              <a:t>Alcohol use: </a:t>
            </a:r>
          </a:p>
          <a:p>
            <a:pPr lvl="2"/>
            <a:r>
              <a:rPr lang="en-GB" sz="1400" dirty="0" smtClean="0"/>
              <a:t>Slightly higher </a:t>
            </a:r>
            <a:r>
              <a:rPr lang="en-GB" sz="1400" dirty="0"/>
              <a:t>prevalence among workplace </a:t>
            </a:r>
            <a:r>
              <a:rPr lang="en-GB" sz="1400" dirty="0" smtClean="0"/>
              <a:t>population than among general population </a:t>
            </a:r>
            <a:r>
              <a:rPr lang="en-GB" sz="1400" dirty="0"/>
              <a:t>- </a:t>
            </a:r>
            <a:r>
              <a:rPr lang="pt-PT" sz="1400" dirty="0"/>
              <a:t>75,7% </a:t>
            </a:r>
            <a:r>
              <a:rPr lang="pt-PT" sz="1400" dirty="0" err="1"/>
              <a:t>vs</a:t>
            </a:r>
            <a:r>
              <a:rPr lang="pt-PT" sz="1400" dirty="0"/>
              <a:t> 73,6% LTP, 63,7% </a:t>
            </a:r>
            <a:r>
              <a:rPr lang="pt-PT" sz="1400" dirty="0" err="1"/>
              <a:t>vs</a:t>
            </a:r>
            <a:r>
              <a:rPr lang="pt-PT" sz="1400" dirty="0"/>
              <a:t> 61,1% LYP </a:t>
            </a:r>
            <a:r>
              <a:rPr lang="pt-PT" sz="1400" dirty="0" err="1"/>
              <a:t>and</a:t>
            </a:r>
            <a:r>
              <a:rPr lang="pt-PT" sz="1400" dirty="0"/>
              <a:t> 53,2% </a:t>
            </a:r>
            <a:r>
              <a:rPr lang="pt-PT" sz="1400" dirty="0" err="1"/>
              <a:t>vs</a:t>
            </a:r>
            <a:r>
              <a:rPr lang="pt-PT" sz="1400" dirty="0"/>
              <a:t> 50,3% LMP</a:t>
            </a:r>
            <a:endParaRPr lang="en-GB" sz="1400" dirty="0"/>
          </a:p>
          <a:p>
            <a:pPr lvl="2"/>
            <a:r>
              <a:rPr lang="en-GB" sz="1400" dirty="0" smtClean="0"/>
              <a:t>Beverage problematic use (AUDIT C test) slightly higher among workplace population (14,8% vs 13,3%)</a:t>
            </a:r>
          </a:p>
          <a:p>
            <a:pPr lvl="2"/>
            <a:r>
              <a:rPr lang="en-GB" sz="1400" dirty="0" smtClean="0"/>
              <a:t>Prevalence is higher among unemployed people</a:t>
            </a:r>
          </a:p>
          <a:p>
            <a:pPr lvl="2"/>
            <a:r>
              <a:rPr lang="en-GB" sz="1400" dirty="0" smtClean="0"/>
              <a:t>Differences between activity sectors and professions</a:t>
            </a:r>
            <a:endParaRPr lang="en-GB" sz="1400" dirty="0"/>
          </a:p>
          <a:p>
            <a:pPr marL="557212" lvl="2" indent="-257175"/>
            <a:r>
              <a:rPr lang="en-GB" sz="1600" dirty="0"/>
              <a:t>Drug use: </a:t>
            </a:r>
            <a:endParaRPr lang="en-GB" sz="1600" dirty="0" smtClean="0"/>
          </a:p>
          <a:p>
            <a:pPr marL="900112" lvl="3" indent="-257175"/>
            <a:r>
              <a:rPr lang="en-GB" sz="1400" dirty="0" smtClean="0"/>
              <a:t>Similar </a:t>
            </a:r>
            <a:r>
              <a:rPr lang="en-GB" sz="1400" dirty="0"/>
              <a:t>tendencies between both population, considering workplace population have </a:t>
            </a:r>
            <a:r>
              <a:rPr lang="en-GB" sz="1400" dirty="0" smtClean="0"/>
              <a:t>more young </a:t>
            </a:r>
            <a:r>
              <a:rPr lang="en-GB" sz="1400" dirty="0"/>
              <a:t>and male </a:t>
            </a:r>
            <a:r>
              <a:rPr lang="en-GB" sz="1400" dirty="0" smtClean="0"/>
              <a:t>people</a:t>
            </a:r>
          </a:p>
          <a:p>
            <a:pPr marL="557212" lvl="2" indent="-257175"/>
            <a:r>
              <a:rPr lang="en-GB" sz="1600" dirty="0" smtClean="0"/>
              <a:t>Multivariate analysis: </a:t>
            </a:r>
          </a:p>
          <a:p>
            <a:pPr marL="900112" lvl="3" indent="-257175"/>
            <a:r>
              <a:rPr lang="en-GB" sz="1400" dirty="0" smtClean="0"/>
              <a:t>Different profiles of workers (different activities and contexts – construction, industry, restaurant industry, transportation industry…) and their relation to the use; </a:t>
            </a:r>
          </a:p>
          <a:p>
            <a:pPr marL="900112" lvl="3" indent="-257175"/>
            <a:r>
              <a:rPr lang="en-GB" sz="1400" dirty="0" smtClean="0"/>
              <a:t>Different occupational contexts and the knowledge about prevention policies in the workplace</a:t>
            </a:r>
          </a:p>
          <a:p>
            <a:pPr marL="900112" lvl="3" indent="-257175"/>
            <a:endParaRPr lang="en-GB" sz="1300" dirty="0"/>
          </a:p>
          <a:p>
            <a:endParaRPr lang="en-GB" sz="1800" b="1" dirty="0" smtClean="0"/>
          </a:p>
          <a:p>
            <a:pPr marL="342900" lvl="1" indent="0">
              <a:buNone/>
            </a:pPr>
            <a:endParaRPr lang="en-GB" sz="1600" dirty="0"/>
          </a:p>
        </p:txBody>
      </p:sp>
      <p:sp>
        <p:nvSpPr>
          <p:cNvPr id="7" name="Retângulo 6"/>
          <p:cNvSpPr/>
          <p:nvPr/>
        </p:nvSpPr>
        <p:spPr>
          <a:xfrm>
            <a:off x="6658949" y="6507956"/>
            <a:ext cx="2442015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pt-PT" b="1" dirty="0" smtClean="0"/>
              <a:t>claudia.urbano@fcsh.unl.pt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421335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6700" y="198120"/>
            <a:ext cx="6643083" cy="874427"/>
          </a:xfrm>
        </p:spPr>
        <p:txBody>
          <a:bodyPr>
            <a:noAutofit/>
          </a:bodyPr>
          <a:lstStyle/>
          <a:p>
            <a:pPr algn="ctr"/>
            <a:r>
              <a:rPr lang="en-GB" sz="2100" b="1" dirty="0" smtClean="0">
                <a:solidFill>
                  <a:schemeClr val="tx1"/>
                </a:solidFill>
              </a:rPr>
              <a:t>Characterizing the workplace population’s practices</a:t>
            </a:r>
            <a:br>
              <a:rPr lang="en-GB" sz="2100" b="1" dirty="0" smtClean="0">
                <a:solidFill>
                  <a:schemeClr val="tx1"/>
                </a:solidFill>
              </a:rPr>
            </a:br>
            <a:r>
              <a:rPr lang="en-GB" sz="2100" b="1" dirty="0" smtClean="0">
                <a:solidFill>
                  <a:schemeClr val="tx1"/>
                </a:solidFill>
              </a:rPr>
              <a:t>2017 data</a:t>
            </a:r>
            <a:endParaRPr lang="en-GB" sz="2100" b="1" dirty="0">
              <a:solidFill>
                <a:schemeClr val="tx1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45" y="55829"/>
            <a:ext cx="1064419" cy="698552"/>
          </a:xfrm>
          <a:prstGeom prst="rect">
            <a:avLst/>
          </a:prstGeom>
        </p:spPr>
      </p:pic>
      <p:sp>
        <p:nvSpPr>
          <p:cNvPr id="6" name="Marcador de Posição de Conteúdo 5"/>
          <p:cNvSpPr>
            <a:spLocks noGrp="1"/>
          </p:cNvSpPr>
          <p:nvPr>
            <p:ph idx="1"/>
          </p:nvPr>
        </p:nvSpPr>
        <p:spPr>
          <a:xfrm>
            <a:off x="508002" y="1319135"/>
            <a:ext cx="6447501" cy="5299023"/>
          </a:xfrm>
        </p:spPr>
        <p:txBody>
          <a:bodyPr/>
          <a:lstStyle/>
          <a:p>
            <a:r>
              <a:rPr lang="en-GB" sz="1800" dirty="0" smtClean="0"/>
              <a:t>Sample size: 12.000 15-74 </a:t>
            </a:r>
            <a:r>
              <a:rPr lang="en-GB" sz="1800" dirty="0" err="1" smtClean="0"/>
              <a:t>y.o</a:t>
            </a:r>
            <a:r>
              <a:rPr lang="en-GB" sz="1800" dirty="0" smtClean="0"/>
              <a:t>.</a:t>
            </a:r>
          </a:p>
          <a:p>
            <a:r>
              <a:rPr lang="en-GB" sz="1800" dirty="0" smtClean="0"/>
              <a:t>Weighted data</a:t>
            </a:r>
          </a:p>
          <a:p>
            <a:endParaRPr lang="en-GB" sz="1800" dirty="0" smtClean="0"/>
          </a:p>
          <a:p>
            <a:r>
              <a:rPr lang="en-GB" sz="1800" dirty="0" smtClean="0"/>
              <a:t>Brief information</a:t>
            </a:r>
          </a:p>
          <a:p>
            <a:pPr lvl="1"/>
            <a:r>
              <a:rPr lang="en-GB" sz="1600" b="1" u="sng" dirty="0" smtClean="0"/>
              <a:t>Workplace population</a:t>
            </a:r>
            <a:r>
              <a:rPr lang="en-GB" sz="1600" b="1" dirty="0" smtClean="0"/>
              <a:t>: </a:t>
            </a:r>
            <a:r>
              <a:rPr lang="en-GB" sz="1600" dirty="0" smtClean="0"/>
              <a:t>47% employed and 13% unemployed</a:t>
            </a:r>
          </a:p>
          <a:p>
            <a:pPr lvl="1"/>
            <a:r>
              <a:rPr lang="en-GB" sz="1600" b="1" u="sng" dirty="0" smtClean="0"/>
              <a:t>Job satisfaction</a:t>
            </a:r>
            <a:r>
              <a:rPr lang="en-GB" sz="1600" b="1" dirty="0" smtClean="0"/>
              <a:t>:</a:t>
            </a:r>
            <a:r>
              <a:rPr lang="en-GB" sz="1600" dirty="0" smtClean="0"/>
              <a:t> ¾ happy/very happy with current job</a:t>
            </a:r>
          </a:p>
          <a:p>
            <a:pPr lvl="1"/>
            <a:endParaRPr lang="en-GB" sz="1600" dirty="0"/>
          </a:p>
          <a:p>
            <a:pPr lvl="1"/>
            <a:r>
              <a:rPr lang="en-GB" sz="1600" dirty="0" smtClean="0"/>
              <a:t>4,6% had work accidents during the last 2 years, 4% of them due to alcohol use (more than 16-17% of those who had accidents prefer not to answers if those accidents were related to alcohol or drug use)</a:t>
            </a:r>
          </a:p>
          <a:p>
            <a:pPr lvl="1"/>
            <a:endParaRPr lang="en-GB" sz="1600" dirty="0" smtClean="0"/>
          </a:p>
          <a:p>
            <a:pPr lvl="1"/>
            <a:endParaRPr lang="en-GB" sz="1500" dirty="0" smtClean="0"/>
          </a:p>
          <a:p>
            <a:pPr lvl="1"/>
            <a:endParaRPr lang="pt-PT" sz="1600" dirty="0" smtClean="0"/>
          </a:p>
          <a:p>
            <a:pPr lvl="1">
              <a:buFont typeface="Wingdings" panose="05000000000000000000" pitchFamily="2" charset="2"/>
              <a:buChar char="v"/>
            </a:pPr>
            <a:endParaRPr lang="pt-PT" sz="1600" dirty="0"/>
          </a:p>
          <a:p>
            <a:endParaRPr lang="en-GB" sz="1800" b="1" dirty="0" smtClean="0"/>
          </a:p>
          <a:p>
            <a:pPr marL="342900" lvl="1" indent="0">
              <a:buNone/>
            </a:pPr>
            <a:endParaRPr lang="en-GB" sz="1600" dirty="0"/>
          </a:p>
        </p:txBody>
      </p:sp>
      <p:sp>
        <p:nvSpPr>
          <p:cNvPr id="7" name="Retângulo 6"/>
          <p:cNvSpPr/>
          <p:nvPr/>
        </p:nvSpPr>
        <p:spPr>
          <a:xfrm>
            <a:off x="6658949" y="6507956"/>
            <a:ext cx="2442015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pt-PT" b="1" dirty="0" smtClean="0"/>
              <a:t>claudia.urbano@fcsh.unl.pt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45091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45" y="55829"/>
            <a:ext cx="1064419" cy="698552"/>
          </a:xfrm>
          <a:prstGeom prst="rect">
            <a:avLst/>
          </a:prstGeom>
        </p:spPr>
      </p:pic>
      <p:sp>
        <p:nvSpPr>
          <p:cNvPr id="6" name="Marcador de Posição de Conteúdo 5"/>
          <p:cNvSpPr>
            <a:spLocks noGrp="1"/>
          </p:cNvSpPr>
          <p:nvPr>
            <p:ph idx="1"/>
          </p:nvPr>
        </p:nvSpPr>
        <p:spPr>
          <a:xfrm>
            <a:off x="508002" y="1319135"/>
            <a:ext cx="6447501" cy="5473514"/>
          </a:xfrm>
        </p:spPr>
        <p:txBody>
          <a:bodyPr>
            <a:normAutofit/>
          </a:bodyPr>
          <a:lstStyle/>
          <a:p>
            <a:pPr lvl="1"/>
            <a:r>
              <a:rPr lang="en-GB" sz="1600" b="1" u="sng" dirty="0"/>
              <a:t>LYP</a:t>
            </a:r>
            <a:r>
              <a:rPr lang="en-GB" sz="1600" b="1" dirty="0"/>
              <a:t>:</a:t>
            </a:r>
            <a:r>
              <a:rPr lang="en-GB" sz="1600" dirty="0"/>
              <a:t> </a:t>
            </a:r>
          </a:p>
          <a:p>
            <a:pPr lvl="2"/>
            <a:r>
              <a:rPr lang="en-GB" sz="1500" dirty="0"/>
              <a:t>19,4% used alcohol in working days, 9,4% medicines and 6,5% </a:t>
            </a:r>
            <a:r>
              <a:rPr lang="en-GB" sz="1500" dirty="0" smtClean="0"/>
              <a:t>drugs</a:t>
            </a:r>
          </a:p>
          <a:p>
            <a:pPr lvl="2"/>
            <a:endParaRPr lang="en-GB" sz="1500" dirty="0"/>
          </a:p>
          <a:p>
            <a:pPr lvl="2"/>
            <a:r>
              <a:rPr lang="en-GB" sz="1500" dirty="0"/>
              <a:t>4,5% used alcohol often or some times 2h before work shift, 11,8% during meal breaks, 5% during other breaks at work, </a:t>
            </a:r>
            <a:r>
              <a:rPr lang="en-GB" sz="1500" dirty="0" smtClean="0"/>
              <a:t>2,8</a:t>
            </a:r>
            <a:r>
              <a:rPr lang="en-GB" sz="1500" dirty="0"/>
              <a:t>% during work </a:t>
            </a:r>
            <a:r>
              <a:rPr lang="en-GB" sz="1500" dirty="0" smtClean="0"/>
              <a:t>time</a:t>
            </a:r>
          </a:p>
          <a:p>
            <a:pPr lvl="2"/>
            <a:endParaRPr lang="en-GB" sz="1500" dirty="0" smtClean="0"/>
          </a:p>
          <a:p>
            <a:pPr lvl="2"/>
            <a:r>
              <a:rPr lang="en-GB" sz="1500" dirty="0" smtClean="0"/>
              <a:t>6,5% frequently drank alcohol during special events promoted by the company (parties, anniversaries, colleagues’ farewell parties), and 8,8% did it some times; 2,0% say in those events there are no beverage and 22,2% say there are no such events in the company</a:t>
            </a:r>
          </a:p>
          <a:p>
            <a:pPr lvl="3"/>
            <a:r>
              <a:rPr lang="en-GB" sz="1300" dirty="0" smtClean="0"/>
              <a:t>Percentages are lower for medicines and for drugs</a:t>
            </a:r>
            <a:endParaRPr lang="en-GB" sz="1300" dirty="0"/>
          </a:p>
          <a:p>
            <a:pPr marL="685800" lvl="2" indent="0">
              <a:buNone/>
            </a:pPr>
            <a:r>
              <a:rPr lang="en-GB" sz="1500" dirty="0" smtClean="0"/>
              <a:t> </a:t>
            </a:r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pt-PT" sz="1500" dirty="0" smtClean="0"/>
          </a:p>
          <a:p>
            <a:pPr lvl="1">
              <a:buFont typeface="Wingdings" panose="05000000000000000000" pitchFamily="2" charset="2"/>
              <a:buChar char="v"/>
            </a:pPr>
            <a:endParaRPr lang="pt-PT" sz="1600" dirty="0"/>
          </a:p>
          <a:p>
            <a:endParaRPr lang="en-GB" sz="1800" b="1" dirty="0" smtClean="0"/>
          </a:p>
          <a:p>
            <a:pPr marL="342900" lvl="1" indent="0">
              <a:buNone/>
            </a:pPr>
            <a:endParaRPr lang="en-GB" sz="1600" dirty="0"/>
          </a:p>
        </p:txBody>
      </p:sp>
      <p:sp>
        <p:nvSpPr>
          <p:cNvPr id="7" name="Retângulo 6"/>
          <p:cNvSpPr/>
          <p:nvPr/>
        </p:nvSpPr>
        <p:spPr>
          <a:xfrm>
            <a:off x="6658949" y="6507956"/>
            <a:ext cx="2442015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pt-PT" b="1" dirty="0" smtClean="0"/>
              <a:t>claudia.urbano@fcsh.unl.pt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66374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2282" y="198120"/>
            <a:ext cx="6447501" cy="874427"/>
          </a:xfrm>
        </p:spPr>
        <p:txBody>
          <a:bodyPr>
            <a:normAutofit/>
          </a:bodyPr>
          <a:lstStyle/>
          <a:p>
            <a:pPr algn="ctr"/>
            <a:r>
              <a:rPr lang="en-GB" sz="2100" b="1" dirty="0" smtClean="0">
                <a:solidFill>
                  <a:schemeClr val="tx1"/>
                </a:solidFill>
              </a:rPr>
              <a:t>Characterizing the workplace policies</a:t>
            </a:r>
            <a:br>
              <a:rPr lang="en-GB" sz="2100" b="1" dirty="0" smtClean="0">
                <a:solidFill>
                  <a:schemeClr val="tx1"/>
                </a:solidFill>
              </a:rPr>
            </a:br>
            <a:r>
              <a:rPr lang="en-GB" sz="2100" b="1" dirty="0" smtClean="0">
                <a:solidFill>
                  <a:schemeClr val="tx1"/>
                </a:solidFill>
              </a:rPr>
              <a:t>2017 data</a:t>
            </a:r>
            <a:endParaRPr lang="en-GB" sz="2100" b="1" dirty="0">
              <a:solidFill>
                <a:schemeClr val="tx1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45" y="55829"/>
            <a:ext cx="1064419" cy="698552"/>
          </a:xfrm>
          <a:prstGeom prst="rect">
            <a:avLst/>
          </a:prstGeom>
        </p:spPr>
      </p:pic>
      <p:sp>
        <p:nvSpPr>
          <p:cNvPr id="6" name="Marcador de Posição de Conteúdo 5"/>
          <p:cNvSpPr>
            <a:spLocks noGrp="1"/>
          </p:cNvSpPr>
          <p:nvPr>
            <p:ph idx="1"/>
          </p:nvPr>
        </p:nvSpPr>
        <p:spPr>
          <a:xfrm>
            <a:off x="508002" y="1319135"/>
            <a:ext cx="6447501" cy="5299023"/>
          </a:xfrm>
        </p:spPr>
        <p:txBody>
          <a:bodyPr/>
          <a:lstStyle/>
          <a:p>
            <a:pPr lvl="1"/>
            <a:r>
              <a:rPr lang="en-GB" sz="1600" b="1" u="sng" dirty="0" smtClean="0"/>
              <a:t>Workplace policies and regulation</a:t>
            </a:r>
            <a:r>
              <a:rPr lang="en-GB" sz="1600" b="1" dirty="0" smtClean="0"/>
              <a:t>: </a:t>
            </a:r>
          </a:p>
          <a:p>
            <a:pPr lvl="2"/>
            <a:r>
              <a:rPr lang="en-GB" sz="1500" dirty="0" smtClean="0"/>
              <a:t>56% workplace doesn’t have a health promotion dept. and 64%  no health promotion program</a:t>
            </a:r>
          </a:p>
          <a:p>
            <a:pPr lvl="2"/>
            <a:endParaRPr lang="en-GB" sz="1500" dirty="0" smtClean="0"/>
          </a:p>
          <a:p>
            <a:pPr lvl="2"/>
            <a:r>
              <a:rPr lang="en-GB" sz="1500" dirty="0" smtClean="0"/>
              <a:t>19,9% there is regulation: 65,% both on alcohol and drugs</a:t>
            </a:r>
          </a:p>
          <a:p>
            <a:pPr lvl="2"/>
            <a:endParaRPr lang="en-GB" sz="1500" dirty="0" smtClean="0"/>
          </a:p>
          <a:p>
            <a:pPr lvl="2"/>
            <a:r>
              <a:rPr lang="en-GB" sz="1500" dirty="0" smtClean="0"/>
              <a:t>79,4% no prevention/intervention activities related to alcohol and or drug use problems</a:t>
            </a:r>
          </a:p>
          <a:p>
            <a:pPr lvl="2"/>
            <a:endParaRPr lang="en-GB" sz="1500" dirty="0" smtClean="0"/>
          </a:p>
          <a:p>
            <a:pPr lvl="2"/>
            <a:r>
              <a:rPr lang="en-GB" sz="1500" dirty="0" smtClean="0"/>
              <a:t>8,1% tests on drinking and 5,4% on screening drug use, mostly without a defined regularity, and in 75% of the cases is a random selection (while in 17% the test is only to specific groups of workers)</a:t>
            </a:r>
          </a:p>
          <a:p>
            <a:pPr lvl="2"/>
            <a:endParaRPr lang="en-GB" sz="1500" dirty="0" smtClean="0"/>
          </a:p>
          <a:p>
            <a:pPr lvl="2"/>
            <a:r>
              <a:rPr lang="en-GB" sz="1500" dirty="0" smtClean="0"/>
              <a:t>44-50% say the company has no concern at all towards alcohol, medicines and drug use by the employees and 9-12% say the concern is little</a:t>
            </a:r>
          </a:p>
          <a:p>
            <a:pPr lvl="1"/>
            <a:endParaRPr lang="en-GB" sz="1500" dirty="0" smtClean="0"/>
          </a:p>
          <a:p>
            <a:pPr lvl="1"/>
            <a:endParaRPr lang="pt-PT" sz="1600" dirty="0" smtClean="0"/>
          </a:p>
          <a:p>
            <a:pPr lvl="1">
              <a:buFont typeface="Wingdings" panose="05000000000000000000" pitchFamily="2" charset="2"/>
              <a:buChar char="v"/>
            </a:pPr>
            <a:endParaRPr lang="pt-PT" sz="1600" dirty="0"/>
          </a:p>
          <a:p>
            <a:endParaRPr lang="en-GB" sz="1800" b="1" dirty="0" smtClean="0"/>
          </a:p>
          <a:p>
            <a:pPr marL="342900" lvl="1" indent="0">
              <a:buNone/>
            </a:pPr>
            <a:endParaRPr lang="en-GB" sz="1600" dirty="0"/>
          </a:p>
        </p:txBody>
      </p:sp>
      <p:sp>
        <p:nvSpPr>
          <p:cNvPr id="7" name="Retângulo 6"/>
          <p:cNvSpPr/>
          <p:nvPr/>
        </p:nvSpPr>
        <p:spPr>
          <a:xfrm>
            <a:off x="6658949" y="6507956"/>
            <a:ext cx="2442015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pt-PT" b="1" dirty="0" smtClean="0"/>
              <a:t>claudia.urbano@fcsh.unl.pt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74616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2282" y="198120"/>
            <a:ext cx="6447501" cy="874427"/>
          </a:xfrm>
        </p:spPr>
        <p:txBody>
          <a:bodyPr>
            <a:normAutofit/>
          </a:bodyPr>
          <a:lstStyle/>
          <a:p>
            <a:pPr algn="ctr"/>
            <a:r>
              <a:rPr lang="pt-PT" sz="2100" b="1" dirty="0" err="1" smtClean="0">
                <a:solidFill>
                  <a:schemeClr val="tx1"/>
                </a:solidFill>
              </a:rPr>
              <a:t>Characterizing</a:t>
            </a:r>
            <a:r>
              <a:rPr lang="pt-PT" sz="2100" b="1" dirty="0" smtClean="0">
                <a:solidFill>
                  <a:schemeClr val="tx1"/>
                </a:solidFill>
              </a:rPr>
              <a:t> </a:t>
            </a:r>
            <a:r>
              <a:rPr lang="pt-PT" sz="2100" b="1" dirty="0" err="1" smtClean="0">
                <a:solidFill>
                  <a:schemeClr val="tx1"/>
                </a:solidFill>
              </a:rPr>
              <a:t>the</a:t>
            </a:r>
            <a:r>
              <a:rPr lang="pt-PT" sz="2100" b="1" dirty="0" smtClean="0">
                <a:solidFill>
                  <a:schemeClr val="tx1"/>
                </a:solidFill>
              </a:rPr>
              <a:t> </a:t>
            </a:r>
            <a:r>
              <a:rPr lang="pt-PT" sz="2100" b="1" dirty="0" err="1" smtClean="0">
                <a:solidFill>
                  <a:schemeClr val="tx1"/>
                </a:solidFill>
              </a:rPr>
              <a:t>workplace</a:t>
            </a:r>
            <a:r>
              <a:rPr lang="pt-PT" sz="2100" b="1" dirty="0" smtClean="0">
                <a:solidFill>
                  <a:schemeClr val="tx1"/>
                </a:solidFill>
              </a:rPr>
              <a:t> </a:t>
            </a:r>
            <a:r>
              <a:rPr lang="pt-PT" sz="2100" b="1" dirty="0" err="1" smtClean="0">
                <a:solidFill>
                  <a:schemeClr val="tx1"/>
                </a:solidFill>
              </a:rPr>
              <a:t>and</a:t>
            </a:r>
            <a:r>
              <a:rPr lang="pt-PT" sz="2100" b="1" dirty="0" smtClean="0">
                <a:solidFill>
                  <a:schemeClr val="tx1"/>
                </a:solidFill>
              </a:rPr>
              <a:t> </a:t>
            </a:r>
            <a:r>
              <a:rPr lang="pt-PT" sz="2100" b="1" dirty="0" err="1" smtClean="0">
                <a:solidFill>
                  <a:schemeClr val="tx1"/>
                </a:solidFill>
              </a:rPr>
              <a:t>environment</a:t>
            </a:r>
            <a:r>
              <a:rPr lang="pt-PT" sz="2100" b="1" dirty="0" smtClean="0">
                <a:solidFill>
                  <a:schemeClr val="tx1"/>
                </a:solidFill>
              </a:rPr>
              <a:t/>
            </a:r>
            <a:br>
              <a:rPr lang="pt-PT" sz="2100" b="1" dirty="0" smtClean="0">
                <a:solidFill>
                  <a:schemeClr val="tx1"/>
                </a:solidFill>
              </a:rPr>
            </a:br>
            <a:r>
              <a:rPr lang="pt-PT" sz="2100" b="1" dirty="0" smtClean="0">
                <a:solidFill>
                  <a:schemeClr val="tx1"/>
                </a:solidFill>
              </a:rPr>
              <a:t>2017 data</a:t>
            </a:r>
            <a:endParaRPr lang="pt-PT" sz="2100" b="1" dirty="0">
              <a:solidFill>
                <a:schemeClr val="tx1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45" y="55829"/>
            <a:ext cx="1064419" cy="698552"/>
          </a:xfrm>
          <a:prstGeom prst="rect">
            <a:avLst/>
          </a:prstGeom>
        </p:spPr>
      </p:pic>
      <p:sp>
        <p:nvSpPr>
          <p:cNvPr id="6" name="Marcador de Posição de Conteúdo 5"/>
          <p:cNvSpPr>
            <a:spLocks noGrp="1"/>
          </p:cNvSpPr>
          <p:nvPr>
            <p:ph idx="1"/>
          </p:nvPr>
        </p:nvSpPr>
        <p:spPr>
          <a:xfrm>
            <a:off x="508002" y="1319135"/>
            <a:ext cx="6447501" cy="5473514"/>
          </a:xfrm>
        </p:spPr>
        <p:txBody>
          <a:bodyPr>
            <a:normAutofit lnSpcReduction="10000"/>
          </a:bodyPr>
          <a:lstStyle/>
          <a:p>
            <a:pPr lvl="1"/>
            <a:r>
              <a:rPr lang="en-GB" sz="1600" b="1" u="sng" dirty="0" smtClean="0"/>
              <a:t>Availability</a:t>
            </a:r>
            <a:r>
              <a:rPr lang="en-GB" sz="1600" b="1" dirty="0" smtClean="0"/>
              <a:t>:</a:t>
            </a:r>
            <a:r>
              <a:rPr lang="en-GB" sz="1600" dirty="0" smtClean="0"/>
              <a:t> 26,4% - the workplace has a canteen/cafeteria</a:t>
            </a:r>
          </a:p>
          <a:p>
            <a:pPr lvl="2"/>
            <a:r>
              <a:rPr lang="en-GB" sz="1500" dirty="0" smtClean="0"/>
              <a:t>24,8% say beverage are available within a limited quantity and 7,7% without limit</a:t>
            </a:r>
          </a:p>
          <a:p>
            <a:pPr lvl="2"/>
            <a:r>
              <a:rPr lang="en-GB" sz="1500" dirty="0" smtClean="0"/>
              <a:t>15% say it’s easy to get beverages inside the workplace and 41,1% easy to get in the closest neighbourhood</a:t>
            </a:r>
          </a:p>
          <a:p>
            <a:pPr lvl="1"/>
            <a:r>
              <a:rPr lang="en-GB" sz="1600" b="1" u="sng" dirty="0" smtClean="0"/>
              <a:t>Problematic cases and use of substances</a:t>
            </a:r>
            <a:r>
              <a:rPr lang="en-GB" sz="1600" b="1" dirty="0" smtClean="0"/>
              <a:t>:</a:t>
            </a:r>
            <a:r>
              <a:rPr lang="en-GB" sz="1600" dirty="0" smtClean="0"/>
              <a:t> </a:t>
            </a:r>
          </a:p>
          <a:p>
            <a:pPr lvl="2"/>
            <a:r>
              <a:rPr lang="en-GB" sz="1500" dirty="0" smtClean="0"/>
              <a:t>75,1% say there are no cases among colleagues, 6,4% few cases (10% don’t know how to answer)</a:t>
            </a:r>
          </a:p>
          <a:p>
            <a:pPr lvl="2"/>
            <a:r>
              <a:rPr lang="en-GB" sz="1500" dirty="0"/>
              <a:t> </a:t>
            </a:r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2"/>
            <a:endParaRPr lang="en-GB" sz="1500" dirty="0" smtClean="0"/>
          </a:p>
          <a:p>
            <a:pPr lvl="1"/>
            <a:r>
              <a:rPr lang="en-GB" sz="1600" b="1" u="sng" dirty="0" smtClean="0"/>
              <a:t>Company’s culture</a:t>
            </a:r>
            <a:r>
              <a:rPr lang="en-GB" sz="1600" b="1" dirty="0" smtClean="0"/>
              <a:t>:</a:t>
            </a:r>
            <a:r>
              <a:rPr lang="en-GB" sz="1600" dirty="0" smtClean="0"/>
              <a:t> 19,8% say there are alcohol drinks at lunch time, parties or business lunch promoted by the company</a:t>
            </a:r>
          </a:p>
          <a:p>
            <a:pPr lvl="2"/>
            <a:endParaRPr lang="pt-PT" sz="1500" dirty="0" smtClean="0"/>
          </a:p>
          <a:p>
            <a:pPr lvl="1">
              <a:buFont typeface="Wingdings" panose="05000000000000000000" pitchFamily="2" charset="2"/>
              <a:buChar char="v"/>
            </a:pPr>
            <a:endParaRPr lang="pt-PT" sz="1600" dirty="0"/>
          </a:p>
          <a:p>
            <a:endParaRPr lang="en-GB" sz="1800" b="1" dirty="0" smtClean="0"/>
          </a:p>
          <a:p>
            <a:pPr marL="342900" lvl="1" indent="0">
              <a:buNone/>
            </a:pPr>
            <a:endParaRPr lang="en-GB" sz="1600" dirty="0"/>
          </a:p>
        </p:txBody>
      </p:sp>
      <p:sp>
        <p:nvSpPr>
          <p:cNvPr id="7" name="Retângulo 6"/>
          <p:cNvSpPr/>
          <p:nvPr/>
        </p:nvSpPr>
        <p:spPr>
          <a:xfrm>
            <a:off x="6658949" y="6507956"/>
            <a:ext cx="2442015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pt-PT" b="1" dirty="0" smtClean="0"/>
              <a:t>claudia.urbano@fcsh.unl.pt</a:t>
            </a:r>
            <a:endParaRPr lang="pt-PT" b="1" dirty="0"/>
          </a:p>
        </p:txBody>
      </p:sp>
      <p:graphicFrame>
        <p:nvGraphicFramePr>
          <p:cNvPr id="3" name="Gráfico 2"/>
          <p:cNvGraphicFramePr/>
          <p:nvPr>
            <p:extLst>
              <p:ext uri="{D42A27DB-BD31-4B8C-83A1-F6EECF244321}">
                <p14:modId xmlns:p14="http://schemas.microsoft.com/office/powerpoint/2010/main" val="863308209"/>
              </p:ext>
            </p:extLst>
          </p:nvPr>
        </p:nvGraphicFramePr>
        <p:xfrm>
          <a:off x="848699" y="3505199"/>
          <a:ext cx="6096000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2315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8002" y="609601"/>
            <a:ext cx="6447501" cy="476250"/>
          </a:xfrm>
        </p:spPr>
        <p:txBody>
          <a:bodyPr>
            <a:normAutofit/>
          </a:bodyPr>
          <a:lstStyle/>
          <a:p>
            <a:pPr algn="ctr"/>
            <a:r>
              <a:rPr lang="en-GB" sz="2100" b="1" dirty="0" smtClean="0">
                <a:solidFill>
                  <a:schemeClr val="tx1"/>
                </a:solidFill>
              </a:rPr>
              <a:t>Final remarks</a:t>
            </a:r>
            <a:endParaRPr lang="en-GB" sz="2100" b="1" dirty="0">
              <a:solidFill>
                <a:schemeClr val="tx1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45" y="55829"/>
            <a:ext cx="1064419" cy="698552"/>
          </a:xfrm>
          <a:prstGeom prst="rect">
            <a:avLst/>
          </a:prstGeom>
        </p:spPr>
      </p:pic>
      <p:sp>
        <p:nvSpPr>
          <p:cNvPr id="6" name="Marcador de Posição de Conteúdo 5"/>
          <p:cNvSpPr>
            <a:spLocks noGrp="1"/>
          </p:cNvSpPr>
          <p:nvPr>
            <p:ph idx="1"/>
          </p:nvPr>
        </p:nvSpPr>
        <p:spPr>
          <a:xfrm>
            <a:off x="508002" y="1319135"/>
            <a:ext cx="6447501" cy="5299023"/>
          </a:xfrm>
        </p:spPr>
        <p:txBody>
          <a:bodyPr/>
          <a:lstStyle/>
          <a:p>
            <a:pPr lvl="1">
              <a:buSzPct val="120000"/>
              <a:buFont typeface="Arial" panose="020B0604020202020204" pitchFamily="34" charset="0"/>
              <a:buChar char="•"/>
            </a:pPr>
            <a:r>
              <a:rPr lang="en-US" sz="1600" dirty="0" smtClean="0"/>
              <a:t>Prevalence on alcohol (2012) among workplace population was slightly higher than among general population</a:t>
            </a:r>
          </a:p>
          <a:p>
            <a:pPr lvl="2">
              <a:buSzPct val="120000"/>
              <a:buFont typeface="Arial" panose="020B0604020202020204" pitchFamily="34" charset="0"/>
              <a:buChar char="•"/>
            </a:pPr>
            <a:r>
              <a:rPr lang="en-US" sz="1500" dirty="0" smtClean="0"/>
              <a:t>Demographic structure is not the same: more young and male people among workplace population</a:t>
            </a:r>
          </a:p>
          <a:p>
            <a:pPr lvl="1">
              <a:buSzPct val="120000"/>
              <a:buFont typeface="Arial" panose="020B0604020202020204" pitchFamily="34" charset="0"/>
              <a:buChar char="•"/>
            </a:pPr>
            <a:r>
              <a:rPr lang="en-US" sz="1600" dirty="0" smtClean="0"/>
              <a:t>Different profiles of workers and their relation to the use of and intensity of use (</a:t>
            </a:r>
            <a:r>
              <a:rPr lang="en-US" sz="1600" dirty="0" err="1" smtClean="0"/>
              <a:t>eg</a:t>
            </a:r>
            <a:r>
              <a:rPr lang="en-US" sz="1600" dirty="0" smtClean="0"/>
              <a:t>. binge drinking) for each psychoactive substance</a:t>
            </a:r>
          </a:p>
          <a:p>
            <a:pPr lvl="1">
              <a:buSzPct val="120000"/>
              <a:buFont typeface="Arial" panose="020B0604020202020204" pitchFamily="34" charset="0"/>
              <a:buChar char="•"/>
            </a:pPr>
            <a:r>
              <a:rPr lang="en-US" sz="1600" dirty="0" smtClean="0"/>
              <a:t>Adding information on the use of alcohol (and drugs) during working time, working breaks, and consequences at work by its use</a:t>
            </a:r>
          </a:p>
          <a:p>
            <a:pPr lvl="1">
              <a:buSzPct val="120000"/>
              <a:buFont typeface="Arial" panose="020B0604020202020204" pitchFamily="34" charset="0"/>
              <a:buChar char="•"/>
            </a:pPr>
            <a:r>
              <a:rPr lang="en-US" sz="1600" dirty="0" smtClean="0"/>
              <a:t>Adding information on the use of alcohol (and drugs) in work context</a:t>
            </a:r>
          </a:p>
          <a:p>
            <a:pPr lvl="2">
              <a:buSzPct val="120000"/>
              <a:buFont typeface="Arial" panose="020B0604020202020204" pitchFamily="34" charset="0"/>
              <a:buChar char="•"/>
            </a:pPr>
            <a:r>
              <a:rPr lang="en-US" sz="1500" dirty="0" smtClean="0"/>
              <a:t>The use by the self</a:t>
            </a:r>
          </a:p>
          <a:p>
            <a:pPr lvl="2">
              <a:buSzPct val="120000"/>
              <a:buFont typeface="Arial" panose="020B0604020202020204" pitchFamily="34" charset="0"/>
              <a:buChar char="•"/>
            </a:pPr>
            <a:r>
              <a:rPr lang="en-US" sz="1500" dirty="0" smtClean="0"/>
              <a:t>The use by colleagues</a:t>
            </a:r>
          </a:p>
          <a:p>
            <a:pPr lvl="2">
              <a:buSzPct val="120000"/>
              <a:buFont typeface="Arial" panose="020B0604020202020204" pitchFamily="34" charset="0"/>
              <a:buChar char="•"/>
            </a:pPr>
            <a:r>
              <a:rPr lang="en-US" sz="1500" dirty="0" smtClean="0"/>
              <a:t>The company’s policies on availability, use and testing</a:t>
            </a:r>
          </a:p>
          <a:p>
            <a:pPr lvl="2">
              <a:buSzPct val="120000"/>
              <a:buFont typeface="Arial" panose="020B0604020202020204" pitchFamily="34" charset="0"/>
              <a:buChar char="•"/>
            </a:pPr>
            <a:r>
              <a:rPr lang="en-US" sz="1500" dirty="0" smtClean="0"/>
              <a:t>The company’s culture on including beverage in the company’ social activities</a:t>
            </a:r>
          </a:p>
          <a:p>
            <a:pPr lvl="1">
              <a:buSzPct val="120000"/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lvl="1">
              <a:buSzPct val="120000"/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lvl="1">
              <a:buSzPct val="120000"/>
              <a:buFont typeface="Arial" panose="020B0604020202020204" pitchFamily="34" charset="0"/>
              <a:buChar char="•"/>
            </a:pPr>
            <a:endParaRPr lang="en-US" sz="1600" dirty="0" smtClean="0"/>
          </a:p>
        </p:txBody>
      </p:sp>
      <p:sp>
        <p:nvSpPr>
          <p:cNvPr id="7" name="Retângulo 6"/>
          <p:cNvSpPr/>
          <p:nvPr/>
        </p:nvSpPr>
        <p:spPr>
          <a:xfrm>
            <a:off x="6658949" y="6507956"/>
            <a:ext cx="2442015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pt-PT" b="1" dirty="0" smtClean="0"/>
              <a:t>claudia.urbano@fcsh.unl.pt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94833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speto">
  <a:themeElements>
    <a:clrScheme name="Equidad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speto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574</TotalTime>
  <Words>943</Words>
  <Application>Microsoft Office PowerPoint</Application>
  <PresentationFormat>Apresentação no Ecrã (4:3)</PresentationFormat>
  <Paragraphs>151</Paragraphs>
  <Slides>10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1" baseType="lpstr">
      <vt:lpstr>Aspeto</vt:lpstr>
      <vt:lpstr>The use of alcohol and drugs and its relation to the workplace</vt:lpstr>
      <vt:lpstr>Research context</vt:lpstr>
      <vt:lpstr>Apresentação do PowerPoint</vt:lpstr>
      <vt:lpstr>Alcohol and Drug Use and the workplace 2012 data</vt:lpstr>
      <vt:lpstr>Characterizing the workplace population’s practices 2017 data</vt:lpstr>
      <vt:lpstr>Apresentação do PowerPoint</vt:lpstr>
      <vt:lpstr>Characterizing the workplace policies 2017 data</vt:lpstr>
      <vt:lpstr>Characterizing the workplace and environment 2017 data</vt:lpstr>
      <vt:lpstr>Final remarks</vt:lpstr>
      <vt:lpstr>Thank you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Cohort effect in the General Population Surveys and the reliability and validity of the results on the prevalences of drugs use in Portugal</dc:title>
  <dc:creator>Casimiro Balsa</dc:creator>
  <cp:lastModifiedBy>user</cp:lastModifiedBy>
  <cp:revision>125</cp:revision>
  <cp:lastPrinted>2017-10-23T09:34:26Z</cp:lastPrinted>
  <dcterms:created xsi:type="dcterms:W3CDTF">2015-09-17T11:15:26Z</dcterms:created>
  <dcterms:modified xsi:type="dcterms:W3CDTF">2017-10-23T09:34:30Z</dcterms:modified>
</cp:coreProperties>
</file>