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4"/>
  </p:notesMasterIdLst>
  <p:handoutMasterIdLst>
    <p:handoutMasterId r:id="rId25"/>
  </p:handoutMasterIdLst>
  <p:sldIdLst>
    <p:sldId id="284" r:id="rId2"/>
    <p:sldId id="286" r:id="rId3"/>
    <p:sldId id="288" r:id="rId4"/>
    <p:sldId id="306" r:id="rId5"/>
    <p:sldId id="289" r:id="rId6"/>
    <p:sldId id="305" r:id="rId7"/>
    <p:sldId id="308" r:id="rId8"/>
    <p:sldId id="309" r:id="rId9"/>
    <p:sldId id="310" r:id="rId10"/>
    <p:sldId id="311" r:id="rId11"/>
    <p:sldId id="291" r:id="rId12"/>
    <p:sldId id="293" r:id="rId13"/>
    <p:sldId id="292" r:id="rId14"/>
    <p:sldId id="313" r:id="rId15"/>
    <p:sldId id="294" r:id="rId16"/>
    <p:sldId id="303" r:id="rId17"/>
    <p:sldId id="301" r:id="rId18"/>
    <p:sldId id="302" r:id="rId19"/>
    <p:sldId id="300" r:id="rId20"/>
    <p:sldId id="295" r:id="rId21"/>
    <p:sldId id="296" r:id="rId22"/>
    <p:sldId id="29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rvetuloa" id="{E75E278A-FF0E-49A4-B170-79828D63BBAD}">
          <p14:sldIdLst/>
        </p14:section>
        <p14:section name="Rakenne, Muodonvaihto, Huomautusten lisääminen, Yhdessä työskentely, Kerro" id="{B9B51309-D148-4332-87C2-07BE32FBCA3B}">
          <p14:sldIdLst>
            <p14:sldId id="284"/>
            <p14:sldId id="286"/>
            <p14:sldId id="288"/>
            <p14:sldId id="306"/>
            <p14:sldId id="289"/>
            <p14:sldId id="305"/>
            <p14:sldId id="308"/>
            <p14:sldId id="309"/>
            <p14:sldId id="310"/>
            <p14:sldId id="311"/>
            <p14:sldId id="291"/>
            <p14:sldId id="293"/>
            <p14:sldId id="292"/>
            <p14:sldId id="313"/>
            <p14:sldId id="294"/>
            <p14:sldId id="303"/>
            <p14:sldId id="301"/>
            <p14:sldId id="302"/>
            <p14:sldId id="300"/>
            <p14:sldId id="295"/>
            <p14:sldId id="296"/>
            <p14:sldId id="297"/>
          </p14:sldIdLst>
        </p14:section>
        <p14:section name="Lisätietoja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214" autoAdjust="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8"/>
    </p:cViewPr>
  </p:sorterViewPr>
  <p:notesViewPr>
    <p:cSldViewPr snapToGrid="0">
      <p:cViewPr varScale="1">
        <p:scale>
          <a:sx n="89" d="100"/>
          <a:sy n="89" d="100"/>
        </p:scale>
        <p:origin x="279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B20BFA3-2CE9-4E8C-B035-CD5935F14B5B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i-FI" dirty="0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26A7059-2404-40A3-9226-EC2ED4174B02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i-FI" dirty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i-FI" dirty="0"/>
              <a:t>Muokkaa tekstin perustyylejä napsauttamalla</a:t>
            </a:r>
          </a:p>
          <a:p>
            <a:pPr lvl="1" rtl="0"/>
            <a:r>
              <a:rPr lang="fi-FI" dirty="0"/>
              <a:t>Toinen taso</a:t>
            </a:r>
          </a:p>
          <a:p>
            <a:pPr lvl="2" rtl="0"/>
            <a:r>
              <a:rPr lang="fi-FI" dirty="0"/>
              <a:t>Kolmas taso</a:t>
            </a:r>
          </a:p>
          <a:p>
            <a:pPr lvl="3" rtl="0"/>
            <a:r>
              <a:rPr lang="fi-FI" dirty="0"/>
              <a:t>Neljäs taso</a:t>
            </a:r>
          </a:p>
          <a:p>
            <a:pPr lvl="4" rtl="0"/>
            <a:r>
              <a:rPr lang="fi-FI" dirty="0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fi-FI"/>
              <a:t>Muokkaa alaotsikon perustyyliä napsautt.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737659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4335272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992420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i-FI" sz="18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i-FI"/>
              <a:t>Muokkaa ots.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29294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orakulmio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fi-FI" sz="1800" dirty="0"/>
          </a:p>
        </p:txBody>
      </p:sp>
      <p:cxnSp>
        <p:nvCxnSpPr>
          <p:cNvPr id="12" name="Suora yhdysviiva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tsikko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fi-FI"/>
              <a:t>Muokkaa tekstin perustyylejä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fi-FI"/>
              <a:t>toinen taso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fi-FI"/>
              <a:t>kolmas taso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fi-FI"/>
              <a:t>neljäs taso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fi-FI"/>
              <a:t>viides taso</a:t>
            </a:r>
            <a:endParaRPr lang="fi-FI" dirty="0"/>
          </a:p>
        </p:txBody>
      </p:sp>
      <p:sp>
        <p:nvSpPr>
          <p:cNvPr id="6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E382A55-84F2-488E-BB22-B43D81FA7F7F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7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fi-FI" dirty="0"/>
          </a:p>
        </p:txBody>
      </p:sp>
      <p:sp>
        <p:nvSpPr>
          <p:cNvPr id="8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9E382A55-84F2-488E-BB22-B43D81FA7F7F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E1FE5E9C-87D7-4723-9ADA-8CE059320470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fi-FI" sz="1800" dirty="0"/>
          </a:p>
        </p:txBody>
      </p:sp>
      <p:cxnSp>
        <p:nvCxnSpPr>
          <p:cNvPr id="8" name="Suora yhdysviiva 7">
            <a:extLst>
              <a:ext uri="{FF2B5EF4-FFF2-40B4-BE49-F238E27FC236}">
                <a16:creationId xmlns:a16="http://schemas.microsoft.com/office/drawing/2014/main" id="{AF9EB76F-5581-4903-9BB9-DE84922045BB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10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64451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4345406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fi-FI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987293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2517178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712345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9810677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i-FI"/>
              <a:t>Lisää kuva napsauttamalla kuvaketta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fi-FI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154644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/>
              <a:t>Muokkaa ots. perustyyl. napsautt.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7067BB34-87E0-4308-90D3-0865D8881B66}" type="datetime1">
              <a:rPr lang="fi-FI" smtClean="0"/>
              <a:t>23.10.2017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pPr rtl="0"/>
            <a:fld id="{9860EDB8-5305-433F-BE41-D7A86D811DB3}" type="slidenum">
              <a:rPr lang="fi-FI" smtClean="0"/>
              <a:pPr/>
              <a:t>‹#›</a:t>
            </a:fld>
            <a:endParaRPr lang="fi-FI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orakulmio 7">
            <a:extLst>
              <a:ext uri="{FF2B5EF4-FFF2-40B4-BE49-F238E27FC236}">
                <a16:creationId xmlns:a16="http://schemas.microsoft.com/office/drawing/2014/main" id="{FB28622A-02BA-4CFC-891C-6E25E69E8188}"/>
              </a:ext>
            </a:extLst>
          </p:cNvPr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fi-FI" sz="1800" dirty="0"/>
          </a:p>
        </p:txBody>
      </p:sp>
      <p:cxnSp>
        <p:nvCxnSpPr>
          <p:cNvPr id="9" name="Suora yhdysviiva 8">
            <a:extLst>
              <a:ext uri="{FF2B5EF4-FFF2-40B4-BE49-F238E27FC236}">
                <a16:creationId xmlns:a16="http://schemas.microsoft.com/office/drawing/2014/main" id="{6F8421E1-DBEB-475B-9504-8E6F892DF3D4}"/>
              </a:ext>
            </a:extLst>
          </p:cNvPr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61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683" r:id="rId12"/>
    <p:sldLayoutId id="2147483662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D6B34B2-20C0-4830-9D29-C1F86C8D886E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dirty="0"/>
              <a:t>Neuropsychological Performance in Patients with SUD with and without Mood Disorders</a:t>
            </a:r>
            <a:br>
              <a:rPr lang="fi-FI" dirty="0"/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D71A5D0-F64E-4011-B04D-E861342AD7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b="1" dirty="0"/>
              <a:t>Irma Höijer, </a:t>
            </a:r>
            <a:r>
              <a:rPr lang="fi-FI" b="1" dirty="0" err="1"/>
              <a:t>M.Sc</a:t>
            </a:r>
            <a:r>
              <a:rPr lang="fi-FI" b="1" dirty="0"/>
              <a:t>., </a:t>
            </a:r>
            <a:r>
              <a:rPr lang="fi-FI" b="1" dirty="0" err="1"/>
              <a:t>Doctoral</a:t>
            </a:r>
            <a:r>
              <a:rPr lang="fi-FI" b="1" dirty="0"/>
              <a:t> </a:t>
            </a:r>
            <a:r>
              <a:rPr lang="fi-FI" b="1" dirty="0" err="1"/>
              <a:t>Student</a:t>
            </a:r>
            <a:endParaRPr lang="fi-FI" b="1" dirty="0"/>
          </a:p>
          <a:p>
            <a:r>
              <a:rPr lang="en-US" dirty="0"/>
              <a:t>Doctoral </a:t>
            </a:r>
            <a:r>
              <a:rPr lang="en-US" dirty="0" err="1"/>
              <a:t>Programme</a:t>
            </a:r>
            <a:r>
              <a:rPr lang="en-US" dirty="0"/>
              <a:t> of Clinical Investigation</a:t>
            </a:r>
            <a:endParaRPr lang="fi-FI" dirty="0"/>
          </a:p>
          <a:p>
            <a:r>
              <a:rPr lang="en-US" dirty="0"/>
              <a:t>University of Turku</a:t>
            </a:r>
            <a:endParaRPr lang="fi-FI" dirty="0"/>
          </a:p>
          <a:p>
            <a:pPr marL="0" indent="0">
              <a:buNone/>
            </a:pPr>
            <a:r>
              <a:rPr lang="fi-FI" dirty="0"/>
              <a:t> </a:t>
            </a:r>
            <a:r>
              <a:rPr lang="fi-FI" b="1" dirty="0"/>
              <a:t>Tuula Ilonen, </a:t>
            </a:r>
            <a:r>
              <a:rPr lang="fi-FI" b="1" dirty="0" err="1"/>
              <a:t>Ph.D</a:t>
            </a:r>
            <a:r>
              <a:rPr lang="fi-FI" b="1" dirty="0"/>
              <a:t>.</a:t>
            </a:r>
          </a:p>
          <a:p>
            <a:r>
              <a:rPr lang="en-US" dirty="0"/>
              <a:t>University of Turku, Department </a:t>
            </a:r>
            <a:r>
              <a:rPr lang="en-US"/>
              <a:t>of psychiatry</a:t>
            </a:r>
            <a:endParaRPr lang="fi-FI" dirty="0"/>
          </a:p>
          <a:p>
            <a:r>
              <a:rPr lang="fi-FI" b="1" dirty="0"/>
              <a:t>Eliisa </a:t>
            </a:r>
            <a:r>
              <a:rPr lang="fi-FI" b="1" dirty="0" err="1"/>
              <a:t>Löyttyniemi</a:t>
            </a:r>
            <a:r>
              <a:rPr lang="fi-FI" b="1" dirty="0"/>
              <a:t>, </a:t>
            </a:r>
            <a:r>
              <a:rPr lang="fi-FI" b="1" dirty="0" err="1"/>
              <a:t>M.Sc</a:t>
            </a:r>
            <a:r>
              <a:rPr lang="fi-FI" b="1" dirty="0"/>
              <a:t>.</a:t>
            </a:r>
          </a:p>
          <a:p>
            <a:r>
              <a:rPr lang="en-US" dirty="0"/>
              <a:t>Department of Biostatistics</a:t>
            </a:r>
            <a:endParaRPr lang="fi-FI" dirty="0"/>
          </a:p>
          <a:p>
            <a:r>
              <a:rPr lang="en-US" dirty="0"/>
              <a:t>University of Turku</a:t>
            </a:r>
            <a:endParaRPr lang="fi-FI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b="1" dirty="0" err="1"/>
              <a:t>Raimo</a:t>
            </a:r>
            <a:r>
              <a:rPr lang="en-US" b="1" dirty="0"/>
              <a:t> </a:t>
            </a:r>
            <a:r>
              <a:rPr lang="en-US" b="1" dirty="0" err="1"/>
              <a:t>Salokangas</a:t>
            </a:r>
            <a:r>
              <a:rPr lang="en-US" b="1" dirty="0"/>
              <a:t>, Ph.D.</a:t>
            </a:r>
          </a:p>
          <a:p>
            <a:pPr marL="0" indent="0">
              <a:buNone/>
            </a:pPr>
            <a:r>
              <a:rPr lang="en-US" dirty="0"/>
              <a:t> Turku University Hospital Psychiatry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57812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2012D0C-D2A8-4667-81BB-08053FD41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5"/>
            <a:ext cx="9560746" cy="398458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Clinical</a:t>
            </a:r>
            <a:r>
              <a:rPr lang="fi-FI" dirty="0"/>
              <a:t> </a:t>
            </a:r>
            <a:r>
              <a:rPr lang="fi-FI" dirty="0" err="1"/>
              <a:t>variables</a:t>
            </a:r>
            <a:r>
              <a:rPr lang="fi-FI" dirty="0"/>
              <a:t> (3)</a:t>
            </a:r>
          </a:p>
        </p:txBody>
      </p:sp>
      <p:graphicFrame>
        <p:nvGraphicFramePr>
          <p:cNvPr id="3" name="Taulukko 2">
            <a:extLst>
              <a:ext uri="{FF2B5EF4-FFF2-40B4-BE49-F238E27FC236}">
                <a16:creationId xmlns:a16="http://schemas.microsoft.com/office/drawing/2014/main" id="{00B3304C-A5F0-4440-83D8-2C13713979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392350"/>
              </p:ext>
            </p:extLst>
          </p:nvPr>
        </p:nvGraphicFramePr>
        <p:xfrm>
          <a:off x="1023938" y="2286000"/>
          <a:ext cx="8106207" cy="2527453"/>
        </p:xfrm>
        <a:graphic>
          <a:graphicData uri="http://schemas.openxmlformats.org/drawingml/2006/table">
            <a:tbl>
              <a:tblPr firstRow="1" firstCol="1" bandRow="1"/>
              <a:tblGrid>
                <a:gridCol w="1745331">
                  <a:extLst>
                    <a:ext uri="{9D8B030D-6E8A-4147-A177-3AD203B41FA5}">
                      <a16:colId xmlns:a16="http://schemas.microsoft.com/office/drawing/2014/main" val="400182767"/>
                    </a:ext>
                  </a:extLst>
                </a:gridCol>
                <a:gridCol w="1772818">
                  <a:extLst>
                    <a:ext uri="{9D8B030D-6E8A-4147-A177-3AD203B41FA5}">
                      <a16:colId xmlns:a16="http://schemas.microsoft.com/office/drawing/2014/main" val="900671526"/>
                    </a:ext>
                  </a:extLst>
                </a:gridCol>
                <a:gridCol w="1552932">
                  <a:extLst>
                    <a:ext uri="{9D8B030D-6E8A-4147-A177-3AD203B41FA5}">
                      <a16:colId xmlns:a16="http://schemas.microsoft.com/office/drawing/2014/main" val="3438199242"/>
                    </a:ext>
                  </a:extLst>
                </a:gridCol>
                <a:gridCol w="1676618">
                  <a:extLst>
                    <a:ext uri="{9D8B030D-6E8A-4147-A177-3AD203B41FA5}">
                      <a16:colId xmlns:a16="http://schemas.microsoft.com/office/drawing/2014/main" val="579245067"/>
                    </a:ext>
                  </a:extLst>
                </a:gridCol>
                <a:gridCol w="1358508">
                  <a:extLst>
                    <a:ext uri="{9D8B030D-6E8A-4147-A177-3AD203B41FA5}">
                      <a16:colId xmlns:a16="http://schemas.microsoft.com/office/drawing/2014/main" val="4239718631"/>
                    </a:ext>
                  </a:extLst>
                </a:gridCol>
              </a:tblGrid>
              <a:tr h="83719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Depression score (MMPI)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79.2 (17.7)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91.5 (18.4)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0.001˟˟˟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247460"/>
                  </a:ext>
                </a:extLst>
              </a:tr>
              <a:tr h="85305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Affection disorder data (only males)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188871"/>
                  </a:ext>
                </a:extLst>
              </a:tr>
              <a:tr h="83719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Duration of disorder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4.4 (4.5)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5925310"/>
                  </a:ext>
                </a:extLst>
              </a:tr>
            </a:tbl>
          </a:graphicData>
        </a:graphic>
      </p:graphicFrame>
      <p:graphicFrame>
        <p:nvGraphicFramePr>
          <p:cNvPr id="4" name="Taulukko 3">
            <a:extLst>
              <a:ext uri="{FF2B5EF4-FFF2-40B4-BE49-F238E27FC236}">
                <a16:creationId xmlns:a16="http://schemas.microsoft.com/office/drawing/2014/main" id="{DEB91166-4881-4DD3-ABD6-23253572AB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05831"/>
              </p:ext>
            </p:extLst>
          </p:nvPr>
        </p:nvGraphicFramePr>
        <p:xfrm>
          <a:off x="1023937" y="1551710"/>
          <a:ext cx="8106207" cy="734290"/>
        </p:xfrm>
        <a:graphic>
          <a:graphicData uri="http://schemas.openxmlformats.org/drawingml/2006/table">
            <a:tbl>
              <a:tblPr firstRow="1" firstCol="1" bandRow="1"/>
              <a:tblGrid>
                <a:gridCol w="1745331">
                  <a:extLst>
                    <a:ext uri="{9D8B030D-6E8A-4147-A177-3AD203B41FA5}">
                      <a16:colId xmlns:a16="http://schemas.microsoft.com/office/drawing/2014/main" val="2614707338"/>
                    </a:ext>
                  </a:extLst>
                </a:gridCol>
                <a:gridCol w="1772817">
                  <a:extLst>
                    <a:ext uri="{9D8B030D-6E8A-4147-A177-3AD203B41FA5}">
                      <a16:colId xmlns:a16="http://schemas.microsoft.com/office/drawing/2014/main" val="834131895"/>
                    </a:ext>
                  </a:extLst>
                </a:gridCol>
                <a:gridCol w="1552932">
                  <a:extLst>
                    <a:ext uri="{9D8B030D-6E8A-4147-A177-3AD203B41FA5}">
                      <a16:colId xmlns:a16="http://schemas.microsoft.com/office/drawing/2014/main" val="3659745094"/>
                    </a:ext>
                  </a:extLst>
                </a:gridCol>
                <a:gridCol w="1676618">
                  <a:extLst>
                    <a:ext uri="{9D8B030D-6E8A-4147-A177-3AD203B41FA5}">
                      <a16:colId xmlns:a16="http://schemas.microsoft.com/office/drawing/2014/main" val="1310125371"/>
                    </a:ext>
                  </a:extLst>
                </a:gridCol>
                <a:gridCol w="1358509">
                  <a:extLst>
                    <a:ext uri="{9D8B030D-6E8A-4147-A177-3AD203B41FA5}">
                      <a16:colId xmlns:a16="http://schemas.microsoft.com/office/drawing/2014/main" val="936963772"/>
                    </a:ext>
                  </a:extLst>
                </a:gridCol>
              </a:tblGrid>
              <a:tr h="73429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SUD-MD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N=76</a:t>
                      </a: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SUD+MD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N=88</a:t>
                      </a: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Statistical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813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3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95F4EB4-F8A7-48EB-AA9C-CC599CFAA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2.1 Neuropsychological measures</a:t>
            </a:r>
            <a:br>
              <a:rPr lang="fi-FI" dirty="0"/>
            </a:br>
            <a:endParaRPr lang="fi-FI" dirty="0"/>
          </a:p>
        </p:txBody>
      </p:sp>
      <p:graphicFrame>
        <p:nvGraphicFramePr>
          <p:cNvPr id="8" name="Sisällön paikkamerkki 7">
            <a:extLst>
              <a:ext uri="{FF2B5EF4-FFF2-40B4-BE49-F238E27FC236}">
                <a16:creationId xmlns:a16="http://schemas.microsoft.com/office/drawing/2014/main" id="{0392093F-01BC-4458-92F2-D347F49969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454772"/>
              </p:ext>
            </p:extLst>
          </p:nvPr>
        </p:nvGraphicFramePr>
        <p:xfrm>
          <a:off x="581891" y="1787236"/>
          <a:ext cx="11000509" cy="3006437"/>
        </p:xfrm>
        <a:graphic>
          <a:graphicData uri="http://schemas.openxmlformats.org/drawingml/2006/table">
            <a:tbl>
              <a:tblPr firstRow="1" firstCol="1" bandRow="1"/>
              <a:tblGrid>
                <a:gridCol w="2030453">
                  <a:extLst>
                    <a:ext uri="{9D8B030D-6E8A-4147-A177-3AD203B41FA5}">
                      <a16:colId xmlns:a16="http://schemas.microsoft.com/office/drawing/2014/main" val="449613475"/>
                    </a:ext>
                  </a:extLst>
                </a:gridCol>
                <a:gridCol w="4551571">
                  <a:extLst>
                    <a:ext uri="{9D8B030D-6E8A-4147-A177-3AD203B41FA5}">
                      <a16:colId xmlns:a16="http://schemas.microsoft.com/office/drawing/2014/main" val="2378451864"/>
                    </a:ext>
                  </a:extLst>
                </a:gridCol>
                <a:gridCol w="4418485">
                  <a:extLst>
                    <a:ext uri="{9D8B030D-6E8A-4147-A177-3AD203B41FA5}">
                      <a16:colId xmlns:a16="http://schemas.microsoft.com/office/drawing/2014/main" val="742455462"/>
                    </a:ext>
                  </a:extLst>
                </a:gridCol>
              </a:tblGrid>
              <a:tr h="30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Cognitive Domain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Test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Score units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748761"/>
                  </a:ext>
                </a:extLst>
              </a:tr>
              <a:tr h="366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Premorbid IQ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Vocabulary (WAIS-R; Wechsler, 1975)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Standard Score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85977"/>
                  </a:ext>
                </a:extLst>
              </a:tr>
              <a:tr h="63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Attention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Digit Span Forward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Digit Span Backward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12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12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432050"/>
                  </a:ext>
                </a:extLst>
              </a:tr>
              <a:tr h="9634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Speed of Processing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Digit Symbol (WAIS-R; Wechsler, 1975)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Simple reaction time (CogniSpeed; Revonsuo et al., 1993)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Standard Score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to complete (ms)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999544"/>
                  </a:ext>
                </a:extLst>
              </a:tr>
              <a:tr h="733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Perceptual Reasoning</a:t>
                      </a:r>
                      <a:endParaRPr lang="fi-FI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Block Design (WAIS-R; Wechsler, 1975)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Raven Standard Matrices (Raven, 2004)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Standard Score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584" marR="48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167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9980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5733F82-F4A3-4EE0-B882-8F2664102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630017" cy="883366"/>
          </a:xfrm>
        </p:spPr>
        <p:txBody>
          <a:bodyPr/>
          <a:lstStyle/>
          <a:p>
            <a:r>
              <a:rPr lang="en-US" dirty="0"/>
              <a:t>Table 2.2 Neuropsychological measures</a:t>
            </a:r>
            <a:endParaRPr lang="fi-FI" dirty="0"/>
          </a:p>
        </p:txBody>
      </p:sp>
      <p:graphicFrame>
        <p:nvGraphicFramePr>
          <p:cNvPr id="4" name="Sisällön paikkamerkki 3">
            <a:extLst>
              <a:ext uri="{FF2B5EF4-FFF2-40B4-BE49-F238E27FC236}">
                <a16:creationId xmlns:a16="http://schemas.microsoft.com/office/drawing/2014/main" id="{466B602E-3105-4549-9C9F-822BA0D524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2642191"/>
              </p:ext>
            </p:extLst>
          </p:nvPr>
        </p:nvGraphicFramePr>
        <p:xfrm>
          <a:off x="1191490" y="1468583"/>
          <a:ext cx="7703126" cy="692726"/>
        </p:xfrm>
        <a:graphic>
          <a:graphicData uri="http://schemas.openxmlformats.org/drawingml/2006/table">
            <a:tbl>
              <a:tblPr firstRow="1" firstCol="1" bandRow="1"/>
              <a:tblGrid>
                <a:gridCol w="1933257">
                  <a:extLst>
                    <a:ext uri="{9D8B030D-6E8A-4147-A177-3AD203B41FA5}">
                      <a16:colId xmlns:a16="http://schemas.microsoft.com/office/drawing/2014/main" val="117523738"/>
                    </a:ext>
                  </a:extLst>
                </a:gridCol>
                <a:gridCol w="3270219">
                  <a:extLst>
                    <a:ext uri="{9D8B030D-6E8A-4147-A177-3AD203B41FA5}">
                      <a16:colId xmlns:a16="http://schemas.microsoft.com/office/drawing/2014/main" val="622209424"/>
                    </a:ext>
                  </a:extLst>
                </a:gridCol>
                <a:gridCol w="2499650">
                  <a:extLst>
                    <a:ext uri="{9D8B030D-6E8A-4147-A177-3AD203B41FA5}">
                      <a16:colId xmlns:a16="http://schemas.microsoft.com/office/drawing/2014/main" val="1959458031"/>
                    </a:ext>
                  </a:extLst>
                </a:gridCol>
              </a:tblGrid>
              <a:tr h="692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Cognitive Domain</a:t>
                      </a:r>
                      <a:endParaRPr lang="fi-FI" sz="1800" b="1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Test</a:t>
                      </a:r>
                      <a:endParaRPr lang="fi-FI" sz="1800" b="1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Score units</a:t>
                      </a:r>
                      <a:endParaRPr lang="fi-FI" sz="1800" b="1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169196"/>
                  </a:ext>
                </a:extLst>
              </a:tr>
            </a:tbl>
          </a:graphicData>
        </a:graphic>
      </p:graphicFrame>
      <p:graphicFrame>
        <p:nvGraphicFramePr>
          <p:cNvPr id="5" name="Taulukko 4">
            <a:extLst>
              <a:ext uri="{FF2B5EF4-FFF2-40B4-BE49-F238E27FC236}">
                <a16:creationId xmlns:a16="http://schemas.microsoft.com/office/drawing/2014/main" id="{98344E2F-8020-4A79-85A4-C06592F5D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743483"/>
              </p:ext>
            </p:extLst>
          </p:nvPr>
        </p:nvGraphicFramePr>
        <p:xfrm>
          <a:off x="1219200" y="2161309"/>
          <a:ext cx="7675415" cy="4467661"/>
        </p:xfrm>
        <a:graphic>
          <a:graphicData uri="http://schemas.openxmlformats.org/drawingml/2006/table">
            <a:tbl>
              <a:tblPr firstRow="1" firstCol="1" bandRow="1"/>
              <a:tblGrid>
                <a:gridCol w="1905140">
                  <a:extLst>
                    <a:ext uri="{9D8B030D-6E8A-4147-A177-3AD203B41FA5}">
                      <a16:colId xmlns:a16="http://schemas.microsoft.com/office/drawing/2014/main" val="3273182260"/>
                    </a:ext>
                  </a:extLst>
                </a:gridCol>
                <a:gridCol w="3270449">
                  <a:extLst>
                    <a:ext uri="{9D8B030D-6E8A-4147-A177-3AD203B41FA5}">
                      <a16:colId xmlns:a16="http://schemas.microsoft.com/office/drawing/2014/main" val="415358633"/>
                    </a:ext>
                  </a:extLst>
                </a:gridCol>
                <a:gridCol w="2499826">
                  <a:extLst>
                    <a:ext uri="{9D8B030D-6E8A-4147-A177-3AD203B41FA5}">
                      <a16:colId xmlns:a16="http://schemas.microsoft.com/office/drawing/2014/main" val="3328046846"/>
                    </a:ext>
                  </a:extLst>
                </a:gridCol>
              </a:tblGrid>
              <a:tr h="1920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Verbal Memory and Learning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Verbal subtests of the WMS-R (Wechsler, 1987)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Immediate Logical Memory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recall of Logical Memory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Immediate Associate Learning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recall of Associate Learning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Verbal Memory Index 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50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50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24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8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629860"/>
                  </a:ext>
                </a:extLst>
              </a:tr>
              <a:tr h="1920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 Memory and Learning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 subtests of (WMS-R (Wechsler, 1987)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Immediate Visual Learning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recall of Visual Learning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Immediate Visual Reproduction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recall of Visual Reproduction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 Memory Index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18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6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41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raw score, max 41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55715"/>
                  </a:ext>
                </a:extLst>
              </a:tr>
              <a:tr h="626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Memory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(WMS-R (Wechsler, 1987)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Delayed Memory Index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221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949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2777A35-C609-49E8-A6C2-E1440BA96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602308" cy="911075"/>
          </a:xfrm>
        </p:spPr>
        <p:txBody>
          <a:bodyPr>
            <a:normAutofit fontScale="90000"/>
          </a:bodyPr>
          <a:lstStyle/>
          <a:p>
            <a:r>
              <a:rPr lang="en-US" dirty="0"/>
              <a:t>Table 2.3 Neuropsychological measures</a:t>
            </a:r>
            <a:br>
              <a:rPr lang="fi-FI" dirty="0"/>
            </a:br>
            <a:endParaRPr lang="fi-FI" dirty="0"/>
          </a:p>
        </p:txBody>
      </p:sp>
      <p:graphicFrame>
        <p:nvGraphicFramePr>
          <p:cNvPr id="4" name="Sisällön paikkamerkki 3">
            <a:extLst>
              <a:ext uri="{FF2B5EF4-FFF2-40B4-BE49-F238E27FC236}">
                <a16:creationId xmlns:a16="http://schemas.microsoft.com/office/drawing/2014/main" id="{0A214E90-1BDD-4242-A05D-B82AF92A3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454759"/>
              </p:ext>
            </p:extLst>
          </p:nvPr>
        </p:nvGraphicFramePr>
        <p:xfrm>
          <a:off x="1024129" y="2286000"/>
          <a:ext cx="7722839" cy="4416552"/>
        </p:xfrm>
        <a:graphic>
          <a:graphicData uri="http://schemas.openxmlformats.org/drawingml/2006/table">
            <a:tbl>
              <a:tblPr firstRow="1" firstCol="1" bandRow="1"/>
              <a:tblGrid>
                <a:gridCol w="1938204">
                  <a:extLst>
                    <a:ext uri="{9D8B030D-6E8A-4147-A177-3AD203B41FA5}">
                      <a16:colId xmlns:a16="http://schemas.microsoft.com/office/drawing/2014/main" val="668310462"/>
                    </a:ext>
                  </a:extLst>
                </a:gridCol>
                <a:gridCol w="3278588">
                  <a:extLst>
                    <a:ext uri="{9D8B030D-6E8A-4147-A177-3AD203B41FA5}">
                      <a16:colId xmlns:a16="http://schemas.microsoft.com/office/drawing/2014/main" val="3099763338"/>
                    </a:ext>
                  </a:extLst>
                </a:gridCol>
                <a:gridCol w="2506047">
                  <a:extLst>
                    <a:ext uri="{9D8B030D-6E8A-4147-A177-3AD203B41FA5}">
                      <a16:colId xmlns:a16="http://schemas.microsoft.com/office/drawing/2014/main" val="1564528031"/>
                    </a:ext>
                  </a:extLst>
                </a:gridCol>
              </a:tblGrid>
              <a:tr h="1855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Inhibitory Capacity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CogniSpeed version 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 the Stroop Color-Word Test (Stroop, 1935)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Neutral Condition, COL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Congruous Word Condition, CON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Incongruous</a:t>
                      </a:r>
                      <a:r>
                        <a:rPr lang="fi-FI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Word </a:t>
                      </a:r>
                      <a:r>
                        <a:rPr lang="fi-FI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Condition</a:t>
                      </a:r>
                      <a:r>
                        <a:rPr lang="fi-FI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IN2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to complete (</a:t>
                      </a:r>
                      <a:r>
                        <a:rPr lang="en-US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), and number of errors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799020"/>
                  </a:ext>
                </a:extLst>
              </a:tr>
              <a:tr h="2165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Executive Function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Total Stroop 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(IN2-CON)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Stroop Interference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(IN2-COL)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fi-FI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CogniSpeed version of the Stroop Color-Word Test (Stroop, 1935)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to complete (</a:t>
                      </a:r>
                      <a:r>
                        <a:rPr lang="en-US" sz="18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fi-FI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91698"/>
                  </a:ext>
                </a:extLst>
              </a:tr>
            </a:tbl>
          </a:graphicData>
        </a:graphic>
      </p:graphicFrame>
      <p:graphicFrame>
        <p:nvGraphicFramePr>
          <p:cNvPr id="5" name="Taulukko 4">
            <a:extLst>
              <a:ext uri="{FF2B5EF4-FFF2-40B4-BE49-F238E27FC236}">
                <a16:creationId xmlns:a16="http://schemas.microsoft.com/office/drawing/2014/main" id="{691F2CA2-592B-414B-9E71-9D2CB2C1B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3362"/>
              </p:ext>
            </p:extLst>
          </p:nvPr>
        </p:nvGraphicFramePr>
        <p:xfrm>
          <a:off x="1024129" y="1454727"/>
          <a:ext cx="7722839" cy="831273"/>
        </p:xfrm>
        <a:graphic>
          <a:graphicData uri="http://schemas.openxmlformats.org/drawingml/2006/table">
            <a:tbl>
              <a:tblPr firstRow="1" firstCol="1" bandRow="1"/>
              <a:tblGrid>
                <a:gridCol w="1938204">
                  <a:extLst>
                    <a:ext uri="{9D8B030D-6E8A-4147-A177-3AD203B41FA5}">
                      <a16:colId xmlns:a16="http://schemas.microsoft.com/office/drawing/2014/main" val="378636777"/>
                    </a:ext>
                  </a:extLst>
                </a:gridCol>
                <a:gridCol w="3278588">
                  <a:extLst>
                    <a:ext uri="{9D8B030D-6E8A-4147-A177-3AD203B41FA5}">
                      <a16:colId xmlns:a16="http://schemas.microsoft.com/office/drawing/2014/main" val="1520562339"/>
                    </a:ext>
                  </a:extLst>
                </a:gridCol>
                <a:gridCol w="2506047">
                  <a:extLst>
                    <a:ext uri="{9D8B030D-6E8A-4147-A177-3AD203B41FA5}">
                      <a16:colId xmlns:a16="http://schemas.microsoft.com/office/drawing/2014/main" val="1134250329"/>
                    </a:ext>
                  </a:extLst>
                </a:gridCol>
              </a:tblGrid>
              <a:tr h="8312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Cognitive Domain</a:t>
                      </a:r>
                      <a:endParaRPr lang="fi-FI" sz="2000" b="1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Test</a:t>
                      </a:r>
                      <a:endParaRPr lang="fi-FI" sz="2000" b="1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w Cen MT" panose="020B06020201040206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Score units</a:t>
                      </a:r>
                      <a:endParaRPr lang="fi-FI" sz="2000" b="1" dirty="0">
                        <a:effectLst/>
                        <a:latin typeface="Tw Cen MT" panose="020B06020201040206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739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377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147248" cy="922114"/>
          </a:xfrm>
        </p:spPr>
        <p:txBody>
          <a:bodyPr>
            <a:normAutofit/>
          </a:bodyPr>
          <a:lstStyle/>
          <a:p>
            <a:r>
              <a:rPr lang="fi-FI" sz="3200" dirty="0" err="1"/>
              <a:t>CogniSpeed</a:t>
            </a:r>
            <a:r>
              <a:rPr lang="fi-FI" sz="3200" dirty="0"/>
              <a:t> </a:t>
            </a:r>
            <a:r>
              <a:rPr lang="fi-FI" sz="3200" dirty="0" err="1"/>
              <a:t>Color</a:t>
            </a:r>
            <a:r>
              <a:rPr lang="fi-FI" sz="3200" dirty="0"/>
              <a:t> </a:t>
            </a:r>
            <a:r>
              <a:rPr lang="fi-FI" sz="3200" dirty="0" err="1"/>
              <a:t>Reaction</a:t>
            </a:r>
            <a:r>
              <a:rPr lang="fi-FI" sz="3200" dirty="0"/>
              <a:t> </a:t>
            </a:r>
            <a:r>
              <a:rPr lang="fi-FI" sz="3200" dirty="0" err="1"/>
              <a:t>time-tasks</a:t>
            </a:r>
            <a:endParaRPr lang="en-US" sz="3200" dirty="0"/>
          </a:p>
        </p:txBody>
      </p:sp>
      <p:graphicFrame>
        <p:nvGraphicFramePr>
          <p:cNvPr id="4" name="Sisällön paikkamerkki 3"/>
          <p:cNvGraphicFramePr>
            <a:graphicFrameLocks noGrp="1"/>
          </p:cNvGraphicFramePr>
          <p:nvPr>
            <p:ph idx="1"/>
            <p:extLst/>
          </p:nvPr>
        </p:nvGraphicFramePr>
        <p:xfrm>
          <a:off x="2135560" y="1124745"/>
          <a:ext cx="7992888" cy="5399831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52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23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23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95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19271">
                <a:tc>
                  <a:txBody>
                    <a:bodyPr/>
                    <a:lstStyle/>
                    <a:p>
                      <a:r>
                        <a:rPr lang="fi-FI" dirty="0" err="1"/>
                        <a:t>Neutral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Condition</a:t>
                      </a:r>
                      <a:endParaRPr lang="fi-FI" baseline="0" dirty="0"/>
                    </a:p>
                    <a:p>
                      <a:r>
                        <a:rPr lang="fi-FI" baseline="0" dirty="0"/>
                        <a:t>COL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dirty="0" err="1">
                          <a:solidFill>
                            <a:srgbClr val="FF0000"/>
                          </a:solidFill>
                        </a:rPr>
                        <a:t>nnnnnnnn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000" dirty="0" err="1">
                          <a:solidFill>
                            <a:srgbClr val="00B0F0"/>
                          </a:solidFill>
                        </a:rPr>
                        <a:t>nnnnnnnn</a:t>
                      </a:r>
                      <a:endParaRPr 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b="0" dirty="0" err="1"/>
                        <a:t>Right</a:t>
                      </a:r>
                      <a:r>
                        <a:rPr lang="fi-FI" b="0" dirty="0"/>
                        <a:t> </a:t>
                      </a:r>
                      <a:r>
                        <a:rPr lang="fi-FI" b="0" dirty="0" err="1"/>
                        <a:t>index</a:t>
                      </a:r>
                      <a:r>
                        <a:rPr lang="fi-FI" b="0" dirty="0"/>
                        <a:t> </a:t>
                      </a:r>
                      <a:r>
                        <a:rPr lang="fi-FI" b="0" dirty="0" err="1"/>
                        <a:t>finger</a:t>
                      </a:r>
                      <a:r>
                        <a:rPr lang="fi-FI" b="0" dirty="0"/>
                        <a:t>  </a:t>
                      </a:r>
                      <a:r>
                        <a:rPr lang="fi-FI" b="0" dirty="0" err="1"/>
                        <a:t>push</a:t>
                      </a:r>
                      <a:r>
                        <a:rPr lang="fi-FI" b="0" baseline="0" dirty="0"/>
                        <a:t> the </a:t>
                      </a:r>
                      <a:r>
                        <a:rPr lang="fi-FI" b="0" baseline="0" dirty="0" err="1"/>
                        <a:t>reaction</a:t>
                      </a:r>
                      <a:r>
                        <a:rPr lang="fi-FI" b="0" baseline="0" dirty="0"/>
                        <a:t> </a:t>
                      </a:r>
                      <a:r>
                        <a:rPr lang="fi-FI" b="0" baseline="0" dirty="0" err="1"/>
                        <a:t>key</a:t>
                      </a:r>
                      <a:r>
                        <a:rPr lang="fi-FI" b="0" baseline="0" dirty="0"/>
                        <a:t> </a:t>
                      </a:r>
                      <a:r>
                        <a:rPr lang="fi-FI" b="0" baseline="0" dirty="0" err="1"/>
                        <a:t>red</a:t>
                      </a:r>
                      <a:r>
                        <a:rPr lang="fi-FI" b="0" baseline="0" dirty="0"/>
                        <a:t> </a:t>
                      </a:r>
                      <a:r>
                        <a:rPr lang="fi-FI" b="0" baseline="0" dirty="0" err="1"/>
                        <a:t>or</a:t>
                      </a:r>
                      <a:r>
                        <a:rPr lang="fi-FI" b="0" baseline="0" dirty="0"/>
                        <a:t> </a:t>
                      </a:r>
                      <a:r>
                        <a:rPr lang="fi-FI" b="0" baseline="0" dirty="0" err="1"/>
                        <a:t>blue</a:t>
                      </a:r>
                      <a:r>
                        <a:rPr lang="fi-FI" b="0" baseline="0" dirty="0"/>
                        <a:t> as</a:t>
                      </a:r>
                    </a:p>
                    <a:p>
                      <a:r>
                        <a:rPr lang="fi-FI" b="0" baseline="0" dirty="0" err="1"/>
                        <a:t>soon</a:t>
                      </a:r>
                      <a:r>
                        <a:rPr lang="fi-FI" b="0" baseline="0" dirty="0"/>
                        <a:t> as </a:t>
                      </a:r>
                      <a:r>
                        <a:rPr lang="fi-FI" b="0" baseline="0" dirty="0" err="1"/>
                        <a:t>possible</a:t>
                      </a:r>
                      <a:r>
                        <a:rPr lang="fi-FI" b="0" dirty="0"/>
                        <a:t> 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4817">
                <a:tc>
                  <a:txBody>
                    <a:bodyPr/>
                    <a:lstStyle/>
                    <a:p>
                      <a:r>
                        <a:rPr lang="fi-FI" b="1" dirty="0" err="1"/>
                        <a:t>Congruous</a:t>
                      </a:r>
                      <a:r>
                        <a:rPr lang="fi-FI" b="1" dirty="0"/>
                        <a:t> </a:t>
                      </a:r>
                    </a:p>
                    <a:p>
                      <a:r>
                        <a:rPr lang="fi-FI" b="1" dirty="0"/>
                        <a:t>Word</a:t>
                      </a:r>
                    </a:p>
                    <a:p>
                      <a:r>
                        <a:rPr lang="fi-FI" b="1" dirty="0" err="1"/>
                        <a:t>Condition</a:t>
                      </a:r>
                      <a:endParaRPr lang="fi-FI" b="1" dirty="0"/>
                    </a:p>
                    <a:p>
                      <a:r>
                        <a:rPr lang="fi-FI" b="1" dirty="0"/>
                        <a:t>CON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3200" dirty="0">
                          <a:solidFill>
                            <a:srgbClr val="FF0000"/>
                          </a:solidFill>
                        </a:rPr>
                        <a:t>Red</a:t>
                      </a:r>
                      <a:r>
                        <a:rPr lang="fi-FI" sz="3200" dirty="0"/>
                        <a:t>  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3200" dirty="0" err="1">
                          <a:solidFill>
                            <a:srgbClr val="00B0F0"/>
                          </a:solidFill>
                        </a:rPr>
                        <a:t>Blue</a:t>
                      </a:r>
                      <a:endParaRPr lang="en-US" sz="32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/>
                        <a:t>Right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index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finger</a:t>
                      </a:r>
                      <a:r>
                        <a:rPr lang="fi-FI" dirty="0"/>
                        <a:t>  </a:t>
                      </a:r>
                      <a:r>
                        <a:rPr lang="fi-FI" dirty="0" err="1"/>
                        <a:t>push</a:t>
                      </a:r>
                      <a:r>
                        <a:rPr lang="fi-FI" baseline="0" dirty="0"/>
                        <a:t> the </a:t>
                      </a:r>
                      <a:r>
                        <a:rPr lang="fi-FI" baseline="0" dirty="0" err="1"/>
                        <a:t>reaction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key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red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or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blue</a:t>
                      </a:r>
                      <a:r>
                        <a:rPr lang="fi-FI" baseline="0" dirty="0"/>
                        <a:t> as</a:t>
                      </a:r>
                    </a:p>
                    <a:p>
                      <a:r>
                        <a:rPr lang="fi-FI" baseline="0" dirty="0" err="1"/>
                        <a:t>soon</a:t>
                      </a:r>
                      <a:r>
                        <a:rPr lang="fi-FI" baseline="0" dirty="0"/>
                        <a:t> as </a:t>
                      </a:r>
                      <a:r>
                        <a:rPr lang="fi-FI" baseline="0" dirty="0" err="1"/>
                        <a:t>possible</a:t>
                      </a:r>
                      <a:r>
                        <a:rPr lang="fi-FI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4817">
                <a:tc>
                  <a:txBody>
                    <a:bodyPr/>
                    <a:lstStyle/>
                    <a:p>
                      <a:r>
                        <a:rPr lang="fi-FI" b="1" dirty="0" err="1"/>
                        <a:t>Incongruous</a:t>
                      </a:r>
                      <a:endParaRPr lang="fi-FI" b="1" dirty="0"/>
                    </a:p>
                    <a:p>
                      <a:r>
                        <a:rPr lang="fi-FI" b="1" dirty="0"/>
                        <a:t>Word </a:t>
                      </a:r>
                    </a:p>
                    <a:p>
                      <a:r>
                        <a:rPr lang="fi-FI" b="1" dirty="0" err="1"/>
                        <a:t>Condition</a:t>
                      </a:r>
                      <a:endParaRPr lang="en-US" b="1" dirty="0"/>
                    </a:p>
                    <a:p>
                      <a:r>
                        <a:rPr lang="fi-FI" b="1" dirty="0"/>
                        <a:t>IN2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2800" dirty="0" err="1">
                          <a:solidFill>
                            <a:srgbClr val="FF0000"/>
                          </a:solidFill>
                        </a:rPr>
                        <a:t>Blue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sz="3200" dirty="0">
                          <a:solidFill>
                            <a:srgbClr val="00B0F0"/>
                          </a:solidFill>
                        </a:rPr>
                        <a:t>Red</a:t>
                      </a:r>
                      <a:endParaRPr lang="en-US" sz="32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/>
                        <a:t>Pay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attention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only</a:t>
                      </a:r>
                      <a:r>
                        <a:rPr lang="fi-FI" baseline="0" dirty="0"/>
                        <a:t> the </a:t>
                      </a:r>
                      <a:r>
                        <a:rPr lang="fi-FI" baseline="0" dirty="0" err="1"/>
                        <a:t>color</a:t>
                      </a:r>
                      <a:r>
                        <a:rPr lang="fi-FI" baseline="0" dirty="0"/>
                        <a:t>,</a:t>
                      </a:r>
                    </a:p>
                    <a:p>
                      <a:r>
                        <a:rPr lang="fi-FI" baseline="0" dirty="0" err="1"/>
                        <a:t>Ignore</a:t>
                      </a:r>
                      <a:r>
                        <a:rPr lang="fi-FI" baseline="0" dirty="0"/>
                        <a:t> the </a:t>
                      </a:r>
                      <a:r>
                        <a:rPr lang="fi-FI" baseline="0" dirty="0" err="1"/>
                        <a:t>possible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word</a:t>
                      </a:r>
                      <a:r>
                        <a:rPr lang="fi-FI" baseline="0" dirty="0"/>
                        <a:t> and </a:t>
                      </a:r>
                      <a:r>
                        <a:rPr lang="fi-FI" baseline="0" dirty="0" err="1"/>
                        <a:t>its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meaning</a:t>
                      </a:r>
                      <a:r>
                        <a:rPr lang="fi-FI" baseline="0" dirty="0"/>
                        <a:t> (</a:t>
                      </a:r>
                      <a:r>
                        <a:rPr lang="fi-FI" baseline="0" dirty="0" err="1"/>
                        <a:t>semantic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content</a:t>
                      </a:r>
                      <a:r>
                        <a:rPr lang="fi-FI" baseline="0" dirty="0"/>
                        <a:t>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3705">
                <a:tc>
                  <a:txBody>
                    <a:bodyPr/>
                    <a:lstStyle/>
                    <a:p>
                      <a:r>
                        <a:rPr lang="en-US" sz="1800" b="1" dirty="0"/>
                        <a:t>Congruous  </a:t>
                      </a:r>
                    </a:p>
                    <a:p>
                      <a:r>
                        <a:rPr lang="fi-FI" sz="1800" b="1" dirty="0" err="1"/>
                        <a:t>Condition</a:t>
                      </a:r>
                      <a:endParaRPr lang="fi-FI" sz="1800" b="1" dirty="0"/>
                    </a:p>
                    <a:p>
                      <a:r>
                        <a:rPr lang="fi-FI" sz="1800" b="1" dirty="0"/>
                        <a:t>STIN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>
                          <a:solidFill>
                            <a:srgbClr val="FF0000"/>
                          </a:solidFill>
                        </a:rPr>
                        <a:t>nnnnnnnn</a:t>
                      </a:r>
                      <a:r>
                        <a:rPr lang="fi-FI" dirty="0"/>
                        <a:t>   </a:t>
                      </a:r>
                      <a:r>
                        <a:rPr lang="fi-FI" dirty="0" err="1">
                          <a:solidFill>
                            <a:srgbClr val="00B0F0"/>
                          </a:solidFill>
                        </a:rPr>
                        <a:t>nnnnnnnn</a:t>
                      </a:r>
                      <a:endParaRPr 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rgbClr val="FF0000"/>
                          </a:solidFill>
                        </a:rPr>
                        <a:t>Red  </a:t>
                      </a:r>
                      <a:r>
                        <a:rPr lang="fi-FI" dirty="0"/>
                        <a:t> </a:t>
                      </a:r>
                      <a:r>
                        <a:rPr lang="fi-FI" dirty="0" err="1">
                          <a:solidFill>
                            <a:srgbClr val="00B0F0"/>
                          </a:solidFill>
                        </a:rPr>
                        <a:t>Blue</a:t>
                      </a:r>
                      <a:endParaRPr 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/>
                        <a:t>Same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instructions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than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above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3705">
                <a:tc>
                  <a:txBody>
                    <a:bodyPr/>
                    <a:lstStyle/>
                    <a:p>
                      <a:r>
                        <a:rPr lang="fi-FI" b="1" dirty="0" err="1"/>
                        <a:t>Incongruous</a:t>
                      </a:r>
                      <a:endParaRPr lang="fi-FI" b="1" dirty="0"/>
                    </a:p>
                    <a:p>
                      <a:r>
                        <a:rPr lang="fi-FI" b="1" dirty="0" err="1"/>
                        <a:t>Condition</a:t>
                      </a:r>
                      <a:endParaRPr lang="en-US" b="1" dirty="0"/>
                    </a:p>
                    <a:p>
                      <a:r>
                        <a:rPr lang="fi-FI" b="1" dirty="0"/>
                        <a:t>STIR</a:t>
                      </a:r>
                    </a:p>
                    <a:p>
                      <a:endParaRPr lang="fi-FI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>
                          <a:solidFill>
                            <a:srgbClr val="FF0000"/>
                          </a:solidFill>
                        </a:rPr>
                        <a:t>nnnnnnnn</a:t>
                      </a:r>
                      <a:endParaRPr lang="fi-FI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fi-FI" dirty="0" err="1">
                          <a:solidFill>
                            <a:srgbClr val="00B0F0"/>
                          </a:solidFill>
                        </a:rPr>
                        <a:t>nnnnnnnn</a:t>
                      </a:r>
                      <a:endParaRPr lang="en-US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>
                          <a:solidFill>
                            <a:srgbClr val="00B0F0"/>
                          </a:solidFill>
                        </a:rPr>
                        <a:t>Red </a:t>
                      </a:r>
                      <a:r>
                        <a:rPr lang="fi-FI" dirty="0"/>
                        <a:t>   </a:t>
                      </a:r>
                      <a:r>
                        <a:rPr lang="fi-FI" dirty="0" err="1">
                          <a:solidFill>
                            <a:srgbClr val="FF0000"/>
                          </a:solidFill>
                        </a:rPr>
                        <a:t>Blue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i-FI" dirty="0" err="1"/>
                        <a:t>Same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instructions</a:t>
                      </a:r>
                      <a:r>
                        <a:rPr lang="fi-FI" dirty="0"/>
                        <a:t> </a:t>
                      </a:r>
                      <a:r>
                        <a:rPr lang="fi-FI" dirty="0" err="1"/>
                        <a:t>than</a:t>
                      </a:r>
                      <a:r>
                        <a:rPr lang="fi-FI" baseline="0" dirty="0"/>
                        <a:t> </a:t>
                      </a:r>
                      <a:r>
                        <a:rPr lang="fi-FI" baseline="0" dirty="0" err="1"/>
                        <a:t>above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917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DF16D46-C09A-4137-B5FA-068DCA4F4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602309" cy="814093"/>
          </a:xfrm>
        </p:spPr>
        <p:txBody>
          <a:bodyPr/>
          <a:lstStyle/>
          <a:p>
            <a:r>
              <a:rPr lang="en-US" b="1" dirty="0"/>
              <a:t>Results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A314570-7DCD-4FD3-B0A4-D8C9DA29E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1842655"/>
            <a:ext cx="9602308" cy="4466705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Compared with normative, memory, learning and processing speed were impaired in both SUD+MD and SUD-MD groups.</a:t>
            </a:r>
            <a:r>
              <a:rPr lang="en-US" sz="2800" b="1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Processing speed (p &lt;0.01), perceptual reasoning (p&lt;0.05) and susceptibility to interference (p=0.03) were more impaired in the SUD+MD group than in the SUD-MD group.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The SUD+MD and SUD-MD were most powerfully separated by the Digit Symbol and Block Design tests.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Cognitive interference in the SUD+MD group was significantly correlated with slowing the speed of processing.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244961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cxnSp>
        <p:nvCxnSpPr>
          <p:cNvPr id="19" name="Straight Connector 11">
            <a:extLst>
              <a:ext uri="{FF2B5EF4-FFF2-40B4-BE49-F238E27FC236}">
                <a16:creationId xmlns:a16="http://schemas.microsoft.com/office/drawing/2014/main" id="{9200C8B5-FB5A-4F8B-A9BD-693C051418A3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Sisällön paikkamerkki 4" descr="Kuva, joka sisältää kohteen teksti&#10;&#10;Kuvaus luotu, korkea luotettavuus">
            <a:extLst>
              <a:ext uri="{FF2B5EF4-FFF2-40B4-BE49-F238E27FC236}">
                <a16:creationId xmlns:a16="http://schemas.microsoft.com/office/drawing/2014/main" id="{E9CA8CD2-24F1-44CA-83DF-D0175DCA22D7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317" y="1330036"/>
            <a:ext cx="4338665" cy="4461164"/>
          </a:xfrm>
          <a:prstGeom prst="rect">
            <a:avLst/>
          </a:prstGeom>
          <a:noFill/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34B5CBE2-7104-463B-B039-AC7E2F99E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5902061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500" dirty="0"/>
              <a:t>The Digit Symbol of WAIS-R standard scores for the SUD-MD group</a:t>
            </a:r>
            <a:br>
              <a:rPr lang="en-US" sz="3500" dirty="0"/>
            </a:br>
            <a:r>
              <a:rPr lang="en-US" sz="3500" dirty="0"/>
              <a:t>           and the SUD+MD group.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3ACDB31-12F8-4320-9826-B3B2EFCCB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5902061" cy="3931920"/>
          </a:xfrm>
        </p:spPr>
        <p:txBody>
          <a:bodyPr vert="horz" lIns="45720" tIns="45720" rIns="45720" bIns="45720" rtlCol="0">
            <a:normAutofit/>
          </a:bodyPr>
          <a:lstStyle/>
          <a:p>
            <a:r>
              <a:rPr lang="en-US" sz="2800" dirty="0"/>
              <a:t>The significant differences within each diagnostic group are shown by an asterisk (P &lt; .01). </a:t>
            </a:r>
          </a:p>
          <a:p>
            <a:r>
              <a:rPr lang="en-US" sz="2800" dirty="0"/>
              <a:t>The data shown are 95% Confidence Interval for median, Lower Bound 7.5 and Upper Bound 9.0 for the SUD-MD group; Lower Bound 6.4 and Upper Bound 7.7 for the SUD+MD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57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0F1B2B5-7808-4150-9CBE-AC5C8767F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221673"/>
            <a:ext cx="9630017" cy="1246909"/>
          </a:xfrm>
        </p:spPr>
        <p:txBody>
          <a:bodyPr>
            <a:normAutofit/>
          </a:bodyPr>
          <a:lstStyle/>
          <a:p>
            <a:r>
              <a:rPr lang="en-US" sz="3200" dirty="0"/>
              <a:t>Simple reaction time of CogniSpeed tasks reaction time (</a:t>
            </a:r>
            <a:r>
              <a:rPr lang="en-US" sz="3200" dirty="0" err="1"/>
              <a:t>ms</a:t>
            </a:r>
            <a:r>
              <a:rPr lang="en-US" sz="3200" dirty="0"/>
              <a:t>)</a:t>
            </a:r>
            <a:br>
              <a:rPr lang="fi-FI" sz="3200" dirty="0"/>
            </a:br>
            <a:r>
              <a:rPr lang="en-US" sz="3200" dirty="0"/>
              <a:t>              for the SUD-MD group and SUD+MD group. </a:t>
            </a:r>
            <a:endParaRPr lang="fi-FI" sz="3200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28D16D3-40FD-45E9-8628-064F727968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4126" y="1620982"/>
            <a:ext cx="4767073" cy="4688378"/>
          </a:xfrm>
        </p:spPr>
        <p:txBody>
          <a:bodyPr>
            <a:normAutofit/>
          </a:bodyPr>
          <a:lstStyle/>
          <a:p>
            <a:r>
              <a:rPr lang="en-US" sz="2800" dirty="0"/>
              <a:t>The significant differences within each diagnostic group are shown by asterisk (P &lt; .01). </a:t>
            </a:r>
          </a:p>
          <a:p>
            <a:r>
              <a:rPr lang="en-US" sz="2800" dirty="0"/>
              <a:t>The Data shown are 95% Confidence Interval for median, Lower Bound 369.7 and Upper Bound 456.5 for SUD-MD Group; Lower Bound 407.2 and Upper  Bound 503.2 for SUD+MD group.</a:t>
            </a:r>
            <a:endParaRPr lang="fi-FI" sz="2800" dirty="0"/>
          </a:p>
          <a:p>
            <a:endParaRPr lang="fi-FI" dirty="0"/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374BF0B0-71F2-410A-8B1B-3C31DB13E45F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776" y="1468582"/>
            <a:ext cx="5028079" cy="5098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3966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9A2C6E60-69BE-4C8E-90DB-A80169061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263236"/>
            <a:ext cx="9685436" cy="1149928"/>
          </a:xfrm>
        </p:spPr>
        <p:txBody>
          <a:bodyPr>
            <a:normAutofit/>
          </a:bodyPr>
          <a:lstStyle/>
          <a:p>
            <a:r>
              <a:rPr lang="en-US" sz="3200" dirty="0"/>
              <a:t>The Block Design test of WAIS-R standard scores for the SUD-MD group and the SUD+MD group. </a:t>
            </a:r>
            <a:endParaRPr lang="fi-FI" sz="3200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B448B370-1E3A-40F1-832B-D467845FB1A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/>
              <a:t>The significant differences within each diagnostic group are shown by asterisk (P &lt; .01). </a:t>
            </a:r>
          </a:p>
          <a:p>
            <a:r>
              <a:rPr lang="en-US" sz="2800" dirty="0"/>
              <a:t>The Data shown are 95% Confidence Interval for median, Lower Bound 369.7 and Upper Bound 456.5 for SUD-MD Group; Lower Bound 407.2 and Upper  Bound 503.2 for SUD+MD group.</a:t>
            </a:r>
            <a:endParaRPr lang="fi-FI" sz="2800" dirty="0"/>
          </a:p>
          <a:p>
            <a:endParaRPr lang="fi-FI" dirty="0"/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27E6EA87-1666-483E-A07E-1DCC0AB21432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343" y="1704110"/>
            <a:ext cx="4840239" cy="52508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74820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5414128-168E-44BA-8538-921241B16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7"/>
            <a:ext cx="9546890" cy="966492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Incongruous Word Condition of CogniSpeed tasks reaction time (</a:t>
            </a:r>
            <a:r>
              <a:rPr lang="en-US" sz="3600" dirty="0" err="1"/>
              <a:t>ms</a:t>
            </a:r>
            <a:r>
              <a:rPr lang="en-US" sz="3600" dirty="0"/>
              <a:t>)</a:t>
            </a:r>
            <a:r>
              <a:rPr lang="fi-FI" sz="3600" dirty="0"/>
              <a:t> </a:t>
            </a:r>
            <a:r>
              <a:rPr lang="en-US" sz="3600" dirty="0"/>
              <a:t>for the SUD-MD group and the SUD+MD group. </a:t>
            </a:r>
            <a:br>
              <a:rPr lang="en-US" sz="5400" dirty="0"/>
            </a:b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469B5FC-2A15-40F3-A633-C3AA1E08B7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/>
              <a:t>The significant differences within each diagnostic group are shown by asterisks (P &lt; .01). </a:t>
            </a:r>
          </a:p>
          <a:p>
            <a:pPr marL="0" indent="0">
              <a:buNone/>
            </a:pPr>
            <a:r>
              <a:rPr lang="en-US" sz="2800" dirty="0"/>
              <a:t>The Data</a:t>
            </a:r>
            <a:r>
              <a:rPr lang="fi-FI" sz="2800" dirty="0"/>
              <a:t> </a:t>
            </a:r>
            <a:r>
              <a:rPr lang="en-US" sz="2800" dirty="0"/>
              <a:t>shown are 95% Confidence Interval for median, Lower Bound 635.0 and Upper Bound 752.3 for the SUD Group; Lower Bound 710.7 and Upper Bound836.8 for the SUD+MD group.</a:t>
            </a:r>
            <a:endParaRPr lang="fi-FI" sz="2800" dirty="0"/>
          </a:p>
          <a:p>
            <a:endParaRPr lang="fi-FI" dirty="0"/>
          </a:p>
        </p:txBody>
      </p:sp>
      <p:pic>
        <p:nvPicPr>
          <p:cNvPr id="5" name="Sisällön paikkamerkki 4">
            <a:extLst>
              <a:ext uri="{FF2B5EF4-FFF2-40B4-BE49-F238E27FC236}">
                <a16:creationId xmlns:a16="http://schemas.microsoft.com/office/drawing/2014/main" id="{3B741530-6E18-4229-B27D-8F80F34355E6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198" y="1849899"/>
            <a:ext cx="4859165" cy="48955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6890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2249F04-3470-488E-9D76-7B49C8386897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/>
              <a:t>Background And aims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6C83A2E-79F0-43D3-B68C-1D9BC3367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5999"/>
            <a:ext cx="9948672" cy="435032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Substance abuse as well as mood disorder has been consistently associated with neuropsychological impairment in many cognitive domains.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i-FI" sz="2800" dirty="0"/>
              <a:t>SUD </a:t>
            </a:r>
            <a:r>
              <a:rPr lang="fi-FI" sz="2800" dirty="0" err="1"/>
              <a:t>may</a:t>
            </a:r>
            <a:r>
              <a:rPr lang="fi-FI" sz="2800" dirty="0"/>
              <a:t> </a:t>
            </a:r>
            <a:r>
              <a:rPr lang="fi-FI" sz="2800" dirty="0" err="1"/>
              <a:t>create</a:t>
            </a:r>
            <a:r>
              <a:rPr lang="fi-FI" sz="2800" dirty="0"/>
              <a:t> a “</a:t>
            </a:r>
            <a:r>
              <a:rPr lang="fi-FI" sz="2800" dirty="0" err="1"/>
              <a:t>double</a:t>
            </a:r>
            <a:r>
              <a:rPr lang="fi-FI" sz="2800" dirty="0"/>
              <a:t> </a:t>
            </a:r>
            <a:r>
              <a:rPr lang="fi-FI" sz="2800" dirty="0" err="1"/>
              <a:t>deficit</a:t>
            </a:r>
            <a:r>
              <a:rPr lang="fi-FI" sz="2800" dirty="0"/>
              <a:t>” in </a:t>
            </a:r>
            <a:r>
              <a:rPr lang="fi-FI" sz="2800" dirty="0" err="1"/>
              <a:t>cognitive</a:t>
            </a:r>
            <a:r>
              <a:rPr lang="fi-FI" sz="2800" dirty="0"/>
              <a:t> </a:t>
            </a:r>
            <a:r>
              <a:rPr lang="fi-FI" sz="2800" dirty="0" err="1"/>
              <a:t>functions</a:t>
            </a:r>
            <a:r>
              <a:rPr lang="fi-FI" sz="2800" dirty="0"/>
              <a:t> in </a:t>
            </a:r>
            <a:r>
              <a:rPr lang="fi-FI" sz="2800" dirty="0" err="1"/>
              <a:t>those</a:t>
            </a:r>
            <a:r>
              <a:rPr lang="fi-FI" sz="2800" dirty="0"/>
              <a:t> </a:t>
            </a:r>
            <a:r>
              <a:rPr lang="fi-FI" sz="2800" dirty="0" err="1"/>
              <a:t>with</a:t>
            </a:r>
            <a:r>
              <a:rPr lang="fi-FI" sz="2800" dirty="0"/>
              <a:t> </a:t>
            </a:r>
            <a:r>
              <a:rPr lang="fi-FI" sz="2800" dirty="0" err="1"/>
              <a:t>mood</a:t>
            </a:r>
            <a:r>
              <a:rPr lang="fi-FI" sz="2800" dirty="0"/>
              <a:t> </a:t>
            </a:r>
            <a:r>
              <a:rPr lang="fi-FI" sz="2800" dirty="0" err="1"/>
              <a:t>disorder</a:t>
            </a:r>
            <a:r>
              <a:rPr lang="fi-FI" sz="2800" dirty="0"/>
              <a:t> and </a:t>
            </a:r>
            <a:r>
              <a:rPr lang="fi-FI" sz="2800" dirty="0" err="1"/>
              <a:t>have</a:t>
            </a:r>
            <a:r>
              <a:rPr lang="fi-FI" sz="2800" dirty="0"/>
              <a:t> an </a:t>
            </a:r>
            <a:r>
              <a:rPr lang="fi-FI" sz="2800" dirty="0" err="1"/>
              <a:t>adverse</a:t>
            </a:r>
            <a:r>
              <a:rPr lang="fi-FI" sz="2800" dirty="0"/>
              <a:t> </a:t>
            </a:r>
            <a:r>
              <a:rPr lang="fi-FI" sz="2800" dirty="0" err="1"/>
              <a:t>impact</a:t>
            </a:r>
            <a:r>
              <a:rPr lang="fi-FI" sz="2800" dirty="0"/>
              <a:t> on </a:t>
            </a:r>
            <a:r>
              <a:rPr lang="fi-FI" sz="2800" dirty="0" err="1"/>
              <a:t>their</a:t>
            </a:r>
            <a:r>
              <a:rPr lang="fi-FI" sz="2800" dirty="0"/>
              <a:t> </a:t>
            </a:r>
            <a:r>
              <a:rPr lang="fi-FI" sz="2800" dirty="0" err="1"/>
              <a:t>course</a:t>
            </a:r>
            <a:r>
              <a:rPr lang="fi-FI" sz="2800" dirty="0"/>
              <a:t> of </a:t>
            </a:r>
            <a:r>
              <a:rPr lang="fi-FI" sz="2800" dirty="0" err="1"/>
              <a:t>illness</a:t>
            </a:r>
            <a:r>
              <a:rPr lang="fi-FI" sz="2800" dirty="0"/>
              <a:t> and </a:t>
            </a:r>
            <a:r>
              <a:rPr lang="fi-FI" sz="2800" dirty="0" err="1"/>
              <a:t>functional</a:t>
            </a:r>
            <a:r>
              <a:rPr lang="fi-FI" sz="2800" dirty="0"/>
              <a:t> </a:t>
            </a:r>
            <a:r>
              <a:rPr lang="fi-FI" sz="2800" dirty="0" err="1"/>
              <a:t>outcome</a:t>
            </a:r>
            <a:r>
              <a:rPr lang="fi-FI" sz="28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The aim of the study was to examine the effects of mood and substance use disorders on specific neuropsychological measures in a sample of single and multidrug patients with and without mood disorders</a:t>
            </a:r>
            <a:r>
              <a:rPr lang="en-US" sz="2800" b="1" dirty="0"/>
              <a:t>. 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18259473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4EFFE8B-ACD9-4E52-981B-64F3EDC9E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6"/>
            <a:ext cx="9720073" cy="758675"/>
          </a:xfrm>
        </p:spPr>
        <p:txBody>
          <a:bodyPr/>
          <a:lstStyle/>
          <a:p>
            <a:r>
              <a:rPr lang="en-US" b="1" dirty="0"/>
              <a:t>Conclusions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A54DAC28-8036-4C70-9DD5-8DDC221E6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SUD+MD patients may suffer from more severe cognitive deficits than SUD-MD patients.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In this study processing speed was also measured by CogniSpeed tasks (simple reaction time, COL, IN2). Both groups -SUD-MD and SUD+MD - had deficits in processing speed compared to healthy controls, but mood disorders further enhanced slowing down.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Mental speed was partially modulated by age in CogniSpeed tasks. Elderly patients were slower, but </a:t>
            </a:r>
            <a:r>
              <a:rPr lang="en-US" b="1" dirty="0"/>
              <a:t>their higher education level was a compensatory factor diminishing the impact of ageing.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The single substance used (mostly alcohol) was probably involved in test performance deterioration. The mean age of the SUD+MD patients was 38, but their processing speed was at the same level as normal 67 year </a:t>
            </a:r>
            <a:r>
              <a:rPr lang="en-US" dirty="0" err="1"/>
              <a:t>olds</a:t>
            </a:r>
            <a:r>
              <a:rPr lang="en-US" dirty="0"/>
              <a:t> have. </a:t>
            </a:r>
            <a:endParaRPr lang="fi-FI" dirty="0"/>
          </a:p>
          <a:p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22703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EC4949AD-C90C-4197-B4D5-C602244AE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585216"/>
            <a:ext cx="9525000" cy="730966"/>
          </a:xfrm>
        </p:spPr>
        <p:txBody>
          <a:bodyPr/>
          <a:lstStyle/>
          <a:p>
            <a:r>
              <a:rPr lang="en-US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Conclusions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EAF382E-9E31-45EF-82BD-55478E233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 the SUD+MD group of this study, </a:t>
            </a:r>
            <a:r>
              <a:rPr lang="en-US" sz="2400" b="1" dirty="0"/>
              <a:t>Stroop interference </a:t>
            </a:r>
            <a:r>
              <a:rPr lang="en-US" sz="2400" dirty="0"/>
              <a:t>significantly slowed down information processing, both in automatic and more conscious, effortful processing. The wrong or irrelevant word slowed ink-naming performance (e.g., the blue colored letters formed the word ‘red’) significantly independently of age, education level, multiple substance use and learning difficulties. </a:t>
            </a:r>
            <a:endParaRPr lang="fi-FI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The role of </a:t>
            </a:r>
            <a:r>
              <a:rPr lang="en-US" sz="2400" b="1" dirty="0"/>
              <a:t>Total Stroop </a:t>
            </a:r>
            <a:r>
              <a:rPr lang="en-US" sz="2400" dirty="0"/>
              <a:t>is less researched in mood disorders and substance abuse disorders. The Total Stroop effect is a combined effect of facilitation and interference (Revonsuo, 1995).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 In SUD+MD patients the increased </a:t>
            </a:r>
            <a:r>
              <a:rPr lang="en-US" sz="2400" b="1" dirty="0"/>
              <a:t>Total Stroop </a:t>
            </a:r>
            <a:r>
              <a:rPr lang="en-US" sz="2400" dirty="0"/>
              <a:t>was related significantly with the </a:t>
            </a:r>
            <a:r>
              <a:rPr lang="en-US" sz="2400" b="1" dirty="0"/>
              <a:t>slowing of processing speed</a:t>
            </a:r>
            <a:r>
              <a:rPr lang="en-US" sz="2400" dirty="0"/>
              <a:t>. It seems that patients could not use congruent and facilitative and relevant conditions (the right word ‘red’ in red ink) to speed performance. </a:t>
            </a:r>
            <a:endParaRPr lang="fi-FI" sz="24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79797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297FD75-E91D-4717-A109-92DE5109D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6"/>
            <a:ext cx="9720073" cy="550857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Conclusions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27DBCA8A-C26E-4E84-92B3-70B2DC1A56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As a quantitative </a:t>
            </a:r>
            <a:r>
              <a:rPr lang="en-US" sz="2800" b="1" dirty="0"/>
              <a:t>measure of selective attention and executive function, Stroop tasks</a:t>
            </a:r>
            <a:r>
              <a:rPr lang="en-US" sz="2800" dirty="0"/>
              <a:t> require future research in order to clarify what mechanisms are involved in Stroop effects in individuals with substance abuse and mood disorders.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 It is possible that Stroop effects are </a:t>
            </a:r>
            <a:r>
              <a:rPr lang="en-US" sz="2800" b="1" dirty="0"/>
              <a:t>cognitive markers of comorbidity</a:t>
            </a:r>
            <a:r>
              <a:rPr lang="en-US" sz="2800" dirty="0"/>
              <a:t> and are worthy of inclusion in future studies. The tasks may have prognostic utility among drug-dependent patients (Carpenter et al., 2006). </a:t>
            </a:r>
            <a:endParaRPr lang="fi-FI" sz="28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681865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4F039C18-C46D-4601-90CF-7F8534B8B09F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/>
              <a:t>. Method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ED3068D-9869-43EA-AFC2-0330D2C1B4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4176" y="2159646"/>
            <a:ext cx="4754880" cy="402336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/>
              <a:t>Participants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164 hospitalised patients,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88 with (SUD+MD) and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76 (SUD-MD) without mood disorders</a:t>
            </a:r>
          </a:p>
        </p:txBody>
      </p:sp>
      <p:sp>
        <p:nvSpPr>
          <p:cNvPr id="6" name="Sisällön paikkamerkki 5">
            <a:extLst>
              <a:ext uri="{FF2B5EF4-FFF2-40B4-BE49-F238E27FC236}">
                <a16:creationId xmlns:a16="http://schemas.microsoft.com/office/drawing/2014/main" id="{BA7DB2EC-C411-4550-8287-E5877F967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89320" y="2159646"/>
            <a:ext cx="4754880" cy="4149714"/>
          </a:xfrm>
        </p:spPr>
        <p:txBody>
          <a:bodyPr/>
          <a:lstStyle/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3838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C4BA47BF-5D49-47E6-969D-0EDF5EE81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422199" cy="744820"/>
          </a:xfrm>
        </p:spPr>
        <p:txBody>
          <a:bodyPr/>
          <a:lstStyle/>
          <a:p>
            <a:r>
              <a:rPr lang="fi-FI" dirty="0" err="1"/>
              <a:t>Participants</a:t>
            </a:r>
            <a:endParaRPr lang="fi-FI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D73EB846-6D12-47E7-BB8C-226B93694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Diagnoses were made according to the criteria of ICD-10 by experienced psychiatrists.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Substance use disorder (SUD) diagnoses also consisted of alcohol overuse or dependence.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No significant differences were cited between SUD-MD and SUD+MD groups in the use of intoxicating substances (see table 1).</a:t>
            </a:r>
            <a:endParaRPr lang="fi-FI" sz="2800" dirty="0"/>
          </a:p>
        </p:txBody>
      </p:sp>
    </p:spTree>
    <p:extLst>
      <p:ext uri="{BB962C8B-B14F-4D97-AF65-F5344CB8AC3E}">
        <p14:creationId xmlns:p14="http://schemas.microsoft.com/office/powerpoint/2010/main" val="4275412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B2DF241-5EAD-4F87-9C93-D766520FB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1. Substance used in patients.</a:t>
            </a:r>
            <a:br>
              <a:rPr lang="fi-FI" dirty="0"/>
            </a:br>
            <a:endParaRPr lang="fi-FI" dirty="0"/>
          </a:p>
        </p:txBody>
      </p:sp>
      <p:graphicFrame>
        <p:nvGraphicFramePr>
          <p:cNvPr id="5" name="Sisällön paikkamerkki 4">
            <a:extLst>
              <a:ext uri="{FF2B5EF4-FFF2-40B4-BE49-F238E27FC236}">
                <a16:creationId xmlns:a16="http://schemas.microsoft.com/office/drawing/2014/main" id="{63EED682-A267-4433-94BD-3DF713F6A5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441086"/>
              </p:ext>
            </p:extLst>
          </p:nvPr>
        </p:nvGraphicFramePr>
        <p:xfrm>
          <a:off x="609601" y="1335024"/>
          <a:ext cx="10875816" cy="6283262"/>
        </p:xfrm>
        <a:graphic>
          <a:graphicData uri="http://schemas.openxmlformats.org/drawingml/2006/table">
            <a:tbl>
              <a:tblPr firstRow="1" firstCol="1" bandRow="1"/>
              <a:tblGrid>
                <a:gridCol w="3625272">
                  <a:extLst>
                    <a:ext uri="{9D8B030D-6E8A-4147-A177-3AD203B41FA5}">
                      <a16:colId xmlns:a16="http://schemas.microsoft.com/office/drawing/2014/main" val="2773062748"/>
                    </a:ext>
                  </a:extLst>
                </a:gridCol>
                <a:gridCol w="3625272">
                  <a:extLst>
                    <a:ext uri="{9D8B030D-6E8A-4147-A177-3AD203B41FA5}">
                      <a16:colId xmlns:a16="http://schemas.microsoft.com/office/drawing/2014/main" val="4240967764"/>
                    </a:ext>
                  </a:extLst>
                </a:gridCol>
                <a:gridCol w="3625272">
                  <a:extLst>
                    <a:ext uri="{9D8B030D-6E8A-4147-A177-3AD203B41FA5}">
                      <a16:colId xmlns:a16="http://schemas.microsoft.com/office/drawing/2014/main" val="2471232636"/>
                    </a:ext>
                  </a:extLst>
                </a:gridCol>
              </a:tblGrid>
              <a:tr h="25365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SUD-MD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N=76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SUD+MD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N=88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661333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one drug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 (51%)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(59%)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051694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 (38%)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 (44%)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629768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Sedatives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(3%)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(9%)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473355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Stimulants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(3%)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(3%)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379197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Opioids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(3%)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(1%)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362547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b="1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Multidrug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(48%)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(40%)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396092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Alcohol, sedatives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(7%)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(23%)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485198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Alcohol, cannabis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(1 %)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306797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Alcohol, stimulants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(1%)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553390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Alcohol, other psychoactives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(16%)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(11%)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294503"/>
                  </a:ext>
                </a:extLst>
              </a:tr>
              <a:tr h="3163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Opioids, other psychoactives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(11%)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209642"/>
                  </a:ext>
                </a:extLst>
              </a:tr>
              <a:tr h="80702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psychoactive substance-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related disorders</a:t>
                      </a:r>
                      <a:endParaRPr lang="fi-FI" sz="18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10 (13%)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5 (5%)</a:t>
                      </a:r>
                      <a:endParaRPr lang="fi-FI" sz="18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147" marR="631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890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10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3B3A39A-732E-4510-9044-DEB6BA3CE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498764"/>
            <a:ext cx="9200526" cy="637310"/>
          </a:xfrm>
        </p:spPr>
        <p:txBody>
          <a:bodyPr>
            <a:noAutofit/>
          </a:bodyPr>
          <a:lstStyle/>
          <a:p>
            <a:r>
              <a:rPr lang="en-US" sz="3200" b="1" dirty="0"/>
              <a:t>Diagnostic distribution of SUD+MD</a:t>
            </a:r>
            <a:br>
              <a:rPr lang="fi-FI" sz="3200" b="1" dirty="0"/>
            </a:br>
            <a:r>
              <a:rPr lang="fi-FI" sz="3200" b="1" dirty="0" err="1"/>
              <a:t>sample</a:t>
            </a:r>
            <a:endParaRPr lang="fi-FI" sz="3200" dirty="0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8B334619-9BF2-4473-9A52-60320EABC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399308"/>
            <a:ext cx="10821508" cy="5458691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Bipolar Disorder</a:t>
            </a:r>
            <a:r>
              <a:rPr lang="en-US" dirty="0"/>
              <a:t>: severe with psychotic features (F32.3; 3%),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major depressive disorder, single  episode, bipolar disorder (F31; 21%),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Major depressive disorder</a:t>
            </a:r>
            <a:r>
              <a:rPr lang="en-US" dirty="0"/>
              <a:t>, single episode, mild (F32.0; 3%),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major depressive disorder, single episode, moderate (F32.1; 23%),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major depressive disorder, single episode, severe without psychotic features (F32.2.;11%),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major depressive disorder, single </a:t>
            </a:r>
            <a:r>
              <a:rPr lang="en-US" dirty="0" err="1"/>
              <a:t>episodeunspecified</a:t>
            </a:r>
            <a:r>
              <a:rPr lang="en-US" dirty="0"/>
              <a:t> (F32.9; 6%),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recurrent major depressive disorder, mild (F33.0; 2%),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recurrent major depressive disorder, moderate (F33.1; 6%),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recurrent major depressive disorder, severe without psychotic symptoms (F33.2; 3%)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recurrent major depressive disorder, in remission (F33.4; 3%),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Persistent mood (affective) disorders </a:t>
            </a:r>
            <a:r>
              <a:rPr lang="en-US" dirty="0"/>
              <a:t>(F34.1; 3% ) and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Mixed anxiety and depressive disorder </a:t>
            </a:r>
            <a:r>
              <a:rPr lang="en-US" dirty="0"/>
              <a:t>(F41.2; 13%).</a:t>
            </a:r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85712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551CA35E-FB87-4FB7-BA79-7D0B44236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235528"/>
            <a:ext cx="9269799" cy="443346"/>
          </a:xfrm>
        </p:spPr>
        <p:txBody>
          <a:bodyPr>
            <a:noAutofit/>
          </a:bodyPr>
          <a:lstStyle/>
          <a:p>
            <a:r>
              <a:rPr lang="fi-FI" sz="2000" dirty="0" err="1"/>
              <a:t>Sosiodemographics</a:t>
            </a:r>
            <a:endParaRPr lang="fi-FI" sz="2000" dirty="0"/>
          </a:p>
        </p:txBody>
      </p:sp>
      <p:graphicFrame>
        <p:nvGraphicFramePr>
          <p:cNvPr id="3" name="Taulukko 2">
            <a:extLst>
              <a:ext uri="{FF2B5EF4-FFF2-40B4-BE49-F238E27FC236}">
                <a16:creationId xmlns:a16="http://schemas.microsoft.com/office/drawing/2014/main" id="{4618A15A-45C7-4F59-808C-37F346F7E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668955"/>
              </p:ext>
            </p:extLst>
          </p:nvPr>
        </p:nvGraphicFramePr>
        <p:xfrm>
          <a:off x="1080655" y="789709"/>
          <a:ext cx="7606145" cy="6032642"/>
        </p:xfrm>
        <a:graphic>
          <a:graphicData uri="http://schemas.openxmlformats.org/drawingml/2006/table">
            <a:tbl>
              <a:tblPr firstRow="1" firstCol="1" bandRow="1"/>
              <a:tblGrid>
                <a:gridCol w="1564677">
                  <a:extLst>
                    <a:ext uri="{9D8B030D-6E8A-4147-A177-3AD203B41FA5}">
                      <a16:colId xmlns:a16="http://schemas.microsoft.com/office/drawing/2014/main" val="1898383241"/>
                    </a:ext>
                  </a:extLst>
                </a:gridCol>
                <a:gridCol w="1510367">
                  <a:extLst>
                    <a:ext uri="{9D8B030D-6E8A-4147-A177-3AD203B41FA5}">
                      <a16:colId xmlns:a16="http://schemas.microsoft.com/office/drawing/2014/main" val="2434951206"/>
                    </a:ext>
                  </a:extLst>
                </a:gridCol>
                <a:gridCol w="1510367">
                  <a:extLst>
                    <a:ext uri="{9D8B030D-6E8A-4147-A177-3AD203B41FA5}">
                      <a16:colId xmlns:a16="http://schemas.microsoft.com/office/drawing/2014/main" val="3155137590"/>
                    </a:ext>
                  </a:extLst>
                </a:gridCol>
                <a:gridCol w="1510367">
                  <a:extLst>
                    <a:ext uri="{9D8B030D-6E8A-4147-A177-3AD203B41FA5}">
                      <a16:colId xmlns:a16="http://schemas.microsoft.com/office/drawing/2014/main" val="1712614102"/>
                    </a:ext>
                  </a:extLst>
                </a:gridCol>
                <a:gridCol w="1510367">
                  <a:extLst>
                    <a:ext uri="{9D8B030D-6E8A-4147-A177-3AD203B41FA5}">
                      <a16:colId xmlns:a16="http://schemas.microsoft.com/office/drawing/2014/main" val="1103423640"/>
                    </a:ext>
                  </a:extLst>
                </a:gridCol>
              </a:tblGrid>
              <a:tr h="4160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SUD-MD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 = 76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SUD+MD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 = 88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Statistical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analysis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 value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956922"/>
                  </a:ext>
                </a:extLst>
              </a:tr>
              <a:tr h="2080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Age </a:t>
                      </a: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(mean, SD)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37.8 (11.9)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39.1 (10.3)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t-test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.42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328649"/>
                  </a:ext>
                </a:extLst>
              </a:tr>
              <a:tr h="6240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Sex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Male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Female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 (43.3%)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 (50.7%)</a:t>
                      </a: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 (56.7%)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 (49.3%)</a:t>
                      </a: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.35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919889"/>
                  </a:ext>
                </a:extLst>
              </a:tr>
              <a:tr h="124813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Level of Education 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Primary School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Primary School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Vocational Training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College-level Education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Higher Education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(0.0%)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 (53.0%)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 (43.4%)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(35.7%)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(47.1%)</a:t>
                      </a: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(0.0%)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 (47.0%)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 (56.6%)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(64.3%)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 (52.9%)</a:t>
                      </a: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.45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093867"/>
                  </a:ext>
                </a:extLst>
              </a:tr>
              <a:tr h="10401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Marital status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Married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Stable Partner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Single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Separate/Divorced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(48.0%)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(50.0 %)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 (55.4%)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(35.5%)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 (52.0%)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(50.0%)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 (44.6%)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(64.5%)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.16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7084513"/>
                  </a:ext>
                </a:extLst>
              </a:tr>
              <a:tr h="2080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Unemployed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47 (50.5%)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 (49.5%)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.23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865348"/>
                  </a:ext>
                </a:extLst>
              </a:tr>
              <a:tr h="10401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Military Service (only males</a:t>
                      </a: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Exemption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Completed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Unknown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 (53.1%)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(35.7%)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(33.3%)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(46.9%)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36(64.3%)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(66.7%)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.26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448854"/>
                  </a:ext>
                </a:extLst>
              </a:tr>
              <a:tr h="124813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Prison ruling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None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Parole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Prison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Pending Judgment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Unknown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(50.0%)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(50.0%)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(47.6%)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(100.0%)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 (50.0%)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(50.0%)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(52.4)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(0.0%)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(100.0%)</a:t>
                      </a:r>
                      <a:endParaRPr lang="fi-FI" sz="12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i-FI" sz="12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ChiSquare</a:t>
                      </a: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.29</a:t>
                      </a:r>
                      <a:endParaRPr lang="fi-FI" sz="12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57" marR="39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335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4561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0F3F2D35-2438-431E-A356-7824B4739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117399" cy="384602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Clinical</a:t>
            </a:r>
            <a:r>
              <a:rPr lang="fi-FI" dirty="0"/>
              <a:t> </a:t>
            </a:r>
            <a:r>
              <a:rPr lang="fi-FI" dirty="0" err="1"/>
              <a:t>variables</a:t>
            </a:r>
            <a:r>
              <a:rPr lang="fi-FI" dirty="0"/>
              <a:t> (1)</a:t>
            </a:r>
          </a:p>
        </p:txBody>
      </p:sp>
      <p:graphicFrame>
        <p:nvGraphicFramePr>
          <p:cNvPr id="3" name="Taulukko 2">
            <a:extLst>
              <a:ext uri="{FF2B5EF4-FFF2-40B4-BE49-F238E27FC236}">
                <a16:creationId xmlns:a16="http://schemas.microsoft.com/office/drawing/2014/main" id="{BFDA67E3-F631-4894-863F-CA25B31E8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582116"/>
              </p:ext>
            </p:extLst>
          </p:nvPr>
        </p:nvGraphicFramePr>
        <p:xfrm>
          <a:off x="581891" y="1205345"/>
          <a:ext cx="8172140" cy="5463087"/>
        </p:xfrm>
        <a:graphic>
          <a:graphicData uri="http://schemas.openxmlformats.org/drawingml/2006/table">
            <a:tbl>
              <a:tblPr firstRow="1" firstCol="1" bandRow="1"/>
              <a:tblGrid>
                <a:gridCol w="1759527">
                  <a:extLst>
                    <a:ext uri="{9D8B030D-6E8A-4147-A177-3AD203B41FA5}">
                      <a16:colId xmlns:a16="http://schemas.microsoft.com/office/drawing/2014/main" val="3435325423"/>
                    </a:ext>
                  </a:extLst>
                </a:gridCol>
                <a:gridCol w="1787237">
                  <a:extLst>
                    <a:ext uri="{9D8B030D-6E8A-4147-A177-3AD203B41FA5}">
                      <a16:colId xmlns:a16="http://schemas.microsoft.com/office/drawing/2014/main" val="910768836"/>
                    </a:ext>
                  </a:extLst>
                </a:gridCol>
                <a:gridCol w="1565563">
                  <a:extLst>
                    <a:ext uri="{9D8B030D-6E8A-4147-A177-3AD203B41FA5}">
                      <a16:colId xmlns:a16="http://schemas.microsoft.com/office/drawing/2014/main" val="3918163296"/>
                    </a:ext>
                  </a:extLst>
                </a:gridCol>
                <a:gridCol w="1690255">
                  <a:extLst>
                    <a:ext uri="{9D8B030D-6E8A-4147-A177-3AD203B41FA5}">
                      <a16:colId xmlns:a16="http://schemas.microsoft.com/office/drawing/2014/main" val="4118102418"/>
                    </a:ext>
                  </a:extLst>
                </a:gridCol>
                <a:gridCol w="1369558">
                  <a:extLst>
                    <a:ext uri="{9D8B030D-6E8A-4147-A177-3AD203B41FA5}">
                      <a16:colId xmlns:a16="http://schemas.microsoft.com/office/drawing/2014/main" val="4085651595"/>
                    </a:ext>
                  </a:extLst>
                </a:gridCol>
              </a:tblGrid>
              <a:tr h="576927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SUD-MD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N=76</a:t>
                      </a:r>
                    </a:p>
                  </a:txBody>
                  <a:tcPr marL="40497" marR="40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SUD+MD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N=88</a:t>
                      </a:r>
                    </a:p>
                  </a:txBody>
                  <a:tcPr marL="40497" marR="40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Statistical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11629"/>
                  </a:ext>
                </a:extLst>
              </a:tr>
              <a:tr h="11243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Onset of substance use age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16.2 (7.6)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16.3 (5.9)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631523"/>
                  </a:ext>
                </a:extLst>
              </a:tr>
              <a:tr h="15130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Onset of regular substance use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21.2 (11.3)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 (1.0)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014009"/>
                  </a:ext>
                </a:extLst>
              </a:tr>
              <a:tr h="11243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Substance use duration (years)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16.1 (9.4)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15.7 (8.8)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0.78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2710518"/>
                  </a:ext>
                </a:extLst>
              </a:tr>
              <a:tr h="11243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Onset of multidrug use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18.6 (9.5)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24.2 (1.0)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0.01˟˟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1048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4841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89F3608-6F86-4E35-8B76-5E61D541D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360218"/>
            <a:ext cx="9186672" cy="429491"/>
          </a:xfrm>
        </p:spPr>
        <p:txBody>
          <a:bodyPr>
            <a:normAutofit fontScale="90000"/>
          </a:bodyPr>
          <a:lstStyle/>
          <a:p>
            <a:r>
              <a:rPr lang="fi-FI" dirty="0" err="1"/>
              <a:t>Clinical</a:t>
            </a:r>
            <a:r>
              <a:rPr lang="fi-FI" dirty="0"/>
              <a:t> </a:t>
            </a:r>
            <a:r>
              <a:rPr lang="fi-FI" dirty="0" err="1"/>
              <a:t>variables</a:t>
            </a:r>
            <a:r>
              <a:rPr lang="fi-FI" dirty="0"/>
              <a:t> (2)</a:t>
            </a:r>
          </a:p>
        </p:txBody>
      </p:sp>
      <p:graphicFrame>
        <p:nvGraphicFramePr>
          <p:cNvPr id="3" name="Taulukko 2">
            <a:extLst>
              <a:ext uri="{FF2B5EF4-FFF2-40B4-BE49-F238E27FC236}">
                <a16:creationId xmlns:a16="http://schemas.microsoft.com/office/drawing/2014/main" id="{1B9B73DC-E70D-4282-92F8-2E7741ACA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643897"/>
              </p:ext>
            </p:extLst>
          </p:nvPr>
        </p:nvGraphicFramePr>
        <p:xfrm>
          <a:off x="1024128" y="2299855"/>
          <a:ext cx="8106017" cy="3249782"/>
        </p:xfrm>
        <a:graphic>
          <a:graphicData uri="http://schemas.openxmlformats.org/drawingml/2006/table">
            <a:tbl>
              <a:tblPr firstRow="1" firstCol="1" bandRow="1"/>
              <a:tblGrid>
                <a:gridCol w="1745290">
                  <a:extLst>
                    <a:ext uri="{9D8B030D-6E8A-4147-A177-3AD203B41FA5}">
                      <a16:colId xmlns:a16="http://schemas.microsoft.com/office/drawing/2014/main" val="1316811479"/>
                    </a:ext>
                  </a:extLst>
                </a:gridCol>
                <a:gridCol w="1772776">
                  <a:extLst>
                    <a:ext uri="{9D8B030D-6E8A-4147-A177-3AD203B41FA5}">
                      <a16:colId xmlns:a16="http://schemas.microsoft.com/office/drawing/2014/main" val="2002431388"/>
                    </a:ext>
                  </a:extLst>
                </a:gridCol>
                <a:gridCol w="1552896">
                  <a:extLst>
                    <a:ext uri="{9D8B030D-6E8A-4147-A177-3AD203B41FA5}">
                      <a16:colId xmlns:a16="http://schemas.microsoft.com/office/drawing/2014/main" val="3509573521"/>
                    </a:ext>
                  </a:extLst>
                </a:gridCol>
                <a:gridCol w="1676579">
                  <a:extLst>
                    <a:ext uri="{9D8B030D-6E8A-4147-A177-3AD203B41FA5}">
                      <a16:colId xmlns:a16="http://schemas.microsoft.com/office/drawing/2014/main" val="550142973"/>
                    </a:ext>
                  </a:extLst>
                </a:gridCol>
                <a:gridCol w="1358476">
                  <a:extLst>
                    <a:ext uri="{9D8B030D-6E8A-4147-A177-3AD203B41FA5}">
                      <a16:colId xmlns:a16="http://schemas.microsoft.com/office/drawing/2014/main" val="1079269175"/>
                    </a:ext>
                  </a:extLst>
                </a:gridCol>
              </a:tblGrid>
              <a:tr h="6207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Multidrug use in years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8.2 (8.0)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10.7 (7.1)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130493"/>
                  </a:ext>
                </a:extLst>
              </a:tr>
              <a:tr h="9487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Onset of injection drug abuse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19.9 (5.3)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23.3 (6.6)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403231"/>
                  </a:ext>
                </a:extLst>
              </a:tr>
              <a:tr h="9487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Duration of injection abuse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4.5 (6.0)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5.7 (3.7)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96210"/>
                  </a:ext>
                </a:extLst>
              </a:tr>
              <a:tr h="6207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Treatment onset age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33.1 (12.3)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36.2 (10.3)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T-test</a:t>
                      </a:r>
                      <a:endParaRPr lang="fi-FI" sz="16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197153"/>
                  </a:ext>
                </a:extLst>
              </a:tr>
            </a:tbl>
          </a:graphicData>
        </a:graphic>
      </p:graphicFrame>
      <p:graphicFrame>
        <p:nvGraphicFramePr>
          <p:cNvPr id="4" name="Taulukko 3">
            <a:extLst>
              <a:ext uri="{FF2B5EF4-FFF2-40B4-BE49-F238E27FC236}">
                <a16:creationId xmlns:a16="http://schemas.microsoft.com/office/drawing/2014/main" id="{87626149-79FC-477D-A675-416270693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42059"/>
              </p:ext>
            </p:extLst>
          </p:nvPr>
        </p:nvGraphicFramePr>
        <p:xfrm>
          <a:off x="1024127" y="1662546"/>
          <a:ext cx="8106018" cy="637309"/>
        </p:xfrm>
        <a:graphic>
          <a:graphicData uri="http://schemas.openxmlformats.org/drawingml/2006/table">
            <a:tbl>
              <a:tblPr firstRow="1" firstCol="1" bandRow="1"/>
              <a:tblGrid>
                <a:gridCol w="1745290">
                  <a:extLst>
                    <a:ext uri="{9D8B030D-6E8A-4147-A177-3AD203B41FA5}">
                      <a16:colId xmlns:a16="http://schemas.microsoft.com/office/drawing/2014/main" val="1818971893"/>
                    </a:ext>
                  </a:extLst>
                </a:gridCol>
                <a:gridCol w="1772776">
                  <a:extLst>
                    <a:ext uri="{9D8B030D-6E8A-4147-A177-3AD203B41FA5}">
                      <a16:colId xmlns:a16="http://schemas.microsoft.com/office/drawing/2014/main" val="2282757275"/>
                    </a:ext>
                  </a:extLst>
                </a:gridCol>
                <a:gridCol w="1552896">
                  <a:extLst>
                    <a:ext uri="{9D8B030D-6E8A-4147-A177-3AD203B41FA5}">
                      <a16:colId xmlns:a16="http://schemas.microsoft.com/office/drawing/2014/main" val="1444964120"/>
                    </a:ext>
                  </a:extLst>
                </a:gridCol>
                <a:gridCol w="1676579">
                  <a:extLst>
                    <a:ext uri="{9D8B030D-6E8A-4147-A177-3AD203B41FA5}">
                      <a16:colId xmlns:a16="http://schemas.microsoft.com/office/drawing/2014/main" val="1726181200"/>
                    </a:ext>
                  </a:extLst>
                </a:gridCol>
                <a:gridCol w="1358477">
                  <a:extLst>
                    <a:ext uri="{9D8B030D-6E8A-4147-A177-3AD203B41FA5}">
                      <a16:colId xmlns:a16="http://schemas.microsoft.com/office/drawing/2014/main" val="273752467"/>
                    </a:ext>
                  </a:extLst>
                </a:gridCol>
              </a:tblGrid>
              <a:tr h="63730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SUD-MD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N=76</a:t>
                      </a: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SUD+MD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N=88</a:t>
                      </a: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Statistical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analysis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i-FI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 </a:t>
                      </a:r>
                      <a:r>
                        <a:rPr lang="fi-FI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fi-FI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7" marR="404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730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1089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ali">
  <a:themeElements>
    <a:clrScheme name="Integraal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ali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ali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1747</TotalTime>
  <Words>1892</Words>
  <Application>Microsoft Office PowerPoint</Application>
  <PresentationFormat>Laajakuva</PresentationFormat>
  <Paragraphs>409</Paragraphs>
  <Slides>22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Tw Cen MT</vt:lpstr>
      <vt:lpstr>Tw Cen MT Condensed</vt:lpstr>
      <vt:lpstr>Wingdings 3</vt:lpstr>
      <vt:lpstr>Integraali</vt:lpstr>
      <vt:lpstr>Neuropsychological Performance in Patients with SUD with and without Mood Disorders </vt:lpstr>
      <vt:lpstr>Background And aims</vt:lpstr>
      <vt:lpstr>. Method</vt:lpstr>
      <vt:lpstr>Participants</vt:lpstr>
      <vt:lpstr>Table 1. Substance used in patients. </vt:lpstr>
      <vt:lpstr>Diagnostic distribution of SUD+MD sample</vt:lpstr>
      <vt:lpstr>Sosiodemographics</vt:lpstr>
      <vt:lpstr>Clinical variables (1)</vt:lpstr>
      <vt:lpstr>Clinical variables (2)</vt:lpstr>
      <vt:lpstr>Clinical variables (3)</vt:lpstr>
      <vt:lpstr>Table 2.1 Neuropsychological measures </vt:lpstr>
      <vt:lpstr>Table 2.2 Neuropsychological measures</vt:lpstr>
      <vt:lpstr>Table 2.3 Neuropsychological measures </vt:lpstr>
      <vt:lpstr>CogniSpeed Color Reaction time-tasks</vt:lpstr>
      <vt:lpstr>Results</vt:lpstr>
      <vt:lpstr>The Digit Symbol of WAIS-R standard scores for the SUD-MD group            and the SUD+MD group.</vt:lpstr>
      <vt:lpstr>Simple reaction time of CogniSpeed tasks reaction time (ms)               for the SUD-MD group and SUD+MD group. </vt:lpstr>
      <vt:lpstr>The Block Design test of WAIS-R standard scores for the SUD-MD group and the SUD+MD group. </vt:lpstr>
      <vt:lpstr>Incongruous Word Condition of CogniSpeed tasks reaction time (ms) for the SUD-MD group and the SUD+MD group.  </vt:lpstr>
      <vt:lpstr>Conclusions</vt:lpstr>
      <vt:lpstr>Conclusions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Tervetuloa käyttämään PowerPointia</dc:title>
  <dc:creator>Irma Höijer</dc:creator>
  <cp:keywords/>
  <cp:lastModifiedBy>Irma Höijer</cp:lastModifiedBy>
  <cp:revision>61</cp:revision>
  <dcterms:created xsi:type="dcterms:W3CDTF">2017-09-30T09:09:05Z</dcterms:created>
  <dcterms:modified xsi:type="dcterms:W3CDTF">2017-10-23T07:16:28Z</dcterms:modified>
  <cp:version/>
</cp:coreProperties>
</file>