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xlsx" ContentType="application/vnd.openxmlformats-officedocument.spreadsheetml.sheet"/>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0" r:id="rId1"/>
  </p:sldMasterIdLst>
  <p:notesMasterIdLst>
    <p:notesMasterId r:id="rId15"/>
  </p:notesMasterIdLst>
  <p:sldIdLst>
    <p:sldId id="256" r:id="rId2"/>
    <p:sldId id="257" r:id="rId3"/>
    <p:sldId id="271" r:id="rId4"/>
    <p:sldId id="258" r:id="rId5"/>
    <p:sldId id="259" r:id="rId6"/>
    <p:sldId id="272" r:id="rId7"/>
    <p:sldId id="260" r:id="rId8"/>
    <p:sldId id="274" r:id="rId9"/>
    <p:sldId id="262" r:id="rId10"/>
    <p:sldId id="273" r:id="rId11"/>
    <p:sldId id="261" r:id="rId12"/>
    <p:sldId id="263" r:id="rId13"/>
    <p:sldId id="265" r:id="rId1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34" autoAdjust="0"/>
    <p:restoredTop sz="85663" autoAdjust="0"/>
  </p:normalViewPr>
  <p:slideViewPr>
    <p:cSldViewPr>
      <p:cViewPr varScale="1">
        <p:scale>
          <a:sx n="62" d="100"/>
          <a:sy n="62" d="100"/>
        </p:scale>
        <p:origin x="-1584" y="-84"/>
      </p:cViewPr>
      <p:guideLst>
        <p:guide orient="horz" pos="2160"/>
        <p:guide pos="2880"/>
      </p:guideLst>
    </p:cSldViewPr>
  </p:slideViewPr>
  <p:outlineViewPr>
    <p:cViewPr>
      <p:scale>
        <a:sx n="33" d="100"/>
        <a:sy n="33" d="100"/>
      </p:scale>
      <p:origin x="0" y="3006"/>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Worksheet2.xlsx"/></Relationships>
</file>

<file path=ppt/charts/chart1.xml><?xml version="1.0" encoding="utf-8"?>
<c:chartSpace xmlns:c="http://schemas.openxmlformats.org/drawingml/2006/chart" xmlns:a="http://schemas.openxmlformats.org/drawingml/2006/main" xmlns:r="http://schemas.openxmlformats.org/officeDocument/2006/relationships">
  <c:lang val="en-US"/>
  <c:chart>
    <c:title>
      <c:tx>
        <c:rich>
          <a:bodyPr/>
          <a:lstStyle/>
          <a:p>
            <a:pPr>
              <a:defRPr/>
            </a:pPr>
            <a:r>
              <a:rPr lang="en-US" dirty="0" smtClean="0"/>
              <a:t>Difficulties</a:t>
            </a:r>
            <a:r>
              <a:rPr lang="en-US" baseline="0" dirty="0" smtClean="0"/>
              <a:t> in Emotion Regulation</a:t>
            </a:r>
            <a:endParaRPr lang="en-US" dirty="0"/>
          </a:p>
        </c:rich>
      </c:tx>
      <c:layout>
        <c:manualLayout>
          <c:xMode val="edge"/>
          <c:yMode val="edge"/>
          <c:x val="4.0355987055016182E-2"/>
          <c:y val="2.4390243902439025E-2"/>
        </c:manualLayout>
      </c:layout>
    </c:title>
    <c:plotArea>
      <c:layout>
        <c:manualLayout>
          <c:layoutTarget val="inner"/>
          <c:xMode val="edge"/>
          <c:yMode val="edge"/>
          <c:x val="0.44441887725199397"/>
          <c:y val="0.18193105434991358"/>
          <c:w val="0.53253102464133728"/>
          <c:h val="0.66781800140836056"/>
        </c:manualLayout>
      </c:layout>
      <c:barChart>
        <c:barDir val="bar"/>
        <c:grouping val="clustered"/>
        <c:ser>
          <c:idx val="0"/>
          <c:order val="0"/>
          <c:tx>
            <c:strRef>
              <c:f>Sheet1!$B$1</c:f>
              <c:strCache>
                <c:ptCount val="1"/>
                <c:pt idx="0">
                  <c:v>Sales</c:v>
                </c:pt>
              </c:strCache>
            </c:strRef>
          </c:tx>
          <c:cat>
            <c:strRef>
              <c:f>Sheet1!$A$2:$A$7</c:f>
              <c:strCache>
                <c:ptCount val="6"/>
                <c:pt idx="0">
                  <c:v>Limited Access to Strategies</c:v>
                </c:pt>
                <c:pt idx="1">
                  <c:v>Lack of Emotional Awareness</c:v>
                </c:pt>
                <c:pt idx="2">
                  <c:v>Nonacceptance of Emotional Responses</c:v>
                </c:pt>
                <c:pt idx="3">
                  <c:v>Difficulties Engaging in Goal-Directed Behaviors</c:v>
                </c:pt>
                <c:pt idx="4">
                  <c:v>Impulse Control Difficulties</c:v>
                </c:pt>
                <c:pt idx="5">
                  <c:v>Lack of Emotional Clarity</c:v>
                </c:pt>
              </c:strCache>
            </c:strRef>
          </c:cat>
          <c:val>
            <c:numRef>
              <c:f>Sheet1!$B$2:$B$7</c:f>
              <c:numCache>
                <c:formatCode>General</c:formatCode>
                <c:ptCount val="6"/>
                <c:pt idx="0">
                  <c:v>50.8</c:v>
                </c:pt>
                <c:pt idx="1">
                  <c:v>13.6</c:v>
                </c:pt>
                <c:pt idx="2">
                  <c:v>22</c:v>
                </c:pt>
                <c:pt idx="3">
                  <c:v>6.8</c:v>
                </c:pt>
                <c:pt idx="4">
                  <c:v>6.8</c:v>
                </c:pt>
                <c:pt idx="5">
                  <c:v>0</c:v>
                </c:pt>
              </c:numCache>
            </c:numRef>
          </c:val>
        </c:ser>
        <c:axId val="75075584"/>
        <c:axId val="75077120"/>
      </c:barChart>
      <c:valAx>
        <c:axId val="75077120"/>
        <c:scaling>
          <c:orientation val="minMax"/>
        </c:scaling>
        <c:axPos val="b"/>
        <c:majorGridlines/>
        <c:numFmt formatCode="General" sourceLinked="1"/>
        <c:tickLblPos val="nextTo"/>
        <c:crossAx val="75075584"/>
        <c:crossBetween val="between"/>
      </c:valAx>
      <c:catAx>
        <c:axId val="75075584"/>
        <c:scaling>
          <c:orientation val="minMax"/>
        </c:scaling>
        <c:axPos val="l"/>
        <c:tickLblPos val="nextTo"/>
        <c:crossAx val="75077120"/>
        <c:auto val="1"/>
        <c:lblAlgn val="ctr"/>
        <c:lblOffset val="100"/>
      </c:catAx>
    </c:plotArea>
    <c:plotVisOnly val="1"/>
  </c:chart>
  <c:txPr>
    <a:bodyPr/>
    <a:lstStyle/>
    <a:p>
      <a:pPr>
        <a:defRPr sz="1800"/>
      </a:pPr>
      <a:endParaRPr lang="en-US"/>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en-US"/>
  <c:chart>
    <c:title>
      <c:tx>
        <c:rich>
          <a:bodyPr/>
          <a:lstStyle/>
          <a:p>
            <a:pPr>
              <a:defRPr/>
            </a:pPr>
            <a:r>
              <a:rPr lang="en-US" dirty="0" smtClean="0"/>
              <a:t>CERQ</a:t>
            </a:r>
            <a:endParaRPr lang="en-US" dirty="0"/>
          </a:p>
        </c:rich>
      </c:tx>
      <c:layout>
        <c:manualLayout>
          <c:xMode val="edge"/>
          <c:yMode val="edge"/>
          <c:x val="3.0792419329936722E-2"/>
          <c:y val="3.3333333333333333E-2"/>
        </c:manualLayout>
      </c:layout>
    </c:title>
    <c:plotArea>
      <c:layout/>
      <c:barChart>
        <c:barDir val="bar"/>
        <c:grouping val="clustered"/>
        <c:ser>
          <c:idx val="0"/>
          <c:order val="0"/>
          <c:tx>
            <c:strRef>
              <c:f>Sheet1!$B$1</c:f>
              <c:strCache>
                <c:ptCount val="1"/>
                <c:pt idx="0">
                  <c:v>Series 1</c:v>
                </c:pt>
              </c:strCache>
            </c:strRef>
          </c:tx>
          <c:cat>
            <c:strRef>
              <c:f>Sheet1!$A$2:$A$8</c:f>
              <c:strCache>
                <c:ptCount val="7"/>
                <c:pt idx="0">
                  <c:v>Acceptance</c:v>
                </c:pt>
                <c:pt idx="1">
                  <c:v>Refocus on Planning </c:v>
                </c:pt>
                <c:pt idx="2">
                  <c:v>Positive Refocusing</c:v>
                </c:pt>
                <c:pt idx="3">
                  <c:v>Positive Reappraisal</c:v>
                </c:pt>
                <c:pt idx="4">
                  <c:v>Rumination </c:v>
                </c:pt>
                <c:pt idx="5">
                  <c:v>Putting into Perspective</c:v>
                </c:pt>
                <c:pt idx="6">
                  <c:v>Self-blame</c:v>
                </c:pt>
              </c:strCache>
            </c:strRef>
          </c:cat>
          <c:val>
            <c:numRef>
              <c:f>Sheet1!$B$2:$B$8</c:f>
              <c:numCache>
                <c:formatCode>General</c:formatCode>
                <c:ptCount val="7"/>
                <c:pt idx="0">
                  <c:v>8.5</c:v>
                </c:pt>
                <c:pt idx="1">
                  <c:v>39</c:v>
                </c:pt>
                <c:pt idx="2">
                  <c:v>6.8</c:v>
                </c:pt>
                <c:pt idx="3">
                  <c:v>16.899999999999999</c:v>
                </c:pt>
                <c:pt idx="4">
                  <c:v>16.899999999999999</c:v>
                </c:pt>
                <c:pt idx="5">
                  <c:v>5.0999999999999996</c:v>
                </c:pt>
                <c:pt idx="6">
                  <c:v>6.8</c:v>
                </c:pt>
              </c:numCache>
            </c:numRef>
          </c:val>
        </c:ser>
        <c:axId val="53179520"/>
        <c:axId val="53181440"/>
      </c:barChart>
      <c:catAx>
        <c:axId val="53179520"/>
        <c:scaling>
          <c:orientation val="minMax"/>
        </c:scaling>
        <c:axPos val="l"/>
        <c:tickLblPos val="nextTo"/>
        <c:crossAx val="53181440"/>
        <c:crosses val="autoZero"/>
        <c:auto val="1"/>
        <c:lblAlgn val="ctr"/>
        <c:lblOffset val="100"/>
      </c:catAx>
      <c:valAx>
        <c:axId val="53181440"/>
        <c:scaling>
          <c:orientation val="minMax"/>
        </c:scaling>
        <c:axPos val="b"/>
        <c:majorGridlines/>
        <c:numFmt formatCode="General" sourceLinked="1"/>
        <c:tickLblPos val="nextTo"/>
        <c:crossAx val="53179520"/>
        <c:crosses val="autoZero"/>
        <c:crossBetween val="between"/>
      </c:valAx>
    </c:plotArea>
    <c:plotVisOnly val="1"/>
  </c:chart>
  <c:txPr>
    <a:bodyPr/>
    <a:lstStyle/>
    <a:p>
      <a:pPr>
        <a:defRPr sz="1800"/>
      </a:pPr>
      <a:endParaRPr lang="en-US"/>
    </a:p>
  </c:txPr>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FBEAED32-87D7-4F2A-8D7D-9728042098B0}" type="datetimeFigureOut">
              <a:rPr lang="en-US"/>
              <a:pPr>
                <a:defRPr/>
              </a:pPr>
              <a:t>10/23/2017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D74A1E97-AAB7-4AA1-8FEE-00B6680059E6}"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bwMode="auto">
          <a:noFill/>
          <a:ln>
            <a:solidFill>
              <a:srgbClr val="000000"/>
            </a:solidFill>
            <a:miter lim="800000"/>
            <a:headEnd/>
            <a:tailEnd/>
          </a:ln>
        </p:spPr>
      </p:sp>
      <p:sp>
        <p:nvSpPr>
          <p:cNvPr id="1945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*AUD includes both Alcohol Dependence</a:t>
            </a:r>
            <a:r>
              <a:rPr lang="en-US" baseline="0" dirty="0" smtClean="0"/>
              <a:t> and Harmful Use of Alcohol</a:t>
            </a:r>
            <a:endParaRPr lang="en-US" dirty="0" smtClean="0"/>
          </a:p>
          <a:p>
            <a:pPr eaLnBrk="1" hangingPunct="1">
              <a:spcBef>
                <a:spcPct val="0"/>
              </a:spcBef>
            </a:pPr>
            <a:r>
              <a:rPr lang="en-US" dirty="0" smtClean="0"/>
              <a:t>**</a:t>
            </a:r>
            <a:r>
              <a:rPr lang="en-US" dirty="0" err="1" smtClean="0"/>
              <a:t>Zaridze</a:t>
            </a:r>
            <a:r>
              <a:rPr lang="en-US" dirty="0" smtClean="0"/>
              <a:t> </a:t>
            </a:r>
            <a:r>
              <a:rPr lang="en-US" dirty="0" smtClean="0"/>
              <a:t>et al. (2014) large prospective study among more than 150,000 men and </a:t>
            </a:r>
            <a:r>
              <a:rPr lang="en-US" dirty="0" smtClean="0"/>
              <a:t>women in 3 major cities. </a:t>
            </a:r>
            <a:r>
              <a:rPr lang="en-US" dirty="0" smtClean="0"/>
              <a:t>Accounted for other factors, such as </a:t>
            </a:r>
            <a:r>
              <a:rPr lang="en-US" sz="1200" b="0" i="0" kern="1200" dirty="0" smtClean="0">
                <a:solidFill>
                  <a:schemeClr val="tx1"/>
                </a:solidFill>
                <a:latin typeface="+mn-lt"/>
                <a:ea typeface="+mn-ea"/>
                <a:cs typeface="+mn-cs"/>
              </a:rPr>
              <a:t>age at risk, amount smoked, education, and city.</a:t>
            </a:r>
            <a:endParaRPr lang="en-US" dirty="0" smtClean="0"/>
          </a:p>
        </p:txBody>
      </p:sp>
      <p:sp>
        <p:nvSpPr>
          <p:cNvPr id="1843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1EAADB5-0964-41D6-9E82-DAC4CABDA857}" type="slidenum">
              <a:rPr lang="en-US" smtClean="0"/>
              <a:pPr fontAlgn="base">
                <a:spcBef>
                  <a:spcPct val="0"/>
                </a:spcBef>
                <a:spcAft>
                  <a:spcPct val="0"/>
                </a:spcAft>
                <a:defRPr/>
              </a:pPr>
              <a:t>2</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bwMode="auto">
          <a:noFill/>
          <a:ln>
            <a:solidFill>
              <a:srgbClr val="000000"/>
            </a:solidFill>
            <a:miter lim="800000"/>
            <a:headEnd/>
            <a:tailEnd/>
          </a:ln>
        </p:spPr>
      </p:sp>
      <p:sp>
        <p:nvSpPr>
          <p:cNvPr id="2048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Thus, given the fact, that we have very limited window </a:t>
            </a:r>
            <a:r>
              <a:rPr lang="en-US" dirty="0" smtClean="0"/>
              <a:t>of opportunity for</a:t>
            </a:r>
            <a:r>
              <a:rPr lang="en-US" baseline="0" dirty="0" smtClean="0"/>
              <a:t> providing therapeutic intervention</a:t>
            </a:r>
            <a:r>
              <a:rPr lang="en-US" dirty="0" smtClean="0"/>
              <a:t>, </a:t>
            </a:r>
            <a:r>
              <a:rPr lang="en-US" dirty="0" smtClean="0"/>
              <a:t>it becomes especially important for recognizing effective targets of interventions and providing patient-tailored therapeutic services</a:t>
            </a:r>
          </a:p>
        </p:txBody>
      </p:sp>
      <p:sp>
        <p:nvSpPr>
          <p:cNvPr id="1946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CF69AA5-D138-4D72-8326-1AC5C8DDD1D7}" type="slidenum">
              <a:rPr lang="en-US" smtClean="0"/>
              <a:pPr fontAlgn="base">
                <a:spcBef>
                  <a:spcPct val="0"/>
                </a:spcBef>
                <a:spcAft>
                  <a:spcPct val="0"/>
                </a:spcAft>
                <a:defRPr/>
              </a:pPr>
              <a:t>3</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bwMode="auto">
          <a:noFill/>
          <a:ln>
            <a:solidFill>
              <a:srgbClr val="000000"/>
            </a:solidFill>
            <a:miter lim="800000"/>
            <a:headEnd/>
            <a:tailEnd/>
          </a:ln>
        </p:spPr>
      </p:sp>
      <p:sp>
        <p:nvSpPr>
          <p:cNvPr id="2150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Participants were </a:t>
            </a:r>
            <a:r>
              <a:rPr lang="en-US" dirty="0" err="1" smtClean="0"/>
              <a:t>recruites</a:t>
            </a:r>
            <a:r>
              <a:rPr lang="en-US" dirty="0" smtClean="0"/>
              <a:t> during their last week of stay at the detoxification program. 3</a:t>
            </a:r>
            <a:r>
              <a:rPr lang="en-US" baseline="0" dirty="0" smtClean="0"/>
              <a:t> months after their discharge they were contacted for </a:t>
            </a:r>
            <a:r>
              <a:rPr lang="en-US" dirty="0" smtClean="0"/>
              <a:t>measuring their emotional state,</a:t>
            </a:r>
            <a:r>
              <a:rPr lang="en-US" baseline="0" dirty="0" smtClean="0"/>
              <a:t> level of alcohol use and craving, the use of treatment for alcohol problems </a:t>
            </a:r>
            <a:endParaRPr lang="en-US" dirty="0" smtClean="0"/>
          </a:p>
        </p:txBody>
      </p:sp>
      <p:sp>
        <p:nvSpPr>
          <p:cNvPr id="204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C7BAF7F-259D-4333-B01C-C67E360A713B}" type="slidenum">
              <a:rPr lang="en-US" smtClean="0"/>
              <a:pPr fontAlgn="base">
                <a:spcBef>
                  <a:spcPct val="0"/>
                </a:spcBef>
                <a:spcAft>
                  <a:spcPct val="0"/>
                </a:spcAft>
                <a:defRPr/>
              </a:pPr>
              <a:t>5</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bwMode="auto">
          <a:noFill/>
          <a:ln>
            <a:solidFill>
              <a:srgbClr val="000000"/>
            </a:solidFill>
            <a:miter lim="800000"/>
            <a:headEnd/>
            <a:tailEnd/>
          </a:ln>
        </p:spPr>
      </p:sp>
      <p:sp>
        <p:nvSpPr>
          <p:cNvPr id="2253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5 major areas were explored</a:t>
            </a:r>
            <a:r>
              <a:rPr lang="en-US" baseline="0" dirty="0" smtClean="0"/>
              <a:t> – Biographical Information (including the info about their alcohol use), ER (ERQ (Gross &amp; John), DERS (</a:t>
            </a:r>
            <a:r>
              <a:rPr lang="en-US" baseline="0" dirty="0" err="1" smtClean="0"/>
              <a:t>Gratz</a:t>
            </a:r>
            <a:r>
              <a:rPr lang="en-US" baseline="0" dirty="0" smtClean="0"/>
              <a:t> &amp; Roemer), and CERQ (</a:t>
            </a:r>
            <a:r>
              <a:rPr lang="en-US" baseline="0" dirty="0" err="1" smtClean="0"/>
              <a:t>Garnefski</a:t>
            </a:r>
            <a:r>
              <a:rPr lang="en-US" baseline="0" dirty="0" smtClean="0"/>
              <a:t>, </a:t>
            </a:r>
            <a:r>
              <a:rPr lang="en-US" baseline="0" dirty="0" err="1" smtClean="0"/>
              <a:t>Kraaij</a:t>
            </a:r>
            <a:r>
              <a:rPr lang="en-US" baseline="0" dirty="0" smtClean="0"/>
              <a:t>, and </a:t>
            </a:r>
            <a:r>
              <a:rPr lang="en-US" baseline="0" dirty="0" err="1" smtClean="0"/>
              <a:t>Spinhoven</a:t>
            </a:r>
            <a:r>
              <a:rPr lang="en-US" baseline="0" dirty="0" smtClean="0"/>
              <a:t>). </a:t>
            </a:r>
            <a:r>
              <a:rPr lang="en-US" dirty="0" smtClean="0"/>
              <a:t>Emotion </a:t>
            </a:r>
            <a:r>
              <a:rPr lang="en-US" dirty="0" smtClean="0"/>
              <a:t>Regulation </a:t>
            </a:r>
            <a:r>
              <a:rPr lang="en-US" dirty="0" smtClean="0"/>
              <a:t>is defined as the ability to manage and respond to emotional</a:t>
            </a:r>
            <a:r>
              <a:rPr lang="en-US" baseline="0" dirty="0" smtClean="0"/>
              <a:t> experiences (</a:t>
            </a:r>
            <a:r>
              <a:rPr lang="en-US" baseline="0" dirty="0" err="1" smtClean="0"/>
              <a:t>Rollston</a:t>
            </a:r>
            <a:r>
              <a:rPr lang="en-US" baseline="0" dirty="0" smtClean="0"/>
              <a:t> &amp; Lloyd-Richardson), Emotional Functioning, Cognitive Control (CPT-IP, </a:t>
            </a:r>
            <a:r>
              <a:rPr lang="en-US" baseline="0" dirty="0" err="1" smtClean="0"/>
              <a:t>Stroop</a:t>
            </a:r>
            <a:r>
              <a:rPr lang="en-US" baseline="0" dirty="0" smtClean="0"/>
              <a:t> Test, BAC-A). We define Cognitive Control is a construct, which describes our ability to process information in a way that helps us to flexibly adapt our behavior, capacity to deliberately guide our behavior despite interfering factors  (Carter Lab). It includes such components as ability to inhibit </a:t>
            </a:r>
            <a:r>
              <a:rPr lang="en-US" baseline="0" dirty="0" err="1" smtClean="0"/>
              <a:t>prepotent</a:t>
            </a:r>
            <a:r>
              <a:rPr lang="en-US" baseline="0" dirty="0" smtClean="0"/>
              <a:t> responses, ability to stay on ask in the presence of </a:t>
            </a:r>
            <a:r>
              <a:rPr lang="en-US" baseline="0" dirty="0" err="1" smtClean="0"/>
              <a:t>distractors</a:t>
            </a:r>
            <a:r>
              <a:rPr lang="en-US" baseline="0" dirty="0" smtClean="0"/>
              <a:t>, and working memories. And Alcohol use assessment scales. </a:t>
            </a:r>
          </a:p>
          <a:p>
            <a:pPr eaLnBrk="1" hangingPunct="1">
              <a:spcBef>
                <a:spcPct val="0"/>
              </a:spcBef>
            </a:pPr>
            <a:endParaRPr lang="en-US" dirty="0" smtClean="0"/>
          </a:p>
          <a:p>
            <a:pPr eaLnBrk="1" hangingPunct="1">
              <a:spcBef>
                <a:spcPct val="0"/>
              </a:spcBef>
            </a:pPr>
            <a:r>
              <a:rPr lang="en-US" dirty="0" smtClean="0"/>
              <a:t>Due </a:t>
            </a:r>
            <a:r>
              <a:rPr lang="en-US" dirty="0" smtClean="0"/>
              <a:t>to limited amount of time, I will be able to present only part of our findings</a:t>
            </a:r>
          </a:p>
        </p:txBody>
      </p:sp>
      <p:sp>
        <p:nvSpPr>
          <p:cNvPr id="215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EAA57E9-C898-4E02-9067-FD88AA40D534}" type="slidenum">
              <a:rPr lang="en-US" smtClean="0"/>
              <a:pPr fontAlgn="base">
                <a:spcBef>
                  <a:spcPct val="0"/>
                </a:spcBef>
                <a:spcAft>
                  <a:spcPct val="0"/>
                </a:spcAft>
                <a:defRPr/>
              </a:pPr>
              <a:t>6</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p:spPr>
      </p:sp>
      <p:sp>
        <p:nvSpPr>
          <p:cNvPr id="2355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The most important factors that were associated with AUD were </a:t>
            </a:r>
            <a:r>
              <a:rPr lang="en-US" dirty="0" smtClean="0"/>
              <a:t>the age </a:t>
            </a:r>
            <a:r>
              <a:rPr lang="en-US" dirty="0" smtClean="0"/>
              <a:t>of </a:t>
            </a:r>
            <a:r>
              <a:rPr lang="en-US" dirty="0" smtClean="0"/>
              <a:t>onset and duration of AUD, </a:t>
            </a:r>
            <a:r>
              <a:rPr lang="en-US" dirty="0" smtClean="0"/>
              <a:t>the level of depressive symptoms, and self-reported measure of alcohol dependence. </a:t>
            </a:r>
          </a:p>
        </p:txBody>
      </p:sp>
      <p:sp>
        <p:nvSpPr>
          <p:cNvPr id="2253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EF88F1C-AE66-4582-BE92-7C919150A840}" type="slidenum">
              <a:rPr lang="en-US" smtClean="0"/>
              <a:pPr fontAlgn="base">
                <a:spcBef>
                  <a:spcPct val="0"/>
                </a:spcBef>
                <a:spcAft>
                  <a:spcPct val="0"/>
                </a:spcAft>
                <a:defRPr/>
              </a:pPr>
              <a:t>9</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p:spPr>
      </p:sp>
      <p:sp>
        <p:nvSpPr>
          <p:cNvPr id="2457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Groups were divided by the level of Cognitive Control. Low group had lower scores on WM and Sustain attention. </a:t>
            </a:r>
          </a:p>
          <a:p>
            <a:pPr eaLnBrk="1" hangingPunct="1">
              <a:spcBef>
                <a:spcPct val="0"/>
              </a:spcBef>
            </a:pPr>
            <a:r>
              <a:rPr lang="en-US" dirty="0" smtClean="0"/>
              <a:t>The groups didn’t differ on any biographical or alcohol use measures</a:t>
            </a:r>
          </a:p>
          <a:p>
            <a:pPr eaLnBrk="1" hangingPunct="1">
              <a:spcBef>
                <a:spcPct val="0"/>
              </a:spcBef>
            </a:pPr>
            <a:r>
              <a:rPr lang="en-US" dirty="0" smtClean="0"/>
              <a:t>However, there was a significant difference between groups on the level of depressive symptoms, as measured by HADS (group with Low level of Cognitive Control scored significantly lower at the level of p&lt;0.021)</a:t>
            </a:r>
          </a:p>
        </p:txBody>
      </p:sp>
      <p:sp>
        <p:nvSpPr>
          <p:cNvPr id="2355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38763DA-C51C-44D8-B154-3FD8483E9E1C}" type="slidenum">
              <a:rPr lang="en-US" smtClean="0"/>
              <a:pPr fontAlgn="base">
                <a:spcBef>
                  <a:spcPct val="0"/>
                </a:spcBef>
                <a:spcAft>
                  <a:spcPct val="0"/>
                </a:spcAft>
                <a:defRPr/>
              </a:pPr>
              <a:t>11</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p:spPr>
      </p:sp>
      <p:sp>
        <p:nvSpPr>
          <p:cNvPr id="256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dirty="0" smtClean="0"/>
              <a:t>The interaction</a:t>
            </a:r>
            <a:r>
              <a:rPr lang="en-US" baseline="0" dirty="0" smtClean="0"/>
              <a:t> between Emotion Regulation and Cognitive Control is unclear. This is what we intend to study. Also, we are looking into how Emotion Regulation and Cognitive Control might contribute to patient’s ability to maintain sobriety</a:t>
            </a:r>
          </a:p>
          <a:p>
            <a:pPr eaLnBrk="1" hangingPunct="1"/>
            <a:r>
              <a:rPr lang="en-US" baseline="0" dirty="0" smtClean="0"/>
              <a:t>Emotion regulation training, focusing on learning and practicing effective Emotion Regulation strategies, might be the most important part of treatment. </a:t>
            </a:r>
            <a:endParaRPr lang="en-US" dirty="0" smtClean="0"/>
          </a:p>
          <a:p>
            <a:pPr eaLnBrk="1" hangingPunct="1"/>
            <a:endParaRPr lang="en-US" dirty="0" smtClean="0"/>
          </a:p>
        </p:txBody>
      </p:sp>
      <p:sp>
        <p:nvSpPr>
          <p:cNvPr id="4" name="Slide Number Placeholder 3"/>
          <p:cNvSpPr>
            <a:spLocks noGrp="1"/>
          </p:cNvSpPr>
          <p:nvPr>
            <p:ph type="sldNum" sz="quarter" idx="5"/>
          </p:nvPr>
        </p:nvSpPr>
        <p:spPr/>
        <p:txBody>
          <a:bodyPr/>
          <a:lstStyle/>
          <a:p>
            <a:pPr>
              <a:defRPr/>
            </a:pPr>
            <a:fld id="{E99424A9-592D-4425-97BB-F6839982FE4C}" type="slidenum">
              <a:rPr lang="en-US" smtClean="0"/>
              <a:pPr>
                <a:defRPr/>
              </a:pPr>
              <a:t>12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useBgFill="1">
        <p:nvSpPr>
          <p:cNvPr id="5" name="Rounded Rectangle 12"/>
          <p:cNvSpPr/>
          <p:nvPr/>
        </p:nvSpPr>
        <p:spPr>
          <a:xfrm>
            <a:off x="65088" y="69850"/>
            <a:ext cx="9013825" cy="6691313"/>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6"/>
          <p:cNvSpPr/>
          <p:nvPr/>
        </p:nvSpPr>
        <p:spPr>
          <a:xfrm>
            <a:off x="63500" y="1449388"/>
            <a:ext cx="9020175" cy="15271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tangle 9"/>
          <p:cNvSpPr/>
          <p:nvPr/>
        </p:nvSpPr>
        <p:spPr>
          <a:xfrm>
            <a:off x="63500" y="1397000"/>
            <a:ext cx="9020175" cy="12065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Rectangle 10"/>
          <p:cNvSpPr/>
          <p:nvPr/>
        </p:nvSpPr>
        <p:spPr>
          <a:xfrm>
            <a:off x="63500" y="2976563"/>
            <a:ext cx="9020175" cy="111125"/>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lang="en-US" smtClean="0"/>
              <a:t>Click to edit Master title style</a:t>
            </a:r>
            <a:endParaRPr lang="en-US"/>
          </a:p>
        </p:txBody>
      </p:sp>
      <p:sp>
        <p:nvSpPr>
          <p:cNvPr id="11" name="Date Placeholder 27"/>
          <p:cNvSpPr>
            <a:spLocks noGrp="1"/>
          </p:cNvSpPr>
          <p:nvPr>
            <p:ph type="dt" sz="half" idx="10"/>
          </p:nvPr>
        </p:nvSpPr>
        <p:spPr/>
        <p:txBody>
          <a:bodyPr/>
          <a:lstStyle>
            <a:lvl1pPr>
              <a:defRPr/>
            </a:lvl1pPr>
          </a:lstStyle>
          <a:p>
            <a:pPr>
              <a:defRPr/>
            </a:pPr>
            <a:fld id="{0DD3E73C-BFEA-4581-960F-E0440128D6B3}" type="datetimeFigureOut">
              <a:rPr lang="en-US"/>
              <a:pPr>
                <a:defRPr/>
              </a:pPr>
              <a:t>10/23/2017</a:t>
            </a:fld>
            <a:endParaRPr lang="en-US"/>
          </a:p>
        </p:txBody>
      </p:sp>
      <p:sp>
        <p:nvSpPr>
          <p:cNvPr id="12" name="Footer Placeholder 16"/>
          <p:cNvSpPr>
            <a:spLocks noGrp="1"/>
          </p:cNvSpPr>
          <p:nvPr>
            <p:ph type="ftr" sz="quarter" idx="11"/>
          </p:nvPr>
        </p:nvSpPr>
        <p:spPr/>
        <p:txBody>
          <a:bodyPr/>
          <a:lstStyle>
            <a:lvl1pPr>
              <a:defRPr/>
            </a:lvl1pPr>
          </a:lstStyle>
          <a:p>
            <a:pPr>
              <a:defRPr/>
            </a:pPr>
            <a:endParaRPr lang="en-US"/>
          </a:p>
        </p:txBody>
      </p:sp>
      <p:sp>
        <p:nvSpPr>
          <p:cNvPr id="13" name="Slide Number Placeholder 28"/>
          <p:cNvSpPr>
            <a:spLocks noGrp="1"/>
          </p:cNvSpPr>
          <p:nvPr>
            <p:ph type="sldNum" sz="quarter" idx="12"/>
          </p:nvPr>
        </p:nvSpPr>
        <p:spPr/>
        <p:txBody>
          <a:bodyPr/>
          <a:lstStyle>
            <a:lvl1pPr>
              <a:defRPr sz="1400">
                <a:solidFill>
                  <a:srgbClr val="FFFFFF"/>
                </a:solidFill>
              </a:defRPr>
            </a:lvl1pPr>
          </a:lstStyle>
          <a:p>
            <a:pPr>
              <a:defRPr/>
            </a:pPr>
            <a:fld id="{90472397-69D5-4D0A-ACF7-EB785CC5BE42}"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BB4D8936-6972-4BE0-BAC1-EE838DD9A1E1}" type="datetimeFigureOut">
              <a:rPr lang="en-US"/>
              <a:pPr>
                <a:defRPr/>
              </a:pPr>
              <a:t>10/23/2017</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3CCA180A-F526-4854-8F89-3934C6ABB9A7}"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530BA784-9701-49BC-A744-F2A9B05BC2A0}" type="datetimeFigureOut">
              <a:rPr lang="en-US"/>
              <a:pPr>
                <a:defRPr/>
              </a:pPr>
              <a:t>10/23/2017</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6AC4B102-0411-4CFF-A34F-92A9161AC5CC}"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8" name="Content Placeholder 7"/>
          <p:cNvSpPr>
            <a:spLocks noGrp="1"/>
          </p:cNvSpPr>
          <p:nvPr>
            <p:ph sz="quarter" idx="1"/>
          </p:nvPr>
        </p:nvSpPr>
        <p:spPr>
          <a:xfrm>
            <a:off x="914400" y="1447800"/>
            <a:ext cx="77724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9BB1FB09-0FCD-4618-A2D3-F716B45D1F15}" type="datetimeFigureOut">
              <a:rPr lang="en-US"/>
              <a:pPr>
                <a:defRPr/>
              </a:pPr>
              <a:t>10/23/2017</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D4E3899F-62E5-42F8-8DC0-8CECC366F627}"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useBgFill="1">
        <p:nvSpPr>
          <p:cNvPr id="5"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6"/>
          <p:cNvSpPr/>
          <p:nvPr/>
        </p:nvSpPr>
        <p:spPr>
          <a:xfrm flipV="1">
            <a:off x="69850" y="2376488"/>
            <a:ext cx="9013825" cy="920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tangle 7"/>
          <p:cNvSpPr/>
          <p:nvPr/>
        </p:nvSpPr>
        <p:spPr>
          <a:xfrm>
            <a:off x="69850" y="2341563"/>
            <a:ext cx="9013825" cy="46037"/>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Rectangle 8"/>
          <p:cNvSpPr/>
          <p:nvPr/>
        </p:nvSpPr>
        <p:spPr>
          <a:xfrm>
            <a:off x="68263" y="2468563"/>
            <a:ext cx="9015412" cy="4603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722313" y="952500"/>
            <a:ext cx="7772400" cy="1362075"/>
          </a:xfrm>
        </p:spPr>
        <p:txBody>
          <a:bodyPr/>
          <a:lstStyle>
            <a:lvl1pPr algn="l">
              <a:buNone/>
              <a:defRPr sz="4000" b="0" cap="none"/>
            </a:lvl1pPr>
          </a:lstStyle>
          <a:p>
            <a:r>
              <a:rPr lang="en-US" smtClean="0"/>
              <a:t>Click to edit Master title style</a:t>
            </a:r>
            <a:endParaRPr lang="en-US"/>
          </a:p>
        </p:txBody>
      </p:sp>
      <p:sp>
        <p:nvSpPr>
          <p:cNvPr id="3" name="Text Placeholder 2"/>
          <p:cNvSpPr>
            <a:spLocks noGrp="1"/>
          </p:cNvSpPr>
          <p:nvPr>
            <p:ph type="body" idx="1"/>
          </p:nvPr>
        </p:nvSpPr>
        <p:spPr>
          <a:xfrm>
            <a:off x="722313" y="2547938"/>
            <a:ext cx="7772400" cy="1338262"/>
          </a:xfrm>
        </p:spPr>
        <p:txBody>
          <a:bodyPr/>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9" name="Date Placeholder 3"/>
          <p:cNvSpPr>
            <a:spLocks noGrp="1"/>
          </p:cNvSpPr>
          <p:nvPr>
            <p:ph type="dt" sz="half" idx="10"/>
          </p:nvPr>
        </p:nvSpPr>
        <p:spPr/>
        <p:txBody>
          <a:bodyPr/>
          <a:lstStyle>
            <a:lvl1pPr>
              <a:defRPr/>
            </a:lvl1pPr>
          </a:lstStyle>
          <a:p>
            <a:pPr>
              <a:defRPr/>
            </a:pPr>
            <a:fld id="{466C1B68-FB5A-4538-BB70-FD09307C133D}" type="datetimeFigureOut">
              <a:rPr lang="en-US"/>
              <a:pPr>
                <a:defRPr/>
              </a:pPr>
              <a:t>10/23/2017</a:t>
            </a:fld>
            <a:endParaRPr lang="en-US"/>
          </a:p>
        </p:txBody>
      </p:sp>
      <p:sp>
        <p:nvSpPr>
          <p:cNvPr id="10" name="Footer Placeholder 4"/>
          <p:cNvSpPr>
            <a:spLocks noGrp="1"/>
          </p:cNvSpPr>
          <p:nvPr>
            <p:ph type="ftr" sz="quarter" idx="11"/>
          </p:nvPr>
        </p:nvSpPr>
        <p:spPr>
          <a:xfrm>
            <a:off x="800100" y="6172200"/>
            <a:ext cx="4000500" cy="457200"/>
          </a:xfrm>
        </p:spPr>
        <p:txBody>
          <a:bodyPr/>
          <a:lstStyle>
            <a:lvl1pPr>
              <a:defRPr/>
            </a:lvl1pPr>
          </a:lstStyle>
          <a:p>
            <a:pPr>
              <a:defRPr/>
            </a:pPr>
            <a:endParaRPr lang="en-US"/>
          </a:p>
        </p:txBody>
      </p:sp>
      <p:sp>
        <p:nvSpPr>
          <p:cNvPr id="11" name="Slide Number Placeholder 5"/>
          <p:cNvSpPr>
            <a:spLocks noGrp="1"/>
          </p:cNvSpPr>
          <p:nvPr>
            <p:ph type="sldNum" sz="quarter" idx="12"/>
          </p:nvPr>
        </p:nvSpPr>
        <p:spPr>
          <a:xfrm>
            <a:off x="146050" y="6208713"/>
            <a:ext cx="457200" cy="457200"/>
          </a:xfrm>
        </p:spPr>
        <p:txBody>
          <a:bodyPr/>
          <a:lstStyle>
            <a:lvl1pPr>
              <a:defRPr/>
            </a:lvl1pPr>
          </a:lstStyle>
          <a:p>
            <a:pPr>
              <a:defRPr/>
            </a:pPr>
            <a:fld id="{93C4E33D-39D5-4795-BCE7-D9FB0CF96BAE}"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
          </p:nvPr>
        </p:nvSpPr>
        <p:spPr>
          <a:xfrm>
            <a:off x="914400" y="1447800"/>
            <a:ext cx="374904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2"/>
          </p:nvPr>
        </p:nvSpPr>
        <p:spPr>
          <a:xfrm>
            <a:off x="4933950" y="1447800"/>
            <a:ext cx="374904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03210349-9981-44A4-9174-6E20948C56FB}" type="datetimeFigureOut">
              <a:rPr lang="en-US"/>
              <a:pPr>
                <a:defRPr/>
              </a:pPr>
              <a:t>10/23/2017</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099444F6-B3E5-4DDE-8E30-1F5D2EB486F3}"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anchor="b">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anchor="b">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11" name="Content Placeholder 10"/>
          <p:cNvSpPr>
            <a:spLocks noGrp="1"/>
          </p:cNvSpPr>
          <p:nvPr>
            <p:ph sz="half" idx="2"/>
          </p:nvPr>
        </p:nvSpPr>
        <p:spPr>
          <a:xfrm>
            <a:off x="914400" y="2247900"/>
            <a:ext cx="37338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half" idx="4"/>
          </p:nvPr>
        </p:nvSpPr>
        <p:spPr>
          <a:xfrm>
            <a:off x="4953000" y="2247900"/>
            <a:ext cx="37338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13"/>
          <p:cNvSpPr>
            <a:spLocks noGrp="1"/>
          </p:cNvSpPr>
          <p:nvPr>
            <p:ph type="dt" sz="half" idx="10"/>
          </p:nvPr>
        </p:nvSpPr>
        <p:spPr/>
        <p:txBody>
          <a:bodyPr/>
          <a:lstStyle>
            <a:lvl1pPr>
              <a:defRPr/>
            </a:lvl1pPr>
          </a:lstStyle>
          <a:p>
            <a:pPr>
              <a:defRPr/>
            </a:pPr>
            <a:fld id="{186362CD-C565-4016-8DE2-2CA97F012BC3}" type="datetimeFigureOut">
              <a:rPr lang="en-US"/>
              <a:pPr>
                <a:defRPr/>
              </a:pPr>
              <a:t>10/23/2017</a:t>
            </a:fld>
            <a:endParaRPr lang="en-US"/>
          </a:p>
        </p:txBody>
      </p:sp>
      <p:sp>
        <p:nvSpPr>
          <p:cNvPr id="8" name="Footer Placeholder 2"/>
          <p:cNvSpPr>
            <a:spLocks noGrp="1"/>
          </p:cNvSpPr>
          <p:nvPr>
            <p:ph type="ftr" sz="quarter" idx="11"/>
          </p:nvPr>
        </p:nvSpPr>
        <p:spPr/>
        <p:txBody>
          <a:bodyPr/>
          <a:lstStyle>
            <a:lvl1pPr>
              <a:defRPr/>
            </a:lvl1pPr>
          </a:lstStyle>
          <a:p>
            <a:pPr>
              <a:defRPr/>
            </a:pPr>
            <a:endParaRPr lang="en-US"/>
          </a:p>
        </p:txBody>
      </p:sp>
      <p:sp>
        <p:nvSpPr>
          <p:cNvPr id="9" name="Slide Number Placeholder 22"/>
          <p:cNvSpPr>
            <a:spLocks noGrp="1"/>
          </p:cNvSpPr>
          <p:nvPr>
            <p:ph type="sldNum" sz="quarter" idx="12"/>
          </p:nvPr>
        </p:nvSpPr>
        <p:spPr/>
        <p:txBody>
          <a:bodyPr/>
          <a:lstStyle>
            <a:lvl1pPr>
              <a:defRPr/>
            </a:lvl1pPr>
          </a:lstStyle>
          <a:p>
            <a:pPr>
              <a:defRPr/>
            </a:pPr>
            <a:fld id="{FE0CF772-4E82-464D-B9E8-B3B8CD4DE542}"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a:lvl1pPr>
          </a:lstStyle>
          <a:p>
            <a:pPr>
              <a:defRPr/>
            </a:pPr>
            <a:fld id="{6C03DD90-DC59-408F-A832-30C04E2E6257}" type="datetimeFigureOut">
              <a:rPr lang="en-US"/>
              <a:pPr>
                <a:defRPr/>
              </a:pPr>
              <a:t>10/23/2017</a:t>
            </a:fld>
            <a:endParaRPr lang="en-US"/>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22"/>
          <p:cNvSpPr>
            <a:spLocks noGrp="1"/>
          </p:cNvSpPr>
          <p:nvPr>
            <p:ph type="sldNum" sz="quarter" idx="12"/>
          </p:nvPr>
        </p:nvSpPr>
        <p:spPr/>
        <p:txBody>
          <a:bodyPr/>
          <a:lstStyle>
            <a:lvl1pPr>
              <a:defRPr/>
            </a:lvl1pPr>
          </a:lstStyle>
          <a:p>
            <a:pPr>
              <a:defRPr/>
            </a:pPr>
            <a:fld id="{4751F99D-910B-48D3-B1DF-35338E8150AF}"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p:cNvSpPr>
            <a:spLocks noGrp="1"/>
          </p:cNvSpPr>
          <p:nvPr>
            <p:ph type="dt" sz="half" idx="10"/>
          </p:nvPr>
        </p:nvSpPr>
        <p:spPr/>
        <p:txBody>
          <a:bodyPr/>
          <a:lstStyle>
            <a:lvl1pPr>
              <a:defRPr/>
            </a:lvl1pPr>
          </a:lstStyle>
          <a:p>
            <a:pPr>
              <a:defRPr/>
            </a:pPr>
            <a:fld id="{42E3A96A-398D-49DE-9FC6-D2AB72CB8E6B}" type="datetimeFigureOut">
              <a:rPr lang="en-US"/>
              <a:pPr>
                <a:defRPr/>
              </a:pPr>
              <a:t>10/23/2017</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22"/>
          <p:cNvSpPr>
            <a:spLocks noGrp="1"/>
          </p:cNvSpPr>
          <p:nvPr>
            <p:ph type="sldNum" sz="quarter" idx="12"/>
          </p:nvPr>
        </p:nvSpPr>
        <p:spPr/>
        <p:txBody>
          <a:bodyPr/>
          <a:lstStyle>
            <a:lvl1pPr>
              <a:defRPr/>
            </a:lvl1pPr>
          </a:lstStyle>
          <a:p>
            <a:pPr>
              <a:defRPr/>
            </a:pPr>
            <a:fld id="{9280E468-3243-4546-ACB6-E6AD80E7F2BD}"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useBgFill="1">
        <p:nvSpPr>
          <p:cNvPr id="6" name="Rounded Rectangle 8"/>
          <p:cNvSpPr/>
          <p:nvPr/>
        </p:nvSpPr>
        <p:spPr>
          <a:xfrm>
            <a:off x="63500" y="69850"/>
            <a:ext cx="9013825" cy="6692900"/>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914400" y="273050"/>
            <a:ext cx="7772400" cy="1143000"/>
          </a:xfrm>
        </p:spPr>
        <p:txBody>
          <a:bodyPr/>
          <a:lstStyle>
            <a:lvl1pPr algn="l">
              <a:buNone/>
              <a:defRPr sz="4000" b="0"/>
            </a:lvl1pPr>
          </a:lstStyle>
          <a:p>
            <a:r>
              <a:rPr lang="en-US" smtClean="0"/>
              <a:t>Click to edit Master title style</a:t>
            </a:r>
            <a:endParaRPr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11" name="Content Placeholder 10"/>
          <p:cNvSpPr>
            <a:spLocks noGrp="1"/>
          </p:cNvSpPr>
          <p:nvPr>
            <p:ph sz="quarter" idx="1"/>
          </p:nvPr>
        </p:nvSpPr>
        <p:spPr>
          <a:xfrm>
            <a:off x="2971800" y="1600200"/>
            <a:ext cx="57150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4"/>
          <p:cNvSpPr>
            <a:spLocks noGrp="1"/>
          </p:cNvSpPr>
          <p:nvPr>
            <p:ph type="dt" sz="half" idx="10"/>
          </p:nvPr>
        </p:nvSpPr>
        <p:spPr/>
        <p:txBody>
          <a:bodyPr/>
          <a:lstStyle>
            <a:lvl1pPr>
              <a:defRPr/>
            </a:lvl1pPr>
          </a:lstStyle>
          <a:p>
            <a:pPr>
              <a:defRPr/>
            </a:pPr>
            <a:fld id="{8943BBA2-9685-42BE-BA81-C5DF85E3E570}" type="datetimeFigureOut">
              <a:rPr lang="en-US"/>
              <a:pPr>
                <a:defRPr/>
              </a:pPr>
              <a:t>10/23/2017</a:t>
            </a:fld>
            <a:endParaRPr lang="en-US"/>
          </a:p>
        </p:txBody>
      </p:sp>
      <p:sp>
        <p:nvSpPr>
          <p:cNvPr id="8" name="Footer Placeholder 5"/>
          <p:cNvSpPr>
            <a:spLocks noGrp="1"/>
          </p:cNvSpPr>
          <p:nvPr>
            <p:ph type="ftr" sz="quarter" idx="11"/>
          </p:nvPr>
        </p:nvSpPr>
        <p:spPr/>
        <p:txBody>
          <a:bodyPr/>
          <a:lstStyle>
            <a:lvl1pPr>
              <a:defRPr/>
            </a:lvl1pPr>
          </a:lstStyle>
          <a:p>
            <a:pPr>
              <a:defRPr/>
            </a:pPr>
            <a:endParaRPr lang="en-US"/>
          </a:p>
        </p:txBody>
      </p:sp>
      <p:sp>
        <p:nvSpPr>
          <p:cNvPr id="9" name="Slide Number Placeholder 6"/>
          <p:cNvSpPr>
            <a:spLocks noGrp="1"/>
          </p:cNvSpPr>
          <p:nvPr>
            <p:ph type="sldNum" sz="quarter" idx="12"/>
          </p:nvPr>
        </p:nvSpPr>
        <p:spPr/>
        <p:txBody>
          <a:bodyPr/>
          <a:lstStyle>
            <a:lvl1pPr>
              <a:defRPr/>
            </a:lvl1pPr>
          </a:lstStyle>
          <a:p>
            <a:pPr>
              <a:defRPr/>
            </a:pPr>
            <a:fld id="{0A823DFC-9D91-46F5-B428-7584D6D1C1A2}"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Rectangle 10"/>
          <p:cNvSpPr/>
          <p:nvPr/>
        </p:nvSpPr>
        <p:spPr>
          <a:xfrm flipV="1">
            <a:off x="68263" y="4683125"/>
            <a:ext cx="9007475" cy="920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11"/>
          <p:cNvSpPr/>
          <p:nvPr/>
        </p:nvSpPr>
        <p:spPr>
          <a:xfrm>
            <a:off x="68263" y="4649788"/>
            <a:ext cx="9007475" cy="46037"/>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tangle 12"/>
          <p:cNvSpPr/>
          <p:nvPr/>
        </p:nvSpPr>
        <p:spPr>
          <a:xfrm>
            <a:off x="68263" y="4773613"/>
            <a:ext cx="9007475" cy="47625"/>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lang="en-US" smtClean="0"/>
              <a:t>Click to edit Master title style</a:t>
            </a:r>
            <a:endParaRPr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a:r>
              <a:rPr lang="en-US" smtClean="0"/>
              <a:t>Click to edit Master text styles</a:t>
            </a:r>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normAutofit/>
          </a:bodyPr>
          <a:lstStyle>
            <a:lvl1pPr marL="0" indent="0">
              <a:buNone/>
              <a:defRPr sz="3200"/>
            </a:lvl1pPr>
          </a:lstStyle>
          <a:p>
            <a:pPr lvl="0"/>
            <a:r>
              <a:rPr lang="en-US" noProof="0" smtClean="0"/>
              <a:t>Click icon to add picture</a:t>
            </a:r>
            <a:endParaRPr lang="en-US" noProof="0" dirty="0"/>
          </a:p>
        </p:txBody>
      </p:sp>
      <p:sp>
        <p:nvSpPr>
          <p:cNvPr id="8" name="Date Placeholder 4"/>
          <p:cNvSpPr>
            <a:spLocks noGrp="1"/>
          </p:cNvSpPr>
          <p:nvPr>
            <p:ph type="dt" sz="half" idx="10"/>
          </p:nvPr>
        </p:nvSpPr>
        <p:spPr/>
        <p:txBody>
          <a:bodyPr/>
          <a:lstStyle>
            <a:lvl1pPr>
              <a:defRPr/>
            </a:lvl1pPr>
          </a:lstStyle>
          <a:p>
            <a:pPr>
              <a:defRPr/>
            </a:pPr>
            <a:fld id="{3AD95408-BCD6-43A8-9A4B-624688309885}" type="datetimeFigureOut">
              <a:rPr lang="en-US"/>
              <a:pPr>
                <a:defRPr/>
              </a:pPr>
              <a:t>10/23/2017</a:t>
            </a:fld>
            <a:endParaRPr lang="en-US"/>
          </a:p>
        </p:txBody>
      </p:sp>
      <p:sp>
        <p:nvSpPr>
          <p:cNvPr id="9" name="Footer Placeholder 5"/>
          <p:cNvSpPr>
            <a:spLocks noGrp="1"/>
          </p:cNvSpPr>
          <p:nvPr>
            <p:ph type="ftr" sz="quarter" idx="11"/>
          </p:nvPr>
        </p:nvSpPr>
        <p:spPr>
          <a:xfrm>
            <a:off x="914400" y="6172200"/>
            <a:ext cx="3886200" cy="457200"/>
          </a:xfrm>
        </p:spPr>
        <p:txBody>
          <a:bodyPr/>
          <a:lstStyle>
            <a:lvl1pPr>
              <a:defRPr/>
            </a:lvl1pPr>
          </a:lstStyle>
          <a:p>
            <a:pPr>
              <a:defRPr/>
            </a:pPr>
            <a:endParaRPr lang="en-US"/>
          </a:p>
        </p:txBody>
      </p:sp>
      <p:sp>
        <p:nvSpPr>
          <p:cNvPr id="10" name="Slide Number Placeholder 6"/>
          <p:cNvSpPr>
            <a:spLocks noGrp="1"/>
          </p:cNvSpPr>
          <p:nvPr>
            <p:ph type="sldNum" sz="quarter" idx="12"/>
          </p:nvPr>
        </p:nvSpPr>
        <p:spPr>
          <a:xfrm>
            <a:off x="146050" y="6208713"/>
            <a:ext cx="457200" cy="457200"/>
          </a:xfrm>
        </p:spPr>
        <p:txBody>
          <a:bodyPr/>
          <a:lstStyle>
            <a:lvl1pPr>
              <a:defRPr/>
            </a:lvl1pPr>
          </a:lstStyle>
          <a:p>
            <a:pPr>
              <a:defRPr/>
            </a:pPr>
            <a:fld id="{05948BB4-A2D3-412E-B4DF-6E0DAE940D9F}"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useBgFill="1">
        <p:nvSpPr>
          <p:cNvPr id="8" name="Rounded Rectangle 7"/>
          <p:cNvSpPr/>
          <p:nvPr/>
        </p:nvSpPr>
        <p:spPr>
          <a:xfrm>
            <a:off x="63500" y="69850"/>
            <a:ext cx="9013825" cy="6692900"/>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28" name="Title Placeholder 21"/>
          <p:cNvSpPr>
            <a:spLocks noGrp="1"/>
          </p:cNvSpPr>
          <p:nvPr>
            <p:ph type="title"/>
          </p:nvPr>
        </p:nvSpPr>
        <p:spPr bwMode="auto">
          <a:xfrm>
            <a:off x="914400" y="274638"/>
            <a:ext cx="7772400" cy="1143000"/>
          </a:xfrm>
          <a:prstGeom prst="rect">
            <a:avLst/>
          </a:prstGeom>
          <a:noFill/>
          <a:ln w="9525">
            <a:noFill/>
            <a:miter lim="800000"/>
            <a:headEnd/>
            <a:tailEnd/>
          </a:ln>
        </p:spPr>
        <p:txBody>
          <a:bodyPr vert="horz" wrap="square" lIns="91440" tIns="45720" rIns="91440" bIns="91440" numCol="1" anchor="b" anchorCtr="0" compatLnSpc="1">
            <a:prstTxWarp prst="textNoShape">
              <a:avLst/>
            </a:prstTxWarp>
          </a:bodyPr>
          <a:lstStyle/>
          <a:p>
            <a:pPr lvl="0"/>
            <a:r>
              <a:rPr lang="en-US" smtClean="0"/>
              <a:t>Click to edit Master title style</a:t>
            </a:r>
          </a:p>
        </p:txBody>
      </p:sp>
      <p:sp>
        <p:nvSpPr>
          <p:cNvPr id="1029" name="Text Placeholder 12"/>
          <p:cNvSpPr>
            <a:spLocks noGrp="1"/>
          </p:cNvSpPr>
          <p:nvPr>
            <p:ph type="body" idx="1"/>
          </p:nvPr>
        </p:nvSpPr>
        <p:spPr bwMode="auto">
          <a:xfrm>
            <a:off x="914400" y="1447800"/>
            <a:ext cx="77724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fontAlgn="auto" latinLnBrk="0" hangingPunct="1">
              <a:spcBef>
                <a:spcPts val="0"/>
              </a:spcBef>
              <a:spcAft>
                <a:spcPts val="0"/>
              </a:spcAft>
              <a:defRPr kumimoji="0" sz="1400">
                <a:solidFill>
                  <a:schemeClr val="tx2"/>
                </a:solidFill>
                <a:latin typeface="+mn-lt"/>
                <a:cs typeface="+mn-cs"/>
              </a:defRPr>
            </a:lvl1pPr>
          </a:lstStyle>
          <a:p>
            <a:pPr>
              <a:defRPr/>
            </a:pPr>
            <a:fld id="{C7D00FBA-2162-4103-A905-E4044C53ED9F}" type="datetimeFigureOut">
              <a:rPr lang="en-US"/>
              <a:pPr>
                <a:defRPr/>
              </a:pPr>
              <a:t>10/23/2017</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fontAlgn="auto" latinLnBrk="0" hangingPunct="1">
              <a:spcBef>
                <a:spcPts val="0"/>
              </a:spcBef>
              <a:spcAft>
                <a:spcPts val="0"/>
              </a:spcAft>
              <a:defRPr kumimoji="0" sz="1400">
                <a:solidFill>
                  <a:schemeClr val="tx2"/>
                </a:solidFill>
                <a:latin typeface="+mn-lt"/>
                <a:cs typeface="+mn-cs"/>
              </a:defRPr>
            </a:lvl1pPr>
          </a:lstStyle>
          <a:p>
            <a:pPr>
              <a:defRPr/>
            </a:pPr>
            <a:endParaRPr lang="en-US"/>
          </a:p>
        </p:txBody>
      </p:sp>
      <p:sp>
        <p:nvSpPr>
          <p:cNvPr id="23" name="Slide Number Placeholder 22"/>
          <p:cNvSpPr>
            <a:spLocks noGrp="1"/>
          </p:cNvSpPr>
          <p:nvPr>
            <p:ph type="sldNum" sz="quarter" idx="4"/>
          </p:nvPr>
        </p:nvSpPr>
        <p:spPr>
          <a:xfrm>
            <a:off x="146050" y="6210300"/>
            <a:ext cx="457200" cy="457200"/>
          </a:xfrm>
          <a:prstGeom prst="ellipse">
            <a:avLst/>
          </a:prstGeom>
          <a:solidFill>
            <a:schemeClr val="accent1"/>
          </a:solidFill>
        </p:spPr>
        <p:txBody>
          <a:bodyPr wrap="none" lIns="0" tIns="0" rIns="0" bIns="0" anchor="ctr" anchorCtr="1">
            <a:noAutofit/>
          </a:bodyPr>
          <a:lstStyle>
            <a:lvl1pPr algn="ctr" eaLnBrk="1" fontAlgn="auto" latinLnBrk="0" hangingPunct="1">
              <a:spcBef>
                <a:spcPts val="0"/>
              </a:spcBef>
              <a:spcAft>
                <a:spcPts val="0"/>
              </a:spcAft>
              <a:defRPr kumimoji="0" sz="1400">
                <a:solidFill>
                  <a:srgbClr val="FFFFFF"/>
                </a:solidFill>
                <a:latin typeface="+mj-lt"/>
                <a:ea typeface="+mj-ea"/>
                <a:cs typeface="+mj-cs"/>
              </a:defRPr>
            </a:lvl1pPr>
          </a:lstStyle>
          <a:p>
            <a:pPr>
              <a:defRPr/>
            </a:pPr>
            <a:fld id="{F3CDB8DF-AA7C-4E14-88F7-79CB0E74A4A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878" r:id="rId1"/>
    <p:sldLayoutId id="2147483871" r:id="rId2"/>
    <p:sldLayoutId id="2147483879" r:id="rId3"/>
    <p:sldLayoutId id="2147483872" r:id="rId4"/>
    <p:sldLayoutId id="2147483873" r:id="rId5"/>
    <p:sldLayoutId id="2147483874" r:id="rId6"/>
    <p:sldLayoutId id="2147483875" r:id="rId7"/>
    <p:sldLayoutId id="2147483880" r:id="rId8"/>
    <p:sldLayoutId id="2147483881" r:id="rId9"/>
    <p:sldLayoutId id="2147483876" r:id="rId10"/>
    <p:sldLayoutId id="2147483877" r:id="rId11"/>
  </p:sldLayoutIdLst>
  <p:txStyles>
    <p:titleStyle>
      <a:lvl1pPr algn="l" rtl="0" eaLnBrk="0" fontAlgn="base" hangingPunct="0">
        <a:spcBef>
          <a:spcPct val="0"/>
        </a:spcBef>
        <a:spcAft>
          <a:spcPct val="0"/>
        </a:spcAft>
        <a:defRPr sz="4000" kern="12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Franklin Gothic Book" pitchFamily="34" charset="0"/>
        </a:defRPr>
      </a:lvl2pPr>
      <a:lvl3pPr algn="l" rtl="0" eaLnBrk="0" fontAlgn="base" hangingPunct="0">
        <a:spcBef>
          <a:spcPct val="0"/>
        </a:spcBef>
        <a:spcAft>
          <a:spcPct val="0"/>
        </a:spcAft>
        <a:defRPr sz="4000">
          <a:solidFill>
            <a:schemeClr val="tx2"/>
          </a:solidFill>
          <a:latin typeface="Franklin Gothic Book" pitchFamily="34" charset="0"/>
        </a:defRPr>
      </a:lvl3pPr>
      <a:lvl4pPr algn="l" rtl="0" eaLnBrk="0" fontAlgn="base" hangingPunct="0">
        <a:spcBef>
          <a:spcPct val="0"/>
        </a:spcBef>
        <a:spcAft>
          <a:spcPct val="0"/>
        </a:spcAft>
        <a:defRPr sz="4000">
          <a:solidFill>
            <a:schemeClr val="tx2"/>
          </a:solidFill>
          <a:latin typeface="Franklin Gothic Book" pitchFamily="34" charset="0"/>
        </a:defRPr>
      </a:lvl4pPr>
      <a:lvl5pPr algn="l" rtl="0" eaLnBrk="0" fontAlgn="base" hangingPunct="0">
        <a:spcBef>
          <a:spcPct val="0"/>
        </a:spcBef>
        <a:spcAft>
          <a:spcPct val="0"/>
        </a:spcAft>
        <a:defRPr sz="4000">
          <a:solidFill>
            <a:schemeClr val="tx2"/>
          </a:solidFill>
          <a:latin typeface="Franklin Gothic Book" pitchFamily="34" charset="0"/>
        </a:defRPr>
      </a:lvl5pPr>
      <a:lvl6pPr marL="457200" algn="l" rtl="0" fontAlgn="base">
        <a:spcBef>
          <a:spcPct val="0"/>
        </a:spcBef>
        <a:spcAft>
          <a:spcPct val="0"/>
        </a:spcAft>
        <a:defRPr sz="4000">
          <a:solidFill>
            <a:schemeClr val="tx2"/>
          </a:solidFill>
          <a:latin typeface="Franklin Gothic Book" pitchFamily="34" charset="0"/>
        </a:defRPr>
      </a:lvl6pPr>
      <a:lvl7pPr marL="914400" algn="l" rtl="0" fontAlgn="base">
        <a:spcBef>
          <a:spcPct val="0"/>
        </a:spcBef>
        <a:spcAft>
          <a:spcPct val="0"/>
        </a:spcAft>
        <a:defRPr sz="4000">
          <a:solidFill>
            <a:schemeClr val="tx2"/>
          </a:solidFill>
          <a:latin typeface="Franklin Gothic Book" pitchFamily="34" charset="0"/>
        </a:defRPr>
      </a:lvl7pPr>
      <a:lvl8pPr marL="1371600" algn="l" rtl="0" fontAlgn="base">
        <a:spcBef>
          <a:spcPct val="0"/>
        </a:spcBef>
        <a:spcAft>
          <a:spcPct val="0"/>
        </a:spcAft>
        <a:defRPr sz="4000">
          <a:solidFill>
            <a:schemeClr val="tx2"/>
          </a:solidFill>
          <a:latin typeface="Franklin Gothic Book" pitchFamily="34" charset="0"/>
        </a:defRPr>
      </a:lvl8pPr>
      <a:lvl9pPr marL="1828800" algn="l" rtl="0" fontAlgn="base">
        <a:spcBef>
          <a:spcPct val="0"/>
        </a:spcBef>
        <a:spcAft>
          <a:spcPct val="0"/>
        </a:spcAft>
        <a:defRPr sz="4000">
          <a:solidFill>
            <a:schemeClr val="tx2"/>
          </a:solidFill>
          <a:latin typeface="Franklin Gothic Book" pitchFamily="34" charset="0"/>
        </a:defRPr>
      </a:lvl9pPr>
    </p:titleStyle>
    <p:body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3886200"/>
            <a:ext cx="8763000" cy="2514600"/>
          </a:xfrm>
        </p:spPr>
        <p:txBody>
          <a:bodyPr>
            <a:normAutofit fontScale="62500" lnSpcReduction="20000"/>
          </a:bodyPr>
          <a:lstStyle/>
          <a:p>
            <a:pPr algn="l" eaLnBrk="1" fontAlgn="auto" hangingPunct="1">
              <a:lnSpc>
                <a:spcPct val="120000"/>
              </a:lnSpc>
              <a:spcBef>
                <a:spcPts val="0"/>
              </a:spcBef>
              <a:spcAft>
                <a:spcPts val="0"/>
              </a:spcAft>
              <a:buFont typeface="Wingdings 2"/>
              <a:buNone/>
              <a:defRPr/>
            </a:pPr>
            <a:r>
              <a:rPr lang="en-US" sz="3800" b="1" dirty="0" smtClean="0"/>
              <a:t>Svetlana G. </a:t>
            </a:r>
            <a:r>
              <a:rPr lang="en-US" sz="3800" b="1" dirty="0" err="1" smtClean="0"/>
              <a:t>Klimanova</a:t>
            </a:r>
            <a:r>
              <a:rPr lang="en-US" sz="3800" b="1" dirty="0" smtClean="0"/>
              <a:t>, MS</a:t>
            </a:r>
            <a:br>
              <a:rPr lang="en-US" sz="3800" b="1" dirty="0" smtClean="0"/>
            </a:br>
            <a:r>
              <a:rPr lang="en-US" sz="3800" b="1" dirty="0" smtClean="0"/>
              <a:t>Anna V.  </a:t>
            </a:r>
            <a:r>
              <a:rPr lang="en-US" sz="3800" b="1" dirty="0" err="1" smtClean="0"/>
              <a:t>Trusova</a:t>
            </a:r>
            <a:r>
              <a:rPr lang="en-US" sz="3800" b="1" dirty="0" smtClean="0"/>
              <a:t>, PhD</a:t>
            </a:r>
          </a:p>
          <a:p>
            <a:pPr algn="l" eaLnBrk="1" fontAlgn="auto" hangingPunct="1">
              <a:lnSpc>
                <a:spcPct val="120000"/>
              </a:lnSpc>
              <a:spcBef>
                <a:spcPts val="0"/>
              </a:spcBef>
              <a:spcAft>
                <a:spcPts val="0"/>
              </a:spcAft>
              <a:buFont typeface="Wingdings 2"/>
              <a:buNone/>
              <a:defRPr/>
            </a:pPr>
            <a:r>
              <a:rPr lang="en-US" sz="3800" b="1" dirty="0" smtClean="0"/>
              <a:t>Anna A. Berezina, MA</a:t>
            </a:r>
            <a:endParaRPr lang="ru-RU" sz="3800" b="1" dirty="0" smtClean="0"/>
          </a:p>
          <a:p>
            <a:pPr algn="l" eaLnBrk="1" fontAlgn="auto" hangingPunct="1">
              <a:lnSpc>
                <a:spcPct val="120000"/>
              </a:lnSpc>
              <a:spcBef>
                <a:spcPts val="0"/>
              </a:spcBef>
              <a:spcAft>
                <a:spcPts val="0"/>
              </a:spcAft>
              <a:buFont typeface="Wingdings 2"/>
              <a:buNone/>
              <a:defRPr/>
            </a:pPr>
            <a:r>
              <a:rPr lang="en-US" sz="3800" b="1" dirty="0" smtClean="0"/>
              <a:t>Anton N. </a:t>
            </a:r>
            <a:r>
              <a:rPr lang="en-US" sz="3800" b="1" dirty="0" err="1" smtClean="0"/>
              <a:t>Gvozdetsky</a:t>
            </a:r>
            <a:r>
              <a:rPr lang="en-US" sz="3800" b="1" dirty="0" smtClean="0"/>
              <a:t>, MA</a:t>
            </a:r>
          </a:p>
          <a:p>
            <a:pPr algn="l" eaLnBrk="1" fontAlgn="auto" hangingPunct="1">
              <a:spcBef>
                <a:spcPts val="580"/>
              </a:spcBef>
              <a:spcAft>
                <a:spcPts val="0"/>
              </a:spcAft>
              <a:buFont typeface="Wingdings 2"/>
              <a:buNone/>
              <a:defRPr/>
            </a:pPr>
            <a:r>
              <a:rPr lang="en-US" sz="3200" dirty="0" smtClean="0"/>
              <a:t>St. Petersburg State University</a:t>
            </a:r>
          </a:p>
          <a:p>
            <a:pPr algn="l" eaLnBrk="1" fontAlgn="auto" hangingPunct="1">
              <a:spcBef>
                <a:spcPts val="580"/>
              </a:spcBef>
              <a:spcAft>
                <a:spcPts val="0"/>
              </a:spcAft>
              <a:buFont typeface="Wingdings 2"/>
              <a:buNone/>
              <a:defRPr/>
            </a:pPr>
            <a:r>
              <a:rPr lang="en-US" sz="3200" dirty="0" smtClean="0"/>
              <a:t>V.M. </a:t>
            </a:r>
            <a:r>
              <a:rPr lang="en-US" sz="3200" dirty="0" err="1" smtClean="0"/>
              <a:t>Bekhterev</a:t>
            </a:r>
            <a:r>
              <a:rPr lang="en-US" sz="3200" dirty="0" smtClean="0"/>
              <a:t> National Research Medical Center for Psychiatry and Neurology</a:t>
            </a:r>
          </a:p>
          <a:p>
            <a:pPr algn="l" eaLnBrk="1" fontAlgn="auto" hangingPunct="1">
              <a:spcBef>
                <a:spcPts val="580"/>
              </a:spcBef>
              <a:spcAft>
                <a:spcPts val="0"/>
              </a:spcAft>
              <a:buFont typeface="Wingdings 2"/>
              <a:buNone/>
              <a:defRPr/>
            </a:pPr>
            <a:r>
              <a:rPr lang="en-US" dirty="0" smtClean="0"/>
              <a:t>This research study was supported by Russian Humanitarian Science Foundation grant (16-06-01043)</a:t>
            </a:r>
            <a:endParaRPr lang="ru-RU" sz="5800" dirty="0" smtClean="0"/>
          </a:p>
          <a:p>
            <a:pPr algn="l" eaLnBrk="1" fontAlgn="auto" hangingPunct="1">
              <a:spcBef>
                <a:spcPts val="580"/>
              </a:spcBef>
              <a:spcAft>
                <a:spcPts val="0"/>
              </a:spcAft>
              <a:buFont typeface="Wingdings 2"/>
              <a:buNone/>
              <a:defRPr/>
            </a:pPr>
            <a:endParaRPr lang="en-US" dirty="0" smtClean="0"/>
          </a:p>
          <a:p>
            <a:pPr eaLnBrk="1" fontAlgn="auto" hangingPunct="1">
              <a:spcBef>
                <a:spcPts val="580"/>
              </a:spcBef>
              <a:spcAft>
                <a:spcPts val="0"/>
              </a:spcAft>
              <a:buFont typeface="Wingdings 2"/>
              <a:buNone/>
              <a:defRPr/>
            </a:pPr>
            <a:endParaRPr lang="en-US" dirty="0"/>
          </a:p>
        </p:txBody>
      </p:sp>
      <p:sp>
        <p:nvSpPr>
          <p:cNvPr id="6147" name="Title 1"/>
          <p:cNvSpPr>
            <a:spLocks noGrp="1"/>
          </p:cNvSpPr>
          <p:nvPr>
            <p:ph type="ctrTitle"/>
          </p:nvPr>
        </p:nvSpPr>
        <p:spPr>
          <a:xfrm>
            <a:off x="228600" y="1371600"/>
            <a:ext cx="8686800" cy="1676400"/>
          </a:xfrm>
        </p:spPr>
        <p:txBody>
          <a:bodyPr/>
          <a:lstStyle/>
          <a:p>
            <a:pPr eaLnBrk="1" hangingPunct="1"/>
            <a:r>
              <a:rPr smtClean="0"/>
              <a:t>Emotion regulation and cognitive control in alcohol dependence</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eaLnBrk="1" hangingPunct="1"/>
            <a:r>
              <a:rPr lang="en-US" smtClean="0"/>
              <a:t>Results</a:t>
            </a:r>
          </a:p>
        </p:txBody>
      </p:sp>
      <p:sp>
        <p:nvSpPr>
          <p:cNvPr id="14339" name="Content Placeholder 3"/>
          <p:cNvSpPr>
            <a:spLocks noGrp="1"/>
          </p:cNvSpPr>
          <p:nvPr>
            <p:ph sz="quarter" idx="1"/>
          </p:nvPr>
        </p:nvSpPr>
        <p:spPr>
          <a:xfrm>
            <a:off x="914400" y="1600200"/>
            <a:ext cx="7772400" cy="4495800"/>
          </a:xfrm>
        </p:spPr>
        <p:txBody>
          <a:bodyPr/>
          <a:lstStyle/>
          <a:p>
            <a:pPr eaLnBrk="1" hangingPunct="1"/>
            <a:r>
              <a:rPr lang="en-US" smtClean="0"/>
              <a:t>Only few correlations were observed between the components of cognitive control and characteristics of participants</a:t>
            </a:r>
          </a:p>
          <a:p>
            <a:pPr eaLnBrk="1" hangingPunct="1"/>
            <a:r>
              <a:rPr lang="en-US" smtClean="0"/>
              <a:t>More specifically:</a:t>
            </a:r>
          </a:p>
          <a:p>
            <a:pPr lvl="1" eaLnBrk="1" hangingPunct="1"/>
            <a:r>
              <a:rPr lang="en-US" smtClean="0"/>
              <a:t>Greater impairments in Working Memory were associated with the number of hospitalizations (p&lt;0.038) and heredity (p&lt;0.031)</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609600" y="304800"/>
            <a:ext cx="8077200" cy="1143000"/>
          </a:xfrm>
        </p:spPr>
        <p:txBody>
          <a:bodyPr/>
          <a:lstStyle/>
          <a:p>
            <a:pPr eaLnBrk="1" hangingPunct="1"/>
            <a:r>
              <a:rPr lang="en-US" smtClean="0"/>
              <a:t>Results</a:t>
            </a:r>
          </a:p>
        </p:txBody>
      </p:sp>
      <p:sp>
        <p:nvSpPr>
          <p:cNvPr id="6" name="Content Placeholder 5"/>
          <p:cNvSpPr>
            <a:spLocks noGrp="1"/>
          </p:cNvSpPr>
          <p:nvPr>
            <p:ph sz="quarter" idx="1"/>
          </p:nvPr>
        </p:nvSpPr>
        <p:spPr>
          <a:xfrm>
            <a:off x="609600" y="1600200"/>
            <a:ext cx="8077200" cy="4495800"/>
          </a:xfrm>
        </p:spPr>
        <p:txBody>
          <a:bodyPr>
            <a:normAutofit/>
          </a:bodyPr>
          <a:lstStyle/>
          <a:p>
            <a:pPr marL="274320" indent="-274320" eaLnBrk="1" fontAlgn="auto" hangingPunct="1">
              <a:spcBef>
                <a:spcPts val="580"/>
              </a:spcBef>
              <a:spcAft>
                <a:spcPts val="0"/>
              </a:spcAft>
              <a:buFont typeface="Wingdings 2"/>
              <a:buChar char=""/>
              <a:defRPr/>
            </a:pPr>
            <a:r>
              <a:rPr lang="en-US" sz="2800" dirty="0" smtClean="0"/>
              <a:t>Patients with </a:t>
            </a:r>
            <a:r>
              <a:rPr lang="en-US" sz="2800" b="1" dirty="0" smtClean="0">
                <a:solidFill>
                  <a:schemeClr val="tx2">
                    <a:lumMod val="75000"/>
                  </a:schemeClr>
                </a:solidFill>
              </a:rPr>
              <a:t>LOW</a:t>
            </a:r>
            <a:r>
              <a:rPr lang="en-US" sz="2800" dirty="0" smtClean="0"/>
              <a:t> levels of Cognitive Control scored significantly higher on</a:t>
            </a:r>
          </a:p>
          <a:p>
            <a:pPr marL="548640" lvl="1" eaLnBrk="1" fontAlgn="auto" hangingPunct="1">
              <a:spcBef>
                <a:spcPts val="370"/>
              </a:spcBef>
              <a:spcAft>
                <a:spcPts val="0"/>
              </a:spcAft>
              <a:buFont typeface="Wingdings 2"/>
              <a:buChar char=""/>
              <a:defRPr/>
            </a:pPr>
            <a:r>
              <a:rPr lang="en-US" sz="2800" dirty="0" smtClean="0"/>
              <a:t>ERQ Suppression (p&lt;0.005)</a:t>
            </a:r>
          </a:p>
          <a:p>
            <a:pPr marL="548640" lvl="1" eaLnBrk="1" fontAlgn="auto" hangingPunct="1">
              <a:spcBef>
                <a:spcPts val="370"/>
              </a:spcBef>
              <a:spcAft>
                <a:spcPts val="0"/>
              </a:spcAft>
              <a:buFont typeface="Wingdings 2"/>
              <a:buChar char=""/>
              <a:defRPr/>
            </a:pPr>
            <a:r>
              <a:rPr lang="en-US" sz="2800" dirty="0" smtClean="0"/>
              <a:t>DERS Clarity (p&lt;0.013)</a:t>
            </a:r>
          </a:p>
          <a:p>
            <a:pPr marL="548640" lvl="1" eaLnBrk="1" fontAlgn="auto" hangingPunct="1">
              <a:spcBef>
                <a:spcPts val="370"/>
              </a:spcBef>
              <a:spcAft>
                <a:spcPts val="0"/>
              </a:spcAft>
              <a:buFont typeface="Wingdings 2"/>
              <a:buChar char=""/>
              <a:defRPr/>
            </a:pPr>
            <a:r>
              <a:rPr lang="en-US" sz="2800" dirty="0" smtClean="0"/>
              <a:t>CERQ Positive Refocus (p&lt;0.044)</a:t>
            </a:r>
          </a:p>
          <a:p>
            <a:pPr marL="548640" lvl="1" eaLnBrk="1" fontAlgn="auto" hangingPunct="1">
              <a:spcBef>
                <a:spcPts val="370"/>
              </a:spcBef>
              <a:spcAft>
                <a:spcPts val="0"/>
              </a:spcAft>
              <a:buFont typeface="Wingdings 2"/>
              <a:buChar char=""/>
              <a:defRPr/>
            </a:pPr>
            <a:r>
              <a:rPr lang="en-US" sz="2800" dirty="0" smtClean="0"/>
              <a:t>CERQ Positive Reappraisal (p&lt;0.06)</a:t>
            </a:r>
          </a:p>
          <a:p>
            <a:pPr marL="548640" lvl="1" eaLnBrk="1" fontAlgn="auto" hangingPunct="1">
              <a:spcBef>
                <a:spcPts val="370"/>
              </a:spcBef>
              <a:spcAft>
                <a:spcPts val="0"/>
              </a:spcAft>
              <a:buFont typeface="Wingdings 2"/>
              <a:buChar char=""/>
              <a:defRPr/>
            </a:pPr>
            <a:r>
              <a:rPr lang="en-US" sz="2800" dirty="0" smtClean="0"/>
              <a:t>CERQ </a:t>
            </a:r>
            <a:r>
              <a:rPr lang="en-US" sz="2800" dirty="0" err="1" smtClean="0"/>
              <a:t>Catastrophizing</a:t>
            </a:r>
            <a:r>
              <a:rPr lang="en-US" sz="2800" dirty="0" smtClean="0"/>
              <a:t> (p&lt;0.05)</a:t>
            </a:r>
          </a:p>
          <a:p>
            <a:pPr marL="548640" lvl="1" eaLnBrk="1" fontAlgn="auto" hangingPunct="1">
              <a:spcBef>
                <a:spcPts val="370"/>
              </a:spcBef>
              <a:spcAft>
                <a:spcPts val="0"/>
              </a:spcAft>
              <a:buFont typeface="Wingdings 2"/>
              <a:buChar char=""/>
              <a:defRPr/>
            </a:pPr>
            <a:endParaRPr lang="en-US" dirty="0" smtClean="0"/>
          </a:p>
          <a:p>
            <a:pPr marL="548640" lvl="1" eaLnBrk="1" fontAlgn="auto" hangingPunct="1">
              <a:spcBef>
                <a:spcPts val="370"/>
              </a:spcBef>
              <a:spcAft>
                <a:spcPts val="0"/>
              </a:spcAft>
              <a:buFont typeface="Wingdings 2"/>
              <a:buChar char=""/>
              <a:defRPr/>
            </a:pPr>
            <a:endParaRPr lang="en-US" dirty="0" smtClean="0"/>
          </a:p>
          <a:p>
            <a:pPr marL="548640" lvl="1" eaLnBrk="1" fontAlgn="auto" hangingPunct="1">
              <a:spcBef>
                <a:spcPts val="370"/>
              </a:spcBef>
              <a:spcAft>
                <a:spcPts val="0"/>
              </a:spcAft>
              <a:buFont typeface="Wingdings 2"/>
              <a:buChar char=""/>
              <a:defRPr/>
            </a:pPr>
            <a:endParaRPr lang="en-US" dirty="0" smtClean="0"/>
          </a:p>
          <a:p>
            <a:pPr marL="274320" indent="-274320" eaLnBrk="1" fontAlgn="auto" hangingPunct="1">
              <a:spcBef>
                <a:spcPts val="580"/>
              </a:spcBef>
              <a:spcAft>
                <a:spcPts val="0"/>
              </a:spcAft>
              <a:buFont typeface="Wingdings 2"/>
              <a:buChar char=""/>
              <a:defRPr/>
            </a:pP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914400" y="533400"/>
            <a:ext cx="7848600" cy="990600"/>
          </a:xfrm>
        </p:spPr>
        <p:txBody>
          <a:bodyPr/>
          <a:lstStyle/>
          <a:p>
            <a:pPr eaLnBrk="1" hangingPunct="1"/>
            <a:r>
              <a:rPr lang="en-US" smtClean="0"/>
              <a:t>Conclusions</a:t>
            </a:r>
          </a:p>
        </p:txBody>
      </p:sp>
      <p:sp>
        <p:nvSpPr>
          <p:cNvPr id="16387" name="Content Placeholder 2"/>
          <p:cNvSpPr>
            <a:spLocks noGrp="1"/>
          </p:cNvSpPr>
          <p:nvPr>
            <p:ph sz="quarter" idx="1"/>
          </p:nvPr>
        </p:nvSpPr>
        <p:spPr>
          <a:xfrm>
            <a:off x="685800" y="1524000"/>
            <a:ext cx="8001000" cy="4648200"/>
          </a:xfrm>
        </p:spPr>
        <p:txBody>
          <a:bodyPr/>
          <a:lstStyle/>
          <a:p>
            <a:pPr eaLnBrk="1" hangingPunct="1"/>
            <a:r>
              <a:rPr lang="en-US" dirty="0" smtClean="0"/>
              <a:t>The preliminary results of our study suggest that </a:t>
            </a:r>
            <a:r>
              <a:rPr lang="en-US" dirty="0" smtClean="0"/>
              <a:t>parameters of alcohol use have strong associations with emotion regulation characteristics.  Components </a:t>
            </a:r>
            <a:r>
              <a:rPr lang="en-US" dirty="0" smtClean="0"/>
              <a:t>of cognitive control </a:t>
            </a:r>
            <a:r>
              <a:rPr lang="en-US" dirty="0" smtClean="0"/>
              <a:t>were associated, </a:t>
            </a:r>
            <a:r>
              <a:rPr lang="en-US" dirty="0" smtClean="0"/>
              <a:t>only, with number of </a:t>
            </a:r>
            <a:r>
              <a:rPr lang="en-US" dirty="0" smtClean="0"/>
              <a:t>hospitalizations </a:t>
            </a:r>
            <a:r>
              <a:rPr lang="en-US" dirty="0" smtClean="0"/>
              <a:t>and heredity of the disease</a:t>
            </a:r>
          </a:p>
          <a:p>
            <a:pPr eaLnBrk="1" hangingPunct="1"/>
            <a:r>
              <a:rPr lang="en-US" dirty="0" smtClean="0"/>
              <a:t>Patients with more impaired cognitive control were more likely to utilize the avoidance strategy by either suppressing negative information, refocusing on </a:t>
            </a:r>
            <a:r>
              <a:rPr lang="en-US" dirty="0" smtClean="0"/>
              <a:t>positive, </a:t>
            </a:r>
            <a:r>
              <a:rPr lang="en-US" dirty="0" smtClean="0"/>
              <a:t>or </a:t>
            </a:r>
            <a:r>
              <a:rPr lang="en-US" dirty="0" err="1" smtClean="0"/>
              <a:t>catastrophizing</a:t>
            </a:r>
            <a:r>
              <a:rPr lang="en-US" dirty="0" smtClean="0"/>
              <a:t> </a:t>
            </a:r>
            <a:r>
              <a:rPr lang="en-US" dirty="0" smtClean="0"/>
              <a:t>events. </a:t>
            </a:r>
          </a:p>
          <a:p>
            <a:pPr eaLnBrk="1" hangingPunct="1"/>
            <a:r>
              <a:rPr lang="en-US" dirty="0" smtClean="0"/>
              <a:t>Emotion </a:t>
            </a:r>
            <a:r>
              <a:rPr lang="en-US" dirty="0" smtClean="0"/>
              <a:t>regulation training seems to be the most crucial in therapeutic practice with AUD patients.</a:t>
            </a:r>
          </a:p>
          <a:p>
            <a:pPr eaLnBrk="1" hangingPunct="1"/>
            <a:endParaRPr lang="en-US" dirty="0" smtClean="0"/>
          </a:p>
          <a:p>
            <a:pPr eaLnBrk="1" hangingPunct="1"/>
            <a:endParaRPr lang="en-US"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457200" y="274638"/>
            <a:ext cx="8229600" cy="6049962"/>
          </a:xfrm>
        </p:spPr>
        <p:txBody>
          <a:bodyPr/>
          <a:lstStyle/>
          <a:p>
            <a:pPr algn="ctr" eaLnBrk="1" hangingPunct="1"/>
            <a:r>
              <a:rPr lang="en-US" sz="4400" smtClean="0"/>
              <a:t>Questions?</a:t>
            </a:r>
            <a:br>
              <a:rPr lang="en-US" sz="4400" smtClean="0"/>
            </a:br>
            <a:r>
              <a:rPr lang="en-US" sz="4400" smtClean="0"/>
              <a:t/>
            </a:r>
            <a:br>
              <a:rPr lang="en-US" sz="4400" smtClean="0"/>
            </a:br>
            <a:r>
              <a:rPr lang="en-US" sz="4400" smtClean="0"/>
              <a:t>Thank you for your attention!</a:t>
            </a:r>
            <a:r>
              <a:rPr lang="en-US" smtClean="0"/>
              <a:t/>
            </a:r>
            <a:br>
              <a:rPr lang="en-US" smtClean="0"/>
            </a:br>
            <a:r>
              <a:rPr lang="en-US" smtClean="0"/>
              <a:t/>
            </a:r>
            <a:br>
              <a:rPr lang="en-US" smtClean="0"/>
            </a:br>
            <a:r>
              <a:rPr lang="en-US" sz="2400" smtClean="0"/>
              <a:t>Svetlana G. Klimanova, M.S.</a:t>
            </a:r>
            <a:r>
              <a:rPr lang="en-US" smtClean="0"/>
              <a:t/>
            </a:r>
            <a:br>
              <a:rPr lang="en-US" smtClean="0"/>
            </a:br>
            <a:r>
              <a:rPr lang="en-US" sz="1800" smtClean="0"/>
              <a:t>St. Petersburg State University</a:t>
            </a:r>
            <a:br>
              <a:rPr lang="en-US" sz="1800" smtClean="0"/>
            </a:br>
            <a:r>
              <a:rPr lang="en-US" sz="1800" smtClean="0"/>
              <a:t>V.M. Bekhterev National Research Medical Center for Psychiatry and Neurology</a:t>
            </a:r>
            <a:br>
              <a:rPr lang="en-US" sz="1800" smtClean="0"/>
            </a:br>
            <a:r>
              <a:rPr lang="en-US" sz="1400" smtClean="0"/>
              <a:t>This research study was supported by </a:t>
            </a:r>
            <a:r>
              <a:rPr lang="en-US" sz="1200" smtClean="0"/>
              <a:t>Russian Humanitarian Science Foundation grant (16-06-01043</a:t>
            </a:r>
            <a:r>
              <a:rPr lang="en-US" sz="1800" smtClean="0"/>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r>
              <a:rPr lang="en-US" smtClean="0"/>
              <a:t>Alcohol Use Disorder in Russia</a:t>
            </a:r>
          </a:p>
        </p:txBody>
      </p:sp>
      <p:sp>
        <p:nvSpPr>
          <p:cNvPr id="3" name="Content Placeholder 2"/>
          <p:cNvSpPr>
            <a:spLocks noGrp="1"/>
          </p:cNvSpPr>
          <p:nvPr>
            <p:ph sz="quarter" idx="1"/>
          </p:nvPr>
        </p:nvSpPr>
        <p:spPr>
          <a:xfrm>
            <a:off x="533400" y="1447800"/>
            <a:ext cx="8229600" cy="5105400"/>
          </a:xfrm>
        </p:spPr>
        <p:txBody>
          <a:bodyPr>
            <a:normAutofit lnSpcReduction="10000"/>
          </a:bodyPr>
          <a:lstStyle/>
          <a:p>
            <a:pPr marL="274320" indent="-274320" eaLnBrk="1" fontAlgn="auto" hangingPunct="1">
              <a:spcBef>
                <a:spcPts val="580"/>
              </a:spcBef>
              <a:spcAft>
                <a:spcPts val="0"/>
              </a:spcAft>
              <a:buFont typeface="Wingdings 2"/>
              <a:buChar char=""/>
              <a:defRPr/>
            </a:pPr>
            <a:r>
              <a:rPr lang="en-US" dirty="0" smtClean="0"/>
              <a:t>The rate of AUD in Russia is estimated at 31% (WHO, 2014)</a:t>
            </a:r>
          </a:p>
          <a:p>
            <a:pPr marL="274320" indent="-274320" eaLnBrk="1" fontAlgn="auto" hangingPunct="1">
              <a:spcBef>
                <a:spcPts val="580"/>
              </a:spcBef>
              <a:spcAft>
                <a:spcPts val="0"/>
              </a:spcAft>
              <a:buFont typeface="Wingdings 2"/>
              <a:buChar char=""/>
              <a:defRPr/>
            </a:pPr>
            <a:r>
              <a:rPr lang="en-US" dirty="0" smtClean="0"/>
              <a:t>The risk of death increase with the rate of consumption of hard liquor (vodka) in all age groups, the consumption of vodka is deemed to be the major cause of premature death among both men and women in Russia (</a:t>
            </a:r>
            <a:r>
              <a:rPr lang="en-US" dirty="0" err="1" smtClean="0"/>
              <a:t>Zaridze</a:t>
            </a:r>
            <a:r>
              <a:rPr lang="en-US" dirty="0" smtClean="0"/>
              <a:t> et al., 2014)</a:t>
            </a:r>
          </a:p>
          <a:p>
            <a:pPr marL="274320" indent="-274320" eaLnBrk="1" fontAlgn="auto" hangingPunct="1">
              <a:spcBef>
                <a:spcPts val="580"/>
              </a:spcBef>
              <a:spcAft>
                <a:spcPts val="0"/>
              </a:spcAft>
              <a:buFont typeface="Wingdings 2"/>
              <a:buChar char=""/>
              <a:defRPr/>
            </a:pPr>
            <a:endParaRPr lang="en-US" dirty="0" smtClean="0"/>
          </a:p>
          <a:p>
            <a:pPr marL="274320" indent="-274320" eaLnBrk="1" fontAlgn="auto" hangingPunct="1">
              <a:spcBef>
                <a:spcPts val="580"/>
              </a:spcBef>
              <a:spcAft>
                <a:spcPts val="0"/>
              </a:spcAft>
              <a:buFont typeface="Wingdings 2"/>
              <a:buChar char=""/>
              <a:defRPr/>
            </a:pPr>
            <a:endParaRPr lang="en-US" dirty="0" smtClean="0"/>
          </a:p>
          <a:p>
            <a:pPr marL="274320" indent="-274320" eaLnBrk="1" fontAlgn="auto" hangingPunct="1">
              <a:spcBef>
                <a:spcPts val="580"/>
              </a:spcBef>
              <a:spcAft>
                <a:spcPts val="0"/>
              </a:spcAft>
              <a:buFont typeface="Wingdings 2"/>
              <a:buChar char=""/>
              <a:defRPr/>
            </a:pPr>
            <a:endParaRPr lang="en-US" dirty="0" smtClean="0"/>
          </a:p>
          <a:p>
            <a:pPr marL="274320" indent="-274320" eaLnBrk="1" fontAlgn="auto" hangingPunct="1">
              <a:spcBef>
                <a:spcPts val="580"/>
              </a:spcBef>
              <a:spcAft>
                <a:spcPts val="0"/>
              </a:spcAft>
              <a:buFont typeface="Wingdings 2"/>
              <a:buChar char=""/>
              <a:defRPr/>
            </a:pPr>
            <a:endParaRPr lang="en-US" dirty="0" smtClean="0"/>
          </a:p>
          <a:p>
            <a:pPr marL="274320" indent="-274320" eaLnBrk="1" fontAlgn="auto" hangingPunct="1">
              <a:spcBef>
                <a:spcPts val="580"/>
              </a:spcBef>
              <a:spcAft>
                <a:spcPts val="0"/>
              </a:spcAft>
              <a:buFont typeface="Wingdings 2"/>
              <a:buChar char=""/>
              <a:defRPr/>
            </a:pPr>
            <a:r>
              <a:rPr lang="en-US" dirty="0" smtClean="0"/>
              <a:t>Although the rate of alcohol consumption has been slightly declining in the recent years, the consumption of alcohol per capita is still significantly high (&gt;15 </a:t>
            </a:r>
            <a:r>
              <a:rPr lang="en-US" dirty="0" smtClean="0"/>
              <a:t>l) </a:t>
            </a:r>
            <a:r>
              <a:rPr lang="en-US" dirty="0" smtClean="0"/>
              <a:t>(WHO, 2014)</a:t>
            </a:r>
          </a:p>
          <a:p>
            <a:pPr marL="274320" indent="-274320" eaLnBrk="1" fontAlgn="auto" hangingPunct="1">
              <a:spcBef>
                <a:spcPts val="580"/>
              </a:spcBef>
              <a:spcAft>
                <a:spcPts val="0"/>
              </a:spcAft>
              <a:buFont typeface="Wingdings 2"/>
              <a:buChar char=""/>
              <a:defRPr/>
            </a:pPr>
            <a:endParaRPr lang="en-US" dirty="0" smtClean="0"/>
          </a:p>
          <a:p>
            <a:pPr marL="274320" indent="-274320" eaLnBrk="1" fontAlgn="auto" hangingPunct="1">
              <a:spcBef>
                <a:spcPts val="580"/>
              </a:spcBef>
              <a:spcAft>
                <a:spcPts val="0"/>
              </a:spcAft>
              <a:buFont typeface="Wingdings 2"/>
              <a:buChar char=""/>
              <a:defRPr/>
            </a:pPr>
            <a:endParaRPr lang="en-US" dirty="0" smtClean="0"/>
          </a:p>
        </p:txBody>
      </p:sp>
      <p:pic>
        <p:nvPicPr>
          <p:cNvPr id="7172" name="Content Placeholder 5" descr="Capture.JPG"/>
          <p:cNvPicPr>
            <a:picLocks noGrp="1" noChangeAspect="1"/>
          </p:cNvPicPr>
          <p:nvPr>
            <p:ph sz="quarter" idx="2"/>
          </p:nvPr>
        </p:nvPicPr>
        <p:blipFill>
          <a:blip r:embed="rId3" cstate="print"/>
          <a:srcRect/>
          <a:stretch>
            <a:fillRect/>
          </a:stretch>
        </p:blipFill>
        <p:spPr>
          <a:xfrm>
            <a:off x="914400" y="3352800"/>
            <a:ext cx="7467600" cy="1752600"/>
          </a:xfr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eaLnBrk="1" hangingPunct="1"/>
            <a:r>
              <a:rPr lang="en-US" smtClean="0"/>
              <a:t>Treatment of AUD in Russia</a:t>
            </a:r>
          </a:p>
        </p:txBody>
      </p:sp>
      <p:sp>
        <p:nvSpPr>
          <p:cNvPr id="8195" name="Content Placeholder 2"/>
          <p:cNvSpPr>
            <a:spLocks noGrp="1"/>
          </p:cNvSpPr>
          <p:nvPr>
            <p:ph sz="quarter" idx="1"/>
          </p:nvPr>
        </p:nvSpPr>
        <p:spPr>
          <a:xfrm>
            <a:off x="381000" y="1524000"/>
            <a:ext cx="8458200" cy="4953000"/>
          </a:xfrm>
        </p:spPr>
        <p:txBody>
          <a:bodyPr/>
          <a:lstStyle/>
          <a:p>
            <a:pPr eaLnBrk="1" hangingPunct="1"/>
            <a:r>
              <a:rPr lang="en-US" dirty="0" smtClean="0"/>
              <a:t>Characteristics of AUD treatment in Russia (</a:t>
            </a:r>
            <a:r>
              <a:rPr lang="en-US" dirty="0" err="1" smtClean="0"/>
              <a:t>Saburova</a:t>
            </a:r>
            <a:r>
              <a:rPr lang="en-US" dirty="0" smtClean="0"/>
              <a:t> et al., 2011):</a:t>
            </a:r>
          </a:p>
          <a:p>
            <a:pPr lvl="1" eaLnBrk="1" hangingPunct="1"/>
            <a:r>
              <a:rPr lang="en-US" i="1" u="sng" dirty="0" smtClean="0"/>
              <a:t>Medical professionals:</a:t>
            </a:r>
            <a:r>
              <a:rPr lang="en-US" dirty="0" smtClean="0"/>
              <a:t> </a:t>
            </a:r>
            <a:r>
              <a:rPr lang="en-US" dirty="0" smtClean="0"/>
              <a:t>place strong </a:t>
            </a:r>
            <a:r>
              <a:rPr lang="en-US" dirty="0" smtClean="0"/>
              <a:t>emphasis </a:t>
            </a:r>
            <a:r>
              <a:rPr lang="en-US" dirty="0" smtClean="0"/>
              <a:t>on </a:t>
            </a:r>
            <a:r>
              <a:rPr lang="en-US" dirty="0" smtClean="0"/>
              <a:t>medical </a:t>
            </a:r>
            <a:r>
              <a:rPr lang="en-US" dirty="0" smtClean="0"/>
              <a:t>treatments, </a:t>
            </a:r>
            <a:r>
              <a:rPr lang="en-US" dirty="0" smtClean="0"/>
              <a:t>often rely on placebo treatments, direct approach, or aversion therapy, </a:t>
            </a:r>
            <a:r>
              <a:rPr lang="en-US" dirty="0" smtClean="0"/>
              <a:t>and aim </a:t>
            </a:r>
            <a:r>
              <a:rPr lang="en-US" dirty="0" smtClean="0"/>
              <a:t>at achieving complete abstinence </a:t>
            </a:r>
          </a:p>
          <a:p>
            <a:pPr lvl="1" eaLnBrk="1" hangingPunct="1"/>
            <a:r>
              <a:rPr lang="en-US" i="1" u="sng" dirty="0" smtClean="0"/>
              <a:t>Patients:</a:t>
            </a:r>
            <a:r>
              <a:rPr lang="en-US" dirty="0" smtClean="0"/>
              <a:t> </a:t>
            </a:r>
            <a:r>
              <a:rPr lang="en-US" dirty="0" smtClean="0"/>
              <a:t>often seek treatments due to acute medical or psychiatric </a:t>
            </a:r>
            <a:r>
              <a:rPr lang="en-US" dirty="0" smtClean="0"/>
              <a:t>condition (crisis), </a:t>
            </a:r>
            <a:r>
              <a:rPr lang="en-US" dirty="0" smtClean="0"/>
              <a:t>generally aim at undergoing treatment for short period of time, </a:t>
            </a:r>
            <a:r>
              <a:rPr lang="en-US" dirty="0" smtClean="0"/>
              <a:t>avoid treatment as they are concerned that the </a:t>
            </a:r>
            <a:r>
              <a:rPr lang="en-US" dirty="0" smtClean="0"/>
              <a:t>referral for treatment </a:t>
            </a:r>
            <a:r>
              <a:rPr lang="en-US" dirty="0" smtClean="0"/>
              <a:t>will negatively affect their </a:t>
            </a:r>
            <a:r>
              <a:rPr lang="en-US" dirty="0" smtClean="0"/>
              <a:t>life (employment, getting driving license, etc.)</a:t>
            </a:r>
          </a:p>
          <a:p>
            <a:pPr eaLnBrk="1" hangingPunct="1"/>
            <a:r>
              <a:rPr lang="en-US" dirty="0" smtClean="0"/>
              <a:t>Structural barriers to treatment (</a:t>
            </a:r>
            <a:r>
              <a:rPr lang="en-US" dirty="0" err="1" smtClean="0"/>
              <a:t>Salwan</a:t>
            </a:r>
            <a:r>
              <a:rPr lang="en-US" dirty="0" smtClean="0"/>
              <a:t> &amp; Katz, 2014):</a:t>
            </a:r>
          </a:p>
          <a:p>
            <a:pPr lvl="1" eaLnBrk="1" hangingPunct="1"/>
            <a:r>
              <a:rPr lang="en-US" dirty="0" smtClean="0"/>
              <a:t>The lack of free or reimbursed by insurance rehabilitation programs</a:t>
            </a:r>
          </a:p>
          <a:p>
            <a:pPr lvl="1" eaLnBrk="1" hangingPunct="1"/>
            <a:r>
              <a:rPr lang="en-US" dirty="0" smtClean="0"/>
              <a:t>Statistics on the use of evidence-based treatment is lacking</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eaLnBrk="1" hangingPunct="1"/>
            <a:r>
              <a:rPr lang="en-US" smtClean="0"/>
              <a:t>Goal of the study</a:t>
            </a:r>
          </a:p>
        </p:txBody>
      </p:sp>
      <p:sp>
        <p:nvSpPr>
          <p:cNvPr id="9219" name="Content Placeholder 2"/>
          <p:cNvSpPr>
            <a:spLocks noGrp="1"/>
          </p:cNvSpPr>
          <p:nvPr>
            <p:ph sz="quarter" idx="1"/>
          </p:nvPr>
        </p:nvSpPr>
        <p:spPr/>
        <p:txBody>
          <a:bodyPr/>
          <a:lstStyle/>
          <a:p>
            <a:pPr eaLnBrk="1" hangingPunct="1"/>
            <a:r>
              <a:rPr lang="en-US" sz="2800" dirty="0" smtClean="0"/>
              <a:t>To explore how characteristics of emotion regulation and cognitive control contribute to patients’ ability to maintain sobriety after discharge from detoxification program</a:t>
            </a:r>
          </a:p>
          <a:p>
            <a:pPr eaLnBrk="1" hangingPunct="1"/>
            <a:endParaRPr lang="en-US" sz="2800" dirty="0" smtClean="0"/>
          </a:p>
          <a:p>
            <a:pPr eaLnBrk="1" hangingPunct="1"/>
            <a:r>
              <a:rPr lang="en-US" sz="2800" dirty="0" smtClean="0"/>
              <a:t>Develop recommendations for short-term in-patient psychotherapeutic interventions </a:t>
            </a:r>
            <a:r>
              <a:rPr lang="en-US" sz="2800" dirty="0" smtClean="0"/>
              <a:t>for patients with AUD</a:t>
            </a:r>
            <a:endParaRPr lang="en-US" sz="2800"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en-US" smtClean="0"/>
              <a:t>Participants</a:t>
            </a:r>
          </a:p>
        </p:txBody>
      </p:sp>
      <p:sp>
        <p:nvSpPr>
          <p:cNvPr id="10243" name="Content Placeholder 2"/>
          <p:cNvSpPr>
            <a:spLocks noGrp="1"/>
          </p:cNvSpPr>
          <p:nvPr>
            <p:ph sz="quarter" idx="1"/>
          </p:nvPr>
        </p:nvSpPr>
        <p:spPr/>
        <p:txBody>
          <a:bodyPr/>
          <a:lstStyle/>
          <a:p>
            <a:pPr eaLnBrk="1" hangingPunct="1"/>
            <a:r>
              <a:rPr lang="en-US" sz="2800" dirty="0" smtClean="0"/>
              <a:t>Participants</a:t>
            </a:r>
          </a:p>
          <a:p>
            <a:pPr lvl="1" eaLnBrk="1" hangingPunct="1"/>
            <a:r>
              <a:rPr lang="en-US" sz="2800" dirty="0" smtClean="0"/>
              <a:t>Patients (</a:t>
            </a:r>
            <a:r>
              <a:rPr lang="en-US" sz="2800" dirty="0" smtClean="0"/>
              <a:t>n=59, 45(76%) men) </a:t>
            </a:r>
            <a:r>
              <a:rPr lang="en-US" sz="2800" dirty="0" smtClean="0"/>
              <a:t>undergoing detoxification treatment for Alcohol Use Disorder at the V.M. </a:t>
            </a:r>
            <a:r>
              <a:rPr lang="en-US" sz="2800" dirty="0" err="1" smtClean="0"/>
              <a:t>Bekhterev</a:t>
            </a:r>
            <a:r>
              <a:rPr lang="en-US" sz="2800" dirty="0" smtClean="0"/>
              <a:t> National Research Medical Center for Psychiatry and Neurology (St. Petersburg, Russia)</a:t>
            </a:r>
          </a:p>
          <a:p>
            <a:pPr lvl="1" eaLnBrk="1" hangingPunct="1"/>
            <a:r>
              <a:rPr lang="en-US" sz="2800" dirty="0" smtClean="0"/>
              <a:t>Average age 40.9 ±10.1 years old, average duration of AUD 12.8 ±10.2 years old</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685800" y="274638"/>
            <a:ext cx="8001000" cy="1143000"/>
          </a:xfrm>
        </p:spPr>
        <p:txBody>
          <a:bodyPr/>
          <a:lstStyle/>
          <a:p>
            <a:pPr eaLnBrk="1" hangingPunct="1"/>
            <a:r>
              <a:rPr lang="en-US" dirty="0" smtClean="0"/>
              <a:t>Methods</a:t>
            </a:r>
          </a:p>
        </p:txBody>
      </p:sp>
      <p:sp>
        <p:nvSpPr>
          <p:cNvPr id="3" name="Content Placeholder 2"/>
          <p:cNvSpPr>
            <a:spLocks noGrp="1"/>
          </p:cNvSpPr>
          <p:nvPr>
            <p:ph sz="quarter" idx="1"/>
          </p:nvPr>
        </p:nvSpPr>
        <p:spPr>
          <a:xfrm>
            <a:off x="609600" y="1447800"/>
            <a:ext cx="8077200" cy="4953000"/>
          </a:xfrm>
        </p:spPr>
        <p:txBody>
          <a:bodyPr>
            <a:normAutofit/>
          </a:bodyPr>
          <a:lstStyle/>
          <a:p>
            <a:pPr marL="274320" indent="-274320" eaLnBrk="1" fontAlgn="auto" hangingPunct="1">
              <a:spcBef>
                <a:spcPts val="580"/>
              </a:spcBef>
              <a:spcAft>
                <a:spcPts val="0"/>
              </a:spcAft>
              <a:buFont typeface="Wingdings 2"/>
              <a:buChar char=""/>
              <a:defRPr/>
            </a:pPr>
            <a:r>
              <a:rPr lang="en-US" dirty="0" smtClean="0"/>
              <a:t>Biographical questionnaire </a:t>
            </a:r>
          </a:p>
          <a:p>
            <a:pPr marL="274320" indent="-274320" eaLnBrk="1" fontAlgn="auto" hangingPunct="1">
              <a:spcBef>
                <a:spcPts val="580"/>
              </a:spcBef>
              <a:spcAft>
                <a:spcPts val="0"/>
              </a:spcAft>
              <a:buFont typeface="Wingdings 2"/>
              <a:buChar char=""/>
              <a:defRPr/>
            </a:pPr>
            <a:r>
              <a:rPr lang="en-US" dirty="0" smtClean="0"/>
              <a:t>Emotion regulation questionnaires (Emotion Regulation Questionnaire, Cognitive Emotion Regulation Questionnaire, Difficulties in Emotion Regulation Scale)</a:t>
            </a:r>
          </a:p>
          <a:p>
            <a:pPr marL="274320" indent="-274320" eaLnBrk="1" fontAlgn="auto" hangingPunct="1">
              <a:spcBef>
                <a:spcPts val="580"/>
              </a:spcBef>
              <a:spcAft>
                <a:spcPts val="0"/>
              </a:spcAft>
              <a:buFont typeface="Wingdings 2"/>
              <a:buChar char=""/>
              <a:defRPr/>
            </a:pPr>
            <a:r>
              <a:rPr lang="en-US" dirty="0" smtClean="0"/>
              <a:t>Assessment of emotional functioning (Hospital Anxiety and Depression Scale, </a:t>
            </a:r>
            <a:r>
              <a:rPr lang="en-US" dirty="0" err="1" smtClean="0"/>
              <a:t>Spielberger</a:t>
            </a:r>
            <a:r>
              <a:rPr lang="en-US" dirty="0" smtClean="0"/>
              <a:t> Anger Expression Inventory, WHO Quality of Life)</a:t>
            </a:r>
          </a:p>
          <a:p>
            <a:pPr marL="274320" indent="-274320" eaLnBrk="1" fontAlgn="auto" hangingPunct="1">
              <a:spcBef>
                <a:spcPts val="580"/>
              </a:spcBef>
              <a:spcAft>
                <a:spcPts val="0"/>
              </a:spcAft>
              <a:buFont typeface="Wingdings 2"/>
              <a:buChar char=""/>
              <a:defRPr/>
            </a:pPr>
            <a:r>
              <a:rPr lang="en-US" dirty="0" smtClean="0"/>
              <a:t>Cognitive control measures (CPT-IP, </a:t>
            </a:r>
            <a:r>
              <a:rPr lang="en-US" dirty="0" err="1" smtClean="0"/>
              <a:t>Stroop</a:t>
            </a:r>
            <a:r>
              <a:rPr lang="en-US" dirty="0" smtClean="0"/>
              <a:t> test, </a:t>
            </a:r>
            <a:r>
              <a:rPr lang="en-US" dirty="0" smtClean="0"/>
              <a:t>BAC-A)</a:t>
            </a:r>
            <a:endParaRPr lang="en-US" dirty="0" smtClean="0"/>
          </a:p>
          <a:p>
            <a:pPr marL="274320" indent="-274320" eaLnBrk="1" fontAlgn="auto" hangingPunct="1">
              <a:spcBef>
                <a:spcPts val="580"/>
              </a:spcBef>
              <a:spcAft>
                <a:spcPts val="0"/>
              </a:spcAft>
              <a:buFont typeface="Wingdings 2"/>
              <a:buChar char=""/>
              <a:defRPr/>
            </a:pPr>
            <a:r>
              <a:rPr lang="en-US" dirty="0" smtClean="0"/>
              <a:t>Alcohol use assessment scales (The Alcohol Dependence Scale, Penn Alcohol Craving Scale, Socrates, and Motivation for Alcohol Use Scale)</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pPr eaLnBrk="1" hangingPunct="1"/>
            <a:r>
              <a:rPr lang="en-US" smtClean="0"/>
              <a:t>Results</a:t>
            </a:r>
          </a:p>
        </p:txBody>
      </p:sp>
      <p:sp>
        <p:nvSpPr>
          <p:cNvPr id="12291" name="Content Placeholder 2"/>
          <p:cNvSpPr>
            <a:spLocks noGrp="1"/>
          </p:cNvSpPr>
          <p:nvPr>
            <p:ph sz="half" idx="2"/>
          </p:nvPr>
        </p:nvSpPr>
        <p:spPr>
          <a:xfrm>
            <a:off x="457200" y="1447800"/>
            <a:ext cx="8001000" cy="1295400"/>
          </a:xfrm>
        </p:spPr>
        <p:txBody>
          <a:bodyPr/>
          <a:lstStyle/>
          <a:p>
            <a:pPr eaLnBrk="1" hangingPunct="1"/>
            <a:r>
              <a:rPr lang="en-US" dirty="0" smtClean="0"/>
              <a:t>The majority of the </a:t>
            </a:r>
            <a:r>
              <a:rPr lang="en-US" dirty="0" err="1" smtClean="0"/>
              <a:t>parcitipants</a:t>
            </a:r>
            <a:r>
              <a:rPr lang="en-US" dirty="0" smtClean="0"/>
              <a:t> (67.8%) employed strategy of Cognitive Reappraisal (vs. Emotional Suppression)</a:t>
            </a:r>
          </a:p>
          <a:p>
            <a:pPr eaLnBrk="1" hangingPunct="1"/>
            <a:endParaRPr lang="en-US" dirty="0" smtClean="0"/>
          </a:p>
        </p:txBody>
      </p:sp>
      <p:graphicFrame>
        <p:nvGraphicFramePr>
          <p:cNvPr id="7" name="Content Placeholder 6"/>
          <p:cNvGraphicFramePr>
            <a:graphicFrameLocks noGrp="1"/>
          </p:cNvGraphicFramePr>
          <p:nvPr>
            <p:ph sz="half" idx="4"/>
          </p:nvPr>
        </p:nvGraphicFramePr>
        <p:xfrm>
          <a:off x="457200" y="2895600"/>
          <a:ext cx="8382000" cy="35052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Results</a:t>
            </a:r>
            <a:endParaRPr lang="en-US" dirty="0"/>
          </a:p>
        </p:txBody>
      </p:sp>
      <p:graphicFrame>
        <p:nvGraphicFramePr>
          <p:cNvPr id="9" name="Content Placeholder 8"/>
          <p:cNvGraphicFramePr>
            <a:graphicFrameLocks noGrp="1"/>
          </p:cNvGraphicFramePr>
          <p:nvPr>
            <p:ph sz="quarter" idx="1"/>
          </p:nvPr>
        </p:nvGraphicFramePr>
        <p:xfrm>
          <a:off x="914400" y="1447800"/>
          <a:ext cx="7772400" cy="45720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685800" y="304800"/>
            <a:ext cx="8001000" cy="1066800"/>
          </a:xfrm>
        </p:spPr>
        <p:txBody>
          <a:bodyPr/>
          <a:lstStyle/>
          <a:p>
            <a:pPr eaLnBrk="1" hangingPunct="1"/>
            <a:r>
              <a:rPr lang="en-US" smtClean="0"/>
              <a:t>Results</a:t>
            </a:r>
          </a:p>
        </p:txBody>
      </p:sp>
      <p:sp>
        <p:nvSpPr>
          <p:cNvPr id="5" name="Content Placeholder 4"/>
          <p:cNvSpPr>
            <a:spLocks noGrp="1"/>
          </p:cNvSpPr>
          <p:nvPr>
            <p:ph sz="quarter" idx="1"/>
          </p:nvPr>
        </p:nvSpPr>
        <p:spPr>
          <a:xfrm>
            <a:off x="685800" y="1447800"/>
            <a:ext cx="8001000" cy="5105400"/>
          </a:xfrm>
        </p:spPr>
        <p:txBody>
          <a:bodyPr>
            <a:normAutofit fontScale="92500" lnSpcReduction="20000"/>
          </a:bodyPr>
          <a:lstStyle/>
          <a:p>
            <a:pPr marL="274320" indent="-274320" eaLnBrk="1" fontAlgn="auto" hangingPunct="1">
              <a:spcBef>
                <a:spcPts val="580"/>
              </a:spcBef>
              <a:spcAft>
                <a:spcPts val="0"/>
              </a:spcAft>
              <a:buFont typeface="Wingdings 2"/>
              <a:buChar char=""/>
              <a:defRPr/>
            </a:pPr>
            <a:r>
              <a:rPr lang="en-US" dirty="0" smtClean="0"/>
              <a:t>Age of onset of AUD</a:t>
            </a:r>
          </a:p>
          <a:p>
            <a:pPr marL="548640" lvl="1" eaLnBrk="1" fontAlgn="auto" hangingPunct="1">
              <a:spcBef>
                <a:spcPts val="370"/>
              </a:spcBef>
              <a:spcAft>
                <a:spcPts val="0"/>
              </a:spcAft>
              <a:buFont typeface="Wingdings 2"/>
              <a:buChar char=""/>
              <a:defRPr/>
            </a:pPr>
            <a:r>
              <a:rPr lang="en-US" dirty="0" smtClean="0"/>
              <a:t>Negatively correlated with DERS Awareness (p&lt;0.026)</a:t>
            </a:r>
          </a:p>
          <a:p>
            <a:pPr marL="548640" lvl="1" eaLnBrk="1" fontAlgn="auto" hangingPunct="1">
              <a:spcBef>
                <a:spcPts val="370"/>
              </a:spcBef>
              <a:spcAft>
                <a:spcPts val="0"/>
              </a:spcAft>
              <a:buFont typeface="Wingdings 2"/>
              <a:buChar char=""/>
              <a:defRPr/>
            </a:pPr>
            <a:r>
              <a:rPr lang="en-US" dirty="0" smtClean="0"/>
              <a:t>Positively </a:t>
            </a:r>
            <a:r>
              <a:rPr lang="en-US" dirty="0" smtClean="0"/>
              <a:t>correlated with CERQ Rumination (p&lt;0.036), CERQ Positive Reappraisal (p&lt;0.036), CERQ </a:t>
            </a:r>
            <a:r>
              <a:rPr lang="en-US" dirty="0" smtClean="0"/>
              <a:t>Putting into Perspective </a:t>
            </a:r>
            <a:r>
              <a:rPr lang="en-US" dirty="0" smtClean="0"/>
              <a:t>(0.047)</a:t>
            </a:r>
          </a:p>
          <a:p>
            <a:pPr marL="274320" indent="-274320" eaLnBrk="1" fontAlgn="auto" hangingPunct="1">
              <a:spcBef>
                <a:spcPts val="580"/>
              </a:spcBef>
              <a:spcAft>
                <a:spcPts val="0"/>
              </a:spcAft>
              <a:buFont typeface="Wingdings 2"/>
              <a:buChar char=""/>
              <a:defRPr/>
            </a:pPr>
            <a:r>
              <a:rPr lang="en-US" dirty="0" smtClean="0"/>
              <a:t>Duration of AUD</a:t>
            </a:r>
          </a:p>
          <a:p>
            <a:pPr marL="548640" lvl="1" eaLnBrk="1" fontAlgn="auto" hangingPunct="1">
              <a:spcBef>
                <a:spcPts val="370"/>
              </a:spcBef>
              <a:spcAft>
                <a:spcPts val="0"/>
              </a:spcAft>
              <a:buFont typeface="Wingdings 2"/>
              <a:buChar char=""/>
              <a:defRPr/>
            </a:pPr>
            <a:r>
              <a:rPr lang="en-US" dirty="0" smtClean="0"/>
              <a:t>Negatively correlated with CERQ Rumination (p&lt;0.022)</a:t>
            </a:r>
          </a:p>
          <a:p>
            <a:pPr marL="548640" lvl="1" eaLnBrk="1" fontAlgn="auto" hangingPunct="1">
              <a:spcBef>
                <a:spcPts val="370"/>
              </a:spcBef>
              <a:spcAft>
                <a:spcPts val="0"/>
              </a:spcAft>
              <a:buFont typeface="Wingdings 2"/>
              <a:buChar char=""/>
              <a:defRPr/>
            </a:pPr>
            <a:r>
              <a:rPr lang="en-US" dirty="0" smtClean="0"/>
              <a:t>Positively correlated with DERS Clarity (p&lt;0.001), CERQ Positive Refocus (p&lt;0.039)</a:t>
            </a:r>
          </a:p>
          <a:p>
            <a:pPr marL="274320" indent="-274320" eaLnBrk="1" fontAlgn="auto" hangingPunct="1">
              <a:spcBef>
                <a:spcPts val="580"/>
              </a:spcBef>
              <a:spcAft>
                <a:spcPts val="0"/>
              </a:spcAft>
              <a:buFont typeface="Wingdings 2"/>
              <a:buChar char=""/>
              <a:defRPr/>
            </a:pPr>
            <a:r>
              <a:rPr lang="en-US" dirty="0" smtClean="0"/>
              <a:t>The level of depressive symptoms (HADS)</a:t>
            </a:r>
          </a:p>
          <a:p>
            <a:pPr marL="548640" lvl="1" eaLnBrk="1" fontAlgn="auto" hangingPunct="1">
              <a:spcBef>
                <a:spcPts val="370"/>
              </a:spcBef>
              <a:spcAft>
                <a:spcPts val="0"/>
              </a:spcAft>
              <a:buFont typeface="Wingdings 2"/>
              <a:buChar char=""/>
              <a:defRPr/>
            </a:pPr>
            <a:r>
              <a:rPr lang="en-US" dirty="0" smtClean="0"/>
              <a:t>Positively correlated with DERS Strategies (p&lt;0.022) and CERQ Self-blame (p&lt;0.038)</a:t>
            </a:r>
          </a:p>
          <a:p>
            <a:pPr marL="274320" indent="-274320" eaLnBrk="1" fontAlgn="auto" hangingPunct="1">
              <a:spcBef>
                <a:spcPts val="580"/>
              </a:spcBef>
              <a:spcAft>
                <a:spcPts val="0"/>
              </a:spcAft>
              <a:buFont typeface="Wingdings 2"/>
              <a:buChar char=""/>
              <a:defRPr/>
            </a:pPr>
            <a:r>
              <a:rPr lang="en-US" dirty="0" smtClean="0"/>
              <a:t>Self-reported symptoms of Alcohol Dependence </a:t>
            </a:r>
          </a:p>
          <a:p>
            <a:pPr marL="548640" lvl="1" eaLnBrk="1" fontAlgn="auto" hangingPunct="1">
              <a:spcBef>
                <a:spcPts val="370"/>
              </a:spcBef>
              <a:spcAft>
                <a:spcPts val="0"/>
              </a:spcAft>
              <a:buFont typeface="Wingdings 2"/>
              <a:buChar char=""/>
              <a:defRPr/>
            </a:pPr>
            <a:r>
              <a:rPr lang="en-US" dirty="0" smtClean="0"/>
              <a:t>Positive Correlated with DERS Goal (p&lt;0.035),  DERS Awareness  (p&lt;0.04), DERS Strategies (p&lt;0.025)      </a:t>
            </a:r>
          </a:p>
          <a:p>
            <a:pPr marL="548640" lvl="1" eaLnBrk="1" fontAlgn="auto" hangingPunct="1">
              <a:spcBef>
                <a:spcPts val="370"/>
              </a:spcBef>
              <a:spcAft>
                <a:spcPts val="0"/>
              </a:spcAft>
              <a:buFont typeface="Wingdings 2"/>
              <a:buChar char=""/>
              <a:defRPr/>
            </a:pPr>
            <a:endParaRPr lang="en-US" dirty="0" smtClean="0"/>
          </a:p>
          <a:p>
            <a:pPr marL="548640" lvl="1" eaLnBrk="1" fontAlgn="auto" hangingPunct="1">
              <a:spcBef>
                <a:spcPts val="370"/>
              </a:spcBef>
              <a:spcAft>
                <a:spcPts val="0"/>
              </a:spcAft>
              <a:buFont typeface="Wingdings 2"/>
              <a:buChar char=""/>
              <a:defRPr/>
            </a:pPr>
            <a:endParaRPr lang="en-US" dirty="0" smtClean="0"/>
          </a:p>
          <a:p>
            <a:pPr marL="548640" lvl="1" eaLnBrk="1" fontAlgn="auto" hangingPunct="1">
              <a:spcBef>
                <a:spcPts val="370"/>
              </a:spcBef>
              <a:spcAft>
                <a:spcPts val="0"/>
              </a:spcAft>
              <a:buFont typeface="Wingdings 2"/>
              <a:buChar char=""/>
              <a:defRPr/>
            </a:pPr>
            <a:endParaRPr lang="en-US" dirty="0" smtClean="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3076</TotalTime>
  <Words>1172</Words>
  <Application>Microsoft Office PowerPoint</Application>
  <PresentationFormat>On-screen Show (4:3)</PresentationFormat>
  <Paragraphs>91</Paragraphs>
  <Slides>13</Slides>
  <Notes>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13</vt:i4>
      </vt:variant>
    </vt:vector>
  </HeadingPairs>
  <TitlesOfParts>
    <vt:vector size="20" baseType="lpstr">
      <vt:lpstr>Arial</vt:lpstr>
      <vt:lpstr>Franklin Gothic Book</vt:lpstr>
      <vt:lpstr>Perpetua</vt:lpstr>
      <vt:lpstr>Wingdings 2</vt:lpstr>
      <vt:lpstr>Calibri</vt:lpstr>
      <vt:lpstr>Cambria</vt:lpstr>
      <vt:lpstr>Equity</vt:lpstr>
      <vt:lpstr>Emotion regulation and cognitive control in alcohol dependence</vt:lpstr>
      <vt:lpstr>Alcohol Use Disorder in Russia</vt:lpstr>
      <vt:lpstr>Treatment of AUD in Russia</vt:lpstr>
      <vt:lpstr>Goal of the study</vt:lpstr>
      <vt:lpstr>Participants</vt:lpstr>
      <vt:lpstr>Methods</vt:lpstr>
      <vt:lpstr>Results</vt:lpstr>
      <vt:lpstr>Results</vt:lpstr>
      <vt:lpstr>Results</vt:lpstr>
      <vt:lpstr>Results</vt:lpstr>
      <vt:lpstr>Results</vt:lpstr>
      <vt:lpstr>Conclusions</vt:lpstr>
      <vt:lpstr>Questions?  Thank you for your attention!  Svetlana G. Klimanova, M.S. St. Petersburg State University V.M. Bekhterev National Research Medical Center for Psychiatry and Neurology This research study was supported by Russian Humanitarian Science Foundation grant (16-06-01043)</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Emotion regulation and cognitive control in alcohol dependence</dc:title>
  <dc:creator>Svetlana</dc:creator>
  <cp:lastModifiedBy>Svetlana</cp:lastModifiedBy>
  <cp:revision>79</cp:revision>
  <dcterms:created xsi:type="dcterms:W3CDTF">2017-10-08T22:58:14Z</dcterms:created>
  <dcterms:modified xsi:type="dcterms:W3CDTF">2017-10-24T07:05:31Z</dcterms:modified>
</cp:coreProperties>
</file>