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Override PartName="/ppt/diagrams/layout1.xml" ContentType="application/vnd.openxmlformats-officedocument.drawingml.diagramLayou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0.xml" ContentType="application/vnd.openxmlformats-officedocument.presentationml.slideLayout+xml"/>
  <Override PartName="/ppt/charts/chart6.xml" ContentType="application/vnd.openxmlformats-officedocument.drawingml.chart+xml"/>
  <Override PartName="/ppt/notesSlides/notesSlide8.xml" ContentType="application/vnd.openxmlformats-officedocument.presentationml.notesSlide+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0"/>
  </p:notesMasterIdLst>
  <p:sldIdLst>
    <p:sldId id="610" r:id="rId2"/>
    <p:sldId id="696" r:id="rId3"/>
    <p:sldId id="653" r:id="rId4"/>
    <p:sldId id="616" r:id="rId5"/>
    <p:sldId id="693" r:id="rId6"/>
    <p:sldId id="692" r:id="rId7"/>
    <p:sldId id="261" r:id="rId8"/>
    <p:sldId id="682" r:id="rId9"/>
    <p:sldId id="694" r:id="rId10"/>
    <p:sldId id="573" r:id="rId11"/>
    <p:sldId id="454" r:id="rId12"/>
    <p:sldId id="659" r:id="rId13"/>
    <p:sldId id="583" r:id="rId14"/>
    <p:sldId id="663" r:id="rId15"/>
    <p:sldId id="674" r:id="rId16"/>
    <p:sldId id="676" r:id="rId17"/>
    <p:sldId id="660" r:id="rId18"/>
    <p:sldId id="685" r:id="rId19"/>
    <p:sldId id="686" r:id="rId20"/>
    <p:sldId id="310" r:id="rId21"/>
    <p:sldId id="679" r:id="rId22"/>
    <p:sldId id="678" r:id="rId23"/>
    <p:sldId id="680" r:id="rId24"/>
    <p:sldId id="681" r:id="rId25"/>
    <p:sldId id="687" r:id="rId26"/>
    <p:sldId id="688" r:id="rId27"/>
    <p:sldId id="689" r:id="rId28"/>
    <p:sldId id="69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73" autoAdjust="0"/>
    <p:restoredTop sz="81004" autoAdjust="0"/>
  </p:normalViewPr>
  <p:slideViewPr>
    <p:cSldViewPr>
      <p:cViewPr>
        <p:scale>
          <a:sx n="60" d="100"/>
          <a:sy n="60" d="100"/>
        </p:scale>
        <p:origin x="-816" y="43"/>
      </p:cViewPr>
      <p:guideLst>
        <p:guide orient="horz" pos="2160"/>
        <p:guide pos="2880"/>
      </p:guideLst>
    </p:cSldViewPr>
  </p:slideViewPr>
  <p:outlineViewPr>
    <p:cViewPr>
      <p:scale>
        <a:sx n="33" d="100"/>
        <a:sy n="33" d="100"/>
      </p:scale>
      <p:origin x="0" y="53700"/>
    </p:cViewPr>
  </p:outlineViewPr>
  <p:notesTextViewPr>
    <p:cViewPr>
      <p:scale>
        <a:sx n="100" d="100"/>
        <a:sy n="100" d="100"/>
      </p:scale>
      <p:origin x="0" y="0"/>
    </p:cViewPr>
  </p:notesTextViewPr>
  <p:sorterViewPr>
    <p:cViewPr>
      <p:scale>
        <a:sx n="125" d="100"/>
        <a:sy n="125" d="100"/>
      </p:scale>
      <p:origin x="0" y="4709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9.2175411484779368E-2"/>
          <c:y val="4.1807314846514017E-2"/>
          <c:w val="0.90343229055827479"/>
          <c:h val="0.53788145884749483"/>
        </c:manualLayout>
      </c:layout>
      <c:barChart>
        <c:barDir val="col"/>
        <c:grouping val="clustered"/>
        <c:ser>
          <c:idx val="0"/>
          <c:order val="0"/>
          <c:tx>
            <c:strRef>
              <c:f>Sheet1!$B$1</c:f>
              <c:strCache>
                <c:ptCount val="1"/>
                <c:pt idx="0">
                  <c:v>Ever in lifetime</c:v>
                </c:pt>
              </c:strCache>
            </c:strRef>
          </c:tx>
          <c:dLbls>
            <c:txPr>
              <a:bodyPr/>
              <a:lstStyle/>
              <a:p>
                <a:pPr>
                  <a:defRPr lang="en-US" b="1" baseline="0">
                    <a:solidFill>
                      <a:srgbClr val="FF0000"/>
                    </a:solidFill>
                  </a:defRPr>
                </a:pPr>
                <a:endParaRPr lang="en-US"/>
              </a:p>
            </c:txPr>
            <c:showVal val="1"/>
          </c:dLbls>
          <c:cat>
            <c:strRef>
              <c:f>Sheet1!$A$2:$A$8</c:f>
              <c:strCache>
                <c:ptCount val="7"/>
                <c:pt idx="0">
                  <c:v>Tobacco</c:v>
                </c:pt>
                <c:pt idx="1">
                  <c:v>Alcohol</c:v>
                </c:pt>
                <c:pt idx="2">
                  <c:v>Heroine</c:v>
                </c:pt>
                <c:pt idx="3">
                  <c:v>Intravenous drug use</c:v>
                </c:pt>
                <c:pt idx="4">
                  <c:v>Cannabis</c:v>
                </c:pt>
                <c:pt idx="5">
                  <c:v>sedatives-non prescribed</c:v>
                </c:pt>
                <c:pt idx="6">
                  <c:v>Inhalants</c:v>
                </c:pt>
              </c:strCache>
            </c:strRef>
          </c:cat>
          <c:val>
            <c:numRef>
              <c:f>Sheet1!$B$2:$B$8</c:f>
              <c:numCache>
                <c:formatCode>General</c:formatCode>
                <c:ptCount val="7"/>
                <c:pt idx="0">
                  <c:v>96.7</c:v>
                </c:pt>
                <c:pt idx="1">
                  <c:v>85.5</c:v>
                </c:pt>
                <c:pt idx="2">
                  <c:v>78.900000000000006</c:v>
                </c:pt>
                <c:pt idx="3">
                  <c:v>43.7</c:v>
                </c:pt>
                <c:pt idx="4">
                  <c:v>24.3</c:v>
                </c:pt>
                <c:pt idx="5">
                  <c:v>6.6</c:v>
                </c:pt>
                <c:pt idx="6">
                  <c:v>5.3</c:v>
                </c:pt>
              </c:numCache>
            </c:numRef>
          </c:val>
        </c:ser>
        <c:axId val="149938944"/>
        <c:axId val="149940480"/>
      </c:barChart>
      <c:catAx>
        <c:axId val="149938944"/>
        <c:scaling>
          <c:orientation val="minMax"/>
        </c:scaling>
        <c:axPos val="b"/>
        <c:tickLblPos val="nextTo"/>
        <c:txPr>
          <a:bodyPr/>
          <a:lstStyle/>
          <a:p>
            <a:pPr>
              <a:defRPr lang="en-US" b="1" baseline="0">
                <a:solidFill>
                  <a:schemeClr val="bg1"/>
                </a:solidFill>
                <a:latin typeface="Calibri" pitchFamily="34" charset="0"/>
                <a:cs typeface="Calibri" pitchFamily="34" charset="0"/>
              </a:defRPr>
            </a:pPr>
            <a:endParaRPr lang="en-US"/>
          </a:p>
        </c:txPr>
        <c:crossAx val="149940480"/>
        <c:crosses val="autoZero"/>
        <c:auto val="1"/>
        <c:lblAlgn val="ctr"/>
        <c:lblOffset val="100"/>
      </c:catAx>
      <c:valAx>
        <c:axId val="149940480"/>
        <c:scaling>
          <c:orientation val="minMax"/>
        </c:scaling>
        <c:axPos val="l"/>
        <c:majorGridlines/>
        <c:numFmt formatCode="General" sourceLinked="1"/>
        <c:tickLblPos val="nextTo"/>
        <c:txPr>
          <a:bodyPr/>
          <a:lstStyle/>
          <a:p>
            <a:pPr>
              <a:defRPr lang="en-US" b="1" baseline="0">
                <a:solidFill>
                  <a:schemeClr val="bg1"/>
                </a:solidFill>
              </a:defRPr>
            </a:pPr>
            <a:endParaRPr lang="en-US"/>
          </a:p>
        </c:txPr>
        <c:crossAx val="149938944"/>
        <c:crosses val="autoZero"/>
        <c:crossBetween val="between"/>
      </c:valAx>
    </c:plotArea>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lgn="just">
              <a:defRPr sz="1800">
                <a:latin typeface="Calibri" pitchFamily="34" charset="0"/>
                <a:cs typeface="Calibri" pitchFamily="34" charset="0"/>
              </a:defRPr>
            </a:pPr>
            <a:r>
              <a:rPr lang="en-IN" sz="1800" dirty="0">
                <a:latin typeface="Calibri" pitchFamily="34" charset="0"/>
                <a:cs typeface="Calibri" pitchFamily="34" charset="0"/>
              </a:rPr>
              <a:t>Alcohol use frequency among patients in the last three </a:t>
            </a:r>
            <a:r>
              <a:rPr lang="en-IN" sz="1800" dirty="0" smtClean="0">
                <a:latin typeface="Calibri" pitchFamily="34" charset="0"/>
                <a:cs typeface="Calibri" pitchFamily="34" charset="0"/>
              </a:rPr>
              <a:t>months (%)</a:t>
            </a:r>
            <a:endParaRPr lang="en-IN" sz="1800" dirty="0">
              <a:latin typeface="Calibri" pitchFamily="34" charset="0"/>
              <a:cs typeface="Calibri" pitchFamily="34" charset="0"/>
            </a:endParaRPr>
          </a:p>
        </c:rich>
      </c:tx>
      <c:layout>
        <c:manualLayout>
          <c:xMode val="edge"/>
          <c:yMode val="edge"/>
          <c:x val="8.8407929271998947E-2"/>
          <c:y val="1.6106993978693839E-3"/>
        </c:manualLayout>
      </c:layout>
    </c:title>
    <c:plotArea>
      <c:layout/>
      <c:barChart>
        <c:barDir val="col"/>
        <c:grouping val="clustered"/>
        <c:ser>
          <c:idx val="0"/>
          <c:order val="0"/>
          <c:tx>
            <c:strRef>
              <c:f>Sheet1!$B$1</c:f>
              <c:strCache>
                <c:ptCount val="1"/>
                <c:pt idx="0">
                  <c:v>Alcohol use among patients in the last three months(N=910</c:v>
                </c:pt>
              </c:strCache>
            </c:strRef>
          </c:tx>
          <c:dLbls>
            <c:txPr>
              <a:bodyPr/>
              <a:lstStyle/>
              <a:p>
                <a:pPr>
                  <a:defRPr>
                    <a:solidFill>
                      <a:srgbClr val="FF0000"/>
                    </a:solidFill>
                  </a:defRPr>
                </a:pPr>
                <a:endParaRPr lang="en-US"/>
              </a:p>
            </c:txPr>
            <c:showVal val="1"/>
          </c:dLbls>
          <c:cat>
            <c:strRef>
              <c:f>Sheet1!$A$2:$A$5</c:f>
              <c:strCache>
                <c:ptCount val="4"/>
                <c:pt idx="0">
                  <c:v>Once or twice</c:v>
                </c:pt>
                <c:pt idx="1">
                  <c:v>Monthly</c:v>
                </c:pt>
                <c:pt idx="2">
                  <c:v>Weekly</c:v>
                </c:pt>
                <c:pt idx="3">
                  <c:v>Daily/Almost daily</c:v>
                </c:pt>
              </c:strCache>
            </c:strRef>
          </c:cat>
          <c:val>
            <c:numRef>
              <c:f>Sheet1!$B$2:$B$5</c:f>
              <c:numCache>
                <c:formatCode>General</c:formatCode>
                <c:ptCount val="4"/>
                <c:pt idx="0">
                  <c:v>42.9</c:v>
                </c:pt>
                <c:pt idx="1">
                  <c:v>26.4</c:v>
                </c:pt>
                <c:pt idx="2">
                  <c:v>17.600000000000001</c:v>
                </c:pt>
                <c:pt idx="3">
                  <c:v>13.2</c:v>
                </c:pt>
              </c:numCache>
            </c:numRef>
          </c:val>
        </c:ser>
        <c:axId val="150221568"/>
        <c:axId val="150223104"/>
      </c:barChart>
      <c:catAx>
        <c:axId val="150221568"/>
        <c:scaling>
          <c:orientation val="minMax"/>
        </c:scaling>
        <c:axPos val="b"/>
        <c:tickLblPos val="nextTo"/>
        <c:txPr>
          <a:bodyPr/>
          <a:lstStyle/>
          <a:p>
            <a:pPr>
              <a:defRPr>
                <a:latin typeface="Calibri" pitchFamily="34" charset="0"/>
                <a:cs typeface="Calibri" pitchFamily="34" charset="0"/>
              </a:defRPr>
            </a:pPr>
            <a:endParaRPr lang="en-US"/>
          </a:p>
        </c:txPr>
        <c:crossAx val="150223104"/>
        <c:crosses val="autoZero"/>
        <c:auto val="1"/>
        <c:lblAlgn val="ctr"/>
        <c:lblOffset val="100"/>
      </c:catAx>
      <c:valAx>
        <c:axId val="150223104"/>
        <c:scaling>
          <c:orientation val="minMax"/>
        </c:scaling>
        <c:axPos val="l"/>
        <c:majorGridlines/>
        <c:numFmt formatCode="General" sourceLinked="1"/>
        <c:tickLblPos val="nextTo"/>
        <c:crossAx val="150221568"/>
        <c:crosses val="autoZero"/>
        <c:crossBetween val="between"/>
      </c:valAx>
    </c:plotArea>
    <c:plotVisOnly val="1"/>
  </c:chart>
  <c:spPr>
    <a:ln>
      <a:solidFill>
        <a:srgbClr val="4F81BD"/>
      </a:solidFill>
    </a:ln>
  </c:spPr>
  <c:txPr>
    <a:bodyPr/>
    <a:lstStyle/>
    <a:p>
      <a:pPr>
        <a:defRPr sz="1800" b="1">
          <a:solidFill>
            <a:schemeClr val="bg1"/>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Sheet1!$B$1</c:f>
              <c:strCache>
                <c:ptCount val="1"/>
                <c:pt idx="0">
                  <c:v>0\</c:v>
                </c:pt>
              </c:strCache>
            </c:strRef>
          </c:tx>
          <c:dLbls>
            <c:dLbl>
              <c:idx val="0"/>
              <c:layout/>
              <c:tx>
                <c:rich>
                  <a:bodyPr/>
                  <a:lstStyle/>
                  <a:p>
                    <a:r>
                      <a:rPr lang="en-US" smtClean="0"/>
                      <a:t>85.5</a:t>
                    </a:r>
                    <a:endParaRPr lang="en-US"/>
                  </a:p>
                </c:rich>
              </c:tx>
              <c:showVal val="1"/>
            </c:dLbl>
            <c:txPr>
              <a:bodyPr/>
              <a:lstStyle/>
              <a:p>
                <a:pPr>
                  <a:defRPr b="1">
                    <a:solidFill>
                      <a:srgbClr val="FF0000"/>
                    </a:solidFill>
                  </a:defRPr>
                </a:pPr>
                <a:endParaRPr lang="en-US"/>
              </a:p>
            </c:txPr>
            <c:showVal val="1"/>
          </c:dLbls>
          <c:cat>
            <c:strRef>
              <c:f>Sheet1!$A$2:$A$4</c:f>
              <c:strCache>
                <c:ptCount val="3"/>
                <c:pt idx="0">
                  <c:v>Alcohol ever use</c:v>
                </c:pt>
                <c:pt idx="1">
                  <c:v>Alcohol use in the last one year</c:v>
                </c:pt>
                <c:pt idx="2">
                  <c:v>Alcohol use in the last three months</c:v>
                </c:pt>
              </c:strCache>
            </c:strRef>
          </c:cat>
          <c:val>
            <c:numRef>
              <c:f>Sheet1!$B$2:$B$4</c:f>
              <c:numCache>
                <c:formatCode>General</c:formatCode>
                <c:ptCount val="3"/>
                <c:pt idx="0">
                  <c:v>85</c:v>
                </c:pt>
                <c:pt idx="1">
                  <c:v>60</c:v>
                </c:pt>
                <c:pt idx="2">
                  <c:v>60</c:v>
                </c:pt>
              </c:numCache>
            </c:numRef>
          </c:val>
        </c:ser>
        <c:axId val="150325504"/>
        <c:axId val="150368256"/>
      </c:barChart>
      <c:catAx>
        <c:axId val="150325504"/>
        <c:scaling>
          <c:orientation val="minMax"/>
        </c:scaling>
        <c:axPos val="b"/>
        <c:tickLblPos val="nextTo"/>
        <c:txPr>
          <a:bodyPr/>
          <a:lstStyle/>
          <a:p>
            <a:pPr>
              <a:defRPr sz="1800" b="1">
                <a:solidFill>
                  <a:schemeClr val="bg1"/>
                </a:solidFill>
                <a:latin typeface="Calibri" pitchFamily="34" charset="0"/>
                <a:cs typeface="Calibri" pitchFamily="34" charset="0"/>
              </a:defRPr>
            </a:pPr>
            <a:endParaRPr lang="en-US"/>
          </a:p>
        </c:txPr>
        <c:crossAx val="150368256"/>
        <c:crosses val="autoZero"/>
        <c:auto val="1"/>
        <c:lblAlgn val="ctr"/>
        <c:lblOffset val="100"/>
      </c:catAx>
      <c:valAx>
        <c:axId val="150368256"/>
        <c:scaling>
          <c:orientation val="minMax"/>
        </c:scaling>
        <c:axPos val="l"/>
        <c:majorGridlines/>
        <c:numFmt formatCode="General" sourceLinked="1"/>
        <c:tickLblPos val="nextTo"/>
        <c:txPr>
          <a:bodyPr/>
          <a:lstStyle/>
          <a:p>
            <a:pPr>
              <a:defRPr b="1">
                <a:solidFill>
                  <a:schemeClr val="bg1"/>
                </a:solidFill>
              </a:defRPr>
            </a:pPr>
            <a:endParaRPr lang="en-US"/>
          </a:p>
        </c:txPr>
        <c:crossAx val="150325504"/>
        <c:crosses val="autoZero"/>
        <c:crossBetween val="between"/>
      </c:valAx>
    </c:plotArea>
    <c:plotVisOnly val="1"/>
  </c:chart>
  <c:spPr>
    <a:ln>
      <a:solidFill>
        <a:schemeClr val="accent1"/>
      </a:solidFill>
    </a:ln>
  </c:spPr>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30"/>
      <c:perspective val="30"/>
    </c:view3D>
    <c:plotArea>
      <c:layout/>
      <c:pie3DChart>
        <c:varyColors val="1"/>
        <c:ser>
          <c:idx val="0"/>
          <c:order val="0"/>
          <c:tx>
            <c:strRef>
              <c:f>Sheet1!$B$1</c:f>
              <c:strCache>
                <c:ptCount val="1"/>
                <c:pt idx="0">
                  <c:v>Distribution of ASSIST score</c:v>
                </c:pt>
              </c:strCache>
            </c:strRef>
          </c:tx>
          <c:dLbls>
            <c:spPr>
              <a:noFill/>
              <a:ln>
                <a:noFill/>
              </a:ln>
              <a:effectLst/>
            </c:spPr>
            <c:txPr>
              <a:bodyPr/>
              <a:lstStyle/>
              <a:p>
                <a:pPr>
                  <a:defRPr b="1">
                    <a:latin typeface="Calibri" pitchFamily="34" charset="0"/>
                    <a:cs typeface="Calibri" pitchFamily="34" charset="0"/>
                  </a:defRPr>
                </a:pPr>
                <a:endParaRPr lang="en-US"/>
              </a:p>
            </c:txPr>
            <c:showVal val="1"/>
            <c:showLeaderLines val="1"/>
            <c:extLst>
              <c:ext xmlns:c15="http://schemas.microsoft.com/office/drawing/2012/chart" uri="{CE6537A1-D6FC-4f65-9D91-7224C49458BB}"/>
            </c:extLst>
          </c:dLbls>
          <c:cat>
            <c:strRef>
              <c:f>Sheet1!$A$2:$A$4</c:f>
              <c:strCache>
                <c:ptCount val="3"/>
                <c:pt idx="0">
                  <c:v>Low Risk group(ASSIST&lt;11)</c:v>
                </c:pt>
                <c:pt idx="1">
                  <c:v>Moderate Risk group(ASSIST=11-26)</c:v>
                </c:pt>
                <c:pt idx="2">
                  <c:v>High Risk Group(ASSIST&gt;26)</c:v>
                </c:pt>
              </c:strCache>
            </c:strRef>
          </c:cat>
          <c:val>
            <c:numRef>
              <c:f>Sheet1!$B$2:$B$4</c:f>
              <c:numCache>
                <c:formatCode>0.00%</c:formatCode>
                <c:ptCount val="3"/>
                <c:pt idx="0">
                  <c:v>0.71700000000000064</c:v>
                </c:pt>
                <c:pt idx="1">
                  <c:v>0.25700000000000001</c:v>
                </c:pt>
                <c:pt idx="2">
                  <c:v>2.5999999999999999E-2</c:v>
                </c:pt>
              </c:numCache>
            </c:numRef>
          </c:val>
        </c:ser>
      </c:pie3DChart>
    </c:plotArea>
    <c:legend>
      <c:legendPos val="r"/>
      <c:layout>
        <c:manualLayout>
          <c:xMode val="edge"/>
          <c:yMode val="edge"/>
          <c:x val="0.63264682640476433"/>
          <c:y val="0.14803280839895011"/>
          <c:w val="0.35255806733835704"/>
          <c:h val="0.73358595800524939"/>
        </c:manualLayout>
      </c:layout>
      <c:txPr>
        <a:bodyPr/>
        <a:lstStyle/>
        <a:p>
          <a:pPr>
            <a:defRPr b="1">
              <a:latin typeface="Calibri" pitchFamily="34" charset="0"/>
              <a:cs typeface="Calibri" pitchFamily="34" charset="0"/>
            </a:defRPr>
          </a:pPr>
          <a:endParaRPr lang="en-US"/>
        </a:p>
      </c:txPr>
    </c:legend>
    <c:plotVisOnly val="1"/>
    <c:dispBlanksAs val="zero"/>
  </c:chart>
  <c:txPr>
    <a:bodyPr/>
    <a:lstStyle/>
    <a:p>
      <a:pPr>
        <a:defRPr sz="1800">
          <a:solidFill>
            <a:schemeClr val="bg1"/>
          </a:solidFill>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400">
                <a:solidFill>
                  <a:schemeClr val="bg1"/>
                </a:solidFill>
                <a:latin typeface="Calibri" pitchFamily="34" charset="0"/>
                <a:cs typeface="Calibri" pitchFamily="34" charset="0"/>
              </a:defRPr>
            </a:pPr>
            <a:r>
              <a:rPr lang="en-IN" sz="2000" dirty="0">
                <a:latin typeface="Calibri" pitchFamily="34" charset="0"/>
                <a:cs typeface="Calibri" pitchFamily="34" charset="0"/>
              </a:rPr>
              <a:t>Heavy drinking in the last three months(&gt;40 grams/day)</a:t>
            </a:r>
          </a:p>
        </c:rich>
      </c:tx>
      <c:layout>
        <c:manualLayout>
          <c:xMode val="edge"/>
          <c:yMode val="edge"/>
          <c:x val="5.4429824561403509E-2"/>
          <c:y val="8.3667560172000194E-2"/>
        </c:manualLayout>
      </c:layout>
    </c:title>
    <c:plotArea>
      <c:layout/>
      <c:pieChart>
        <c:varyColors val="1"/>
        <c:ser>
          <c:idx val="0"/>
          <c:order val="0"/>
          <c:tx>
            <c:strRef>
              <c:f>Sheet1!$B$1</c:f>
              <c:strCache>
                <c:ptCount val="1"/>
                <c:pt idx="0">
                  <c:v>Heavy drinking in the last three months(&gt;40 grams/day)</c:v>
                </c:pt>
              </c:strCache>
            </c:strRef>
          </c:tx>
          <c:dLbls>
            <c:txPr>
              <a:bodyPr/>
              <a:lstStyle/>
              <a:p>
                <a:pPr>
                  <a:defRPr b="1">
                    <a:solidFill>
                      <a:schemeClr val="bg1"/>
                    </a:solidFill>
                  </a:defRPr>
                </a:pPr>
                <a:endParaRPr lang="en-US"/>
              </a:p>
            </c:txPr>
            <c:showVal val="1"/>
            <c:showLeaderLines val="1"/>
          </c:dLbls>
          <c:cat>
            <c:strRef>
              <c:f>Sheet1!$A$2:$A$3</c:f>
              <c:strCache>
                <c:ptCount val="2"/>
                <c:pt idx="0">
                  <c:v>No Heavy drinking(N=82)</c:v>
                </c:pt>
                <c:pt idx="1">
                  <c:v>Heavy drinking(N=9)</c:v>
                </c:pt>
              </c:strCache>
            </c:strRef>
          </c:cat>
          <c:val>
            <c:numRef>
              <c:f>Sheet1!$B$2:$B$3</c:f>
              <c:numCache>
                <c:formatCode>General</c:formatCode>
                <c:ptCount val="2"/>
                <c:pt idx="0">
                  <c:v>90.1</c:v>
                </c:pt>
                <c:pt idx="1">
                  <c:v>9.9</c:v>
                </c:pt>
              </c:numCache>
            </c:numRef>
          </c:val>
        </c:ser>
        <c:firstSliceAng val="0"/>
      </c:pieChart>
    </c:plotArea>
    <c:legend>
      <c:legendPos val="r"/>
      <c:layout>
        <c:manualLayout>
          <c:xMode val="edge"/>
          <c:yMode val="edge"/>
          <c:x val="0.61069176509186363"/>
          <c:y val="0.3145978076269878"/>
          <c:w val="0.33341777179168419"/>
          <c:h val="0.35517369152385386"/>
        </c:manualLayout>
      </c:layout>
      <c:txPr>
        <a:bodyPr/>
        <a:lstStyle/>
        <a:p>
          <a:pPr>
            <a:defRPr sz="2000" b="1">
              <a:solidFill>
                <a:schemeClr val="bg1"/>
              </a:solidFill>
              <a:latin typeface="Calibri" pitchFamily="34" charset="0"/>
              <a:cs typeface="Calibri" pitchFamily="34" charset="0"/>
            </a:defRPr>
          </a:pPr>
          <a:endParaRPr lang="en-US"/>
        </a:p>
      </c:txPr>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6.3033586509650893E-2"/>
          <c:y val="6.9103299587551584E-2"/>
          <c:w val="0.67097693540520043"/>
          <c:h val="0.83518973821346565"/>
        </c:manualLayout>
      </c:layout>
      <c:barChart>
        <c:barDir val="col"/>
        <c:grouping val="clustered"/>
        <c:ser>
          <c:idx val="0"/>
          <c:order val="0"/>
          <c:tx>
            <c:strRef>
              <c:f>Sheet1!$B$1</c:f>
              <c:strCache>
                <c:ptCount val="1"/>
                <c:pt idx="0">
                  <c:v>MCV</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Sheet1!$B$2:$B$3</c:f>
              <c:numCache>
                <c:formatCode>General</c:formatCode>
                <c:ptCount val="2"/>
                <c:pt idx="0">
                  <c:v>10</c:v>
                </c:pt>
                <c:pt idx="1">
                  <c:v>12</c:v>
                </c:pt>
              </c:numCache>
            </c:numRef>
          </c:val>
        </c:ser>
        <c:ser>
          <c:idx val="1"/>
          <c:order val="1"/>
          <c:tx>
            <c:strRef>
              <c:f>Sheet1!$C$1</c:f>
              <c:strCache>
                <c:ptCount val="1"/>
                <c:pt idx="0">
                  <c:v>AST</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Sheet1!$C$2:$C$3</c:f>
              <c:numCache>
                <c:formatCode>General</c:formatCode>
                <c:ptCount val="2"/>
                <c:pt idx="0">
                  <c:v>13</c:v>
                </c:pt>
                <c:pt idx="1">
                  <c:v>21</c:v>
                </c:pt>
              </c:numCache>
            </c:numRef>
          </c:val>
        </c:ser>
        <c:ser>
          <c:idx val="2"/>
          <c:order val="2"/>
          <c:tx>
            <c:strRef>
              <c:f>Sheet1!$D$1</c:f>
              <c:strCache>
                <c:ptCount val="1"/>
                <c:pt idx="0">
                  <c:v>ALT</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Sheet1!$D$2:$D$3</c:f>
              <c:numCache>
                <c:formatCode>General</c:formatCode>
                <c:ptCount val="2"/>
                <c:pt idx="0">
                  <c:v>13</c:v>
                </c:pt>
                <c:pt idx="1">
                  <c:v>12</c:v>
                </c:pt>
              </c:numCache>
            </c:numRef>
          </c:val>
        </c:ser>
        <c:ser>
          <c:idx val="3"/>
          <c:order val="3"/>
          <c:tx>
            <c:strRef>
              <c:f>Sheet1!$E$1</c:f>
              <c:strCache>
                <c:ptCount val="1"/>
                <c:pt idx="0">
                  <c:v>Bilirubin</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Sheet1!$E$2:$E$3</c:f>
              <c:numCache>
                <c:formatCode>General</c:formatCode>
                <c:ptCount val="2"/>
                <c:pt idx="0">
                  <c:v>0</c:v>
                </c:pt>
                <c:pt idx="1">
                  <c:v>5</c:v>
                </c:pt>
              </c:numCache>
            </c:numRef>
          </c:val>
        </c:ser>
        <c:ser>
          <c:idx val="4"/>
          <c:order val="4"/>
          <c:tx>
            <c:strRef>
              <c:f>Sheet1!$F$1</c:f>
              <c:strCache>
                <c:ptCount val="1"/>
                <c:pt idx="0">
                  <c:v>GGT</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Sheet1!$F$2:$F$3</c:f>
              <c:numCache>
                <c:formatCode>General</c:formatCode>
                <c:ptCount val="2"/>
                <c:pt idx="0">
                  <c:v>10</c:v>
                </c:pt>
                <c:pt idx="1">
                  <c:v>14</c:v>
                </c:pt>
              </c:numCache>
            </c:numRef>
          </c:val>
        </c:ser>
        <c:ser>
          <c:idx val="5"/>
          <c:order val="5"/>
          <c:tx>
            <c:strRef>
              <c:f>Sheet1!$G$1</c:f>
              <c:strCache>
                <c:ptCount val="1"/>
                <c:pt idx="0">
                  <c:v>CDT</c:v>
                </c:pt>
              </c:strCache>
            </c:strRef>
          </c:tx>
          <c:dLbls>
            <c:txPr>
              <a:bodyPr/>
              <a:lstStyle/>
              <a:p>
                <a:pPr>
                  <a:defRPr b="1"/>
                </a:pPr>
                <a:endParaRPr lang="en-US"/>
              </a:p>
            </c:txPr>
            <c:showVal val="1"/>
          </c:dLbls>
          <c:cat>
            <c:strRef>
              <c:f>Sheet1!$A$2:$A$3</c:f>
              <c:strCache>
                <c:ptCount val="2"/>
                <c:pt idx="0">
                  <c:v>Low Risk</c:v>
                </c:pt>
                <c:pt idx="1">
                  <c:v>Moderate/High Risk</c:v>
                </c:pt>
              </c:strCache>
            </c:strRef>
          </c:cat>
          <c:val>
            <c:numRef>
              <c:f>Sheet1!$G$2:$G$3</c:f>
              <c:numCache>
                <c:formatCode>General</c:formatCode>
                <c:ptCount val="2"/>
                <c:pt idx="0">
                  <c:v>34</c:v>
                </c:pt>
                <c:pt idx="1">
                  <c:v>39</c:v>
                </c:pt>
              </c:numCache>
            </c:numRef>
          </c:val>
        </c:ser>
        <c:axId val="150712704"/>
        <c:axId val="150714240"/>
      </c:barChart>
      <c:catAx>
        <c:axId val="150712704"/>
        <c:scaling>
          <c:orientation val="minMax"/>
        </c:scaling>
        <c:axPos val="b"/>
        <c:tickLblPos val="nextTo"/>
        <c:txPr>
          <a:bodyPr/>
          <a:lstStyle/>
          <a:p>
            <a:pPr>
              <a:defRPr b="1"/>
            </a:pPr>
            <a:endParaRPr lang="en-US"/>
          </a:p>
        </c:txPr>
        <c:crossAx val="150714240"/>
        <c:crosses val="autoZero"/>
        <c:auto val="1"/>
        <c:lblAlgn val="ctr"/>
        <c:lblOffset val="100"/>
      </c:catAx>
      <c:valAx>
        <c:axId val="150714240"/>
        <c:scaling>
          <c:orientation val="minMax"/>
        </c:scaling>
        <c:axPos val="l"/>
        <c:majorGridlines/>
        <c:numFmt formatCode="General" sourceLinked="1"/>
        <c:tickLblPos val="nextTo"/>
        <c:txPr>
          <a:bodyPr/>
          <a:lstStyle/>
          <a:p>
            <a:pPr>
              <a:defRPr b="1"/>
            </a:pPr>
            <a:endParaRPr lang="en-US"/>
          </a:p>
        </c:txPr>
        <c:crossAx val="150712704"/>
        <c:crosses val="autoZero"/>
        <c:crossBetween val="between"/>
      </c:valAx>
      <c:spPr>
        <a:solidFill>
          <a:schemeClr val="accent1">
            <a:lumMod val="20000"/>
            <a:lumOff val="80000"/>
          </a:schemeClr>
        </a:solidFill>
      </c:spPr>
    </c:plotArea>
    <c:legend>
      <c:legendPos val="r"/>
      <c:layout>
        <c:manualLayout>
          <c:xMode val="edge"/>
          <c:yMode val="edge"/>
          <c:x val="0.75194177562667286"/>
          <c:y val="8.744563179602545E-2"/>
          <c:w val="0.18259553564978689"/>
          <c:h val="0.79891844769403864"/>
        </c:manualLayout>
      </c:layout>
      <c:txPr>
        <a:bodyPr/>
        <a:lstStyle/>
        <a:p>
          <a:pPr>
            <a:defRPr b="1">
              <a:latin typeface="Calibri" pitchFamily="34" charset="0"/>
              <a:cs typeface="Calibri" pitchFamily="34" charset="0"/>
            </a:defRPr>
          </a:pPr>
          <a:endParaRPr lang="en-US"/>
        </a:p>
      </c:txPr>
    </c:legend>
    <c:plotVisOnly val="1"/>
  </c:chart>
  <c:txPr>
    <a:bodyPr/>
    <a:lstStyle/>
    <a:p>
      <a:pPr>
        <a:defRPr sz="2000">
          <a:solidFill>
            <a:schemeClr val="bg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5.6764952121648914E-2"/>
          <c:y val="5.1896953316092724E-2"/>
          <c:w val="0.55897601945339292"/>
          <c:h val="0.82929231149067972"/>
        </c:manualLayout>
      </c:layout>
      <c:barChart>
        <c:barDir val="col"/>
        <c:grouping val="clustered"/>
        <c:ser>
          <c:idx val="0"/>
          <c:order val="0"/>
          <c:tx>
            <c:strRef>
              <c:f>Sheet1!$B$1</c:f>
              <c:strCache>
                <c:ptCount val="1"/>
                <c:pt idx="0">
                  <c:v>Normal levels (&lt;60mg/l)</c:v>
                </c:pt>
              </c:strCache>
            </c:strRef>
          </c:tx>
          <c:dLbls>
            <c:showVal val="1"/>
          </c:dLbls>
          <c:cat>
            <c:strRef>
              <c:f>Sheet1!$A$2:$A$3</c:f>
              <c:strCache>
                <c:ptCount val="2"/>
                <c:pt idx="0">
                  <c:v>Low Risk group</c:v>
                </c:pt>
                <c:pt idx="1">
                  <c:v>Moderate Risk group</c:v>
                </c:pt>
              </c:strCache>
            </c:strRef>
          </c:cat>
          <c:val>
            <c:numRef>
              <c:f>Sheet1!$B$2:$B$3</c:f>
              <c:numCache>
                <c:formatCode>General</c:formatCode>
                <c:ptCount val="2"/>
                <c:pt idx="0">
                  <c:v>12</c:v>
                </c:pt>
                <c:pt idx="1">
                  <c:v>4</c:v>
                </c:pt>
              </c:numCache>
            </c:numRef>
          </c:val>
        </c:ser>
        <c:ser>
          <c:idx val="1"/>
          <c:order val="1"/>
          <c:tx>
            <c:strRef>
              <c:f>Sheet1!$C$1</c:f>
              <c:strCache>
                <c:ptCount val="1"/>
                <c:pt idx="0">
                  <c:v>Probable Alcohol use (60-100 mg/l)</c:v>
                </c:pt>
              </c:strCache>
            </c:strRef>
          </c:tx>
          <c:dLbls>
            <c:showVal val="1"/>
          </c:dLbls>
          <c:cat>
            <c:strRef>
              <c:f>Sheet1!$A$2:$A$3</c:f>
              <c:strCache>
                <c:ptCount val="2"/>
                <c:pt idx="0">
                  <c:v>Low Risk group</c:v>
                </c:pt>
                <c:pt idx="1">
                  <c:v>Moderate Risk group</c:v>
                </c:pt>
              </c:strCache>
            </c:strRef>
          </c:cat>
          <c:val>
            <c:numRef>
              <c:f>Sheet1!$C$2:$C$3</c:f>
              <c:numCache>
                <c:formatCode>General</c:formatCode>
                <c:ptCount val="2"/>
                <c:pt idx="0">
                  <c:v>26</c:v>
                </c:pt>
                <c:pt idx="1">
                  <c:v>25</c:v>
                </c:pt>
              </c:numCache>
            </c:numRef>
          </c:val>
        </c:ser>
        <c:ser>
          <c:idx val="2"/>
          <c:order val="2"/>
          <c:tx>
            <c:strRef>
              <c:f>Sheet1!$D$1</c:f>
              <c:strCache>
                <c:ptCount val="1"/>
                <c:pt idx="0">
                  <c:v>High Probable Alcohol use (&gt;100 mg/l)</c:v>
                </c:pt>
              </c:strCache>
            </c:strRef>
          </c:tx>
          <c:dLbls>
            <c:showVal val="1"/>
          </c:dLbls>
          <c:cat>
            <c:strRef>
              <c:f>Sheet1!$A$2:$A$3</c:f>
              <c:strCache>
                <c:ptCount val="2"/>
                <c:pt idx="0">
                  <c:v>Low Risk group</c:v>
                </c:pt>
                <c:pt idx="1">
                  <c:v>Moderate Risk group</c:v>
                </c:pt>
              </c:strCache>
            </c:strRef>
          </c:cat>
          <c:val>
            <c:numRef>
              <c:f>Sheet1!$D$2:$D$3</c:f>
              <c:numCache>
                <c:formatCode>General</c:formatCode>
                <c:ptCount val="2"/>
                <c:pt idx="0">
                  <c:v>8</c:v>
                </c:pt>
                <c:pt idx="1">
                  <c:v>14</c:v>
                </c:pt>
              </c:numCache>
            </c:numRef>
          </c:val>
        </c:ser>
        <c:axId val="151215488"/>
        <c:axId val="151221376"/>
      </c:barChart>
      <c:catAx>
        <c:axId val="151215488"/>
        <c:scaling>
          <c:orientation val="minMax"/>
        </c:scaling>
        <c:axPos val="b"/>
        <c:tickLblPos val="nextTo"/>
        <c:txPr>
          <a:bodyPr/>
          <a:lstStyle/>
          <a:p>
            <a:pPr>
              <a:defRPr sz="2000"/>
            </a:pPr>
            <a:endParaRPr lang="en-US"/>
          </a:p>
        </c:txPr>
        <c:crossAx val="151221376"/>
        <c:crosses val="autoZero"/>
        <c:auto val="1"/>
        <c:lblAlgn val="ctr"/>
        <c:lblOffset val="100"/>
      </c:catAx>
      <c:valAx>
        <c:axId val="151221376"/>
        <c:scaling>
          <c:orientation val="minMax"/>
        </c:scaling>
        <c:axPos val="l"/>
        <c:majorGridlines/>
        <c:numFmt formatCode="General" sourceLinked="1"/>
        <c:tickLblPos val="nextTo"/>
        <c:txPr>
          <a:bodyPr/>
          <a:lstStyle/>
          <a:p>
            <a:pPr>
              <a:defRPr sz="2000"/>
            </a:pPr>
            <a:endParaRPr lang="en-US"/>
          </a:p>
        </c:txPr>
        <c:crossAx val="151215488"/>
        <c:crosses val="autoZero"/>
        <c:crossBetween val="between"/>
      </c:valAx>
      <c:spPr>
        <a:solidFill>
          <a:srgbClr val="4F81BD">
            <a:lumMod val="20000"/>
            <a:lumOff val="80000"/>
          </a:srgbClr>
        </a:solidFill>
      </c:spPr>
    </c:plotArea>
    <c:legend>
      <c:legendPos val="r"/>
      <c:layout>
        <c:manualLayout>
          <c:xMode val="edge"/>
          <c:yMode val="edge"/>
          <c:x val="0.6120624464021206"/>
          <c:y val="0.28377677327371237"/>
          <c:w val="0.38793754952607767"/>
          <c:h val="0.38673549365758808"/>
        </c:manualLayout>
      </c:layout>
      <c:txPr>
        <a:bodyPr/>
        <a:lstStyle/>
        <a:p>
          <a:pPr>
            <a:defRPr sz="2000"/>
          </a:pPr>
          <a:endParaRPr lang="en-US"/>
        </a:p>
      </c:txPr>
    </c:legend>
    <c:plotVisOnly val="1"/>
  </c:chart>
  <c:spPr>
    <a:ln>
      <a:solidFill>
        <a:schemeClr val="accent1"/>
      </a:solidFill>
    </a:ln>
  </c:spPr>
  <c:txPr>
    <a:bodyPr/>
    <a:lstStyle/>
    <a:p>
      <a:pPr>
        <a:defRPr sz="2400" b="1">
          <a:solidFill>
            <a:schemeClr val="bg1"/>
          </a:solidFill>
        </a:defRPr>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3AFB00-D5B3-40E1-ABF5-9517F8F0B92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0E0D445E-0258-48A8-A3C5-2AE043D0F739}">
      <dgm:prSet phldrT="[Text]" custT="1"/>
      <dgm:spPr/>
      <dgm:t>
        <a:bodyPr/>
        <a:lstStyle/>
        <a:p>
          <a:r>
            <a:rPr lang="en-US" sz="2400" dirty="0" smtClean="0">
              <a:solidFill>
                <a:schemeClr val="bg1"/>
              </a:solidFill>
            </a:rPr>
            <a:t>1</a:t>
          </a:r>
          <a:endParaRPr lang="en-US" sz="2400" dirty="0">
            <a:solidFill>
              <a:schemeClr val="bg1"/>
            </a:solidFill>
          </a:endParaRPr>
        </a:p>
      </dgm:t>
    </dgm:pt>
    <dgm:pt modelId="{D3A39B99-93C7-442F-820E-DB4C5E73084E}" type="parTrans" cxnId="{FDD52743-97C7-46CB-A47C-02412B0E82F7}">
      <dgm:prSet/>
      <dgm:spPr/>
      <dgm:t>
        <a:bodyPr/>
        <a:lstStyle/>
        <a:p>
          <a:endParaRPr lang="en-US" sz="1800"/>
        </a:p>
      </dgm:t>
    </dgm:pt>
    <dgm:pt modelId="{CD9E9BEC-92B5-4EC5-85B9-0FDE16AA8BA6}" type="sibTrans" cxnId="{FDD52743-97C7-46CB-A47C-02412B0E82F7}">
      <dgm:prSet/>
      <dgm:spPr/>
      <dgm:t>
        <a:bodyPr/>
        <a:lstStyle/>
        <a:p>
          <a:endParaRPr lang="en-US" sz="1800"/>
        </a:p>
      </dgm:t>
    </dgm:pt>
    <dgm:pt modelId="{59FAB524-87DF-44DA-963E-E96D7C647C7F}">
      <dgm:prSet phldrT="[Text]" custT="1"/>
      <dgm:spPr/>
      <dgm:t>
        <a:bodyPr/>
        <a:lstStyle/>
        <a:p>
          <a:r>
            <a:rPr lang="en-US" sz="2400" dirty="0" smtClean="0">
              <a:solidFill>
                <a:schemeClr val="bg1"/>
              </a:solidFill>
            </a:rPr>
            <a:t>2</a:t>
          </a:r>
          <a:endParaRPr lang="en-US" sz="2400" dirty="0">
            <a:solidFill>
              <a:schemeClr val="bg1"/>
            </a:solidFill>
          </a:endParaRPr>
        </a:p>
      </dgm:t>
    </dgm:pt>
    <dgm:pt modelId="{1177CF3C-C2E0-4418-969B-41C8CF0D2C6C}" type="parTrans" cxnId="{0E1DACD9-A171-4DC4-8A18-DC1C11EE4BF4}">
      <dgm:prSet/>
      <dgm:spPr/>
      <dgm:t>
        <a:bodyPr/>
        <a:lstStyle/>
        <a:p>
          <a:endParaRPr lang="en-US" sz="1800"/>
        </a:p>
      </dgm:t>
    </dgm:pt>
    <dgm:pt modelId="{A9EDB57B-5708-4A36-9530-C45FC85652CB}" type="sibTrans" cxnId="{0E1DACD9-A171-4DC4-8A18-DC1C11EE4BF4}">
      <dgm:prSet/>
      <dgm:spPr/>
      <dgm:t>
        <a:bodyPr/>
        <a:lstStyle/>
        <a:p>
          <a:endParaRPr lang="en-US" sz="1800"/>
        </a:p>
      </dgm:t>
    </dgm:pt>
    <dgm:pt modelId="{F0C466AD-1E02-40E0-8131-67EB1588B8C2}">
      <dgm:prSet phldrT="[Text]" custT="1"/>
      <dgm:spPr/>
      <dgm:t>
        <a:bodyPr/>
        <a:lstStyle/>
        <a:p>
          <a:pPr>
            <a:lnSpc>
              <a:spcPct val="100000"/>
            </a:lnSpc>
            <a:spcAft>
              <a:spcPts val="0"/>
            </a:spcAft>
          </a:pPr>
          <a:r>
            <a:rPr lang="en-US" sz="1800" b="1" dirty="0" smtClean="0">
              <a:latin typeface="Calibri" pitchFamily="34" charset="0"/>
              <a:cs typeface="Calibri" pitchFamily="34" charset="0"/>
            </a:rPr>
            <a:t>Consent not given (n=38 )</a:t>
          </a:r>
          <a:endParaRPr lang="en-US" sz="1800" b="1" dirty="0">
            <a:latin typeface="Calibri" pitchFamily="34" charset="0"/>
            <a:cs typeface="Calibri" pitchFamily="34" charset="0"/>
          </a:endParaRPr>
        </a:p>
      </dgm:t>
    </dgm:pt>
    <dgm:pt modelId="{5EA035BC-CE01-4C34-AA5B-4D192AAD45E4}" type="parTrans" cxnId="{460DFCBA-CFB0-41AA-A3E8-A978396E79B5}">
      <dgm:prSet/>
      <dgm:spPr/>
      <dgm:t>
        <a:bodyPr/>
        <a:lstStyle/>
        <a:p>
          <a:endParaRPr lang="en-US" sz="1800"/>
        </a:p>
      </dgm:t>
    </dgm:pt>
    <dgm:pt modelId="{23F3F2F0-9715-404F-91B0-1DECC8E414BC}" type="sibTrans" cxnId="{460DFCBA-CFB0-41AA-A3E8-A978396E79B5}">
      <dgm:prSet/>
      <dgm:spPr/>
      <dgm:t>
        <a:bodyPr/>
        <a:lstStyle/>
        <a:p>
          <a:endParaRPr lang="en-US" sz="1800"/>
        </a:p>
      </dgm:t>
    </dgm:pt>
    <dgm:pt modelId="{5AF178E2-B183-462B-B50F-8AFAB5E82DF1}">
      <dgm:prSet phldrT="[Text]" custT="1"/>
      <dgm:spPr/>
      <dgm:t>
        <a:bodyPr/>
        <a:lstStyle/>
        <a:p>
          <a:r>
            <a:rPr lang="en-US" sz="2400" dirty="0" smtClean="0">
              <a:solidFill>
                <a:schemeClr val="bg1"/>
              </a:solidFill>
            </a:rPr>
            <a:t>3</a:t>
          </a:r>
          <a:endParaRPr lang="en-US" sz="2400" dirty="0">
            <a:solidFill>
              <a:schemeClr val="bg1"/>
            </a:solidFill>
          </a:endParaRPr>
        </a:p>
      </dgm:t>
    </dgm:pt>
    <dgm:pt modelId="{29D6393E-C68C-432F-B823-B0B7D7155563}" type="parTrans" cxnId="{DCB55DBD-A1D8-4A87-842A-35F9EB44E4D1}">
      <dgm:prSet/>
      <dgm:spPr/>
      <dgm:t>
        <a:bodyPr/>
        <a:lstStyle/>
        <a:p>
          <a:endParaRPr lang="en-US" sz="1800"/>
        </a:p>
      </dgm:t>
    </dgm:pt>
    <dgm:pt modelId="{8F27F645-FEB3-4756-B565-05555065ED21}" type="sibTrans" cxnId="{DCB55DBD-A1D8-4A87-842A-35F9EB44E4D1}">
      <dgm:prSet/>
      <dgm:spPr/>
      <dgm:t>
        <a:bodyPr/>
        <a:lstStyle/>
        <a:p>
          <a:endParaRPr lang="en-US" sz="1800"/>
        </a:p>
      </dgm:t>
    </dgm:pt>
    <dgm:pt modelId="{1B6312C2-F2D3-443A-9876-24470112FD1A}">
      <dgm:prSet phldrT="[Text]" custT="1"/>
      <dgm:spPr/>
      <dgm:t>
        <a:bodyPr/>
        <a:lstStyle/>
        <a:p>
          <a:r>
            <a:rPr lang="en-US" sz="1800" b="1" dirty="0" smtClean="0">
              <a:solidFill>
                <a:srgbClr val="FF0000"/>
              </a:solidFill>
            </a:rPr>
            <a:t>Final Inclusion (n=152)</a:t>
          </a:r>
          <a:endParaRPr lang="en-US" sz="1800" b="1" dirty="0">
            <a:solidFill>
              <a:srgbClr val="FF0000"/>
            </a:solidFill>
          </a:endParaRPr>
        </a:p>
      </dgm:t>
    </dgm:pt>
    <dgm:pt modelId="{8BE10D51-5431-4D0A-B943-3CE61A8653F7}" type="parTrans" cxnId="{0ED153D3-6C51-4CBB-9BFC-A8AE625B1C30}">
      <dgm:prSet/>
      <dgm:spPr/>
      <dgm:t>
        <a:bodyPr/>
        <a:lstStyle/>
        <a:p>
          <a:endParaRPr lang="en-US" sz="1800"/>
        </a:p>
      </dgm:t>
    </dgm:pt>
    <dgm:pt modelId="{A73271DE-9DC0-4E63-81A9-FC4ECA6145EC}" type="sibTrans" cxnId="{0ED153D3-6C51-4CBB-9BFC-A8AE625B1C30}">
      <dgm:prSet/>
      <dgm:spPr/>
      <dgm:t>
        <a:bodyPr/>
        <a:lstStyle/>
        <a:p>
          <a:endParaRPr lang="en-US" sz="1800"/>
        </a:p>
      </dgm:t>
    </dgm:pt>
    <dgm:pt modelId="{978D12D6-23D3-4BA2-AB29-408768A72633}">
      <dgm:prSet phldrT="[Text]" custT="1"/>
      <dgm:spPr/>
      <dgm:t>
        <a:bodyPr/>
        <a:lstStyle/>
        <a:p>
          <a:r>
            <a:rPr lang="en-US" sz="1800" b="1" dirty="0" smtClean="0"/>
            <a:t>WHO ASSIST questionnaire applied</a:t>
          </a:r>
          <a:endParaRPr lang="en-US" sz="1800" b="1" dirty="0"/>
        </a:p>
      </dgm:t>
    </dgm:pt>
    <dgm:pt modelId="{2815AB79-6C1A-434D-BCFD-BC06D77E0F63}" type="parTrans" cxnId="{06D7BB06-EA02-4181-9757-0E0A3340EDAC}">
      <dgm:prSet/>
      <dgm:spPr/>
      <dgm:t>
        <a:bodyPr/>
        <a:lstStyle/>
        <a:p>
          <a:endParaRPr lang="en-US" sz="1800"/>
        </a:p>
      </dgm:t>
    </dgm:pt>
    <dgm:pt modelId="{4AA9612A-6EC2-44CE-B84A-93C2B8C1D074}" type="sibTrans" cxnId="{06D7BB06-EA02-4181-9757-0E0A3340EDAC}">
      <dgm:prSet/>
      <dgm:spPr/>
      <dgm:t>
        <a:bodyPr/>
        <a:lstStyle/>
        <a:p>
          <a:endParaRPr lang="en-US" sz="1800"/>
        </a:p>
      </dgm:t>
    </dgm:pt>
    <dgm:pt modelId="{55FE611D-8249-460B-B555-65B6A69B2C2C}">
      <dgm:prSet phldrT="[Text]" custT="1"/>
      <dgm:spPr/>
      <dgm:t>
        <a:bodyPr/>
        <a:lstStyle/>
        <a:p>
          <a:pPr>
            <a:lnSpc>
              <a:spcPct val="100000"/>
            </a:lnSpc>
            <a:spcAft>
              <a:spcPts val="0"/>
            </a:spcAft>
          </a:pPr>
          <a:r>
            <a:rPr lang="en-US" sz="1800" b="1" dirty="0" smtClean="0">
              <a:latin typeface="Calibri" pitchFamily="34" charset="0"/>
              <a:cs typeface="Calibri" pitchFamily="34" charset="0"/>
            </a:rPr>
            <a:t>Co-morbid Psychiatric diagnosis (n=48 )</a:t>
          </a:r>
          <a:endParaRPr lang="en-US" sz="1800" b="1" dirty="0">
            <a:latin typeface="Calibri" pitchFamily="34" charset="0"/>
            <a:cs typeface="Calibri" pitchFamily="34" charset="0"/>
          </a:endParaRPr>
        </a:p>
      </dgm:t>
    </dgm:pt>
    <dgm:pt modelId="{58F3E094-6CBD-4880-845F-6DE8660A0117}" type="parTrans" cxnId="{37A41C86-77D4-4FB7-BAFE-A54562E349E6}">
      <dgm:prSet/>
      <dgm:spPr/>
      <dgm:t>
        <a:bodyPr/>
        <a:lstStyle/>
        <a:p>
          <a:endParaRPr lang="en-US" sz="1800"/>
        </a:p>
      </dgm:t>
    </dgm:pt>
    <dgm:pt modelId="{0DCD340A-756E-4120-A61B-30484E256A10}" type="sibTrans" cxnId="{37A41C86-77D4-4FB7-BAFE-A54562E349E6}">
      <dgm:prSet/>
      <dgm:spPr/>
      <dgm:t>
        <a:bodyPr/>
        <a:lstStyle/>
        <a:p>
          <a:endParaRPr lang="en-US" sz="1800"/>
        </a:p>
      </dgm:t>
    </dgm:pt>
    <dgm:pt modelId="{0C6AC3E0-29D5-42D0-82DC-834C2EBEBF99}">
      <dgm:prSet phldrT="[Text]" custT="1"/>
      <dgm:spPr/>
      <dgm:t>
        <a:bodyPr/>
        <a:lstStyle/>
        <a:p>
          <a:r>
            <a:rPr lang="en-US" sz="1800" b="1" dirty="0" smtClean="0"/>
            <a:t>Quantity &amp; Frequency for alcohol use</a:t>
          </a:r>
          <a:endParaRPr lang="en-US" sz="1800" b="1" dirty="0"/>
        </a:p>
      </dgm:t>
    </dgm:pt>
    <dgm:pt modelId="{1A8086C0-AA94-4D10-9053-7175F97999EB}" type="parTrans" cxnId="{BEE50DA0-AD33-4CA0-9A71-A2B5A56A3990}">
      <dgm:prSet/>
      <dgm:spPr/>
      <dgm:t>
        <a:bodyPr/>
        <a:lstStyle/>
        <a:p>
          <a:endParaRPr lang="en-US" sz="1800"/>
        </a:p>
      </dgm:t>
    </dgm:pt>
    <dgm:pt modelId="{C3F9EE9A-217A-4FD7-B478-B389F145BF5C}" type="sibTrans" cxnId="{BEE50DA0-AD33-4CA0-9A71-A2B5A56A3990}">
      <dgm:prSet/>
      <dgm:spPr/>
      <dgm:t>
        <a:bodyPr/>
        <a:lstStyle/>
        <a:p>
          <a:endParaRPr lang="en-US" sz="1800"/>
        </a:p>
      </dgm:t>
    </dgm:pt>
    <dgm:pt modelId="{319DA8C1-14B2-458F-9099-3734DB477C2F}">
      <dgm:prSet phldrT="[Text]" custT="1"/>
      <dgm:spPr/>
      <dgm:t>
        <a:bodyPr/>
        <a:lstStyle/>
        <a:p>
          <a:r>
            <a:rPr lang="en-US" sz="1800" b="1" dirty="0" smtClean="0">
              <a:latin typeface="Calibri" pitchFamily="34" charset="0"/>
              <a:cs typeface="Calibri" pitchFamily="34" charset="0"/>
            </a:rPr>
            <a:t>Inclusion/Exclusion criteria applied</a:t>
          </a:r>
          <a:endParaRPr lang="en-US" sz="1800" b="1" dirty="0">
            <a:latin typeface="Calibri" pitchFamily="34" charset="0"/>
            <a:cs typeface="Calibri" pitchFamily="34" charset="0"/>
          </a:endParaRPr>
        </a:p>
      </dgm:t>
    </dgm:pt>
    <dgm:pt modelId="{73ED4377-CC07-4EC4-A02D-4433B05E7B45}" type="sibTrans" cxnId="{A5BCDBBE-9EE9-4BF4-A743-B4FCA9542159}">
      <dgm:prSet/>
      <dgm:spPr/>
      <dgm:t>
        <a:bodyPr/>
        <a:lstStyle/>
        <a:p>
          <a:endParaRPr lang="en-US" sz="1800"/>
        </a:p>
      </dgm:t>
    </dgm:pt>
    <dgm:pt modelId="{732DEE85-C935-45AF-9686-636BB2167A92}" type="parTrans" cxnId="{A5BCDBBE-9EE9-4BF4-A743-B4FCA9542159}">
      <dgm:prSet/>
      <dgm:spPr/>
      <dgm:t>
        <a:bodyPr/>
        <a:lstStyle/>
        <a:p>
          <a:endParaRPr lang="en-US" sz="1800"/>
        </a:p>
      </dgm:t>
    </dgm:pt>
    <dgm:pt modelId="{502E6763-9656-4850-90BF-24E9C345559E}">
      <dgm:prSet phldrT="[Text]" custT="1"/>
      <dgm:spPr/>
      <dgm:t>
        <a:bodyPr/>
        <a:lstStyle/>
        <a:p>
          <a:r>
            <a:rPr lang="en-US" sz="1800" b="1" dirty="0" smtClean="0">
              <a:latin typeface="Calibri" pitchFamily="34" charset="0"/>
              <a:cs typeface="Calibri" pitchFamily="34" charset="0"/>
            </a:rPr>
            <a:t>Cross-sectional screening of 386 medical records from </a:t>
          </a:r>
          <a:r>
            <a:rPr lang="en-US" sz="1800" b="1" dirty="0" err="1" smtClean="0">
              <a:latin typeface="Calibri" pitchFamily="34" charset="0"/>
              <a:cs typeface="Calibri" pitchFamily="34" charset="0"/>
            </a:rPr>
            <a:t>Buprenorphine</a:t>
          </a:r>
          <a:r>
            <a:rPr lang="en-US" sz="1800" b="1" dirty="0" smtClean="0">
              <a:latin typeface="Calibri" pitchFamily="34" charset="0"/>
              <a:cs typeface="Calibri" pitchFamily="34" charset="0"/>
            </a:rPr>
            <a:t> pharmacy in a tertiary addiction treatment centre in India</a:t>
          </a:r>
          <a:endParaRPr lang="en-US" sz="1800" b="1" dirty="0">
            <a:latin typeface="Calibri" pitchFamily="34" charset="0"/>
            <a:cs typeface="Calibri" pitchFamily="34" charset="0"/>
          </a:endParaRPr>
        </a:p>
      </dgm:t>
    </dgm:pt>
    <dgm:pt modelId="{EC423F9D-9623-46FC-891D-92F6E74B363F}" type="sibTrans" cxnId="{706F44A6-0970-4FA1-9448-FB9C1BE2C32C}">
      <dgm:prSet/>
      <dgm:spPr/>
      <dgm:t>
        <a:bodyPr/>
        <a:lstStyle/>
        <a:p>
          <a:endParaRPr lang="en-US" sz="1800"/>
        </a:p>
      </dgm:t>
    </dgm:pt>
    <dgm:pt modelId="{91C3BE21-DC89-40B0-A9C4-4E09FB56A9D7}" type="parTrans" cxnId="{706F44A6-0970-4FA1-9448-FB9C1BE2C32C}">
      <dgm:prSet/>
      <dgm:spPr/>
      <dgm:t>
        <a:bodyPr/>
        <a:lstStyle/>
        <a:p>
          <a:endParaRPr lang="en-US" sz="1800"/>
        </a:p>
      </dgm:t>
    </dgm:pt>
    <dgm:pt modelId="{FA5CF1F4-F473-41B0-AC6D-689BD5AB5C1F}">
      <dgm:prSet phldrT="[Text]" custT="1"/>
      <dgm:spPr/>
      <dgm:t>
        <a:bodyPr/>
        <a:lstStyle/>
        <a:p>
          <a:pPr>
            <a:lnSpc>
              <a:spcPct val="90000"/>
            </a:lnSpc>
            <a:spcAft>
              <a:spcPct val="15000"/>
            </a:spcAft>
          </a:pPr>
          <a:r>
            <a:rPr lang="en-US" sz="1800" b="1" dirty="0" smtClean="0">
              <a:solidFill>
                <a:srgbClr val="FF0000"/>
              </a:solidFill>
              <a:latin typeface="Calibri" pitchFamily="34" charset="0"/>
              <a:cs typeface="Calibri" pitchFamily="34" charset="0"/>
            </a:rPr>
            <a:t>Subjects excluded</a:t>
          </a:r>
          <a:endParaRPr lang="en-US" sz="1800" b="1" dirty="0">
            <a:solidFill>
              <a:srgbClr val="FF0000"/>
            </a:solidFill>
            <a:latin typeface="Calibri" pitchFamily="34" charset="0"/>
            <a:cs typeface="Calibri" pitchFamily="34" charset="0"/>
          </a:endParaRPr>
        </a:p>
      </dgm:t>
    </dgm:pt>
    <dgm:pt modelId="{91B507CA-0838-4F44-A8A3-696FEFEC3CA5}" type="parTrans" cxnId="{D8ABF05B-BF52-4637-9AD3-4E3BED086142}">
      <dgm:prSet/>
      <dgm:spPr/>
      <dgm:t>
        <a:bodyPr/>
        <a:lstStyle/>
        <a:p>
          <a:endParaRPr lang="en-US" sz="1800"/>
        </a:p>
      </dgm:t>
    </dgm:pt>
    <dgm:pt modelId="{AB9AE085-F143-4AB4-ABE8-1C1ECECC46E7}" type="sibTrans" cxnId="{D8ABF05B-BF52-4637-9AD3-4E3BED086142}">
      <dgm:prSet/>
      <dgm:spPr/>
      <dgm:t>
        <a:bodyPr/>
        <a:lstStyle/>
        <a:p>
          <a:endParaRPr lang="en-US" sz="1800"/>
        </a:p>
      </dgm:t>
    </dgm:pt>
    <dgm:pt modelId="{36FB6F86-08BD-4A7D-9ABA-722FFE3A6069}">
      <dgm:prSet phldrT="[Text]" custT="1"/>
      <dgm:spPr/>
      <dgm:t>
        <a:bodyPr/>
        <a:lstStyle/>
        <a:p>
          <a:pPr>
            <a:lnSpc>
              <a:spcPct val="100000"/>
            </a:lnSpc>
            <a:spcAft>
              <a:spcPts val="0"/>
            </a:spcAft>
          </a:pPr>
          <a:r>
            <a:rPr lang="en-US" sz="1800" b="1" dirty="0" smtClean="0">
              <a:latin typeface="Calibri" pitchFamily="34" charset="0"/>
              <a:cs typeface="Calibri" pitchFamily="34" charset="0"/>
            </a:rPr>
            <a:t>Prior diagnosis of substances other than NDS/ADS (n =20)</a:t>
          </a:r>
          <a:endParaRPr lang="en-US" sz="1800" b="1" dirty="0">
            <a:latin typeface="Calibri" pitchFamily="34" charset="0"/>
            <a:cs typeface="Calibri" pitchFamily="34" charset="0"/>
          </a:endParaRPr>
        </a:p>
      </dgm:t>
    </dgm:pt>
    <dgm:pt modelId="{138CAB1D-2954-474B-8F6B-C53F4879A8E5}" type="parTrans" cxnId="{6C656C8D-F430-4BF0-A83E-3AEFD9AE6757}">
      <dgm:prSet/>
      <dgm:spPr/>
      <dgm:t>
        <a:bodyPr/>
        <a:lstStyle/>
        <a:p>
          <a:endParaRPr lang="en-US"/>
        </a:p>
      </dgm:t>
    </dgm:pt>
    <dgm:pt modelId="{224E4EC6-26CA-4630-9095-EADD149E89F7}" type="sibTrans" cxnId="{6C656C8D-F430-4BF0-A83E-3AEFD9AE6757}">
      <dgm:prSet/>
      <dgm:spPr/>
      <dgm:t>
        <a:bodyPr/>
        <a:lstStyle/>
        <a:p>
          <a:endParaRPr lang="en-US"/>
        </a:p>
      </dgm:t>
    </dgm:pt>
    <dgm:pt modelId="{E4A8E2DA-2D7F-421A-B707-052CCF9D1C5B}">
      <dgm:prSet phldrT="[Text]" custT="1"/>
      <dgm:spPr/>
      <dgm:t>
        <a:bodyPr/>
        <a:lstStyle/>
        <a:p>
          <a:pPr>
            <a:lnSpc>
              <a:spcPct val="100000"/>
            </a:lnSpc>
            <a:spcAft>
              <a:spcPts val="0"/>
            </a:spcAft>
          </a:pPr>
          <a:r>
            <a:rPr lang="en-US" sz="1800" b="1" dirty="0" smtClean="0">
              <a:latin typeface="Calibri" pitchFamily="34" charset="0"/>
              <a:cs typeface="Calibri" pitchFamily="34" charset="0"/>
            </a:rPr>
            <a:t>Age &gt; 60 years (n=12)</a:t>
          </a:r>
          <a:endParaRPr lang="en-US" sz="1800" b="1" dirty="0">
            <a:latin typeface="Calibri" pitchFamily="34" charset="0"/>
            <a:cs typeface="Calibri" pitchFamily="34" charset="0"/>
          </a:endParaRPr>
        </a:p>
      </dgm:t>
    </dgm:pt>
    <dgm:pt modelId="{D306218C-79A3-4320-867E-6689139D2BA8}" type="parTrans" cxnId="{F080E7F8-F0AF-4710-BF4D-1A7A47BFD31A}">
      <dgm:prSet/>
      <dgm:spPr/>
      <dgm:t>
        <a:bodyPr/>
        <a:lstStyle/>
        <a:p>
          <a:endParaRPr lang="en-US"/>
        </a:p>
      </dgm:t>
    </dgm:pt>
    <dgm:pt modelId="{B327F2C9-A865-4F3C-BD45-DF4D49794DB0}" type="sibTrans" cxnId="{F080E7F8-F0AF-4710-BF4D-1A7A47BFD31A}">
      <dgm:prSet/>
      <dgm:spPr/>
      <dgm:t>
        <a:bodyPr/>
        <a:lstStyle/>
        <a:p>
          <a:endParaRPr lang="en-US"/>
        </a:p>
      </dgm:t>
    </dgm:pt>
    <dgm:pt modelId="{315A5A75-EE4D-4F6F-9EDF-C6B170E50DAC}">
      <dgm:prSet phldrT="[Text]" custT="1"/>
      <dgm:spPr/>
      <dgm:t>
        <a:bodyPr/>
        <a:lstStyle/>
        <a:p>
          <a:pPr>
            <a:lnSpc>
              <a:spcPct val="100000"/>
            </a:lnSpc>
            <a:spcAft>
              <a:spcPts val="0"/>
            </a:spcAft>
          </a:pPr>
          <a:r>
            <a:rPr lang="en-US" sz="1800" b="1" dirty="0" smtClean="0">
              <a:latin typeface="Calibri" pitchFamily="34" charset="0"/>
              <a:cs typeface="Calibri" pitchFamily="34" charset="0"/>
            </a:rPr>
            <a:t>Female gender (n= 6)</a:t>
          </a:r>
          <a:endParaRPr lang="en-US" sz="1800" b="1" dirty="0">
            <a:latin typeface="Calibri" pitchFamily="34" charset="0"/>
            <a:cs typeface="Calibri" pitchFamily="34" charset="0"/>
          </a:endParaRPr>
        </a:p>
      </dgm:t>
    </dgm:pt>
    <dgm:pt modelId="{95A86788-E059-4AF3-922C-DF01F8396B5C}" type="parTrans" cxnId="{45C7FAF2-DFD2-4267-9F81-4E93228E2429}">
      <dgm:prSet/>
      <dgm:spPr/>
      <dgm:t>
        <a:bodyPr/>
        <a:lstStyle/>
        <a:p>
          <a:endParaRPr lang="en-US"/>
        </a:p>
      </dgm:t>
    </dgm:pt>
    <dgm:pt modelId="{23EBB020-DDD6-4472-A5CF-3163FFFD2BB3}" type="sibTrans" cxnId="{45C7FAF2-DFD2-4267-9F81-4E93228E2429}">
      <dgm:prSet/>
      <dgm:spPr/>
      <dgm:t>
        <a:bodyPr/>
        <a:lstStyle/>
        <a:p>
          <a:endParaRPr lang="en-US"/>
        </a:p>
      </dgm:t>
    </dgm:pt>
    <dgm:pt modelId="{E183217C-58D4-4C9B-8B9A-B6CF4CDEE9F2}">
      <dgm:prSet phldrT="[Text]" custT="1"/>
      <dgm:spPr/>
      <dgm:t>
        <a:bodyPr/>
        <a:lstStyle/>
        <a:p>
          <a:pPr>
            <a:lnSpc>
              <a:spcPct val="100000"/>
            </a:lnSpc>
            <a:spcAft>
              <a:spcPts val="0"/>
            </a:spcAft>
          </a:pPr>
          <a:r>
            <a:rPr lang="en-US" sz="1800" b="1" dirty="0" smtClean="0">
              <a:latin typeface="Calibri" pitchFamily="34" charset="0"/>
              <a:cs typeface="Calibri" pitchFamily="34" charset="0"/>
            </a:rPr>
            <a:t>Inadequate follow up (n=56)</a:t>
          </a:r>
          <a:endParaRPr lang="en-US" sz="1800" b="1" dirty="0">
            <a:latin typeface="Calibri" pitchFamily="34" charset="0"/>
            <a:cs typeface="Calibri" pitchFamily="34" charset="0"/>
          </a:endParaRPr>
        </a:p>
      </dgm:t>
    </dgm:pt>
    <dgm:pt modelId="{64FA2C2C-C8E2-45F7-88A7-A8C4F30E6F3C}" type="parTrans" cxnId="{A28CE4A7-71B0-4351-85FE-5DC8F57F76FF}">
      <dgm:prSet/>
      <dgm:spPr/>
      <dgm:t>
        <a:bodyPr/>
        <a:lstStyle/>
        <a:p>
          <a:endParaRPr lang="en-US"/>
        </a:p>
      </dgm:t>
    </dgm:pt>
    <dgm:pt modelId="{F6B27D39-BED9-4542-B008-AE60AD65787E}" type="sibTrans" cxnId="{A28CE4A7-71B0-4351-85FE-5DC8F57F76FF}">
      <dgm:prSet/>
      <dgm:spPr/>
      <dgm:t>
        <a:bodyPr/>
        <a:lstStyle/>
        <a:p>
          <a:endParaRPr lang="en-US"/>
        </a:p>
      </dgm:t>
    </dgm:pt>
    <dgm:pt modelId="{80FC1EF0-8144-47F4-BBED-FB4D3AA88594}">
      <dgm:prSet phldrT="[Text]" custT="1"/>
      <dgm:spPr/>
      <dgm:t>
        <a:bodyPr/>
        <a:lstStyle/>
        <a:p>
          <a:pPr>
            <a:lnSpc>
              <a:spcPct val="100000"/>
            </a:lnSpc>
            <a:spcAft>
              <a:spcPts val="0"/>
            </a:spcAft>
          </a:pPr>
          <a:r>
            <a:rPr lang="en-US" sz="1800" b="1" dirty="0" err="1" smtClean="0">
              <a:latin typeface="Calibri" pitchFamily="34" charset="0"/>
              <a:cs typeface="Calibri" pitchFamily="34" charset="0"/>
            </a:rPr>
            <a:t>Buprenorphine</a:t>
          </a:r>
          <a:r>
            <a:rPr lang="en-US" sz="1800" b="1" dirty="0" smtClean="0">
              <a:latin typeface="Calibri" pitchFamily="34" charset="0"/>
              <a:cs typeface="Calibri" pitchFamily="34" charset="0"/>
            </a:rPr>
            <a:t> treatment &lt; 3 months (n=54)</a:t>
          </a:r>
          <a:endParaRPr lang="en-US" sz="1800" b="1" dirty="0">
            <a:latin typeface="Calibri" pitchFamily="34" charset="0"/>
            <a:cs typeface="Calibri" pitchFamily="34" charset="0"/>
          </a:endParaRPr>
        </a:p>
      </dgm:t>
    </dgm:pt>
    <dgm:pt modelId="{EA94FE41-6EF3-4287-A826-0E7837482DD7}" type="parTrans" cxnId="{A46C1B50-003A-4ECD-B74C-D77E9FB4CB16}">
      <dgm:prSet/>
      <dgm:spPr/>
      <dgm:t>
        <a:bodyPr/>
        <a:lstStyle/>
        <a:p>
          <a:endParaRPr lang="en-US"/>
        </a:p>
      </dgm:t>
    </dgm:pt>
    <dgm:pt modelId="{58F2E93D-0852-43AB-8F66-50FB7642AB7B}" type="sibTrans" cxnId="{A46C1B50-003A-4ECD-B74C-D77E9FB4CB16}">
      <dgm:prSet/>
      <dgm:spPr/>
      <dgm:t>
        <a:bodyPr/>
        <a:lstStyle/>
        <a:p>
          <a:endParaRPr lang="en-US"/>
        </a:p>
      </dgm:t>
    </dgm:pt>
    <dgm:pt modelId="{5045AD2C-FD25-4BA4-856C-BEF857359028}" type="pres">
      <dgm:prSet presAssocID="{E83AFB00-D5B3-40E1-ABF5-9517F8F0B92D}" presName="linearFlow" presStyleCnt="0">
        <dgm:presLayoutVars>
          <dgm:dir/>
          <dgm:animLvl val="lvl"/>
          <dgm:resizeHandles val="exact"/>
        </dgm:presLayoutVars>
      </dgm:prSet>
      <dgm:spPr/>
      <dgm:t>
        <a:bodyPr/>
        <a:lstStyle/>
        <a:p>
          <a:endParaRPr lang="en-US"/>
        </a:p>
      </dgm:t>
    </dgm:pt>
    <dgm:pt modelId="{62EC02CA-554E-4E68-9A81-21393DAF493C}" type="pres">
      <dgm:prSet presAssocID="{0E0D445E-0258-48A8-A3C5-2AE043D0F739}" presName="composite" presStyleCnt="0"/>
      <dgm:spPr/>
    </dgm:pt>
    <dgm:pt modelId="{1F41952C-8DC8-4B3A-9B40-543488F81D64}" type="pres">
      <dgm:prSet presAssocID="{0E0D445E-0258-48A8-A3C5-2AE043D0F739}" presName="parentText" presStyleLbl="alignNode1" presStyleIdx="0" presStyleCnt="3" custScaleX="79046">
        <dgm:presLayoutVars>
          <dgm:chMax val="1"/>
          <dgm:bulletEnabled val="1"/>
        </dgm:presLayoutVars>
      </dgm:prSet>
      <dgm:spPr/>
      <dgm:t>
        <a:bodyPr/>
        <a:lstStyle/>
        <a:p>
          <a:endParaRPr lang="en-US"/>
        </a:p>
      </dgm:t>
    </dgm:pt>
    <dgm:pt modelId="{9177BF38-85BE-4C95-89CB-593B49851C96}" type="pres">
      <dgm:prSet presAssocID="{0E0D445E-0258-48A8-A3C5-2AE043D0F739}" presName="descendantText" presStyleLbl="alignAcc1" presStyleIdx="0" presStyleCnt="3" custScaleX="91490" custScaleY="100000" custLinFactNeighborX="-780" custLinFactNeighborY="2214">
        <dgm:presLayoutVars>
          <dgm:bulletEnabled val="1"/>
        </dgm:presLayoutVars>
      </dgm:prSet>
      <dgm:spPr/>
      <dgm:t>
        <a:bodyPr/>
        <a:lstStyle/>
        <a:p>
          <a:endParaRPr lang="en-US"/>
        </a:p>
      </dgm:t>
    </dgm:pt>
    <dgm:pt modelId="{6BE2314D-E0D5-4091-81D1-395AAB45DD16}" type="pres">
      <dgm:prSet presAssocID="{CD9E9BEC-92B5-4EC5-85B9-0FDE16AA8BA6}" presName="sp" presStyleCnt="0"/>
      <dgm:spPr/>
    </dgm:pt>
    <dgm:pt modelId="{233F0A11-8E32-4AD6-8363-1E1B4E3E31F0}" type="pres">
      <dgm:prSet presAssocID="{59FAB524-87DF-44DA-963E-E96D7C647C7F}" presName="composite" presStyleCnt="0"/>
      <dgm:spPr/>
    </dgm:pt>
    <dgm:pt modelId="{4663A668-DA57-4DF9-AD03-61A3F3669823}" type="pres">
      <dgm:prSet presAssocID="{59FAB524-87DF-44DA-963E-E96D7C647C7F}" presName="parentText" presStyleLbl="alignNode1" presStyleIdx="1" presStyleCnt="3" custScaleX="83103">
        <dgm:presLayoutVars>
          <dgm:chMax val="1"/>
          <dgm:bulletEnabled val="1"/>
        </dgm:presLayoutVars>
      </dgm:prSet>
      <dgm:spPr/>
      <dgm:t>
        <a:bodyPr/>
        <a:lstStyle/>
        <a:p>
          <a:endParaRPr lang="en-US"/>
        </a:p>
      </dgm:t>
    </dgm:pt>
    <dgm:pt modelId="{E882929E-C1ED-4E7E-B494-210CAD79A954}" type="pres">
      <dgm:prSet presAssocID="{59FAB524-87DF-44DA-963E-E96D7C647C7F}" presName="descendantText" presStyleLbl="alignAcc1" presStyleIdx="1" presStyleCnt="3" custScaleX="91546" custScaleY="229916" custLinFactNeighborX="-1290" custLinFactNeighborY="-18519">
        <dgm:presLayoutVars>
          <dgm:bulletEnabled val="1"/>
        </dgm:presLayoutVars>
      </dgm:prSet>
      <dgm:spPr/>
      <dgm:t>
        <a:bodyPr/>
        <a:lstStyle/>
        <a:p>
          <a:endParaRPr lang="en-US"/>
        </a:p>
      </dgm:t>
    </dgm:pt>
    <dgm:pt modelId="{AE026DA2-D3D0-46C9-AAC6-9B52C5D9B117}" type="pres">
      <dgm:prSet presAssocID="{A9EDB57B-5708-4A36-9530-C45FC85652CB}" presName="sp" presStyleCnt="0"/>
      <dgm:spPr/>
    </dgm:pt>
    <dgm:pt modelId="{B2F2F5D6-1858-4226-81F6-E2A03C6BABA9}" type="pres">
      <dgm:prSet presAssocID="{5AF178E2-B183-462B-B50F-8AFAB5E82DF1}" presName="composite" presStyleCnt="0"/>
      <dgm:spPr/>
    </dgm:pt>
    <dgm:pt modelId="{91FA57E8-13F6-4412-92B7-E87CB93B143F}" type="pres">
      <dgm:prSet presAssocID="{5AF178E2-B183-462B-B50F-8AFAB5E82DF1}" presName="parentText" presStyleLbl="alignNode1" presStyleIdx="2" presStyleCnt="3" custScaleX="90126">
        <dgm:presLayoutVars>
          <dgm:chMax val="1"/>
          <dgm:bulletEnabled val="1"/>
        </dgm:presLayoutVars>
      </dgm:prSet>
      <dgm:spPr/>
      <dgm:t>
        <a:bodyPr/>
        <a:lstStyle/>
        <a:p>
          <a:endParaRPr lang="en-US"/>
        </a:p>
      </dgm:t>
    </dgm:pt>
    <dgm:pt modelId="{622DDF48-A171-4534-991A-44252B4BEA23}" type="pres">
      <dgm:prSet presAssocID="{5AF178E2-B183-462B-B50F-8AFAB5E82DF1}" presName="descendantText" presStyleLbl="alignAcc1" presStyleIdx="2" presStyleCnt="3" custScaleX="92989" custScaleY="99706" custLinFactNeighborX="1267" custLinFactNeighborY="11149">
        <dgm:presLayoutVars>
          <dgm:bulletEnabled val="1"/>
        </dgm:presLayoutVars>
      </dgm:prSet>
      <dgm:spPr/>
      <dgm:t>
        <a:bodyPr/>
        <a:lstStyle/>
        <a:p>
          <a:endParaRPr lang="en-US"/>
        </a:p>
      </dgm:t>
    </dgm:pt>
  </dgm:ptLst>
  <dgm:cxnLst>
    <dgm:cxn modelId="{8723D3F2-A63C-41CA-B75C-69011FCE4B42}" type="presOf" srcId="{5AF178E2-B183-462B-B50F-8AFAB5E82DF1}" destId="{91FA57E8-13F6-4412-92B7-E87CB93B143F}" srcOrd="0" destOrd="0" presId="urn:microsoft.com/office/officeart/2005/8/layout/chevron2"/>
    <dgm:cxn modelId="{A46C1B50-003A-4ECD-B74C-D77E9FB4CB16}" srcId="{E4A8E2DA-2D7F-421A-B707-052CCF9D1C5B}" destId="{80FC1EF0-8144-47F4-BBED-FB4D3AA88594}" srcOrd="2" destOrd="0" parTransId="{EA94FE41-6EF3-4287-A826-0E7837482DD7}" sibTransId="{58F2E93D-0852-43AB-8F66-50FB7642AB7B}"/>
    <dgm:cxn modelId="{9D8852F2-5A2B-4E75-A2EB-71DB174E735F}" type="presOf" srcId="{E4A8E2DA-2D7F-421A-B707-052CCF9D1C5B}" destId="{E882929E-C1ED-4E7E-B494-210CAD79A954}" srcOrd="0" destOrd="4" presId="urn:microsoft.com/office/officeart/2005/8/layout/chevron2"/>
    <dgm:cxn modelId="{A6048B1B-72AA-4C22-9223-7A318FA70E0F}" type="presOf" srcId="{59FAB524-87DF-44DA-963E-E96D7C647C7F}" destId="{4663A668-DA57-4DF9-AD03-61A3F3669823}" srcOrd="0" destOrd="0" presId="urn:microsoft.com/office/officeart/2005/8/layout/chevron2"/>
    <dgm:cxn modelId="{460DFCBA-CFB0-41AA-A3E8-A978396E79B5}" srcId="{FA5CF1F4-F473-41B0-AC6D-689BD5AB5C1F}" destId="{F0C466AD-1E02-40E0-8131-67EB1588B8C2}" srcOrd="0" destOrd="0" parTransId="{5EA035BC-CE01-4C34-AA5B-4D192AAD45E4}" sibTransId="{23F3F2F0-9715-404F-91B0-1DECC8E414BC}"/>
    <dgm:cxn modelId="{99BE5382-0835-40B1-9AFE-F80032151862}" type="presOf" srcId="{315A5A75-EE4D-4F6F-9EDF-C6B170E50DAC}" destId="{E882929E-C1ED-4E7E-B494-210CAD79A954}" srcOrd="0" destOrd="5" presId="urn:microsoft.com/office/officeart/2005/8/layout/chevron2"/>
    <dgm:cxn modelId="{37A41C86-77D4-4FB7-BAFE-A54562E349E6}" srcId="{FA5CF1F4-F473-41B0-AC6D-689BD5AB5C1F}" destId="{55FE611D-8249-460B-B555-65B6A69B2C2C}" srcOrd="1" destOrd="0" parTransId="{58F3E094-6CBD-4880-845F-6DE8660A0117}" sibTransId="{0DCD340A-756E-4120-A61B-30484E256A10}"/>
    <dgm:cxn modelId="{53D14D3D-29E4-4C67-9C59-413AEB629709}" type="presOf" srcId="{F0C466AD-1E02-40E0-8131-67EB1588B8C2}" destId="{E882929E-C1ED-4E7E-B494-210CAD79A954}" srcOrd="0" destOrd="1" presId="urn:microsoft.com/office/officeart/2005/8/layout/chevron2"/>
    <dgm:cxn modelId="{A800642F-CCFE-4DB5-964B-93BA9E586CB4}" type="presOf" srcId="{36FB6F86-08BD-4A7D-9ABA-722FFE3A6069}" destId="{E882929E-C1ED-4E7E-B494-210CAD79A954}" srcOrd="0" destOrd="3" presId="urn:microsoft.com/office/officeart/2005/8/layout/chevron2"/>
    <dgm:cxn modelId="{DCB55DBD-A1D8-4A87-842A-35F9EB44E4D1}" srcId="{E83AFB00-D5B3-40E1-ABF5-9517F8F0B92D}" destId="{5AF178E2-B183-462B-B50F-8AFAB5E82DF1}" srcOrd="2" destOrd="0" parTransId="{29D6393E-C68C-432F-B823-B0B7D7155563}" sibTransId="{8F27F645-FEB3-4756-B565-05555065ED21}"/>
    <dgm:cxn modelId="{D8ABF05B-BF52-4637-9AD3-4E3BED086142}" srcId="{59FAB524-87DF-44DA-963E-E96D7C647C7F}" destId="{FA5CF1F4-F473-41B0-AC6D-689BD5AB5C1F}" srcOrd="0" destOrd="0" parTransId="{91B507CA-0838-4F44-A8A3-696FEFEC3CA5}" sibTransId="{AB9AE085-F143-4AB4-ABE8-1C1ECECC46E7}"/>
    <dgm:cxn modelId="{A28CE4A7-71B0-4351-85FE-5DC8F57F76FF}" srcId="{E4A8E2DA-2D7F-421A-B707-052CCF9D1C5B}" destId="{E183217C-58D4-4C9B-8B9A-B6CF4CDEE9F2}" srcOrd="1" destOrd="0" parTransId="{64FA2C2C-C8E2-45F7-88A7-A8C4F30E6F3C}" sibTransId="{F6B27D39-BED9-4542-B008-AE60AD65787E}"/>
    <dgm:cxn modelId="{BEE50DA0-AD33-4CA0-9A71-A2B5A56A3990}" srcId="{1B6312C2-F2D3-443A-9876-24470112FD1A}" destId="{0C6AC3E0-29D5-42D0-82DC-834C2EBEBF99}" srcOrd="1" destOrd="0" parTransId="{1A8086C0-AA94-4D10-9053-7175F97999EB}" sibTransId="{C3F9EE9A-217A-4FD7-B478-B389F145BF5C}"/>
    <dgm:cxn modelId="{885D7B1D-3BA1-49CB-A5BB-C3ECA59FE887}" type="presOf" srcId="{502E6763-9656-4850-90BF-24E9C345559E}" destId="{9177BF38-85BE-4C95-89CB-593B49851C96}" srcOrd="0" destOrd="0" presId="urn:microsoft.com/office/officeart/2005/8/layout/chevron2"/>
    <dgm:cxn modelId="{92B656DF-C8E5-4037-8F45-9B0E12963749}" type="presOf" srcId="{0E0D445E-0258-48A8-A3C5-2AE043D0F739}" destId="{1F41952C-8DC8-4B3A-9B40-543488F81D64}" srcOrd="0" destOrd="0" presId="urn:microsoft.com/office/officeart/2005/8/layout/chevron2"/>
    <dgm:cxn modelId="{5FEBDD39-6A3E-4ECB-BD82-CD9E6122798F}" type="presOf" srcId="{1B6312C2-F2D3-443A-9876-24470112FD1A}" destId="{622DDF48-A171-4534-991A-44252B4BEA23}" srcOrd="0" destOrd="0" presId="urn:microsoft.com/office/officeart/2005/8/layout/chevron2"/>
    <dgm:cxn modelId="{FDD52743-97C7-46CB-A47C-02412B0E82F7}" srcId="{E83AFB00-D5B3-40E1-ABF5-9517F8F0B92D}" destId="{0E0D445E-0258-48A8-A3C5-2AE043D0F739}" srcOrd="0" destOrd="0" parTransId="{D3A39B99-93C7-442F-820E-DB4C5E73084E}" sibTransId="{CD9E9BEC-92B5-4EC5-85B9-0FDE16AA8BA6}"/>
    <dgm:cxn modelId="{D3A3B8AB-129E-4FA5-87BE-6C4862A5F332}" type="presOf" srcId="{0C6AC3E0-29D5-42D0-82DC-834C2EBEBF99}" destId="{622DDF48-A171-4534-991A-44252B4BEA23}" srcOrd="0" destOrd="2" presId="urn:microsoft.com/office/officeart/2005/8/layout/chevron2"/>
    <dgm:cxn modelId="{A7E461E8-50B1-497E-8DB9-D5612FF2291B}" type="presOf" srcId="{80FC1EF0-8144-47F4-BBED-FB4D3AA88594}" destId="{E882929E-C1ED-4E7E-B494-210CAD79A954}" srcOrd="0" destOrd="7" presId="urn:microsoft.com/office/officeart/2005/8/layout/chevron2"/>
    <dgm:cxn modelId="{4E02203A-3332-41DD-8A8F-9D45890BB73C}" type="presOf" srcId="{978D12D6-23D3-4BA2-AB29-408768A72633}" destId="{622DDF48-A171-4534-991A-44252B4BEA23}" srcOrd="0" destOrd="1" presId="urn:microsoft.com/office/officeart/2005/8/layout/chevron2"/>
    <dgm:cxn modelId="{67825F3B-957C-42E3-B98D-CB55F7E9D2A0}" type="presOf" srcId="{FA5CF1F4-F473-41B0-AC6D-689BD5AB5C1F}" destId="{E882929E-C1ED-4E7E-B494-210CAD79A954}" srcOrd="0" destOrd="0" presId="urn:microsoft.com/office/officeart/2005/8/layout/chevron2"/>
    <dgm:cxn modelId="{F080E7F8-F0AF-4710-BF4D-1A7A47BFD31A}" srcId="{59FAB524-87DF-44DA-963E-E96D7C647C7F}" destId="{E4A8E2DA-2D7F-421A-B707-052CCF9D1C5B}" srcOrd="1" destOrd="0" parTransId="{D306218C-79A3-4320-867E-6689139D2BA8}" sibTransId="{B327F2C9-A865-4F3C-BD45-DF4D49794DB0}"/>
    <dgm:cxn modelId="{06D7BB06-EA02-4181-9757-0E0A3340EDAC}" srcId="{1B6312C2-F2D3-443A-9876-24470112FD1A}" destId="{978D12D6-23D3-4BA2-AB29-408768A72633}" srcOrd="0" destOrd="0" parTransId="{2815AB79-6C1A-434D-BCFD-BC06D77E0F63}" sibTransId="{4AA9612A-6EC2-44CE-B84A-93C2B8C1D074}"/>
    <dgm:cxn modelId="{989F8DDE-B990-4EEE-9B2A-60DEF558D107}" type="presOf" srcId="{55FE611D-8249-460B-B555-65B6A69B2C2C}" destId="{E882929E-C1ED-4E7E-B494-210CAD79A954}" srcOrd="0" destOrd="2" presId="urn:microsoft.com/office/officeart/2005/8/layout/chevron2"/>
    <dgm:cxn modelId="{86C682A5-BC38-412E-B3E0-1E90C894D40B}" type="presOf" srcId="{E183217C-58D4-4C9B-8B9A-B6CF4CDEE9F2}" destId="{E882929E-C1ED-4E7E-B494-210CAD79A954}" srcOrd="0" destOrd="6" presId="urn:microsoft.com/office/officeart/2005/8/layout/chevron2"/>
    <dgm:cxn modelId="{6C656C8D-F430-4BF0-A83E-3AEFD9AE6757}" srcId="{FA5CF1F4-F473-41B0-AC6D-689BD5AB5C1F}" destId="{36FB6F86-08BD-4A7D-9ABA-722FFE3A6069}" srcOrd="2" destOrd="0" parTransId="{138CAB1D-2954-474B-8F6B-C53F4879A8E5}" sibTransId="{224E4EC6-26CA-4630-9095-EADD149E89F7}"/>
    <dgm:cxn modelId="{706F44A6-0970-4FA1-9448-FB9C1BE2C32C}" srcId="{0E0D445E-0258-48A8-A3C5-2AE043D0F739}" destId="{502E6763-9656-4850-90BF-24E9C345559E}" srcOrd="0" destOrd="0" parTransId="{91C3BE21-DC89-40B0-A9C4-4E09FB56A9D7}" sibTransId="{EC423F9D-9623-46FC-891D-92F6E74B363F}"/>
    <dgm:cxn modelId="{726977EE-BD47-4DFD-AD35-9B1B020EA471}" type="presOf" srcId="{E83AFB00-D5B3-40E1-ABF5-9517F8F0B92D}" destId="{5045AD2C-FD25-4BA4-856C-BEF857359028}" srcOrd="0" destOrd="0" presId="urn:microsoft.com/office/officeart/2005/8/layout/chevron2"/>
    <dgm:cxn modelId="{0E1DACD9-A171-4DC4-8A18-DC1C11EE4BF4}" srcId="{E83AFB00-D5B3-40E1-ABF5-9517F8F0B92D}" destId="{59FAB524-87DF-44DA-963E-E96D7C647C7F}" srcOrd="1" destOrd="0" parTransId="{1177CF3C-C2E0-4418-969B-41C8CF0D2C6C}" sibTransId="{A9EDB57B-5708-4A36-9530-C45FC85652CB}"/>
    <dgm:cxn modelId="{BE11C631-6EAE-44BD-8FD5-A0190FE90D73}" type="presOf" srcId="{319DA8C1-14B2-458F-9099-3734DB477C2F}" destId="{9177BF38-85BE-4C95-89CB-593B49851C96}" srcOrd="0" destOrd="1" presId="urn:microsoft.com/office/officeart/2005/8/layout/chevron2"/>
    <dgm:cxn modelId="{A5BCDBBE-9EE9-4BF4-A743-B4FCA9542159}" srcId="{0E0D445E-0258-48A8-A3C5-2AE043D0F739}" destId="{319DA8C1-14B2-458F-9099-3734DB477C2F}" srcOrd="1" destOrd="0" parTransId="{732DEE85-C935-45AF-9686-636BB2167A92}" sibTransId="{73ED4377-CC07-4EC4-A02D-4433B05E7B45}"/>
    <dgm:cxn modelId="{45C7FAF2-DFD2-4267-9F81-4E93228E2429}" srcId="{E4A8E2DA-2D7F-421A-B707-052CCF9D1C5B}" destId="{315A5A75-EE4D-4F6F-9EDF-C6B170E50DAC}" srcOrd="0" destOrd="0" parTransId="{95A86788-E059-4AF3-922C-DF01F8396B5C}" sibTransId="{23EBB020-DDD6-4472-A5CF-3163FFFD2BB3}"/>
    <dgm:cxn modelId="{0ED153D3-6C51-4CBB-9BFC-A8AE625B1C30}" srcId="{5AF178E2-B183-462B-B50F-8AFAB5E82DF1}" destId="{1B6312C2-F2D3-443A-9876-24470112FD1A}" srcOrd="0" destOrd="0" parTransId="{8BE10D51-5431-4D0A-B943-3CE61A8653F7}" sibTransId="{A73271DE-9DC0-4E63-81A9-FC4ECA6145EC}"/>
    <dgm:cxn modelId="{960D1E2B-2FE0-4506-9EBD-2D08C24ECF63}" type="presParOf" srcId="{5045AD2C-FD25-4BA4-856C-BEF857359028}" destId="{62EC02CA-554E-4E68-9A81-21393DAF493C}" srcOrd="0" destOrd="0" presId="urn:microsoft.com/office/officeart/2005/8/layout/chevron2"/>
    <dgm:cxn modelId="{23982EEE-CC96-4E6E-BA1F-576808E5F6E9}" type="presParOf" srcId="{62EC02CA-554E-4E68-9A81-21393DAF493C}" destId="{1F41952C-8DC8-4B3A-9B40-543488F81D64}" srcOrd="0" destOrd="0" presId="urn:microsoft.com/office/officeart/2005/8/layout/chevron2"/>
    <dgm:cxn modelId="{9F477C9B-9261-4B2E-B2EE-49E752FD5681}" type="presParOf" srcId="{62EC02CA-554E-4E68-9A81-21393DAF493C}" destId="{9177BF38-85BE-4C95-89CB-593B49851C96}" srcOrd="1" destOrd="0" presId="urn:microsoft.com/office/officeart/2005/8/layout/chevron2"/>
    <dgm:cxn modelId="{76E68512-F0A5-474C-BA70-6CD834A19443}" type="presParOf" srcId="{5045AD2C-FD25-4BA4-856C-BEF857359028}" destId="{6BE2314D-E0D5-4091-81D1-395AAB45DD16}" srcOrd="1" destOrd="0" presId="urn:microsoft.com/office/officeart/2005/8/layout/chevron2"/>
    <dgm:cxn modelId="{27685D2A-EEE0-4D3C-9F9C-36B579BFFEB8}" type="presParOf" srcId="{5045AD2C-FD25-4BA4-856C-BEF857359028}" destId="{233F0A11-8E32-4AD6-8363-1E1B4E3E31F0}" srcOrd="2" destOrd="0" presId="urn:microsoft.com/office/officeart/2005/8/layout/chevron2"/>
    <dgm:cxn modelId="{37D18440-DD23-4E98-ADA6-1CDC8D766ABE}" type="presParOf" srcId="{233F0A11-8E32-4AD6-8363-1E1B4E3E31F0}" destId="{4663A668-DA57-4DF9-AD03-61A3F3669823}" srcOrd="0" destOrd="0" presId="urn:microsoft.com/office/officeart/2005/8/layout/chevron2"/>
    <dgm:cxn modelId="{C06C89F3-5246-496E-B101-94AF4D1755F6}" type="presParOf" srcId="{233F0A11-8E32-4AD6-8363-1E1B4E3E31F0}" destId="{E882929E-C1ED-4E7E-B494-210CAD79A954}" srcOrd="1" destOrd="0" presId="urn:microsoft.com/office/officeart/2005/8/layout/chevron2"/>
    <dgm:cxn modelId="{F537135D-3B70-4FC9-B914-7256E69587DF}" type="presParOf" srcId="{5045AD2C-FD25-4BA4-856C-BEF857359028}" destId="{AE026DA2-D3D0-46C9-AAC6-9B52C5D9B117}" srcOrd="3" destOrd="0" presId="urn:microsoft.com/office/officeart/2005/8/layout/chevron2"/>
    <dgm:cxn modelId="{FAB5F572-3B5D-4844-AA4B-E8A8E8F59CA1}" type="presParOf" srcId="{5045AD2C-FD25-4BA4-856C-BEF857359028}" destId="{B2F2F5D6-1858-4226-81F6-E2A03C6BABA9}" srcOrd="4" destOrd="0" presId="urn:microsoft.com/office/officeart/2005/8/layout/chevron2"/>
    <dgm:cxn modelId="{A89AF01A-52A0-49C3-B4E0-8EBEAD1B36D1}" type="presParOf" srcId="{B2F2F5D6-1858-4226-81F6-E2A03C6BABA9}" destId="{91FA57E8-13F6-4412-92B7-E87CB93B143F}" srcOrd="0" destOrd="0" presId="urn:microsoft.com/office/officeart/2005/8/layout/chevron2"/>
    <dgm:cxn modelId="{1049ECFE-708A-45AD-8562-F87989A61DA7}" type="presParOf" srcId="{B2F2F5D6-1858-4226-81F6-E2A03C6BABA9}" destId="{622DDF48-A171-4534-991A-44252B4BEA23}"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EDBCF4-12C3-4BD0-986C-588E94A3C3D9}" type="doc">
      <dgm:prSet loTypeId="urn:microsoft.com/office/officeart/2005/8/layout/process4" loCatId="process" qsTypeId="urn:microsoft.com/office/officeart/2005/8/quickstyle/simple3" qsCatId="simple" csTypeId="urn:microsoft.com/office/officeart/2005/8/colors/colorful2" csCatId="colorful" phldr="1"/>
      <dgm:spPr/>
      <dgm:t>
        <a:bodyPr/>
        <a:lstStyle/>
        <a:p>
          <a:endParaRPr lang="en-US"/>
        </a:p>
      </dgm:t>
    </dgm:pt>
    <dgm:pt modelId="{14F2B0AC-120E-4D1F-8CAE-E857A40C7D93}">
      <dgm:prSet custT="1"/>
      <dgm:spPr/>
      <dgm:t>
        <a:bodyPr/>
        <a:lstStyle/>
        <a:p>
          <a:pPr algn="l" rtl="0"/>
          <a:r>
            <a:rPr lang="en-IN" sz="2000" b="1" dirty="0" smtClean="0"/>
            <a:t>2.  FEEDBACK </a:t>
          </a:r>
          <a:endParaRPr lang="en-US" sz="2000" b="1" dirty="0"/>
        </a:p>
      </dgm:t>
    </dgm:pt>
    <dgm:pt modelId="{9EA14671-91F5-4900-B498-EBCEE7B050AD}" type="parTrans" cxnId="{F9B51A51-9191-43B4-8236-DB3AC0E3C1CC}">
      <dgm:prSet/>
      <dgm:spPr/>
      <dgm:t>
        <a:bodyPr/>
        <a:lstStyle/>
        <a:p>
          <a:pPr algn="l"/>
          <a:endParaRPr lang="en-US" sz="2000" b="1"/>
        </a:p>
      </dgm:t>
    </dgm:pt>
    <dgm:pt modelId="{5BAAB270-3FAA-4C1C-8CD9-3E009A240B9B}" type="sibTrans" cxnId="{F9B51A51-9191-43B4-8236-DB3AC0E3C1CC}">
      <dgm:prSet/>
      <dgm:spPr/>
      <dgm:t>
        <a:bodyPr/>
        <a:lstStyle/>
        <a:p>
          <a:pPr algn="l"/>
          <a:endParaRPr lang="en-US" sz="2000" b="1"/>
        </a:p>
      </dgm:t>
    </dgm:pt>
    <dgm:pt modelId="{F1C1FBF8-10BE-4F8B-8CAD-E3407FBB1C6D}">
      <dgm:prSet custT="1"/>
      <dgm:spPr/>
      <dgm:t>
        <a:bodyPr/>
        <a:lstStyle/>
        <a:p>
          <a:pPr algn="l" rtl="0"/>
          <a:r>
            <a:rPr lang="en-IN" sz="2000" b="1" dirty="0" smtClean="0"/>
            <a:t>3.  ADVICE </a:t>
          </a:r>
          <a:endParaRPr lang="en-US" sz="2000" b="1" dirty="0"/>
        </a:p>
      </dgm:t>
    </dgm:pt>
    <dgm:pt modelId="{E81CAF83-6ECE-4E3E-9129-F4FDCBBCD7AC}" type="parTrans" cxnId="{93B9E5EC-A8E4-4115-BCE9-F6FC231C6E69}">
      <dgm:prSet/>
      <dgm:spPr/>
      <dgm:t>
        <a:bodyPr/>
        <a:lstStyle/>
        <a:p>
          <a:pPr algn="l"/>
          <a:endParaRPr lang="en-US" sz="2000" b="1"/>
        </a:p>
      </dgm:t>
    </dgm:pt>
    <dgm:pt modelId="{6EF812BD-FE87-47AE-8B9E-C0B328AAC557}" type="sibTrans" cxnId="{93B9E5EC-A8E4-4115-BCE9-F6FC231C6E69}">
      <dgm:prSet/>
      <dgm:spPr/>
      <dgm:t>
        <a:bodyPr/>
        <a:lstStyle/>
        <a:p>
          <a:pPr algn="l"/>
          <a:endParaRPr lang="en-US" sz="2000" b="1"/>
        </a:p>
      </dgm:t>
    </dgm:pt>
    <dgm:pt modelId="{97BDC0A2-E468-460B-A818-30E6CA57F30C}">
      <dgm:prSet custT="1"/>
      <dgm:spPr/>
      <dgm:t>
        <a:bodyPr/>
        <a:lstStyle/>
        <a:p>
          <a:pPr algn="l" rtl="0"/>
          <a:r>
            <a:rPr lang="en-IN" sz="2000" b="1" dirty="0" smtClean="0"/>
            <a:t>4.  RESPONSIBILITY </a:t>
          </a:r>
          <a:endParaRPr lang="en-US" sz="2000" b="1" dirty="0"/>
        </a:p>
      </dgm:t>
    </dgm:pt>
    <dgm:pt modelId="{453026A8-84C7-4F88-982F-CB7D543C349A}" type="parTrans" cxnId="{35EE8024-95BB-4281-9265-4083677ACD24}">
      <dgm:prSet/>
      <dgm:spPr/>
      <dgm:t>
        <a:bodyPr/>
        <a:lstStyle/>
        <a:p>
          <a:pPr algn="l"/>
          <a:endParaRPr lang="en-US" sz="2000" b="1"/>
        </a:p>
      </dgm:t>
    </dgm:pt>
    <dgm:pt modelId="{56B4A598-5FD8-4AFA-938F-4E540347C148}" type="sibTrans" cxnId="{35EE8024-95BB-4281-9265-4083677ACD24}">
      <dgm:prSet/>
      <dgm:spPr/>
      <dgm:t>
        <a:bodyPr/>
        <a:lstStyle/>
        <a:p>
          <a:pPr algn="l"/>
          <a:endParaRPr lang="en-US" sz="2000" b="1"/>
        </a:p>
      </dgm:t>
    </dgm:pt>
    <dgm:pt modelId="{1EA5504C-EF41-48BA-B148-3C7A74BAE537}">
      <dgm:prSet custT="1"/>
      <dgm:spPr/>
      <dgm:t>
        <a:bodyPr/>
        <a:lstStyle/>
        <a:p>
          <a:pPr algn="l" rtl="0"/>
          <a:r>
            <a:rPr lang="en-IN" sz="2000" b="1" dirty="0" smtClean="0"/>
            <a:t>5.  CONCERN about score </a:t>
          </a:r>
          <a:endParaRPr lang="en-US" sz="2000" b="1" dirty="0"/>
        </a:p>
      </dgm:t>
    </dgm:pt>
    <dgm:pt modelId="{51895B92-E961-4224-AA7A-B6308A04F3E4}" type="parTrans" cxnId="{4C65E60F-8AB2-482B-8EE5-1C0CF137FAD4}">
      <dgm:prSet/>
      <dgm:spPr/>
      <dgm:t>
        <a:bodyPr/>
        <a:lstStyle/>
        <a:p>
          <a:pPr algn="l"/>
          <a:endParaRPr lang="en-US" sz="2000" b="1"/>
        </a:p>
      </dgm:t>
    </dgm:pt>
    <dgm:pt modelId="{E990E799-2559-401C-A89C-00E399C138B4}" type="sibTrans" cxnId="{4C65E60F-8AB2-482B-8EE5-1C0CF137FAD4}">
      <dgm:prSet/>
      <dgm:spPr/>
      <dgm:t>
        <a:bodyPr/>
        <a:lstStyle/>
        <a:p>
          <a:pPr algn="l"/>
          <a:endParaRPr lang="en-US" sz="2000" b="1"/>
        </a:p>
      </dgm:t>
    </dgm:pt>
    <dgm:pt modelId="{119570A4-71C9-4457-95F0-3A90FC6D08AB}">
      <dgm:prSet custT="1"/>
      <dgm:spPr/>
      <dgm:t>
        <a:bodyPr/>
        <a:lstStyle/>
        <a:p>
          <a:pPr algn="l" rtl="0"/>
          <a:r>
            <a:rPr lang="en-IN" sz="2000" b="1" dirty="0" smtClean="0"/>
            <a:t>6.  GOOD THINGS ABOUT USING</a:t>
          </a:r>
          <a:endParaRPr lang="en-US" sz="2000" b="1" dirty="0"/>
        </a:p>
      </dgm:t>
    </dgm:pt>
    <dgm:pt modelId="{DE451CA5-9920-4A93-94FB-CD9A9F65F1B4}" type="parTrans" cxnId="{62B79E18-2A22-417D-8EB0-AE85A4364B35}">
      <dgm:prSet/>
      <dgm:spPr/>
      <dgm:t>
        <a:bodyPr/>
        <a:lstStyle/>
        <a:p>
          <a:pPr algn="l"/>
          <a:endParaRPr lang="en-US" sz="2000" b="1"/>
        </a:p>
      </dgm:t>
    </dgm:pt>
    <dgm:pt modelId="{1BC400CA-A573-4F98-A590-2C21663479F4}" type="sibTrans" cxnId="{62B79E18-2A22-417D-8EB0-AE85A4364B35}">
      <dgm:prSet/>
      <dgm:spPr/>
      <dgm:t>
        <a:bodyPr/>
        <a:lstStyle/>
        <a:p>
          <a:pPr algn="l"/>
          <a:endParaRPr lang="en-US" sz="2000" b="1"/>
        </a:p>
      </dgm:t>
    </dgm:pt>
    <dgm:pt modelId="{E3D15C3A-10DD-42D4-A4E3-1EB9A0F4711F}">
      <dgm:prSet custT="1"/>
      <dgm:spPr/>
      <dgm:t>
        <a:bodyPr/>
        <a:lstStyle/>
        <a:p>
          <a:pPr algn="l" rtl="0"/>
          <a:r>
            <a:rPr lang="en-IN" sz="2000" b="1" dirty="0" smtClean="0"/>
            <a:t>8.  SUMMARISE </a:t>
          </a:r>
          <a:endParaRPr lang="en-US" sz="2000" b="1" dirty="0"/>
        </a:p>
      </dgm:t>
    </dgm:pt>
    <dgm:pt modelId="{8C5E32C9-F3B5-4FD5-8E74-D59A0F5FD877}" type="parTrans" cxnId="{01CC7DF5-6866-486D-B34E-3A9800D04DBF}">
      <dgm:prSet/>
      <dgm:spPr/>
      <dgm:t>
        <a:bodyPr/>
        <a:lstStyle/>
        <a:p>
          <a:pPr algn="l"/>
          <a:endParaRPr lang="en-US" sz="2000" b="1"/>
        </a:p>
      </dgm:t>
    </dgm:pt>
    <dgm:pt modelId="{A468DD89-E494-4758-A27C-D450CB76F2F5}" type="sibTrans" cxnId="{01CC7DF5-6866-486D-B34E-3A9800D04DBF}">
      <dgm:prSet/>
      <dgm:spPr/>
      <dgm:t>
        <a:bodyPr/>
        <a:lstStyle/>
        <a:p>
          <a:pPr algn="l"/>
          <a:endParaRPr lang="en-US" sz="2000" b="1"/>
        </a:p>
      </dgm:t>
    </dgm:pt>
    <dgm:pt modelId="{55C6A43B-9C31-43EA-93C8-CEE2C647467F}">
      <dgm:prSet custT="1"/>
      <dgm:spPr/>
      <dgm:t>
        <a:bodyPr/>
        <a:lstStyle/>
        <a:p>
          <a:pPr algn="l" rtl="0"/>
          <a:r>
            <a:rPr lang="en-IN" sz="2000" b="1" dirty="0" smtClean="0"/>
            <a:t>9. CONCERN about less good things</a:t>
          </a:r>
          <a:endParaRPr lang="en-US" sz="2000" b="1" dirty="0"/>
        </a:p>
      </dgm:t>
    </dgm:pt>
    <dgm:pt modelId="{410E0985-6F07-4645-AAB0-1C52623DC282}" type="parTrans" cxnId="{892C92AA-CFAE-4DC2-9AB0-5A064B900D3B}">
      <dgm:prSet/>
      <dgm:spPr/>
      <dgm:t>
        <a:bodyPr/>
        <a:lstStyle/>
        <a:p>
          <a:pPr algn="l"/>
          <a:endParaRPr lang="en-US" sz="2000" b="1"/>
        </a:p>
      </dgm:t>
    </dgm:pt>
    <dgm:pt modelId="{A9AF1525-141B-4417-A686-CDAE21ECCCA5}" type="sibTrans" cxnId="{892C92AA-CFAE-4DC2-9AB0-5A064B900D3B}">
      <dgm:prSet/>
      <dgm:spPr/>
      <dgm:t>
        <a:bodyPr/>
        <a:lstStyle/>
        <a:p>
          <a:pPr algn="l"/>
          <a:endParaRPr lang="en-US" sz="2000" b="1"/>
        </a:p>
      </dgm:t>
    </dgm:pt>
    <dgm:pt modelId="{75F2BFCA-850A-4B4F-BB40-3F8D03064B32}">
      <dgm:prSet custT="1"/>
      <dgm:spPr/>
      <dgm:t>
        <a:bodyPr/>
        <a:lstStyle/>
        <a:p>
          <a:pPr algn="l" rtl="0"/>
          <a:r>
            <a:rPr lang="en-IN" sz="2000" b="1" dirty="0" smtClean="0"/>
            <a:t>10. TAKE-HOME INFORMATION</a:t>
          </a:r>
          <a:endParaRPr lang="en-US" sz="2000" b="1" dirty="0"/>
        </a:p>
      </dgm:t>
    </dgm:pt>
    <dgm:pt modelId="{1B0790AD-7800-44C5-A5B1-F51CDBD40431}" type="parTrans" cxnId="{164B156D-C191-430E-B663-BBC8F1B23F28}">
      <dgm:prSet/>
      <dgm:spPr/>
      <dgm:t>
        <a:bodyPr/>
        <a:lstStyle/>
        <a:p>
          <a:pPr algn="l"/>
          <a:endParaRPr lang="en-US" sz="2000" b="1"/>
        </a:p>
      </dgm:t>
    </dgm:pt>
    <dgm:pt modelId="{82D36AA9-7875-4E7D-9A1B-B4D75541167D}" type="sibTrans" cxnId="{164B156D-C191-430E-B663-BBC8F1B23F28}">
      <dgm:prSet/>
      <dgm:spPr/>
      <dgm:t>
        <a:bodyPr/>
        <a:lstStyle/>
        <a:p>
          <a:pPr algn="l"/>
          <a:endParaRPr lang="en-US" sz="2000" b="1"/>
        </a:p>
      </dgm:t>
    </dgm:pt>
    <dgm:pt modelId="{FD0A2BDF-93E8-424A-AC33-394918A88BE9}">
      <dgm:prSet custT="1"/>
      <dgm:spPr/>
      <dgm:t>
        <a:bodyPr/>
        <a:lstStyle/>
        <a:p>
          <a:pPr algn="l" rtl="0"/>
          <a:r>
            <a:rPr lang="en-IN" sz="2000" b="1" dirty="0" smtClean="0"/>
            <a:t> 7. LESS GOOD THINGS ABOUT USING </a:t>
          </a:r>
          <a:endParaRPr lang="en-US" sz="2000" b="1" dirty="0"/>
        </a:p>
      </dgm:t>
    </dgm:pt>
    <dgm:pt modelId="{2A2C899C-EC21-4BD4-91E7-BED71267C6F4}" type="parTrans" cxnId="{3DBCE16F-2D82-4D82-BECE-9AE49B25A892}">
      <dgm:prSet/>
      <dgm:spPr/>
      <dgm:t>
        <a:bodyPr/>
        <a:lstStyle/>
        <a:p>
          <a:pPr algn="l"/>
          <a:endParaRPr lang="en-US" sz="2000" b="1"/>
        </a:p>
      </dgm:t>
    </dgm:pt>
    <dgm:pt modelId="{06A6869F-AF76-4332-8A0B-445A2EB43F0F}" type="sibTrans" cxnId="{3DBCE16F-2D82-4D82-BECE-9AE49B25A892}">
      <dgm:prSet/>
      <dgm:spPr/>
      <dgm:t>
        <a:bodyPr/>
        <a:lstStyle/>
        <a:p>
          <a:pPr algn="l"/>
          <a:endParaRPr lang="en-US" sz="2000" b="1"/>
        </a:p>
      </dgm:t>
    </dgm:pt>
    <dgm:pt modelId="{83BA90AE-B806-4E81-9E3C-FB7626BA782C}" type="pres">
      <dgm:prSet presAssocID="{24EDBCF4-12C3-4BD0-986C-588E94A3C3D9}" presName="Name0" presStyleCnt="0">
        <dgm:presLayoutVars>
          <dgm:dir/>
          <dgm:animLvl val="lvl"/>
          <dgm:resizeHandles val="exact"/>
        </dgm:presLayoutVars>
      </dgm:prSet>
      <dgm:spPr/>
      <dgm:t>
        <a:bodyPr/>
        <a:lstStyle/>
        <a:p>
          <a:endParaRPr lang="en-US"/>
        </a:p>
      </dgm:t>
    </dgm:pt>
    <dgm:pt modelId="{20A53B6B-85B2-4A49-A6D6-E3059A004AF1}" type="pres">
      <dgm:prSet presAssocID="{75F2BFCA-850A-4B4F-BB40-3F8D03064B32}" presName="boxAndChildren" presStyleCnt="0"/>
      <dgm:spPr/>
    </dgm:pt>
    <dgm:pt modelId="{444FBC36-C928-48C6-826F-533DCEFA7FC1}" type="pres">
      <dgm:prSet presAssocID="{75F2BFCA-850A-4B4F-BB40-3F8D03064B32}" presName="parentTextBox" presStyleLbl="node1" presStyleIdx="0" presStyleCnt="9"/>
      <dgm:spPr/>
      <dgm:t>
        <a:bodyPr/>
        <a:lstStyle/>
        <a:p>
          <a:endParaRPr lang="en-US"/>
        </a:p>
      </dgm:t>
    </dgm:pt>
    <dgm:pt modelId="{96DC2E29-6452-4FF5-8F3B-19395CC40E48}" type="pres">
      <dgm:prSet presAssocID="{A9AF1525-141B-4417-A686-CDAE21ECCCA5}" presName="sp" presStyleCnt="0"/>
      <dgm:spPr/>
    </dgm:pt>
    <dgm:pt modelId="{959EFAA1-1865-4ACB-9438-ADE701E72025}" type="pres">
      <dgm:prSet presAssocID="{55C6A43B-9C31-43EA-93C8-CEE2C647467F}" presName="arrowAndChildren" presStyleCnt="0"/>
      <dgm:spPr/>
    </dgm:pt>
    <dgm:pt modelId="{14A49F05-FD43-432C-9405-4A4E9F5CEF7B}" type="pres">
      <dgm:prSet presAssocID="{55C6A43B-9C31-43EA-93C8-CEE2C647467F}" presName="parentTextArrow" presStyleLbl="node1" presStyleIdx="1" presStyleCnt="9"/>
      <dgm:spPr/>
      <dgm:t>
        <a:bodyPr/>
        <a:lstStyle/>
        <a:p>
          <a:endParaRPr lang="en-US"/>
        </a:p>
      </dgm:t>
    </dgm:pt>
    <dgm:pt modelId="{74B34B64-61CD-4409-9C0B-5FAFDD9AC01F}" type="pres">
      <dgm:prSet presAssocID="{A468DD89-E494-4758-A27C-D450CB76F2F5}" presName="sp" presStyleCnt="0"/>
      <dgm:spPr/>
    </dgm:pt>
    <dgm:pt modelId="{7C5DBF73-BD98-453C-A33B-264888A91E0F}" type="pres">
      <dgm:prSet presAssocID="{E3D15C3A-10DD-42D4-A4E3-1EB9A0F4711F}" presName="arrowAndChildren" presStyleCnt="0"/>
      <dgm:spPr/>
    </dgm:pt>
    <dgm:pt modelId="{91871F3E-A97D-4634-AF74-EBAAF33403D7}" type="pres">
      <dgm:prSet presAssocID="{E3D15C3A-10DD-42D4-A4E3-1EB9A0F4711F}" presName="parentTextArrow" presStyleLbl="node1" presStyleIdx="2" presStyleCnt="9"/>
      <dgm:spPr/>
      <dgm:t>
        <a:bodyPr/>
        <a:lstStyle/>
        <a:p>
          <a:endParaRPr lang="en-US"/>
        </a:p>
      </dgm:t>
    </dgm:pt>
    <dgm:pt modelId="{A6E4E926-3AD9-4881-9715-7F37F3A895F9}" type="pres">
      <dgm:prSet presAssocID="{06A6869F-AF76-4332-8A0B-445A2EB43F0F}" presName="sp" presStyleCnt="0"/>
      <dgm:spPr/>
    </dgm:pt>
    <dgm:pt modelId="{6C94BE21-8341-44E4-A861-47ECAF1A75E0}" type="pres">
      <dgm:prSet presAssocID="{FD0A2BDF-93E8-424A-AC33-394918A88BE9}" presName="arrowAndChildren" presStyleCnt="0"/>
      <dgm:spPr/>
    </dgm:pt>
    <dgm:pt modelId="{EEA67D20-C582-4D98-9FEA-F0D573A8F78C}" type="pres">
      <dgm:prSet presAssocID="{FD0A2BDF-93E8-424A-AC33-394918A88BE9}" presName="parentTextArrow" presStyleLbl="node1" presStyleIdx="3" presStyleCnt="9"/>
      <dgm:spPr/>
      <dgm:t>
        <a:bodyPr/>
        <a:lstStyle/>
        <a:p>
          <a:endParaRPr lang="en-US"/>
        </a:p>
      </dgm:t>
    </dgm:pt>
    <dgm:pt modelId="{551BF1DF-EF9C-4D43-9A72-6103C0DEE16E}" type="pres">
      <dgm:prSet presAssocID="{1BC400CA-A573-4F98-A590-2C21663479F4}" presName="sp" presStyleCnt="0"/>
      <dgm:spPr/>
    </dgm:pt>
    <dgm:pt modelId="{24FFD82A-121A-47AD-83B1-D6E337163149}" type="pres">
      <dgm:prSet presAssocID="{119570A4-71C9-4457-95F0-3A90FC6D08AB}" presName="arrowAndChildren" presStyleCnt="0"/>
      <dgm:spPr/>
    </dgm:pt>
    <dgm:pt modelId="{D6A2CDA0-703A-43C9-A1C4-14EF5DB53992}" type="pres">
      <dgm:prSet presAssocID="{119570A4-71C9-4457-95F0-3A90FC6D08AB}" presName="parentTextArrow" presStyleLbl="node1" presStyleIdx="4" presStyleCnt="9"/>
      <dgm:spPr/>
      <dgm:t>
        <a:bodyPr/>
        <a:lstStyle/>
        <a:p>
          <a:endParaRPr lang="en-US"/>
        </a:p>
      </dgm:t>
    </dgm:pt>
    <dgm:pt modelId="{FB47765A-171F-4764-982A-49C84F19F821}" type="pres">
      <dgm:prSet presAssocID="{E990E799-2559-401C-A89C-00E399C138B4}" presName="sp" presStyleCnt="0"/>
      <dgm:spPr/>
    </dgm:pt>
    <dgm:pt modelId="{BD3BEDFA-553E-476B-9B9B-1914D3E0B9CC}" type="pres">
      <dgm:prSet presAssocID="{1EA5504C-EF41-48BA-B148-3C7A74BAE537}" presName="arrowAndChildren" presStyleCnt="0"/>
      <dgm:spPr/>
    </dgm:pt>
    <dgm:pt modelId="{C9E20B3A-C23D-4764-9B8F-F888C568D141}" type="pres">
      <dgm:prSet presAssocID="{1EA5504C-EF41-48BA-B148-3C7A74BAE537}" presName="parentTextArrow" presStyleLbl="node1" presStyleIdx="5" presStyleCnt="9"/>
      <dgm:spPr/>
      <dgm:t>
        <a:bodyPr/>
        <a:lstStyle/>
        <a:p>
          <a:endParaRPr lang="en-US"/>
        </a:p>
      </dgm:t>
    </dgm:pt>
    <dgm:pt modelId="{83BB4899-D78F-46F0-9FDB-8B6802819B3A}" type="pres">
      <dgm:prSet presAssocID="{56B4A598-5FD8-4AFA-938F-4E540347C148}" presName="sp" presStyleCnt="0"/>
      <dgm:spPr/>
    </dgm:pt>
    <dgm:pt modelId="{5AD9A447-E3D0-478B-8C03-EE04F0464071}" type="pres">
      <dgm:prSet presAssocID="{97BDC0A2-E468-460B-A818-30E6CA57F30C}" presName="arrowAndChildren" presStyleCnt="0"/>
      <dgm:spPr/>
    </dgm:pt>
    <dgm:pt modelId="{A898E79A-44DD-4B73-B75C-761B3E525B2E}" type="pres">
      <dgm:prSet presAssocID="{97BDC0A2-E468-460B-A818-30E6CA57F30C}" presName="parentTextArrow" presStyleLbl="node1" presStyleIdx="6" presStyleCnt="9"/>
      <dgm:spPr/>
      <dgm:t>
        <a:bodyPr/>
        <a:lstStyle/>
        <a:p>
          <a:endParaRPr lang="en-US"/>
        </a:p>
      </dgm:t>
    </dgm:pt>
    <dgm:pt modelId="{70E21E9B-E8E2-482A-AE5F-FB6B502B4820}" type="pres">
      <dgm:prSet presAssocID="{6EF812BD-FE87-47AE-8B9E-C0B328AAC557}" presName="sp" presStyleCnt="0"/>
      <dgm:spPr/>
    </dgm:pt>
    <dgm:pt modelId="{C0B9C32D-C699-4C7D-BF60-A00A35651BA0}" type="pres">
      <dgm:prSet presAssocID="{F1C1FBF8-10BE-4F8B-8CAD-E3407FBB1C6D}" presName="arrowAndChildren" presStyleCnt="0"/>
      <dgm:spPr/>
    </dgm:pt>
    <dgm:pt modelId="{1258F41E-C224-4C01-9CD1-3D1C56B3FDB2}" type="pres">
      <dgm:prSet presAssocID="{F1C1FBF8-10BE-4F8B-8CAD-E3407FBB1C6D}" presName="parentTextArrow" presStyleLbl="node1" presStyleIdx="7" presStyleCnt="9"/>
      <dgm:spPr/>
      <dgm:t>
        <a:bodyPr/>
        <a:lstStyle/>
        <a:p>
          <a:endParaRPr lang="en-US"/>
        </a:p>
      </dgm:t>
    </dgm:pt>
    <dgm:pt modelId="{967B5D25-1917-465D-82E5-2671161416B9}" type="pres">
      <dgm:prSet presAssocID="{5BAAB270-3FAA-4C1C-8CD9-3E009A240B9B}" presName="sp" presStyleCnt="0"/>
      <dgm:spPr/>
    </dgm:pt>
    <dgm:pt modelId="{E5B51659-B43F-42F6-A754-077E6A85F22F}" type="pres">
      <dgm:prSet presAssocID="{14F2B0AC-120E-4D1F-8CAE-E857A40C7D93}" presName="arrowAndChildren" presStyleCnt="0"/>
      <dgm:spPr/>
    </dgm:pt>
    <dgm:pt modelId="{124E02C9-7C07-47E6-B3DF-200052245A6E}" type="pres">
      <dgm:prSet presAssocID="{14F2B0AC-120E-4D1F-8CAE-E857A40C7D93}" presName="parentTextArrow" presStyleLbl="node1" presStyleIdx="8" presStyleCnt="9" custLinFactNeighborY="-13604"/>
      <dgm:spPr/>
      <dgm:t>
        <a:bodyPr/>
        <a:lstStyle/>
        <a:p>
          <a:endParaRPr lang="en-US"/>
        </a:p>
      </dgm:t>
    </dgm:pt>
  </dgm:ptLst>
  <dgm:cxnLst>
    <dgm:cxn modelId="{2F619D21-B0DE-4C2E-91F0-54B9BDC094AA}" type="presOf" srcId="{FD0A2BDF-93E8-424A-AC33-394918A88BE9}" destId="{EEA67D20-C582-4D98-9FEA-F0D573A8F78C}" srcOrd="0" destOrd="0" presId="urn:microsoft.com/office/officeart/2005/8/layout/process4"/>
    <dgm:cxn modelId="{93B9E5EC-A8E4-4115-BCE9-F6FC231C6E69}" srcId="{24EDBCF4-12C3-4BD0-986C-588E94A3C3D9}" destId="{F1C1FBF8-10BE-4F8B-8CAD-E3407FBB1C6D}" srcOrd="1" destOrd="0" parTransId="{E81CAF83-6ECE-4E3E-9129-F4FDCBBCD7AC}" sibTransId="{6EF812BD-FE87-47AE-8B9E-C0B328AAC557}"/>
    <dgm:cxn modelId="{35EE8024-95BB-4281-9265-4083677ACD24}" srcId="{24EDBCF4-12C3-4BD0-986C-588E94A3C3D9}" destId="{97BDC0A2-E468-460B-A818-30E6CA57F30C}" srcOrd="2" destOrd="0" parTransId="{453026A8-84C7-4F88-982F-CB7D543C349A}" sibTransId="{56B4A598-5FD8-4AFA-938F-4E540347C148}"/>
    <dgm:cxn modelId="{164B156D-C191-430E-B663-BBC8F1B23F28}" srcId="{24EDBCF4-12C3-4BD0-986C-588E94A3C3D9}" destId="{75F2BFCA-850A-4B4F-BB40-3F8D03064B32}" srcOrd="8" destOrd="0" parTransId="{1B0790AD-7800-44C5-A5B1-F51CDBD40431}" sibTransId="{82D36AA9-7875-4E7D-9A1B-B4D75541167D}"/>
    <dgm:cxn modelId="{7339F428-444C-4AF9-8921-854D6B5D94FC}" type="presOf" srcId="{F1C1FBF8-10BE-4F8B-8CAD-E3407FBB1C6D}" destId="{1258F41E-C224-4C01-9CD1-3D1C56B3FDB2}" srcOrd="0" destOrd="0" presId="urn:microsoft.com/office/officeart/2005/8/layout/process4"/>
    <dgm:cxn modelId="{01CC7DF5-6866-486D-B34E-3A9800D04DBF}" srcId="{24EDBCF4-12C3-4BD0-986C-588E94A3C3D9}" destId="{E3D15C3A-10DD-42D4-A4E3-1EB9A0F4711F}" srcOrd="6" destOrd="0" parTransId="{8C5E32C9-F3B5-4FD5-8E74-D59A0F5FD877}" sibTransId="{A468DD89-E494-4758-A27C-D450CB76F2F5}"/>
    <dgm:cxn modelId="{5831EC01-D1B2-47AA-A74A-95BA58431CDC}" type="presOf" srcId="{E3D15C3A-10DD-42D4-A4E3-1EB9A0F4711F}" destId="{91871F3E-A97D-4634-AF74-EBAAF33403D7}" srcOrd="0" destOrd="0" presId="urn:microsoft.com/office/officeart/2005/8/layout/process4"/>
    <dgm:cxn modelId="{4C65E60F-8AB2-482B-8EE5-1C0CF137FAD4}" srcId="{24EDBCF4-12C3-4BD0-986C-588E94A3C3D9}" destId="{1EA5504C-EF41-48BA-B148-3C7A74BAE537}" srcOrd="3" destOrd="0" parTransId="{51895B92-E961-4224-AA7A-B6308A04F3E4}" sibTransId="{E990E799-2559-401C-A89C-00E399C138B4}"/>
    <dgm:cxn modelId="{40466A25-50A7-4839-85D3-D6AAB5DB261E}" type="presOf" srcId="{119570A4-71C9-4457-95F0-3A90FC6D08AB}" destId="{D6A2CDA0-703A-43C9-A1C4-14EF5DB53992}" srcOrd="0" destOrd="0" presId="urn:microsoft.com/office/officeart/2005/8/layout/process4"/>
    <dgm:cxn modelId="{F6AAFB44-A5F7-41DF-804C-C6A0D33575EF}" type="presOf" srcId="{1EA5504C-EF41-48BA-B148-3C7A74BAE537}" destId="{C9E20B3A-C23D-4764-9B8F-F888C568D141}" srcOrd="0" destOrd="0" presId="urn:microsoft.com/office/officeart/2005/8/layout/process4"/>
    <dgm:cxn modelId="{892C92AA-CFAE-4DC2-9AB0-5A064B900D3B}" srcId="{24EDBCF4-12C3-4BD0-986C-588E94A3C3D9}" destId="{55C6A43B-9C31-43EA-93C8-CEE2C647467F}" srcOrd="7" destOrd="0" parTransId="{410E0985-6F07-4645-AAB0-1C52623DC282}" sibTransId="{A9AF1525-141B-4417-A686-CDAE21ECCCA5}"/>
    <dgm:cxn modelId="{BEC49C12-CC8B-4BAE-8595-D979EF5B2D97}" type="presOf" srcId="{55C6A43B-9C31-43EA-93C8-CEE2C647467F}" destId="{14A49F05-FD43-432C-9405-4A4E9F5CEF7B}" srcOrd="0" destOrd="0" presId="urn:microsoft.com/office/officeart/2005/8/layout/process4"/>
    <dgm:cxn modelId="{62B79E18-2A22-417D-8EB0-AE85A4364B35}" srcId="{24EDBCF4-12C3-4BD0-986C-588E94A3C3D9}" destId="{119570A4-71C9-4457-95F0-3A90FC6D08AB}" srcOrd="4" destOrd="0" parTransId="{DE451CA5-9920-4A93-94FB-CD9A9F65F1B4}" sibTransId="{1BC400CA-A573-4F98-A590-2C21663479F4}"/>
    <dgm:cxn modelId="{5A126039-D08C-4CD5-90C3-44FDAF9097F5}" type="presOf" srcId="{75F2BFCA-850A-4B4F-BB40-3F8D03064B32}" destId="{444FBC36-C928-48C6-826F-533DCEFA7FC1}" srcOrd="0" destOrd="0" presId="urn:microsoft.com/office/officeart/2005/8/layout/process4"/>
    <dgm:cxn modelId="{4E13BD01-8E33-4690-96F8-48C79BE64DCE}" type="presOf" srcId="{14F2B0AC-120E-4D1F-8CAE-E857A40C7D93}" destId="{124E02C9-7C07-47E6-B3DF-200052245A6E}" srcOrd="0" destOrd="0" presId="urn:microsoft.com/office/officeart/2005/8/layout/process4"/>
    <dgm:cxn modelId="{3DBCE16F-2D82-4D82-BECE-9AE49B25A892}" srcId="{24EDBCF4-12C3-4BD0-986C-588E94A3C3D9}" destId="{FD0A2BDF-93E8-424A-AC33-394918A88BE9}" srcOrd="5" destOrd="0" parTransId="{2A2C899C-EC21-4BD4-91E7-BED71267C6F4}" sibTransId="{06A6869F-AF76-4332-8A0B-445A2EB43F0F}"/>
    <dgm:cxn modelId="{F9B51A51-9191-43B4-8236-DB3AC0E3C1CC}" srcId="{24EDBCF4-12C3-4BD0-986C-588E94A3C3D9}" destId="{14F2B0AC-120E-4D1F-8CAE-E857A40C7D93}" srcOrd="0" destOrd="0" parTransId="{9EA14671-91F5-4900-B498-EBCEE7B050AD}" sibTransId="{5BAAB270-3FAA-4C1C-8CD9-3E009A240B9B}"/>
    <dgm:cxn modelId="{28DAD9EA-5292-4829-B41A-328C6F28D9D1}" type="presOf" srcId="{24EDBCF4-12C3-4BD0-986C-588E94A3C3D9}" destId="{83BA90AE-B806-4E81-9E3C-FB7626BA782C}" srcOrd="0" destOrd="0" presId="urn:microsoft.com/office/officeart/2005/8/layout/process4"/>
    <dgm:cxn modelId="{B795CCB4-6822-4956-BCDC-795B61021F8A}" type="presOf" srcId="{97BDC0A2-E468-460B-A818-30E6CA57F30C}" destId="{A898E79A-44DD-4B73-B75C-761B3E525B2E}" srcOrd="0" destOrd="0" presId="urn:microsoft.com/office/officeart/2005/8/layout/process4"/>
    <dgm:cxn modelId="{D3C73D05-95E5-4028-A0B7-19DE7E93E132}" type="presParOf" srcId="{83BA90AE-B806-4E81-9E3C-FB7626BA782C}" destId="{20A53B6B-85B2-4A49-A6D6-E3059A004AF1}" srcOrd="0" destOrd="0" presId="urn:microsoft.com/office/officeart/2005/8/layout/process4"/>
    <dgm:cxn modelId="{9A78D8EA-A6E7-4ADA-A65D-938ACA3DB666}" type="presParOf" srcId="{20A53B6B-85B2-4A49-A6D6-E3059A004AF1}" destId="{444FBC36-C928-48C6-826F-533DCEFA7FC1}" srcOrd="0" destOrd="0" presId="urn:microsoft.com/office/officeart/2005/8/layout/process4"/>
    <dgm:cxn modelId="{8E4C6941-CDA5-4B99-99C6-FD5F0F234D7F}" type="presParOf" srcId="{83BA90AE-B806-4E81-9E3C-FB7626BA782C}" destId="{96DC2E29-6452-4FF5-8F3B-19395CC40E48}" srcOrd="1" destOrd="0" presId="urn:microsoft.com/office/officeart/2005/8/layout/process4"/>
    <dgm:cxn modelId="{AF6B5F9B-4D77-4146-BB17-0C32EB291CD3}" type="presParOf" srcId="{83BA90AE-B806-4E81-9E3C-FB7626BA782C}" destId="{959EFAA1-1865-4ACB-9438-ADE701E72025}" srcOrd="2" destOrd="0" presId="urn:microsoft.com/office/officeart/2005/8/layout/process4"/>
    <dgm:cxn modelId="{904F952E-F52F-4073-BD83-C65619E8BD5D}" type="presParOf" srcId="{959EFAA1-1865-4ACB-9438-ADE701E72025}" destId="{14A49F05-FD43-432C-9405-4A4E9F5CEF7B}" srcOrd="0" destOrd="0" presId="urn:microsoft.com/office/officeart/2005/8/layout/process4"/>
    <dgm:cxn modelId="{8C5C0C9E-7F98-4736-A08D-454CFD23B93E}" type="presParOf" srcId="{83BA90AE-B806-4E81-9E3C-FB7626BA782C}" destId="{74B34B64-61CD-4409-9C0B-5FAFDD9AC01F}" srcOrd="3" destOrd="0" presId="urn:microsoft.com/office/officeart/2005/8/layout/process4"/>
    <dgm:cxn modelId="{B2758856-B7AC-412F-9968-CF28F0DC0BCC}" type="presParOf" srcId="{83BA90AE-B806-4E81-9E3C-FB7626BA782C}" destId="{7C5DBF73-BD98-453C-A33B-264888A91E0F}" srcOrd="4" destOrd="0" presId="urn:microsoft.com/office/officeart/2005/8/layout/process4"/>
    <dgm:cxn modelId="{A6B97455-670C-4E24-9A7C-6E3E5D7F4DB9}" type="presParOf" srcId="{7C5DBF73-BD98-453C-A33B-264888A91E0F}" destId="{91871F3E-A97D-4634-AF74-EBAAF33403D7}" srcOrd="0" destOrd="0" presId="urn:microsoft.com/office/officeart/2005/8/layout/process4"/>
    <dgm:cxn modelId="{DEB4BC69-D252-4B68-9B58-035C0F42A3F9}" type="presParOf" srcId="{83BA90AE-B806-4E81-9E3C-FB7626BA782C}" destId="{A6E4E926-3AD9-4881-9715-7F37F3A895F9}" srcOrd="5" destOrd="0" presId="urn:microsoft.com/office/officeart/2005/8/layout/process4"/>
    <dgm:cxn modelId="{BF15BFE7-A043-44E5-A65A-4D4722861902}" type="presParOf" srcId="{83BA90AE-B806-4E81-9E3C-FB7626BA782C}" destId="{6C94BE21-8341-44E4-A861-47ECAF1A75E0}" srcOrd="6" destOrd="0" presId="urn:microsoft.com/office/officeart/2005/8/layout/process4"/>
    <dgm:cxn modelId="{46809FE0-C185-47C7-A695-89C1AED2023E}" type="presParOf" srcId="{6C94BE21-8341-44E4-A861-47ECAF1A75E0}" destId="{EEA67D20-C582-4D98-9FEA-F0D573A8F78C}" srcOrd="0" destOrd="0" presId="urn:microsoft.com/office/officeart/2005/8/layout/process4"/>
    <dgm:cxn modelId="{F650E7A7-94D5-44EA-A87F-30865428250A}" type="presParOf" srcId="{83BA90AE-B806-4E81-9E3C-FB7626BA782C}" destId="{551BF1DF-EF9C-4D43-9A72-6103C0DEE16E}" srcOrd="7" destOrd="0" presId="urn:microsoft.com/office/officeart/2005/8/layout/process4"/>
    <dgm:cxn modelId="{E67FF9EE-ADBF-4ABF-BE9C-E8E0E40CA748}" type="presParOf" srcId="{83BA90AE-B806-4E81-9E3C-FB7626BA782C}" destId="{24FFD82A-121A-47AD-83B1-D6E337163149}" srcOrd="8" destOrd="0" presId="urn:microsoft.com/office/officeart/2005/8/layout/process4"/>
    <dgm:cxn modelId="{074CD3C5-A3F5-4B32-A6A4-FFD5F389F655}" type="presParOf" srcId="{24FFD82A-121A-47AD-83B1-D6E337163149}" destId="{D6A2CDA0-703A-43C9-A1C4-14EF5DB53992}" srcOrd="0" destOrd="0" presId="urn:microsoft.com/office/officeart/2005/8/layout/process4"/>
    <dgm:cxn modelId="{68A7D0C3-139A-4B47-A5BF-9BB27938B266}" type="presParOf" srcId="{83BA90AE-B806-4E81-9E3C-FB7626BA782C}" destId="{FB47765A-171F-4764-982A-49C84F19F821}" srcOrd="9" destOrd="0" presId="urn:microsoft.com/office/officeart/2005/8/layout/process4"/>
    <dgm:cxn modelId="{E2690AE4-DEF0-49E8-BE39-D2C01FEBD0CD}" type="presParOf" srcId="{83BA90AE-B806-4E81-9E3C-FB7626BA782C}" destId="{BD3BEDFA-553E-476B-9B9B-1914D3E0B9CC}" srcOrd="10" destOrd="0" presId="urn:microsoft.com/office/officeart/2005/8/layout/process4"/>
    <dgm:cxn modelId="{EB5F603A-D2DA-4E8B-A6F9-022786482BD2}" type="presParOf" srcId="{BD3BEDFA-553E-476B-9B9B-1914D3E0B9CC}" destId="{C9E20B3A-C23D-4764-9B8F-F888C568D141}" srcOrd="0" destOrd="0" presId="urn:microsoft.com/office/officeart/2005/8/layout/process4"/>
    <dgm:cxn modelId="{B99178B8-7866-41F7-9DCC-3C45C04AB52E}" type="presParOf" srcId="{83BA90AE-B806-4E81-9E3C-FB7626BA782C}" destId="{83BB4899-D78F-46F0-9FDB-8B6802819B3A}" srcOrd="11" destOrd="0" presId="urn:microsoft.com/office/officeart/2005/8/layout/process4"/>
    <dgm:cxn modelId="{D009814A-9D3A-4EB9-80D4-977156576B58}" type="presParOf" srcId="{83BA90AE-B806-4E81-9E3C-FB7626BA782C}" destId="{5AD9A447-E3D0-478B-8C03-EE04F0464071}" srcOrd="12" destOrd="0" presId="urn:microsoft.com/office/officeart/2005/8/layout/process4"/>
    <dgm:cxn modelId="{8538C156-A928-40DC-8487-E0F4500AD639}" type="presParOf" srcId="{5AD9A447-E3D0-478B-8C03-EE04F0464071}" destId="{A898E79A-44DD-4B73-B75C-761B3E525B2E}" srcOrd="0" destOrd="0" presId="urn:microsoft.com/office/officeart/2005/8/layout/process4"/>
    <dgm:cxn modelId="{8366475A-E3EF-40D0-BDD7-711D0B17E270}" type="presParOf" srcId="{83BA90AE-B806-4E81-9E3C-FB7626BA782C}" destId="{70E21E9B-E8E2-482A-AE5F-FB6B502B4820}" srcOrd="13" destOrd="0" presId="urn:microsoft.com/office/officeart/2005/8/layout/process4"/>
    <dgm:cxn modelId="{40B3EAB7-33D1-476B-83C6-B7D845E1CFA6}" type="presParOf" srcId="{83BA90AE-B806-4E81-9E3C-FB7626BA782C}" destId="{C0B9C32D-C699-4C7D-BF60-A00A35651BA0}" srcOrd="14" destOrd="0" presId="urn:microsoft.com/office/officeart/2005/8/layout/process4"/>
    <dgm:cxn modelId="{F0F7E509-3DCD-4695-ADE1-0439B806CFC9}" type="presParOf" srcId="{C0B9C32D-C699-4C7D-BF60-A00A35651BA0}" destId="{1258F41E-C224-4C01-9CD1-3D1C56B3FDB2}" srcOrd="0" destOrd="0" presId="urn:microsoft.com/office/officeart/2005/8/layout/process4"/>
    <dgm:cxn modelId="{22E50790-ABCE-482C-B890-E64D7DD6DEA1}" type="presParOf" srcId="{83BA90AE-B806-4E81-9E3C-FB7626BA782C}" destId="{967B5D25-1917-465D-82E5-2671161416B9}" srcOrd="15" destOrd="0" presId="urn:microsoft.com/office/officeart/2005/8/layout/process4"/>
    <dgm:cxn modelId="{54EE3127-8247-4D05-BA6B-36D92358CD51}" type="presParOf" srcId="{83BA90AE-B806-4E81-9E3C-FB7626BA782C}" destId="{E5B51659-B43F-42F6-A754-077E6A85F22F}" srcOrd="16" destOrd="0" presId="urn:microsoft.com/office/officeart/2005/8/layout/process4"/>
    <dgm:cxn modelId="{A04C0C7A-BC1E-40A3-98CC-2C8B09E853F4}" type="presParOf" srcId="{E5B51659-B43F-42F6-A754-077E6A85F22F}" destId="{124E02C9-7C07-47E6-B3DF-200052245A6E}"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41952C-8DC8-4B3A-9B40-543488F81D64}">
      <dsp:nvSpPr>
        <dsp:cNvPr id="0" name=""/>
        <dsp:cNvSpPr/>
      </dsp:nvSpPr>
      <dsp:spPr>
        <a:xfrm rot="5400000">
          <a:off x="-332467" y="656681"/>
          <a:ext cx="1681602" cy="73621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1</a:t>
          </a:r>
          <a:endParaRPr lang="en-US" sz="2400" kern="1200" dirty="0">
            <a:solidFill>
              <a:schemeClr val="bg1"/>
            </a:solidFill>
          </a:endParaRPr>
        </a:p>
      </dsp:txBody>
      <dsp:txXfrm rot="5400000">
        <a:off x="-332467" y="656681"/>
        <a:ext cx="1681602" cy="736216"/>
      </dsp:txXfrm>
    </dsp:sp>
    <dsp:sp modelId="{9177BF38-85BE-4C95-89CB-593B49851C96}">
      <dsp:nvSpPr>
        <dsp:cNvPr id="0" name=""/>
        <dsp:cNvSpPr/>
      </dsp:nvSpPr>
      <dsp:spPr>
        <a:xfrm rot="5400000">
          <a:off x="3719107" y="-2304443"/>
          <a:ext cx="1094109" cy="611942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latin typeface="Calibri" pitchFamily="34" charset="0"/>
              <a:cs typeface="Calibri" pitchFamily="34" charset="0"/>
            </a:rPr>
            <a:t>Cross-sectional screening of 386 medical records from </a:t>
          </a:r>
          <a:r>
            <a:rPr lang="en-US" sz="1800" b="1" kern="1200" dirty="0" err="1" smtClean="0">
              <a:latin typeface="Calibri" pitchFamily="34" charset="0"/>
              <a:cs typeface="Calibri" pitchFamily="34" charset="0"/>
            </a:rPr>
            <a:t>Buprenorphine</a:t>
          </a:r>
          <a:r>
            <a:rPr lang="en-US" sz="1800" b="1" kern="1200" dirty="0" smtClean="0">
              <a:latin typeface="Calibri" pitchFamily="34" charset="0"/>
              <a:cs typeface="Calibri" pitchFamily="34" charset="0"/>
            </a:rPr>
            <a:t> pharmacy in a tertiary addiction treatment centre in India</a:t>
          </a:r>
          <a:endParaRPr lang="en-US" sz="1800" b="1"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en-US" sz="1800" b="1" kern="1200" dirty="0" smtClean="0">
              <a:latin typeface="Calibri" pitchFamily="34" charset="0"/>
              <a:cs typeface="Calibri" pitchFamily="34" charset="0"/>
            </a:rPr>
            <a:t>Inclusion/Exclusion criteria applied</a:t>
          </a:r>
          <a:endParaRPr lang="en-US" sz="1800" b="1" kern="1200" dirty="0">
            <a:latin typeface="Calibri" pitchFamily="34" charset="0"/>
            <a:cs typeface="Calibri" pitchFamily="34" charset="0"/>
          </a:endParaRPr>
        </a:p>
      </dsp:txBody>
      <dsp:txXfrm rot="5400000">
        <a:off x="3719107" y="-2304443"/>
        <a:ext cx="1094109" cy="6119421"/>
      </dsp:txXfrm>
    </dsp:sp>
    <dsp:sp modelId="{4663A668-DA57-4DF9-AD03-61A3F3669823}">
      <dsp:nvSpPr>
        <dsp:cNvPr id="0" name=""/>
        <dsp:cNvSpPr/>
      </dsp:nvSpPr>
      <dsp:spPr>
        <a:xfrm rot="5400000">
          <a:off x="-313574" y="2878545"/>
          <a:ext cx="1681602" cy="77400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2</a:t>
          </a:r>
          <a:endParaRPr lang="en-US" sz="2400" kern="1200" dirty="0">
            <a:solidFill>
              <a:schemeClr val="bg1"/>
            </a:solidFill>
          </a:endParaRPr>
        </a:p>
      </dsp:txBody>
      <dsp:txXfrm rot="5400000">
        <a:off x="-313574" y="2878545"/>
        <a:ext cx="1681602" cy="774002"/>
      </dsp:txXfrm>
    </dsp:sp>
    <dsp:sp modelId="{E882929E-C1ED-4E7E-B494-210CAD79A954}">
      <dsp:nvSpPr>
        <dsp:cNvPr id="0" name=""/>
        <dsp:cNvSpPr/>
      </dsp:nvSpPr>
      <dsp:spPr>
        <a:xfrm rot="5400000">
          <a:off x="2993176" y="-292401"/>
          <a:ext cx="2515533" cy="612316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rgbClr val="FF0000"/>
              </a:solidFill>
              <a:latin typeface="Calibri" pitchFamily="34" charset="0"/>
              <a:cs typeface="Calibri" pitchFamily="34" charset="0"/>
            </a:rPr>
            <a:t>Subjects excluded</a:t>
          </a:r>
          <a:endParaRPr lang="en-US" sz="1800" b="1" kern="1200" dirty="0">
            <a:solidFill>
              <a:srgbClr val="FF0000"/>
            </a:solidFill>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Consent not given (n=38 )</a:t>
          </a:r>
          <a:endParaRPr lang="en-US" sz="1800" b="1" kern="1200" dirty="0">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Co-morbid Psychiatric diagnosis (n=48 )</a:t>
          </a:r>
          <a:endParaRPr lang="en-US" sz="1800" b="1" kern="1200" dirty="0">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Prior diagnosis of substances other than NDS/ADS (n =20)</a:t>
          </a:r>
          <a:endParaRPr lang="en-US" sz="1800" b="1" kern="1200" dirty="0">
            <a:latin typeface="Calibri" pitchFamily="34" charset="0"/>
            <a:cs typeface="Calibri" pitchFamily="34" charset="0"/>
          </a:endParaRPr>
        </a:p>
        <a:p>
          <a:pPr marL="171450" lvl="1"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Age &gt; 60 years (n=12)</a:t>
          </a:r>
          <a:endParaRPr lang="en-US" sz="1800" b="1" kern="1200" dirty="0">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Female gender (n= 6)</a:t>
          </a:r>
          <a:endParaRPr lang="en-US" sz="1800" b="1" kern="1200" dirty="0">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smtClean="0">
              <a:latin typeface="Calibri" pitchFamily="34" charset="0"/>
              <a:cs typeface="Calibri" pitchFamily="34" charset="0"/>
            </a:rPr>
            <a:t>Inadequate follow up (n=56)</a:t>
          </a:r>
          <a:endParaRPr lang="en-US" sz="1800" b="1" kern="1200" dirty="0">
            <a:latin typeface="Calibri" pitchFamily="34" charset="0"/>
            <a:cs typeface="Calibri" pitchFamily="34" charset="0"/>
          </a:endParaRPr>
        </a:p>
        <a:p>
          <a:pPr marL="342900" lvl="2" indent="-171450" algn="l" defTabSz="800100">
            <a:lnSpc>
              <a:spcPct val="100000"/>
            </a:lnSpc>
            <a:spcBef>
              <a:spcPct val="0"/>
            </a:spcBef>
            <a:spcAft>
              <a:spcPts val="0"/>
            </a:spcAft>
            <a:buChar char="••"/>
          </a:pPr>
          <a:r>
            <a:rPr lang="en-US" sz="1800" b="1" kern="1200" dirty="0" err="1" smtClean="0">
              <a:latin typeface="Calibri" pitchFamily="34" charset="0"/>
              <a:cs typeface="Calibri" pitchFamily="34" charset="0"/>
            </a:rPr>
            <a:t>Buprenorphine</a:t>
          </a:r>
          <a:r>
            <a:rPr lang="en-US" sz="1800" b="1" kern="1200" dirty="0" smtClean="0">
              <a:latin typeface="Calibri" pitchFamily="34" charset="0"/>
              <a:cs typeface="Calibri" pitchFamily="34" charset="0"/>
            </a:rPr>
            <a:t> treatment &lt; 3 months (n=54)</a:t>
          </a:r>
          <a:endParaRPr lang="en-US" sz="1800" b="1" kern="1200" dirty="0">
            <a:latin typeface="Calibri" pitchFamily="34" charset="0"/>
            <a:cs typeface="Calibri" pitchFamily="34" charset="0"/>
          </a:endParaRPr>
        </a:p>
      </dsp:txBody>
      <dsp:txXfrm rot="5400000">
        <a:off x="2993176" y="-292401"/>
        <a:ext cx="2515533" cy="6123166"/>
      </dsp:txXfrm>
    </dsp:sp>
    <dsp:sp modelId="{91FA57E8-13F6-4412-92B7-E87CB93B143F}">
      <dsp:nvSpPr>
        <dsp:cNvPr id="0" name=""/>
        <dsp:cNvSpPr/>
      </dsp:nvSpPr>
      <dsp:spPr>
        <a:xfrm rot="5400000">
          <a:off x="-280868" y="4499103"/>
          <a:ext cx="1681602" cy="83941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3</a:t>
          </a:r>
          <a:endParaRPr lang="en-US" sz="2400" kern="1200" dirty="0">
            <a:solidFill>
              <a:schemeClr val="bg1"/>
            </a:solidFill>
          </a:endParaRPr>
        </a:p>
      </dsp:txBody>
      <dsp:txXfrm rot="5400000">
        <a:off x="-280868" y="4499103"/>
        <a:ext cx="1681602" cy="839412"/>
      </dsp:txXfrm>
    </dsp:sp>
    <dsp:sp modelId="{622DDF48-A171-4534-991A-44252B4BEA23}">
      <dsp:nvSpPr>
        <dsp:cNvPr id="0" name=""/>
        <dsp:cNvSpPr/>
      </dsp:nvSpPr>
      <dsp:spPr>
        <a:xfrm rot="5400000">
          <a:off x="3909230" y="1637204"/>
          <a:ext cx="1090893" cy="621968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rgbClr val="FF0000"/>
              </a:solidFill>
            </a:rPr>
            <a:t>Final Inclusion (n=152)</a:t>
          </a:r>
          <a:endParaRPr lang="en-US" sz="1800" b="1" kern="1200" dirty="0">
            <a:solidFill>
              <a:srgbClr val="FF0000"/>
            </a:solidFill>
          </a:endParaRPr>
        </a:p>
        <a:p>
          <a:pPr marL="342900" lvl="2" indent="-171450" algn="l" defTabSz="800100">
            <a:lnSpc>
              <a:spcPct val="90000"/>
            </a:lnSpc>
            <a:spcBef>
              <a:spcPct val="0"/>
            </a:spcBef>
            <a:spcAft>
              <a:spcPct val="15000"/>
            </a:spcAft>
            <a:buChar char="••"/>
          </a:pPr>
          <a:r>
            <a:rPr lang="en-US" sz="1800" b="1" kern="1200" dirty="0" smtClean="0"/>
            <a:t>WHO ASSIST questionnaire applied</a:t>
          </a:r>
          <a:endParaRPr lang="en-US" sz="1800" b="1" kern="1200" dirty="0"/>
        </a:p>
        <a:p>
          <a:pPr marL="342900" lvl="2" indent="-171450" algn="l" defTabSz="800100">
            <a:lnSpc>
              <a:spcPct val="90000"/>
            </a:lnSpc>
            <a:spcBef>
              <a:spcPct val="0"/>
            </a:spcBef>
            <a:spcAft>
              <a:spcPct val="15000"/>
            </a:spcAft>
            <a:buChar char="••"/>
          </a:pPr>
          <a:r>
            <a:rPr lang="en-US" sz="1800" b="1" kern="1200" dirty="0" smtClean="0"/>
            <a:t>Quantity &amp; Frequency for alcohol use</a:t>
          </a:r>
          <a:endParaRPr lang="en-US" sz="1800" b="1" kern="1200" dirty="0"/>
        </a:p>
      </dsp:txBody>
      <dsp:txXfrm rot="5400000">
        <a:off x="3909230" y="1637204"/>
        <a:ext cx="1090893" cy="621968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4FBC36-C928-48C6-826F-533DCEFA7FC1}">
      <dsp:nvSpPr>
        <dsp:cNvPr id="0" name=""/>
        <dsp:cNvSpPr/>
      </dsp:nvSpPr>
      <dsp:spPr>
        <a:xfrm>
          <a:off x="0" y="4521266"/>
          <a:ext cx="8915400" cy="370966"/>
        </a:xfrm>
        <a:prstGeom prst="rect">
          <a:avLst/>
        </a:prstGeom>
        <a:gradFill rotWithShape="0">
          <a:gsLst>
            <a:gs pos="20000">
              <a:schemeClr val="accent2">
                <a:hueOff val="0"/>
                <a:satOff val="0"/>
                <a:lumOff val="0"/>
                <a:alphaOff val="0"/>
                <a:tint val="9000"/>
              </a:schemeClr>
            </a:gs>
            <a:gs pos="100000">
              <a:schemeClr val="accent2">
                <a:hueOff val="0"/>
                <a:satOff val="0"/>
                <a:lumOff val="0"/>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10. TAKE-HOME INFORMATION</a:t>
          </a:r>
          <a:endParaRPr lang="en-US" sz="2000" b="1" kern="1200" dirty="0"/>
        </a:p>
      </dsp:txBody>
      <dsp:txXfrm>
        <a:off x="0" y="4521266"/>
        <a:ext cx="8915400" cy="370966"/>
      </dsp:txXfrm>
    </dsp:sp>
    <dsp:sp modelId="{14A49F05-FD43-432C-9405-4A4E9F5CEF7B}">
      <dsp:nvSpPr>
        <dsp:cNvPr id="0" name=""/>
        <dsp:cNvSpPr/>
      </dsp:nvSpPr>
      <dsp:spPr>
        <a:xfrm rot="10800000">
          <a:off x="0" y="3956284"/>
          <a:ext cx="8915400" cy="570545"/>
        </a:xfrm>
        <a:prstGeom prst="upArrowCallout">
          <a:avLst/>
        </a:prstGeom>
        <a:gradFill rotWithShape="0">
          <a:gsLst>
            <a:gs pos="20000">
              <a:schemeClr val="accent2">
                <a:hueOff val="585190"/>
                <a:satOff val="-730"/>
                <a:lumOff val="172"/>
                <a:alphaOff val="0"/>
                <a:tint val="9000"/>
              </a:schemeClr>
            </a:gs>
            <a:gs pos="100000">
              <a:schemeClr val="accent2">
                <a:hueOff val="585190"/>
                <a:satOff val="-730"/>
                <a:lumOff val="172"/>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9. CONCERN about less good things</a:t>
          </a:r>
          <a:endParaRPr lang="en-US" sz="2000" b="1" kern="1200" dirty="0"/>
        </a:p>
      </dsp:txBody>
      <dsp:txXfrm rot="10800000">
        <a:off x="0" y="3956284"/>
        <a:ext cx="8915400" cy="570545"/>
      </dsp:txXfrm>
    </dsp:sp>
    <dsp:sp modelId="{91871F3E-A97D-4634-AF74-EBAAF33403D7}">
      <dsp:nvSpPr>
        <dsp:cNvPr id="0" name=""/>
        <dsp:cNvSpPr/>
      </dsp:nvSpPr>
      <dsp:spPr>
        <a:xfrm rot="10800000">
          <a:off x="0" y="3391303"/>
          <a:ext cx="8915400" cy="570545"/>
        </a:xfrm>
        <a:prstGeom prst="upArrowCallout">
          <a:avLst/>
        </a:prstGeom>
        <a:gradFill rotWithShape="0">
          <a:gsLst>
            <a:gs pos="20000">
              <a:schemeClr val="accent2">
                <a:hueOff val="1170380"/>
                <a:satOff val="-1460"/>
                <a:lumOff val="343"/>
                <a:alphaOff val="0"/>
                <a:tint val="9000"/>
              </a:schemeClr>
            </a:gs>
            <a:gs pos="100000">
              <a:schemeClr val="accent2">
                <a:hueOff val="1170380"/>
                <a:satOff val="-1460"/>
                <a:lumOff val="343"/>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8.  SUMMARISE </a:t>
          </a:r>
          <a:endParaRPr lang="en-US" sz="2000" b="1" kern="1200" dirty="0"/>
        </a:p>
      </dsp:txBody>
      <dsp:txXfrm rot="10800000">
        <a:off x="0" y="3391303"/>
        <a:ext cx="8915400" cy="570545"/>
      </dsp:txXfrm>
    </dsp:sp>
    <dsp:sp modelId="{EEA67D20-C582-4D98-9FEA-F0D573A8F78C}">
      <dsp:nvSpPr>
        <dsp:cNvPr id="0" name=""/>
        <dsp:cNvSpPr/>
      </dsp:nvSpPr>
      <dsp:spPr>
        <a:xfrm rot="10800000">
          <a:off x="0" y="2826321"/>
          <a:ext cx="8915400" cy="570545"/>
        </a:xfrm>
        <a:prstGeom prst="upArrowCallout">
          <a:avLst/>
        </a:prstGeom>
        <a:gradFill rotWithShape="0">
          <a:gsLst>
            <a:gs pos="20000">
              <a:schemeClr val="accent2">
                <a:hueOff val="1755570"/>
                <a:satOff val="-2190"/>
                <a:lumOff val="515"/>
                <a:alphaOff val="0"/>
                <a:tint val="9000"/>
              </a:schemeClr>
            </a:gs>
            <a:gs pos="100000">
              <a:schemeClr val="accent2">
                <a:hueOff val="1755570"/>
                <a:satOff val="-2190"/>
                <a:lumOff val="515"/>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 7. LESS GOOD THINGS ABOUT USING </a:t>
          </a:r>
          <a:endParaRPr lang="en-US" sz="2000" b="1" kern="1200" dirty="0"/>
        </a:p>
      </dsp:txBody>
      <dsp:txXfrm rot="10800000">
        <a:off x="0" y="2826321"/>
        <a:ext cx="8915400" cy="570545"/>
      </dsp:txXfrm>
    </dsp:sp>
    <dsp:sp modelId="{D6A2CDA0-703A-43C9-A1C4-14EF5DB53992}">
      <dsp:nvSpPr>
        <dsp:cNvPr id="0" name=""/>
        <dsp:cNvSpPr/>
      </dsp:nvSpPr>
      <dsp:spPr>
        <a:xfrm rot="10800000">
          <a:off x="0" y="2261340"/>
          <a:ext cx="8915400" cy="570545"/>
        </a:xfrm>
        <a:prstGeom prst="upArrowCallout">
          <a:avLst/>
        </a:prstGeom>
        <a:gradFill rotWithShape="0">
          <a:gsLst>
            <a:gs pos="20000">
              <a:schemeClr val="accent2">
                <a:hueOff val="2340759"/>
                <a:satOff val="-2919"/>
                <a:lumOff val="686"/>
                <a:alphaOff val="0"/>
                <a:tint val="9000"/>
              </a:schemeClr>
            </a:gs>
            <a:gs pos="100000">
              <a:schemeClr val="accent2">
                <a:hueOff val="2340759"/>
                <a:satOff val="-2919"/>
                <a:lumOff val="686"/>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6.  GOOD THINGS ABOUT USING</a:t>
          </a:r>
          <a:endParaRPr lang="en-US" sz="2000" b="1" kern="1200" dirty="0"/>
        </a:p>
      </dsp:txBody>
      <dsp:txXfrm rot="10800000">
        <a:off x="0" y="2261340"/>
        <a:ext cx="8915400" cy="570545"/>
      </dsp:txXfrm>
    </dsp:sp>
    <dsp:sp modelId="{C9E20B3A-C23D-4764-9B8F-F888C568D141}">
      <dsp:nvSpPr>
        <dsp:cNvPr id="0" name=""/>
        <dsp:cNvSpPr/>
      </dsp:nvSpPr>
      <dsp:spPr>
        <a:xfrm rot="10800000">
          <a:off x="0" y="1696358"/>
          <a:ext cx="8915400" cy="570545"/>
        </a:xfrm>
        <a:prstGeom prst="upArrowCallout">
          <a:avLst/>
        </a:prstGeom>
        <a:gradFill rotWithShape="0">
          <a:gsLst>
            <a:gs pos="20000">
              <a:schemeClr val="accent2">
                <a:hueOff val="2925949"/>
                <a:satOff val="-3649"/>
                <a:lumOff val="858"/>
                <a:alphaOff val="0"/>
                <a:tint val="9000"/>
              </a:schemeClr>
            </a:gs>
            <a:gs pos="100000">
              <a:schemeClr val="accent2">
                <a:hueOff val="2925949"/>
                <a:satOff val="-3649"/>
                <a:lumOff val="858"/>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5.  CONCERN about score </a:t>
          </a:r>
          <a:endParaRPr lang="en-US" sz="2000" b="1" kern="1200" dirty="0"/>
        </a:p>
      </dsp:txBody>
      <dsp:txXfrm rot="10800000">
        <a:off x="0" y="1696358"/>
        <a:ext cx="8915400" cy="570545"/>
      </dsp:txXfrm>
    </dsp:sp>
    <dsp:sp modelId="{A898E79A-44DD-4B73-B75C-761B3E525B2E}">
      <dsp:nvSpPr>
        <dsp:cNvPr id="0" name=""/>
        <dsp:cNvSpPr/>
      </dsp:nvSpPr>
      <dsp:spPr>
        <a:xfrm rot="10800000">
          <a:off x="0" y="1131377"/>
          <a:ext cx="8915400" cy="570545"/>
        </a:xfrm>
        <a:prstGeom prst="upArrowCallout">
          <a:avLst/>
        </a:prstGeom>
        <a:gradFill rotWithShape="0">
          <a:gsLst>
            <a:gs pos="20000">
              <a:schemeClr val="accent2">
                <a:hueOff val="3511139"/>
                <a:satOff val="-4379"/>
                <a:lumOff val="1030"/>
                <a:alphaOff val="0"/>
                <a:tint val="9000"/>
              </a:schemeClr>
            </a:gs>
            <a:gs pos="100000">
              <a:schemeClr val="accent2">
                <a:hueOff val="3511139"/>
                <a:satOff val="-4379"/>
                <a:lumOff val="1030"/>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4.  RESPONSIBILITY </a:t>
          </a:r>
          <a:endParaRPr lang="en-US" sz="2000" b="1" kern="1200" dirty="0"/>
        </a:p>
      </dsp:txBody>
      <dsp:txXfrm rot="10800000">
        <a:off x="0" y="1131377"/>
        <a:ext cx="8915400" cy="570545"/>
      </dsp:txXfrm>
    </dsp:sp>
    <dsp:sp modelId="{1258F41E-C224-4C01-9CD1-3D1C56B3FDB2}">
      <dsp:nvSpPr>
        <dsp:cNvPr id="0" name=""/>
        <dsp:cNvSpPr/>
      </dsp:nvSpPr>
      <dsp:spPr>
        <a:xfrm rot="10800000">
          <a:off x="0" y="566396"/>
          <a:ext cx="8915400" cy="570545"/>
        </a:xfrm>
        <a:prstGeom prst="upArrowCallout">
          <a:avLst/>
        </a:prstGeom>
        <a:gradFill rotWithShape="0">
          <a:gsLst>
            <a:gs pos="20000">
              <a:schemeClr val="accent2">
                <a:hueOff val="4096329"/>
                <a:satOff val="-5109"/>
                <a:lumOff val="1201"/>
                <a:alphaOff val="0"/>
                <a:tint val="9000"/>
              </a:schemeClr>
            </a:gs>
            <a:gs pos="100000">
              <a:schemeClr val="accent2">
                <a:hueOff val="4096329"/>
                <a:satOff val="-5109"/>
                <a:lumOff val="1201"/>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3.  ADVICE </a:t>
          </a:r>
          <a:endParaRPr lang="en-US" sz="2000" b="1" kern="1200" dirty="0"/>
        </a:p>
      </dsp:txBody>
      <dsp:txXfrm rot="10800000">
        <a:off x="0" y="566396"/>
        <a:ext cx="8915400" cy="570545"/>
      </dsp:txXfrm>
    </dsp:sp>
    <dsp:sp modelId="{124E02C9-7C07-47E6-B3DF-200052245A6E}">
      <dsp:nvSpPr>
        <dsp:cNvPr id="0" name=""/>
        <dsp:cNvSpPr/>
      </dsp:nvSpPr>
      <dsp:spPr>
        <a:xfrm rot="10800000">
          <a:off x="0" y="0"/>
          <a:ext cx="8915400" cy="570545"/>
        </a:xfrm>
        <a:prstGeom prst="upArrowCallout">
          <a:avLst/>
        </a:prstGeom>
        <a:gradFill rotWithShape="0">
          <a:gsLst>
            <a:gs pos="20000">
              <a:schemeClr val="accent2">
                <a:hueOff val="4681519"/>
                <a:satOff val="-5839"/>
                <a:lumOff val="1373"/>
                <a:alphaOff val="0"/>
                <a:tint val="9000"/>
              </a:schemeClr>
            </a:gs>
            <a:gs pos="100000">
              <a:schemeClr val="accent2">
                <a:hueOff val="4681519"/>
                <a:satOff val="-5839"/>
                <a:lumOff val="1373"/>
                <a:alphaOff val="0"/>
                <a:tint val="70000"/>
                <a:satMod val="100000"/>
              </a:schemeClr>
            </a:gs>
          </a:gsLst>
          <a:path path="circle">
            <a:fillToRect l="-15000" t="-15000" r="115000" b="115000"/>
          </a:path>
        </a:gradFill>
        <a:ln>
          <a:noFill/>
        </a:ln>
        <a:effectLst>
          <a:outerShdw blurRad="130000" dist="101600" dir="2700000" algn="tl"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2.  FEEDBACK </a:t>
          </a:r>
          <a:endParaRPr lang="en-US" sz="2000" b="1" kern="1200" dirty="0"/>
        </a:p>
      </dsp:txBody>
      <dsp:txXfrm rot="10800000">
        <a:off x="0" y="0"/>
        <a:ext cx="8915400" cy="57054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B01A96-485F-41CB-9E14-34FE100B15AF}" type="datetimeFigureOut">
              <a:rPr lang="en-US" smtClean="0"/>
              <a:pPr/>
              <a:t>10/24/2017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51B9A5-7ECC-4066-813D-AA73B036C717}" type="slidenum">
              <a:rPr lang="en-US" smtClean="0"/>
              <a:pPr/>
              <a:t>‹#›</a:t>
            </a:fld>
            <a:endParaRPr lang="en-US"/>
          </a:p>
        </p:txBody>
      </p:sp>
    </p:spTree>
    <p:extLst>
      <p:ext uri="{BB962C8B-B14F-4D97-AF65-F5344CB8AC3E}">
        <p14:creationId xmlns="" xmlns:p14="http://schemas.microsoft.com/office/powerpoint/2010/main" val="317058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are alcohol indicators?</a:t>
            </a:r>
          </a:p>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51B9A5-7ECC-4066-813D-AA73B036C717}"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and 2</a:t>
            </a:r>
            <a:r>
              <a:rPr lang="en-US" baseline="30000" dirty="0" smtClean="0"/>
              <a:t>nd</a:t>
            </a:r>
            <a:r>
              <a:rPr lang="en-US" dirty="0" smtClean="0"/>
              <a:t> objective have a discrepancy</a:t>
            </a:r>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Bar…sorted</a:t>
            </a:r>
            <a:r>
              <a:rPr lang="en-US" baseline="0" dirty="0" smtClean="0"/>
              <a:t> order…</a:t>
            </a:r>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51B9A5-7ECC-4066-813D-AA73B036C717}" type="slidenum">
              <a:rPr lang="en-US" smtClean="0"/>
              <a:pPr/>
              <a:t>20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25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a:t>
            </a:r>
            <a:endParaRPr lang="en-US"/>
          </a:p>
        </p:txBody>
      </p:sp>
      <p:sp>
        <p:nvSpPr>
          <p:cNvPr id="4" name="Slide Number Placeholder 3"/>
          <p:cNvSpPr>
            <a:spLocks noGrp="1"/>
          </p:cNvSpPr>
          <p:nvPr>
            <p:ph type="sldNum" sz="quarter" idx="10"/>
          </p:nvPr>
        </p:nvSpPr>
        <p:spPr/>
        <p:txBody>
          <a:bodyPr/>
          <a:lstStyle/>
          <a:p>
            <a:fld id="{C351B9A5-7ECC-4066-813D-AA73B036C717}"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solidFill>
                  <a:schemeClr val="bg1"/>
                </a:solidFill>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7CAAE69-5EDF-4F6E-AB60-1D0906BFD88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A7CAAE69-5EDF-4F6E-AB60-1D0906BFD88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571F8EA-AA11-451B-923B-968AD1E68DAF}" type="datetimeFigureOut">
              <a:rPr lang="en-US" smtClean="0"/>
              <a:pPr/>
              <a:t>10/24/2017</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7CAAE69-5EDF-4F6E-AB60-1D0906BFD88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solidFill>
            <a:schemeClr val="bg1"/>
          </a:solidFill>
          <a:effectLst/>
          <a:latin typeface="+mj-lt"/>
          <a:ea typeface="+mj-ea"/>
          <a:cs typeface="+mj-cs"/>
        </a:defRPr>
      </a:lvl1pPr>
    </p:titleStyle>
    <p:bodyStyle>
      <a:lvl1pPr marL="548640" indent="-411480" algn="l" rtl="0" eaLnBrk="1" latinLnBrk="0" hangingPunct="1">
        <a:spcBef>
          <a:spcPct val="20000"/>
        </a:spcBef>
        <a:buClr>
          <a:schemeClr val="bg1"/>
        </a:buClr>
        <a:buSzPct val="65000"/>
        <a:buFont typeface="Wingdings 2"/>
        <a:buChar char=""/>
        <a:defRPr kumimoji="0" sz="2800" b="0" kern="1200">
          <a:solidFill>
            <a:schemeClr val="bg1"/>
          </a:solidFill>
          <a:latin typeface="+mj-lt"/>
          <a:ea typeface="+mn-ea"/>
          <a:cs typeface="+mn-cs"/>
        </a:defRPr>
      </a:lvl1pPr>
      <a:lvl2pPr marL="868680" indent="-283464" algn="l" rtl="0" eaLnBrk="1" latinLnBrk="0" hangingPunct="1">
        <a:spcBef>
          <a:spcPct val="20000"/>
        </a:spcBef>
        <a:buClr>
          <a:schemeClr val="bg1"/>
        </a:buClr>
        <a:buSzPct val="80000"/>
        <a:buFont typeface="Wingdings 2"/>
        <a:buChar char=""/>
        <a:defRPr kumimoji="0" sz="2400" b="1" kern="1200">
          <a:solidFill>
            <a:srgbClr val="FF0000"/>
          </a:solidFill>
          <a:latin typeface="+mj-lt"/>
          <a:ea typeface="+mn-ea"/>
          <a:cs typeface="+mn-cs"/>
        </a:defRPr>
      </a:lvl2pPr>
      <a:lvl3pPr marL="1133856" indent="-228600" algn="l" rtl="0" eaLnBrk="1" latinLnBrk="0" hangingPunct="1">
        <a:spcBef>
          <a:spcPct val="20000"/>
        </a:spcBef>
        <a:buClr>
          <a:schemeClr val="bg1"/>
        </a:buClr>
        <a:buSzPct val="95000"/>
        <a:buFont typeface="Wingdings"/>
        <a:buChar char=""/>
        <a:defRPr kumimoji="0" sz="2200" b="1" kern="1200">
          <a:solidFill>
            <a:schemeClr val="bg1"/>
          </a:solidFill>
          <a:latin typeface="+mj-lt"/>
          <a:ea typeface="+mn-ea"/>
          <a:cs typeface="+mn-cs"/>
        </a:defRPr>
      </a:lvl3pPr>
      <a:lvl4pPr marL="1353312" indent="-182880" algn="l" rtl="0" eaLnBrk="1" latinLnBrk="0" hangingPunct="1">
        <a:spcBef>
          <a:spcPct val="20000"/>
        </a:spcBef>
        <a:buClr>
          <a:schemeClr val="bg1"/>
        </a:buClr>
        <a:buSzPct val="100000"/>
        <a:buFont typeface="Wingdings 3"/>
        <a:buChar char=""/>
        <a:defRPr kumimoji="0" sz="2000" b="1" kern="1200">
          <a:solidFill>
            <a:schemeClr val="bg1"/>
          </a:solidFill>
          <a:latin typeface="+mj-lt"/>
          <a:ea typeface="+mn-ea"/>
          <a:cs typeface="+mn-cs"/>
        </a:defRPr>
      </a:lvl4pPr>
      <a:lvl5pPr marL="1545336" indent="-182880" algn="l" rtl="0" eaLnBrk="1" latinLnBrk="0" hangingPunct="1">
        <a:spcBef>
          <a:spcPct val="20000"/>
        </a:spcBef>
        <a:buClr>
          <a:schemeClr val="bg1"/>
        </a:buClr>
        <a:buFont typeface="Wingdings 2"/>
        <a:buChar char=""/>
        <a:defRPr kumimoji="0" sz="2000" b="1" kern="1200">
          <a:solidFill>
            <a:schemeClr val="bg1"/>
          </a:solidFill>
          <a:latin typeface="+mj-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86800" cy="2209800"/>
          </a:xfrm>
        </p:spPr>
        <p:txBody>
          <a:bodyPr>
            <a:noAutofit/>
          </a:bodyPr>
          <a:lstStyle/>
          <a:p>
            <a:pPr algn="ctr">
              <a:buNone/>
            </a:pPr>
            <a:r>
              <a:rPr lang="en-US" sz="3200" b="1" dirty="0" smtClean="0">
                <a:solidFill>
                  <a:schemeClr val="bg1"/>
                </a:solidFill>
                <a:latin typeface="+mn-lt"/>
              </a:rPr>
              <a:t>                                    </a:t>
            </a:r>
          </a:p>
          <a:p>
            <a:pPr algn="ctr">
              <a:buNone/>
            </a:pPr>
            <a:r>
              <a:rPr lang="en-US" sz="3200" b="1" dirty="0" smtClean="0">
                <a:solidFill>
                  <a:schemeClr val="bg1"/>
                </a:solidFill>
                <a:latin typeface="+mn-lt"/>
              </a:rPr>
              <a:t> </a:t>
            </a:r>
            <a:endParaRPr lang="en-US" sz="4000" b="1" dirty="0" smtClean="0">
              <a:solidFill>
                <a:schemeClr val="bg1"/>
              </a:solidFill>
            </a:endParaRPr>
          </a:p>
          <a:p>
            <a:pPr algn="ctr">
              <a:buNone/>
            </a:pPr>
            <a:endParaRPr lang="en-US" sz="4000" b="1" dirty="0" smtClean="0">
              <a:solidFill>
                <a:schemeClr val="bg1"/>
              </a:solidFill>
            </a:endParaRPr>
          </a:p>
          <a:p>
            <a:pPr algn="ctr">
              <a:buNone/>
            </a:pPr>
            <a:endParaRPr lang="en-US" sz="4000" b="1" dirty="0">
              <a:solidFill>
                <a:schemeClr val="bg1"/>
              </a:solidFill>
            </a:endParaRPr>
          </a:p>
        </p:txBody>
      </p:sp>
      <p:sp>
        <p:nvSpPr>
          <p:cNvPr id="50177" name="Rectangle 1"/>
          <p:cNvSpPr>
            <a:spLocks noChangeArrowheads="1"/>
          </p:cNvSpPr>
          <p:nvPr/>
        </p:nvSpPr>
        <p:spPr bwMode="auto">
          <a:xfrm>
            <a:off x="457200" y="3048000"/>
            <a:ext cx="80772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Chief</a:t>
            </a:r>
            <a:r>
              <a:rPr kumimoji="0" lang="en-US" sz="2000" b="1" i="0" u="none" strike="noStrike" cap="none" normalizeH="0" dirty="0" smtClean="0">
                <a:ln>
                  <a:noFill/>
                </a:ln>
                <a:solidFill>
                  <a:srgbClr val="000000"/>
                </a:solidFill>
                <a:effectLst/>
                <a:latin typeface="Calibri" pitchFamily="34" charset="0"/>
                <a:ea typeface="Times New Roman" pitchFamily="18" charset="0"/>
                <a:cs typeface="Calibri" pitchFamily="34" charset="0"/>
              </a:rPr>
              <a:t> Investigator</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Dr Suresh </a:t>
            </a: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Thapaliya</a:t>
            </a:r>
            <a:endPar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solidFill>
                  <a:srgbClr val="000000"/>
                </a:solidFill>
                <a:latin typeface="Calibri" pitchFamily="34" charset="0"/>
                <a:ea typeface="Times New Roman" pitchFamily="18" charset="0"/>
                <a:cs typeface="Calibri" pitchFamily="34" charset="0"/>
              </a:rPr>
              <a:t>                               </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Lecturer, National</a:t>
            </a:r>
            <a:r>
              <a:rPr kumimoji="0" lang="en-US" sz="2000" b="1" i="0" u="none" strike="noStrike" cap="none" normalizeH="0" dirty="0" smtClean="0">
                <a:ln>
                  <a:noFill/>
                </a:ln>
                <a:solidFill>
                  <a:srgbClr val="000000"/>
                </a:solidFill>
                <a:effectLst/>
                <a:latin typeface="Calibri" pitchFamily="34" charset="0"/>
                <a:ea typeface="Times New Roman" pitchFamily="18" charset="0"/>
                <a:cs typeface="Calibri" pitchFamily="34" charset="0"/>
              </a:rPr>
              <a:t> Medical </a:t>
            </a:r>
            <a:r>
              <a:rPr kumimoji="0" lang="en-US" sz="2000" b="1" i="0" u="none" strike="noStrike" cap="none" normalizeH="0" dirty="0" err="1" smtClean="0">
                <a:ln>
                  <a:noFill/>
                </a:ln>
                <a:solidFill>
                  <a:srgbClr val="000000"/>
                </a:solidFill>
                <a:effectLst/>
                <a:latin typeface="Calibri" pitchFamily="34" charset="0"/>
                <a:ea typeface="Times New Roman" pitchFamily="18" charset="0"/>
                <a:cs typeface="Calibri" pitchFamily="34" charset="0"/>
              </a:rPr>
              <a:t>College,Nepal</a:t>
            </a:r>
            <a:endParaRPr lang="en-US" sz="2000" b="1" dirty="0" smtClean="0">
              <a:solidFill>
                <a:srgbClr val="000000"/>
              </a:solidFill>
              <a:latin typeface="Calibri" pitchFamily="34" charset="0"/>
              <a:ea typeface="Times New Roman" pitchFamily="18" charset="0"/>
              <a:cs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solidFill>
                  <a:srgbClr val="000000"/>
                </a:solidFill>
                <a:latin typeface="Calibri" pitchFamily="34" charset="0"/>
                <a:ea typeface="Times New Roman" pitchFamily="18" charset="0"/>
                <a:cs typeface="Calibri" pitchFamily="34" charset="0"/>
              </a:rPr>
              <a:t>                               </a:t>
            </a:r>
            <a:r>
              <a:rPr lang="en-US" sz="2000" b="1" baseline="0" dirty="0" smtClean="0">
                <a:solidFill>
                  <a:srgbClr val="000000"/>
                </a:solidFill>
                <a:latin typeface="Calibri" pitchFamily="34" charset="0"/>
                <a:ea typeface="Times New Roman" pitchFamily="18" charset="0"/>
                <a:cs typeface="Calibri" pitchFamily="34" charset="0"/>
              </a:rPr>
              <a:t>MD, Psychiatry(AIIMS)</a:t>
            </a:r>
            <a:endPar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000" b="1" dirty="0" smtClean="0">
                <a:solidFill>
                  <a:srgbClr val="000000"/>
                </a:solidFill>
                <a:latin typeface="Calibri" pitchFamily="34" charset="0"/>
                <a:ea typeface="Times New Roman" pitchFamily="18" charset="0"/>
                <a:cs typeface="Calibri" pitchFamily="34" charset="0"/>
              </a:rPr>
              <a:t> </a:t>
            </a: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Raka</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Jain, Professor</a:t>
            </a:r>
            <a:r>
              <a:rPr lang="en-US" sz="2000" b="1" baseline="0" dirty="0" smtClean="0">
                <a:solidFill>
                  <a:srgbClr val="000000"/>
                </a:solidFill>
                <a:latin typeface="Calibri" pitchFamily="34" charset="0"/>
                <a:ea typeface="Times New Roman" pitchFamily="18" charset="0"/>
                <a:cs typeface="Calibri" pitchFamily="34" charset="0"/>
              </a:rPr>
              <a:t>*</a:t>
            </a:r>
            <a:r>
              <a:rPr lang="en-US" sz="2000" b="1" dirty="0" smtClean="0">
                <a:solidFill>
                  <a:srgbClr val="000000"/>
                </a:solidFill>
                <a:latin typeface="Calibri" pitchFamily="34" charset="0"/>
                <a:ea typeface="Times New Roman" pitchFamily="18" charset="0"/>
                <a:cs typeface="Calibri"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Atul</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a:t>
            </a: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Ambekar</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Professor*</a:t>
            </a: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Ashwani</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Kumar </a:t>
            </a: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Mishra</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Additional Professor (Bio -statistics)*</a:t>
            </a:r>
            <a:r>
              <a:rPr kumimoji="0" lang="en-US" sz="2000" b="1" i="0" u="none" strike="noStrike" cap="none" normalizeH="0" dirty="0" smtClean="0">
                <a:ln>
                  <a:noFill/>
                </a:ln>
                <a:solidFill>
                  <a:srgbClr val="000000"/>
                </a:solidFill>
                <a:effectLst/>
                <a:latin typeface="Calibri" pitchFamily="34" charset="0"/>
                <a:ea typeface="Times New Roman" pitchFamily="18" charset="0"/>
                <a:cs typeface="Calibri" pitchFamily="34" charset="0"/>
              </a:rPr>
              <a:t> </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Deepak </a:t>
            </a:r>
            <a:r>
              <a:rPr kumimoji="0" lang="en-US" sz="2000" b="1" i="0" u="none" strike="noStrike" cap="none" normalizeH="0" baseline="0" dirty="0" err="1" smtClean="0">
                <a:ln>
                  <a:noFill/>
                </a:ln>
                <a:solidFill>
                  <a:srgbClr val="000000"/>
                </a:solidFill>
                <a:effectLst/>
                <a:latin typeface="Calibri" pitchFamily="34" charset="0"/>
                <a:ea typeface="Times New Roman" pitchFamily="18" charset="0"/>
                <a:cs typeface="Calibri" pitchFamily="34" charset="0"/>
              </a:rPr>
              <a:t>Yadav</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 MSSO*</a:t>
            </a:r>
          </a:p>
          <a:p>
            <a:pPr marL="0" marR="0" lvl="0" indent="0" algn="just" defTabSz="914400" rtl="0" eaLnBrk="0" fontAlgn="base" latinLnBrk="0" hangingPunct="0">
              <a:lnSpc>
                <a:spcPct val="100000"/>
              </a:lnSpc>
              <a:spcBef>
                <a:spcPct val="0"/>
              </a:spcBef>
              <a:spcAft>
                <a:spcPct val="0"/>
              </a:spcAft>
              <a:buClrTx/>
              <a:buSzTx/>
              <a:buFontTx/>
              <a:buNone/>
              <a:tabLst/>
            </a:pPr>
            <a:r>
              <a:rPr lang="en-US" sz="2000" b="1" dirty="0" smtClean="0">
                <a:solidFill>
                  <a:srgbClr val="000000"/>
                </a:solidFill>
                <a:latin typeface="Calibri" pitchFamily="34" charset="0"/>
                <a:ea typeface="Times New Roman" pitchFamily="18" charset="0"/>
                <a:cs typeface="Calibri" pitchFamily="34" charset="0"/>
              </a:rPr>
              <a:t>      (*</a:t>
            </a:r>
            <a:r>
              <a:rPr kumimoji="0" lang="en-US" sz="2000" b="1" i="0" u="none" strike="noStrike" cap="none" normalizeH="0" baseline="0" dirty="0" smtClean="0">
                <a:ln>
                  <a:noFill/>
                </a:ln>
                <a:solidFill>
                  <a:srgbClr val="000000"/>
                </a:solidFill>
                <a:effectLst/>
                <a:latin typeface="Calibri" pitchFamily="34" charset="0"/>
                <a:ea typeface="Times New Roman" pitchFamily="18" charset="0"/>
                <a:cs typeface="Calibri" pitchFamily="34" charset="0"/>
              </a:rPr>
              <a:t>Department of Psychiatry and NDDTC, AIIMS, New Delhi</a:t>
            </a:r>
            <a:r>
              <a:rPr kumimoji="0" lang="en-US" sz="2000" b="1" i="0" u="none" strike="noStrike" cap="none" normalizeH="0" baseline="0" dirty="0" smtClean="0">
                <a:ln>
                  <a:noFill/>
                </a:ln>
                <a:solidFill>
                  <a:srgbClr val="000000"/>
                </a:solidFill>
                <a:effectLst/>
                <a:latin typeface="+mj-lt"/>
                <a:ea typeface="Times New Roman" pitchFamily="18" charset="0"/>
                <a:cs typeface="Times New Roman" pitchFamily="18" charset="0"/>
              </a:rPr>
              <a:t>)</a:t>
            </a:r>
            <a:endParaRPr kumimoji="0" lang="en-US" sz="2000" b="1" i="0" u="none" strike="noStrike" cap="none" normalizeH="0" baseline="0" dirty="0" smtClean="0">
              <a:ln>
                <a:noFill/>
              </a:ln>
              <a:solidFill>
                <a:schemeClr val="tx1"/>
              </a:solidFill>
              <a:effectLst/>
              <a:latin typeface="+mj-lt"/>
              <a:cs typeface="Arial" pitchFamily="34" charset="0"/>
            </a:endParaRPr>
          </a:p>
        </p:txBody>
      </p:sp>
      <p:sp>
        <p:nvSpPr>
          <p:cNvPr id="6" name="Rectangle 5"/>
          <p:cNvSpPr/>
          <p:nvPr/>
        </p:nvSpPr>
        <p:spPr>
          <a:xfrm>
            <a:off x="4724400" y="6488668"/>
            <a:ext cx="4107856" cy="369332"/>
          </a:xfrm>
          <a:prstGeom prst="rect">
            <a:avLst/>
          </a:prstGeom>
        </p:spPr>
        <p:txBody>
          <a:bodyPr wrap="none">
            <a:spAutoFit/>
          </a:bodyPr>
          <a:lstStyle/>
          <a:p>
            <a:r>
              <a:rPr lang="en-US" b="1" dirty="0" smtClean="0">
                <a:solidFill>
                  <a:srgbClr val="FF0000"/>
                </a:solidFill>
                <a:ea typeface="Times New Roman" pitchFamily="18" charset="0"/>
                <a:cs typeface="Times New Roman" pitchFamily="18" charset="0"/>
              </a:rPr>
              <a:t>(Contact: suresh.thapaliya@gmail.com)</a:t>
            </a:r>
            <a:endParaRPr lang="en-IN" dirty="0">
              <a:solidFill>
                <a:srgbClr val="FF0000"/>
              </a:solidFill>
            </a:endParaRPr>
          </a:p>
        </p:txBody>
      </p:sp>
      <p:sp>
        <p:nvSpPr>
          <p:cNvPr id="38913" name="Rectangle 1"/>
          <p:cNvSpPr>
            <a:spLocks noChangeArrowheads="1"/>
          </p:cNvSpPr>
          <p:nvPr/>
        </p:nvSpPr>
        <p:spPr bwMode="auto">
          <a:xfrm>
            <a:off x="0" y="774918"/>
            <a:ext cx="9144000" cy="181588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222222"/>
                </a:solidFill>
                <a:effectLst/>
                <a:latin typeface="Calibri" pitchFamily="34" charset="0"/>
                <a:ea typeface="Times New Roman" pitchFamily="18" charset="0"/>
                <a:cs typeface="Calibri" pitchFamily="34" charset="0"/>
              </a:rPr>
              <a:t>SCREENING FOR MODERATE/HIGH RISK ALCOHOL USE AMONG OPIOID DEPENDENT PATIENTS ON BUPRENORPHINE MAINTENANCE: A CLINICAL AND ALCOHOL-BIOMARKER STUDY</a:t>
            </a:r>
            <a:endParaRPr kumimoji="0" lang="en-US" sz="2800" b="0" i="0" u="none" strike="noStrike" cap="none" normalizeH="0" baseline="0" dirty="0" smtClean="0">
              <a:ln>
                <a:noFill/>
              </a:ln>
              <a:solidFill>
                <a:schemeClr val="tx1"/>
              </a:solidFill>
              <a:effectLst/>
              <a:latin typeface="Calibri" pitchFamily="34" charset="0"/>
              <a:cs typeface="Calibri" pitchFamily="34" charset="0"/>
            </a:endParaRPr>
          </a:p>
        </p:txBody>
      </p:sp>
    </p:spTree>
    <p:extLst>
      <p:ext uri="{BB962C8B-B14F-4D97-AF65-F5344CB8AC3E}">
        <p14:creationId xmlns="" xmlns:p14="http://schemas.microsoft.com/office/powerpoint/2010/main" val="4184888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68362"/>
          </a:xfrm>
        </p:spPr>
        <p:txBody>
          <a:bodyPr>
            <a:normAutofit/>
          </a:bodyPr>
          <a:lstStyle/>
          <a:p>
            <a:r>
              <a:rPr lang="en-US" sz="3600" dirty="0" smtClean="0">
                <a:latin typeface="Calibri" pitchFamily="34" charset="0"/>
                <a:cs typeface="Calibri" pitchFamily="34" charset="0"/>
              </a:rPr>
              <a:t>RESULTS</a:t>
            </a:r>
            <a:endParaRPr lang="en-US" sz="3600" dirty="0">
              <a:latin typeface="Calibri" pitchFamily="34" charset="0"/>
              <a:cs typeface="Calibri" pitchFamily="34" charset="0"/>
            </a:endParaRPr>
          </a:p>
        </p:txBody>
      </p:sp>
      <p:graphicFrame>
        <p:nvGraphicFramePr>
          <p:cNvPr id="10" name="Table 9"/>
          <p:cNvGraphicFramePr>
            <a:graphicFrameLocks noGrp="1"/>
          </p:cNvGraphicFramePr>
          <p:nvPr/>
        </p:nvGraphicFramePr>
        <p:xfrm>
          <a:off x="228600" y="1371600"/>
          <a:ext cx="8915400" cy="5041977"/>
        </p:xfrm>
        <a:graphic>
          <a:graphicData uri="http://schemas.openxmlformats.org/drawingml/2006/table">
            <a:tbl>
              <a:tblPr firstRow="1" bandRow="1">
                <a:tableStyleId>{5C22544A-7EE6-4342-B048-85BDC9FD1C3A}</a:tableStyleId>
              </a:tblPr>
              <a:tblGrid>
                <a:gridCol w="2895600"/>
                <a:gridCol w="6019800"/>
              </a:tblGrid>
              <a:tr h="1709343">
                <a:tc>
                  <a:txBody>
                    <a:bodyPr/>
                    <a:lstStyle/>
                    <a:p>
                      <a:r>
                        <a:rPr lang="en-US" sz="2400" b="1" dirty="0" smtClean="0">
                          <a:solidFill>
                            <a:srgbClr val="FF0000"/>
                          </a:solidFill>
                          <a:latin typeface="Calibri" pitchFamily="34" charset="0"/>
                          <a:cs typeface="Calibri" pitchFamily="34" charset="0"/>
                        </a:rPr>
                        <a:t> Socio-demography</a:t>
                      </a:r>
                      <a:endParaRPr lang="en-US" sz="2400" b="1" dirty="0">
                        <a:solidFill>
                          <a:srgbClr val="FF0000"/>
                        </a:solidFill>
                        <a:latin typeface="Calibri" pitchFamily="34" charset="0"/>
                        <a:cs typeface="Calibri" pitchFamily="34" charset="0"/>
                      </a:endParaRPr>
                    </a:p>
                  </a:txBody>
                  <a:tcPr>
                    <a:solidFill>
                      <a:schemeClr val="bg2">
                        <a:lumMod val="20000"/>
                        <a:lumOff val="80000"/>
                      </a:schemeClr>
                    </a:solidFill>
                  </a:tcPr>
                </a:tc>
                <a:tc>
                  <a:txBody>
                    <a:bodyPr/>
                    <a:lstStyle/>
                    <a:p>
                      <a:r>
                        <a:rPr lang="en-US" sz="2400" b="1" dirty="0" smtClean="0">
                          <a:solidFill>
                            <a:schemeClr val="bg1"/>
                          </a:solidFill>
                          <a:latin typeface="Calibri" pitchFamily="34" charset="0"/>
                          <a:cs typeface="Calibri" pitchFamily="34" charset="0"/>
                        </a:rPr>
                        <a:t>       Total</a:t>
                      </a:r>
                      <a:r>
                        <a:rPr lang="en-US" sz="2400" b="1" baseline="0" dirty="0" smtClean="0">
                          <a:solidFill>
                            <a:schemeClr val="bg1"/>
                          </a:solidFill>
                          <a:latin typeface="Calibri" pitchFamily="34" charset="0"/>
                          <a:cs typeface="Calibri" pitchFamily="34" charset="0"/>
                        </a:rPr>
                        <a:t> no. of subjects(n): </a:t>
                      </a:r>
                      <a:r>
                        <a:rPr lang="en-US" sz="2400" b="1" dirty="0" smtClean="0">
                          <a:solidFill>
                            <a:schemeClr val="bg1"/>
                          </a:solidFill>
                          <a:latin typeface="Calibri" pitchFamily="34" charset="0"/>
                          <a:cs typeface="Calibri" pitchFamily="34" charset="0"/>
                        </a:rPr>
                        <a:t>152</a:t>
                      </a:r>
                    </a:p>
                    <a:p>
                      <a:r>
                        <a:rPr lang="en-US" sz="2400" b="1" dirty="0" smtClean="0">
                          <a:solidFill>
                            <a:schemeClr val="bg1"/>
                          </a:solidFill>
                          <a:latin typeface="Calibri" pitchFamily="34" charset="0"/>
                          <a:cs typeface="Calibri" pitchFamily="34" charset="0"/>
                        </a:rPr>
                        <a:t>       Age: 40+8.1 years  </a:t>
                      </a:r>
                    </a:p>
                    <a:p>
                      <a:r>
                        <a:rPr lang="en-US" sz="2400" b="1" dirty="0" smtClean="0">
                          <a:solidFill>
                            <a:schemeClr val="bg1"/>
                          </a:solidFill>
                          <a:latin typeface="Calibri" pitchFamily="34" charset="0"/>
                          <a:cs typeface="Calibri" pitchFamily="34" charset="0"/>
                        </a:rPr>
                        <a:t>       All males   </a:t>
                      </a:r>
                      <a:r>
                        <a:rPr lang="en-US" sz="2400" b="1" baseline="0" dirty="0" smtClean="0">
                          <a:solidFill>
                            <a:schemeClr val="bg1"/>
                          </a:solidFill>
                          <a:latin typeface="Calibri" pitchFamily="34" charset="0"/>
                          <a:cs typeface="Calibri" pitchFamily="34" charset="0"/>
                        </a:rPr>
                        <a:t>  </a:t>
                      </a:r>
                    </a:p>
                    <a:p>
                      <a:r>
                        <a:rPr lang="en-US" sz="2400" b="1" dirty="0" smtClean="0">
                          <a:solidFill>
                            <a:schemeClr val="bg1"/>
                          </a:solidFill>
                          <a:latin typeface="Calibri" pitchFamily="34" charset="0"/>
                          <a:cs typeface="Calibri" pitchFamily="34" charset="0"/>
                        </a:rPr>
                        <a:t>       Married</a:t>
                      </a:r>
                      <a:r>
                        <a:rPr lang="en-US" sz="2400" b="1" baseline="0" dirty="0" smtClean="0">
                          <a:solidFill>
                            <a:schemeClr val="bg1"/>
                          </a:solidFill>
                          <a:latin typeface="Calibri" pitchFamily="34" charset="0"/>
                          <a:cs typeface="Calibri" pitchFamily="34" charset="0"/>
                        </a:rPr>
                        <a:t> : 83%</a:t>
                      </a:r>
                      <a:endParaRPr lang="en-US" sz="2400" b="1" dirty="0" smtClean="0">
                        <a:solidFill>
                          <a:schemeClr val="bg1"/>
                        </a:solidFill>
                        <a:latin typeface="Calibri" pitchFamily="34" charset="0"/>
                        <a:cs typeface="Calibri" pitchFamily="34" charset="0"/>
                      </a:endParaRPr>
                    </a:p>
                    <a:p>
                      <a:r>
                        <a:rPr lang="en-US" sz="2400" b="1" dirty="0" smtClean="0">
                          <a:solidFill>
                            <a:schemeClr val="bg1"/>
                          </a:solidFill>
                          <a:latin typeface="Calibri" pitchFamily="34" charset="0"/>
                          <a:cs typeface="Calibri" pitchFamily="34" charset="0"/>
                        </a:rPr>
                        <a:t>       Employed :</a:t>
                      </a:r>
                      <a:r>
                        <a:rPr lang="en-US" sz="2400" b="1" baseline="0" dirty="0" smtClean="0">
                          <a:solidFill>
                            <a:schemeClr val="bg1"/>
                          </a:solidFill>
                          <a:latin typeface="Calibri" pitchFamily="34" charset="0"/>
                          <a:cs typeface="Calibri" pitchFamily="34" charset="0"/>
                        </a:rPr>
                        <a:t> 81%</a:t>
                      </a:r>
                      <a:endParaRPr lang="en-US" sz="2400" b="1" dirty="0" smtClean="0">
                        <a:solidFill>
                          <a:schemeClr val="bg1"/>
                        </a:solidFill>
                        <a:latin typeface="Calibri" pitchFamily="34" charset="0"/>
                        <a:cs typeface="Calibri" pitchFamily="34" charset="0"/>
                      </a:endParaRPr>
                    </a:p>
                    <a:p>
                      <a:r>
                        <a:rPr lang="en-US" sz="2400" b="1" dirty="0" smtClean="0">
                          <a:solidFill>
                            <a:schemeClr val="bg1"/>
                          </a:solidFill>
                          <a:latin typeface="Calibri" pitchFamily="34" charset="0"/>
                          <a:cs typeface="Calibri" pitchFamily="34" charset="0"/>
                        </a:rPr>
                        <a:t>       Educated</a:t>
                      </a:r>
                      <a:r>
                        <a:rPr lang="en-US" sz="2400" b="1" baseline="0" dirty="0" smtClean="0">
                          <a:solidFill>
                            <a:schemeClr val="bg1"/>
                          </a:solidFill>
                          <a:latin typeface="Calibri" pitchFamily="34" charset="0"/>
                          <a:cs typeface="Calibri" pitchFamily="34" charset="0"/>
                        </a:rPr>
                        <a:t> : 60%</a:t>
                      </a:r>
                    </a:p>
                    <a:p>
                      <a:r>
                        <a:rPr lang="en-US" sz="2400" b="1" baseline="0" dirty="0" smtClean="0">
                          <a:solidFill>
                            <a:schemeClr val="bg1"/>
                          </a:solidFill>
                          <a:latin typeface="Calibri" pitchFamily="34" charset="0"/>
                          <a:cs typeface="Calibri" pitchFamily="34" charset="0"/>
                        </a:rPr>
                        <a:t>       Urban Residence: 63%</a:t>
                      </a:r>
                    </a:p>
                    <a:p>
                      <a:endParaRPr lang="en-US" sz="2400" b="1" dirty="0">
                        <a:solidFill>
                          <a:schemeClr val="bg1"/>
                        </a:solidFill>
                        <a:latin typeface="Calibri" pitchFamily="34" charset="0"/>
                        <a:cs typeface="Calibri" pitchFamily="34" charset="0"/>
                      </a:endParaRPr>
                    </a:p>
                  </a:txBody>
                  <a:tcPr>
                    <a:solidFill>
                      <a:schemeClr val="bg2">
                        <a:lumMod val="20000"/>
                        <a:lumOff val="80000"/>
                      </a:schemeClr>
                    </a:solidFill>
                  </a:tcPr>
                </a:tc>
              </a:tr>
              <a:tr h="2024457">
                <a:tc>
                  <a:txBody>
                    <a:bodyPr/>
                    <a:lstStyle/>
                    <a:p>
                      <a:r>
                        <a:rPr lang="en-US" sz="2400" b="1" dirty="0" smtClean="0">
                          <a:solidFill>
                            <a:srgbClr val="FF0000"/>
                          </a:solidFill>
                          <a:latin typeface="Calibri" pitchFamily="34" charset="0"/>
                          <a:cs typeface="Calibri" pitchFamily="34" charset="0"/>
                        </a:rPr>
                        <a:t> </a:t>
                      </a:r>
                      <a:r>
                        <a:rPr lang="en-US" sz="2400" b="1" dirty="0" err="1" smtClean="0">
                          <a:solidFill>
                            <a:srgbClr val="FF0000"/>
                          </a:solidFill>
                          <a:latin typeface="Calibri" pitchFamily="34" charset="0"/>
                          <a:cs typeface="Calibri" pitchFamily="34" charset="0"/>
                        </a:rPr>
                        <a:t>Burenorphine</a:t>
                      </a:r>
                      <a:r>
                        <a:rPr lang="en-US" sz="2400" b="1" baseline="0" dirty="0" smtClean="0">
                          <a:solidFill>
                            <a:srgbClr val="FF0000"/>
                          </a:solidFill>
                          <a:latin typeface="Calibri" pitchFamily="34" charset="0"/>
                          <a:cs typeface="Calibri" pitchFamily="34" charset="0"/>
                        </a:rPr>
                        <a:t> </a:t>
                      </a:r>
                      <a:r>
                        <a:rPr lang="en-US" sz="2400" b="1" dirty="0" smtClean="0">
                          <a:solidFill>
                            <a:srgbClr val="FF0000"/>
                          </a:solidFill>
                          <a:latin typeface="Calibri" pitchFamily="34" charset="0"/>
                          <a:cs typeface="Calibri" pitchFamily="34" charset="0"/>
                        </a:rPr>
                        <a:t>Treatment Profile</a:t>
                      </a:r>
                      <a:endParaRPr lang="en-US" sz="2400" b="1" dirty="0" smtClean="0">
                        <a:solidFill>
                          <a:schemeClr val="bg2"/>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400" b="1" dirty="0" smtClean="0">
                          <a:solidFill>
                            <a:schemeClr val="bg1"/>
                          </a:solidFill>
                          <a:latin typeface="Calibri" pitchFamily="34" charset="0"/>
                          <a:cs typeface="Calibri" pitchFamily="34" charset="0"/>
                        </a:rPr>
                        <a:t>        Media</a:t>
                      </a:r>
                      <a:r>
                        <a:rPr lang="en-US" sz="2400" b="1" baseline="0" dirty="0" smtClean="0">
                          <a:solidFill>
                            <a:schemeClr val="bg1"/>
                          </a:solidFill>
                          <a:latin typeface="Calibri" pitchFamily="34" charset="0"/>
                          <a:cs typeface="Calibri" pitchFamily="34" charset="0"/>
                        </a:rPr>
                        <a:t>n duration : 53 months</a:t>
                      </a:r>
                      <a:endParaRPr lang="en-US" sz="2400" b="1" dirty="0" smtClean="0">
                        <a:solidFill>
                          <a:schemeClr val="bg1"/>
                        </a:solidFill>
                        <a:latin typeface="Calibri" pitchFamily="34" charset="0"/>
                        <a:cs typeface="Calibri" pitchFamily="34" charset="0"/>
                      </a:endParaRPr>
                    </a:p>
                    <a:p>
                      <a:r>
                        <a:rPr lang="en-US" sz="2400" b="1" dirty="0" smtClean="0">
                          <a:solidFill>
                            <a:schemeClr val="bg1"/>
                          </a:solidFill>
                          <a:latin typeface="Calibri" pitchFamily="34" charset="0"/>
                          <a:cs typeface="Calibri" pitchFamily="34" charset="0"/>
                        </a:rPr>
                        <a:t>        Mean</a:t>
                      </a:r>
                      <a:r>
                        <a:rPr lang="en-US" sz="2400" b="1" baseline="0" dirty="0" smtClean="0">
                          <a:solidFill>
                            <a:schemeClr val="bg1"/>
                          </a:solidFill>
                          <a:latin typeface="Calibri" pitchFamily="34" charset="0"/>
                          <a:cs typeface="Calibri" pitchFamily="34" charset="0"/>
                        </a:rPr>
                        <a:t> dose (mg) :10.7+27 </a:t>
                      </a:r>
                      <a:endParaRPr lang="en-US" sz="2400" b="1" dirty="0" smtClean="0">
                        <a:solidFill>
                          <a:schemeClr val="bg1"/>
                        </a:solidFill>
                        <a:latin typeface="Calibri" pitchFamily="34" charset="0"/>
                        <a:cs typeface="Calibri" pitchFamily="34" charset="0"/>
                      </a:endParaRPr>
                    </a:p>
                    <a:p>
                      <a:r>
                        <a:rPr lang="en-US" sz="2400" b="1" dirty="0" smtClean="0">
                          <a:solidFill>
                            <a:schemeClr val="bg1"/>
                          </a:solidFill>
                          <a:latin typeface="Calibri" pitchFamily="34" charset="0"/>
                          <a:cs typeface="Calibri" pitchFamily="34" charset="0"/>
                        </a:rPr>
                        <a:t>        Dispensing</a:t>
                      </a:r>
                      <a:r>
                        <a:rPr lang="en-US" sz="2400" b="1" baseline="0" dirty="0" smtClean="0">
                          <a:solidFill>
                            <a:schemeClr val="bg1"/>
                          </a:solidFill>
                          <a:latin typeface="Calibri" pitchFamily="34" charset="0"/>
                          <a:cs typeface="Calibri" pitchFamily="34" charset="0"/>
                        </a:rPr>
                        <a:t> Frequency (weekly) :92.8%</a:t>
                      </a:r>
                      <a:endParaRPr lang="en-US" sz="2400" b="1" dirty="0" smtClean="0">
                        <a:solidFill>
                          <a:schemeClr val="bg1"/>
                        </a:solidFill>
                        <a:latin typeface="Calibri" pitchFamily="34" charset="0"/>
                        <a:cs typeface="Calibri" pitchFamily="34" charset="0"/>
                      </a:endParaRPr>
                    </a:p>
                    <a:p>
                      <a:endParaRPr lang="en-US" sz="24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457200" y="1295400"/>
          <a:ext cx="8153400" cy="350520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p:cNvSpPr>
            <a:spLocks noGrp="1"/>
          </p:cNvSpPr>
          <p:nvPr>
            <p:ph idx="1"/>
          </p:nvPr>
        </p:nvSpPr>
        <p:spPr>
          <a:xfrm>
            <a:off x="609600" y="152400"/>
            <a:ext cx="8229600" cy="1219200"/>
          </a:xfrm>
        </p:spPr>
        <p:txBody>
          <a:bodyPr>
            <a:normAutofit fontScale="77500" lnSpcReduction="20000"/>
          </a:bodyPr>
          <a:lstStyle/>
          <a:p>
            <a:pPr>
              <a:buNone/>
            </a:pPr>
            <a:endParaRPr lang="en-US" dirty="0" smtClean="0"/>
          </a:p>
          <a:p>
            <a:pPr>
              <a:buNone/>
            </a:pPr>
            <a:endParaRPr lang="en-US" dirty="0" smtClean="0"/>
          </a:p>
          <a:p>
            <a:pPr>
              <a:buNone/>
            </a:pPr>
            <a:r>
              <a:rPr lang="en-US" sz="3600" dirty="0" smtClean="0"/>
              <a:t>                 </a:t>
            </a:r>
            <a:endParaRPr lang="en-US" sz="3100" dirty="0"/>
          </a:p>
        </p:txBody>
      </p:sp>
      <p:sp>
        <p:nvSpPr>
          <p:cNvPr id="4" name="Title 1"/>
          <p:cNvSpPr txBox="1">
            <a:spLocks/>
          </p:cNvSpPr>
          <p:nvPr/>
        </p:nvSpPr>
        <p:spPr>
          <a:xfrm>
            <a:off x="533400" y="304800"/>
            <a:ext cx="8229600" cy="457200"/>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w="6350">
                  <a:noFill/>
                </a:ln>
                <a:solidFill>
                  <a:schemeClr val="bg1"/>
                </a:solidFill>
                <a:effectLst/>
                <a:uLnTx/>
                <a:uFillTx/>
                <a:latin typeface="Calibri" pitchFamily="34" charset="0"/>
                <a:ea typeface="+mj-ea"/>
                <a:cs typeface="Calibri" pitchFamily="34" charset="0"/>
              </a:rPr>
              <a:t>RESULTS</a:t>
            </a:r>
            <a:endParaRPr kumimoji="0" lang="en-US" sz="3200" b="1" i="0" u="none" strike="noStrike" kern="1200" cap="none" spc="0" normalizeH="0" baseline="0" noProof="0" dirty="0">
              <a:ln w="6350">
                <a:noFill/>
              </a:ln>
              <a:solidFill>
                <a:schemeClr val="bg1"/>
              </a:solidFill>
              <a:effectLst/>
              <a:uLnTx/>
              <a:uFillTx/>
              <a:latin typeface="Calibri" pitchFamily="34" charset="0"/>
              <a:ea typeface="+mj-ea"/>
              <a:cs typeface="Calibri" pitchFamily="34" charset="0"/>
            </a:endParaRPr>
          </a:p>
        </p:txBody>
      </p:sp>
      <p:sp>
        <p:nvSpPr>
          <p:cNvPr id="6" name="Rectangle 5"/>
          <p:cNvSpPr/>
          <p:nvPr/>
        </p:nvSpPr>
        <p:spPr>
          <a:xfrm>
            <a:off x="2438400" y="762000"/>
            <a:ext cx="4876800" cy="461665"/>
          </a:xfrm>
          <a:prstGeom prst="rect">
            <a:avLst/>
          </a:prstGeom>
        </p:spPr>
        <p:txBody>
          <a:bodyPr wrap="square">
            <a:spAutoFit/>
          </a:bodyPr>
          <a:lstStyle/>
          <a:p>
            <a:pPr>
              <a:buNone/>
            </a:pPr>
            <a:r>
              <a:rPr lang="en-US" sz="2400" b="1" dirty="0" smtClean="0">
                <a:solidFill>
                  <a:schemeClr val="bg1"/>
                </a:solidFill>
              </a:rPr>
              <a:t>            </a:t>
            </a:r>
            <a:r>
              <a:rPr lang="en-US" sz="2400" b="1" dirty="0" smtClean="0">
                <a:solidFill>
                  <a:schemeClr val="bg1"/>
                </a:solidFill>
                <a:latin typeface="Calibri" pitchFamily="34" charset="0"/>
                <a:cs typeface="Calibri" pitchFamily="34" charset="0"/>
              </a:rPr>
              <a:t>Lifetime</a:t>
            </a:r>
            <a:r>
              <a:rPr lang="en-US" sz="2400" b="1" dirty="0" smtClean="0">
                <a:solidFill>
                  <a:schemeClr val="bg1"/>
                </a:solidFill>
              </a:rPr>
              <a:t> use of </a:t>
            </a:r>
            <a:r>
              <a:rPr lang="en-US" sz="2000" b="1" dirty="0" smtClean="0">
                <a:solidFill>
                  <a:schemeClr val="bg1"/>
                </a:solidFill>
              </a:rPr>
              <a:t>Substance (%)</a:t>
            </a:r>
            <a:endParaRPr lang="en-US" sz="2000" b="1" dirty="0">
              <a:solidFill>
                <a:schemeClr val="bg1"/>
              </a:solidFill>
            </a:endParaRPr>
          </a:p>
        </p:txBody>
      </p:sp>
      <p:sp>
        <p:nvSpPr>
          <p:cNvPr id="8" name="Rectangle 7"/>
          <p:cNvSpPr/>
          <p:nvPr/>
        </p:nvSpPr>
        <p:spPr>
          <a:xfrm>
            <a:off x="2209800" y="1524000"/>
            <a:ext cx="838200" cy="2667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aphicFrame>
        <p:nvGraphicFramePr>
          <p:cNvPr id="12" name="Table 11"/>
          <p:cNvGraphicFramePr>
            <a:graphicFrameLocks noGrp="1"/>
          </p:cNvGraphicFramePr>
          <p:nvPr/>
        </p:nvGraphicFramePr>
        <p:xfrm>
          <a:off x="1371600" y="4724400"/>
          <a:ext cx="6553200" cy="1975415"/>
        </p:xfrm>
        <a:graphic>
          <a:graphicData uri="http://schemas.openxmlformats.org/drawingml/2006/table">
            <a:tbl>
              <a:tblPr/>
              <a:tblGrid>
                <a:gridCol w="4500390"/>
                <a:gridCol w="2052810"/>
              </a:tblGrid>
              <a:tr h="277233">
                <a:tc gridSpan="2">
                  <a:txBody>
                    <a:bodyPr/>
                    <a:lstStyle/>
                    <a:p>
                      <a:pPr algn="ctr">
                        <a:lnSpc>
                          <a:spcPct val="115000"/>
                        </a:lnSpc>
                        <a:spcAft>
                          <a:spcPts val="1000"/>
                        </a:spcAft>
                      </a:pPr>
                      <a:r>
                        <a:rPr lang="en-IN" sz="2000" dirty="0" smtClean="0">
                          <a:solidFill>
                            <a:schemeClr val="bg1"/>
                          </a:solidFill>
                          <a:latin typeface="Calibri" pitchFamily="34" charset="0"/>
                          <a:ea typeface="Times New Roman"/>
                          <a:cs typeface="Calibri" pitchFamily="34" charset="0"/>
                        </a:rPr>
                        <a:t> </a:t>
                      </a:r>
                      <a:r>
                        <a:rPr lang="en-IN" sz="2000" b="1" dirty="0" smtClean="0">
                          <a:solidFill>
                            <a:schemeClr val="bg1"/>
                          </a:solidFill>
                          <a:latin typeface="Calibri" pitchFamily="34" charset="0"/>
                          <a:ea typeface="Times New Roman"/>
                          <a:cs typeface="Calibri" pitchFamily="34" charset="0"/>
                        </a:rPr>
                        <a:t>Age</a:t>
                      </a:r>
                      <a:r>
                        <a:rPr lang="en-IN" sz="2000" b="1" baseline="0" dirty="0" smtClean="0">
                          <a:solidFill>
                            <a:schemeClr val="bg1"/>
                          </a:solidFill>
                          <a:latin typeface="Calibri" pitchFamily="34" charset="0"/>
                          <a:ea typeface="Times New Roman"/>
                          <a:cs typeface="Calibri" pitchFamily="34" charset="0"/>
                        </a:rPr>
                        <a:t> of onset of Alcohol use</a:t>
                      </a:r>
                      <a:endParaRPr lang="en-IN" sz="2000" b="1" dirty="0">
                        <a:solidFill>
                          <a:schemeClr val="bg1"/>
                        </a:solidFill>
                        <a:latin typeface="Calibri" pitchFamily="34" charset="0"/>
                        <a:ea typeface="Times New Roman"/>
                        <a:cs typeface="Calibri" pitchFamily="34" charset="0"/>
                      </a:endParaRP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a:lnSpc>
                          <a:spcPct val="115000"/>
                        </a:lnSpc>
                        <a:spcAft>
                          <a:spcPts val="1000"/>
                        </a:spcAft>
                      </a:pPr>
                      <a:endParaRPr lang="en-IN" sz="1800" b="1" dirty="0">
                        <a:solidFill>
                          <a:schemeClr val="bg1"/>
                        </a:solidFill>
                        <a:latin typeface="+mn-lt"/>
                        <a:ea typeface="Times New Roman"/>
                        <a:cs typeface="Times New Roman"/>
                      </a:endParaRP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560">
                <a:tc>
                  <a:txBody>
                    <a:bodyPr/>
                    <a:lstStyle/>
                    <a:p>
                      <a:pPr>
                        <a:lnSpc>
                          <a:spcPct val="115000"/>
                        </a:lnSpc>
                        <a:spcAft>
                          <a:spcPts val="1000"/>
                        </a:spcAft>
                      </a:pPr>
                      <a:r>
                        <a:rPr lang="en-IN" sz="2000" b="1" dirty="0" smtClean="0">
                          <a:solidFill>
                            <a:srgbClr val="FF0000"/>
                          </a:solidFill>
                          <a:latin typeface="Calibri" pitchFamily="34" charset="0"/>
                          <a:ea typeface="Times New Roman"/>
                          <a:cs typeface="Calibri" pitchFamily="34" charset="0"/>
                        </a:rPr>
                        <a:t>ASSIST</a:t>
                      </a:r>
                      <a:r>
                        <a:rPr lang="en-IN" sz="2000" b="1" baseline="0" dirty="0" smtClean="0">
                          <a:solidFill>
                            <a:srgbClr val="FF0000"/>
                          </a:solidFill>
                          <a:latin typeface="Calibri" pitchFamily="34" charset="0"/>
                          <a:ea typeface="Times New Roman"/>
                          <a:cs typeface="Calibri" pitchFamily="34" charset="0"/>
                        </a:rPr>
                        <a:t> groups</a:t>
                      </a:r>
                      <a:endParaRPr lang="en-IN" sz="2000" b="1" dirty="0">
                        <a:solidFill>
                          <a:srgbClr val="FF0000"/>
                        </a:solidFill>
                        <a:latin typeface="Calibri" pitchFamily="34" charset="0"/>
                        <a:ea typeface="Times New Roman"/>
                        <a:cs typeface="Calibri" pitchFamily="34" charset="0"/>
                      </a:endParaRP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1000"/>
                        </a:spcAft>
                      </a:pPr>
                      <a:r>
                        <a:rPr lang="en-IN" sz="2000" b="1" dirty="0" err="1" smtClean="0">
                          <a:solidFill>
                            <a:srgbClr val="FF0000"/>
                          </a:solidFill>
                          <a:latin typeface="Calibri" pitchFamily="34" charset="0"/>
                          <a:ea typeface="Times New Roman"/>
                          <a:cs typeface="Calibri" pitchFamily="34" charset="0"/>
                        </a:rPr>
                        <a:t>Mean±SD</a:t>
                      </a:r>
                      <a:endParaRPr lang="en-IN" sz="2000" b="1" dirty="0">
                        <a:solidFill>
                          <a:srgbClr val="FF0000"/>
                        </a:solidFill>
                        <a:latin typeface="Calibri" pitchFamily="34" charset="0"/>
                        <a:ea typeface="Times New Roman"/>
                        <a:cs typeface="Calibri" pitchFamily="34" charset="0"/>
                      </a:endParaRP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568416">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n-IN" sz="2000" b="1" dirty="0" smtClean="0">
                          <a:solidFill>
                            <a:schemeClr val="bg1"/>
                          </a:solidFill>
                          <a:latin typeface="Calibri" pitchFamily="34" charset="0"/>
                          <a:ea typeface="Times New Roman"/>
                          <a:cs typeface="Calibri" pitchFamily="34" charset="0"/>
                        </a:rPr>
                        <a:t>Moderate/High Risk Group</a:t>
                      </a:r>
                      <a:r>
                        <a:rPr lang="en-IN" sz="2000" dirty="0" smtClean="0">
                          <a:solidFill>
                            <a:schemeClr val="bg1"/>
                          </a:solidFill>
                          <a:latin typeface="Calibri" pitchFamily="34" charset="0"/>
                          <a:ea typeface="Times New Roman"/>
                          <a:cs typeface="Calibri" pitchFamily="34" charset="0"/>
                        </a:rPr>
                        <a:t> </a:t>
                      </a:r>
                      <a:r>
                        <a:rPr lang="en-IN" sz="2000" baseline="0" dirty="0" smtClean="0">
                          <a:solidFill>
                            <a:schemeClr val="bg1"/>
                          </a:solidFill>
                          <a:latin typeface="Calibri" pitchFamily="34" charset="0"/>
                          <a:ea typeface="Times New Roman"/>
                          <a:cs typeface="Calibri" pitchFamily="34" charset="0"/>
                        </a:rPr>
                        <a:t> </a:t>
                      </a:r>
                      <a:r>
                        <a:rPr lang="en-IN" sz="2000" b="1" dirty="0" smtClean="0">
                          <a:solidFill>
                            <a:schemeClr val="bg1"/>
                          </a:solidFill>
                          <a:latin typeface="Calibri" pitchFamily="34" charset="0"/>
                          <a:ea typeface="Times New Roman"/>
                          <a:cs typeface="Calibri" pitchFamily="34" charset="0"/>
                        </a:rPr>
                        <a:t>(n=43)</a:t>
                      </a:r>
                      <a:r>
                        <a:rPr lang="en-IN" sz="2000" dirty="0" smtClean="0">
                          <a:solidFill>
                            <a:schemeClr val="bg1"/>
                          </a:solidFill>
                          <a:latin typeface="Calibri" pitchFamily="34" charset="0"/>
                          <a:ea typeface="Times New Roman"/>
                          <a:cs typeface="Calibri" pitchFamily="34" charset="0"/>
                        </a:rPr>
                        <a:t> </a:t>
                      </a: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1000"/>
                        </a:spcAft>
                      </a:pPr>
                      <a:r>
                        <a:rPr lang="en-IN" sz="2000" dirty="0">
                          <a:solidFill>
                            <a:schemeClr val="bg1"/>
                          </a:solidFill>
                          <a:latin typeface="Calibri" pitchFamily="34" charset="0"/>
                          <a:ea typeface="Times New Roman"/>
                          <a:cs typeface="Calibri" pitchFamily="34" charset="0"/>
                        </a:rPr>
                        <a:t>20.07±4.07 </a:t>
                      </a: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85639">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n-IN" sz="2000" b="1" dirty="0" smtClean="0">
                          <a:solidFill>
                            <a:schemeClr val="bg1"/>
                          </a:solidFill>
                          <a:latin typeface="Calibri" pitchFamily="34" charset="0"/>
                          <a:ea typeface="Times New Roman"/>
                          <a:cs typeface="Calibri" pitchFamily="34" charset="0"/>
                        </a:rPr>
                        <a:t>Low Risk</a:t>
                      </a:r>
                      <a:r>
                        <a:rPr lang="en-IN" sz="2000" dirty="0" smtClean="0">
                          <a:solidFill>
                            <a:schemeClr val="bg1"/>
                          </a:solidFill>
                          <a:latin typeface="Calibri" pitchFamily="34" charset="0"/>
                          <a:ea typeface="Times New Roman"/>
                          <a:cs typeface="Calibri" pitchFamily="34" charset="0"/>
                        </a:rPr>
                        <a:t> </a:t>
                      </a:r>
                      <a:r>
                        <a:rPr lang="en-IN" sz="2000" baseline="0" dirty="0" smtClean="0">
                          <a:solidFill>
                            <a:schemeClr val="bg1"/>
                          </a:solidFill>
                          <a:latin typeface="Calibri" pitchFamily="34" charset="0"/>
                          <a:ea typeface="Times New Roman"/>
                          <a:cs typeface="Calibri" pitchFamily="34" charset="0"/>
                        </a:rPr>
                        <a:t>  </a:t>
                      </a:r>
                      <a:r>
                        <a:rPr lang="en-IN" sz="2000" b="1" dirty="0" smtClean="0">
                          <a:solidFill>
                            <a:schemeClr val="bg1"/>
                          </a:solidFill>
                          <a:latin typeface="Calibri" pitchFamily="34" charset="0"/>
                          <a:ea typeface="Times New Roman"/>
                          <a:cs typeface="Calibri" pitchFamily="34" charset="0"/>
                        </a:rPr>
                        <a:t>(n=109)</a:t>
                      </a:r>
                      <a:r>
                        <a:rPr lang="en-IN" sz="2000" dirty="0" smtClean="0">
                          <a:solidFill>
                            <a:schemeClr val="bg1"/>
                          </a:solidFill>
                          <a:latin typeface="Calibri" pitchFamily="34" charset="0"/>
                          <a:ea typeface="Times New Roman"/>
                          <a:cs typeface="Calibri" pitchFamily="34" charset="0"/>
                        </a:rPr>
                        <a:t> </a:t>
                      </a: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n-IN" sz="2000" dirty="0" smtClean="0">
                          <a:solidFill>
                            <a:schemeClr val="bg1"/>
                          </a:solidFill>
                          <a:latin typeface="Calibri" pitchFamily="34" charset="0"/>
                          <a:ea typeface="Times New Roman"/>
                          <a:cs typeface="Calibri" pitchFamily="34" charset="0"/>
                        </a:rPr>
                        <a:t>19.56±5 </a:t>
                      </a:r>
                    </a:p>
                  </a:txBody>
                  <a:tcPr marL="68580" marR="68580" marT="101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09600" y="304800"/>
            <a:ext cx="8229600" cy="457200"/>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w="6350">
                  <a:noFill/>
                </a:ln>
                <a:solidFill>
                  <a:schemeClr val="bg1"/>
                </a:solidFill>
                <a:effectLst/>
                <a:uLnTx/>
                <a:uFillTx/>
                <a:latin typeface="Calibri" pitchFamily="34" charset="0"/>
                <a:ea typeface="+mj-ea"/>
                <a:cs typeface="Calibri" pitchFamily="34" charset="0"/>
              </a:rPr>
              <a:t>RESULTS</a:t>
            </a:r>
          </a:p>
        </p:txBody>
      </p:sp>
      <p:graphicFrame>
        <p:nvGraphicFramePr>
          <p:cNvPr id="8" name="Chart 7"/>
          <p:cNvGraphicFramePr/>
          <p:nvPr/>
        </p:nvGraphicFramePr>
        <p:xfrm>
          <a:off x="4572000" y="1295400"/>
          <a:ext cx="4343400"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p:cNvSpPr/>
          <p:nvPr/>
        </p:nvSpPr>
        <p:spPr>
          <a:xfrm>
            <a:off x="2971800" y="2133600"/>
            <a:ext cx="1219200" cy="441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p:cNvSpPr/>
          <p:nvPr/>
        </p:nvSpPr>
        <p:spPr>
          <a:xfrm>
            <a:off x="2514600" y="838200"/>
            <a:ext cx="4876800" cy="461665"/>
          </a:xfrm>
          <a:prstGeom prst="rect">
            <a:avLst/>
          </a:prstGeom>
        </p:spPr>
        <p:txBody>
          <a:bodyPr wrap="square">
            <a:spAutoFit/>
          </a:bodyPr>
          <a:lstStyle/>
          <a:p>
            <a:pPr algn="ctr">
              <a:buNone/>
            </a:pPr>
            <a:r>
              <a:rPr lang="en-US" sz="2400" b="1" dirty="0" smtClean="0">
                <a:solidFill>
                  <a:schemeClr val="bg1"/>
                </a:solidFill>
                <a:latin typeface="Calibri" pitchFamily="34" charset="0"/>
                <a:cs typeface="Calibri" pitchFamily="34" charset="0"/>
              </a:rPr>
              <a:t>Frequency</a:t>
            </a:r>
            <a:r>
              <a:rPr lang="en-US" sz="2400" b="1" dirty="0" smtClean="0">
                <a:solidFill>
                  <a:schemeClr val="bg1"/>
                </a:solidFill>
              </a:rPr>
              <a:t> of alcohol use (%)</a:t>
            </a:r>
            <a:endParaRPr lang="en-US" sz="2400" b="1" dirty="0">
              <a:solidFill>
                <a:schemeClr val="bg1"/>
              </a:solidFill>
            </a:endParaRPr>
          </a:p>
        </p:txBody>
      </p:sp>
      <p:graphicFrame>
        <p:nvGraphicFramePr>
          <p:cNvPr id="12" name="Content Placeholder 3"/>
          <p:cNvGraphicFramePr>
            <a:graphicFrameLocks/>
          </p:cNvGraphicFramePr>
          <p:nvPr/>
        </p:nvGraphicFramePr>
        <p:xfrm>
          <a:off x="0" y="1371600"/>
          <a:ext cx="434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1" name="Right Arrow 10"/>
          <p:cNvSpPr/>
          <p:nvPr/>
        </p:nvSpPr>
        <p:spPr>
          <a:xfrm>
            <a:off x="4343400" y="3581400"/>
            <a:ext cx="228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3400" y="304800"/>
            <a:ext cx="8229600" cy="838200"/>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lvl="0" algn="ctr">
              <a:spcBef>
                <a:spcPct val="0"/>
              </a:spcBef>
              <a:defRPr/>
            </a:pPr>
            <a:r>
              <a:rPr lang="en-US" sz="3200" b="1" dirty="0" smtClean="0">
                <a:ln w="6350">
                  <a:noFill/>
                </a:ln>
                <a:solidFill>
                  <a:schemeClr val="bg1"/>
                </a:solidFill>
                <a:latin typeface="Calibri" pitchFamily="34" charset="0"/>
                <a:cs typeface="Calibri" pitchFamily="34" charset="0"/>
              </a:rPr>
              <a:t>RESULTS</a:t>
            </a:r>
            <a:endParaRPr lang="en-US" sz="3200" b="1" dirty="0">
              <a:ln w="6350">
                <a:noFill/>
              </a:ln>
              <a:solidFill>
                <a:schemeClr val="bg1"/>
              </a:solidFill>
              <a:latin typeface="Calibri" pitchFamily="34" charset="0"/>
              <a:cs typeface="Calibri" pitchFamily="34" charset="0"/>
            </a:endParaRPr>
          </a:p>
        </p:txBody>
      </p:sp>
      <p:graphicFrame>
        <p:nvGraphicFramePr>
          <p:cNvPr id="6" name="Content Placeholder 3"/>
          <p:cNvGraphicFramePr>
            <a:graphicFrameLocks noGrp="1"/>
          </p:cNvGraphicFramePr>
          <p:nvPr>
            <p:ph idx="1"/>
          </p:nvPr>
        </p:nvGraphicFramePr>
        <p:xfrm>
          <a:off x="1676400" y="1600200"/>
          <a:ext cx="6172200" cy="1363079"/>
        </p:xfrm>
        <a:graphic>
          <a:graphicData uri="http://schemas.openxmlformats.org/drawingml/2006/table">
            <a:tbl>
              <a:tblPr/>
              <a:tblGrid>
                <a:gridCol w="3810000"/>
                <a:gridCol w="2362200"/>
              </a:tblGrid>
              <a:tr h="348684">
                <a:tc gridSpan="2">
                  <a:txBody>
                    <a:bodyPr/>
                    <a:lstStyle/>
                    <a:p>
                      <a:pPr algn="ctr">
                        <a:lnSpc>
                          <a:spcPct val="115000"/>
                        </a:lnSpc>
                        <a:spcAft>
                          <a:spcPts val="0"/>
                        </a:spcAft>
                      </a:pPr>
                      <a:r>
                        <a:rPr lang="en-US" sz="2400" b="1" baseline="0" dirty="0" smtClean="0">
                          <a:solidFill>
                            <a:schemeClr val="bg1"/>
                          </a:solidFill>
                          <a:latin typeface="Calibri" pitchFamily="34" charset="0"/>
                          <a:ea typeface="Calibri"/>
                          <a:cs typeface="Calibri" pitchFamily="34" charset="0"/>
                        </a:rPr>
                        <a:t>ASSIST score</a:t>
                      </a:r>
                      <a:endParaRPr lang="en-IN" sz="24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IN"/>
                    </a:p>
                  </a:txBody>
                  <a:tcPr/>
                </a:tc>
              </a:tr>
              <a:tr h="348684">
                <a:tc>
                  <a:txBody>
                    <a:bodyPr/>
                    <a:lstStyle/>
                    <a:p>
                      <a:pPr algn="l">
                        <a:lnSpc>
                          <a:spcPct val="115000"/>
                        </a:lnSpc>
                        <a:spcAft>
                          <a:spcPts val="0"/>
                        </a:spcAft>
                      </a:pPr>
                      <a:r>
                        <a:rPr lang="en-US" sz="2400" b="1" dirty="0" smtClean="0">
                          <a:solidFill>
                            <a:schemeClr val="bg1"/>
                          </a:solidFill>
                          <a:latin typeface="Calibri" pitchFamily="34" charset="0"/>
                          <a:ea typeface="Calibri"/>
                          <a:cs typeface="Calibri" pitchFamily="34" charset="0"/>
                        </a:rPr>
                        <a:t>No. of subjects </a:t>
                      </a:r>
                      <a:endParaRPr lang="en-IN" sz="24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a:lnSpc>
                          <a:spcPct val="115000"/>
                        </a:lnSpc>
                        <a:spcAft>
                          <a:spcPts val="0"/>
                        </a:spcAft>
                      </a:pPr>
                      <a:r>
                        <a:rPr lang="en-US" sz="2400" b="1" dirty="0">
                          <a:solidFill>
                            <a:schemeClr val="bg1"/>
                          </a:solidFill>
                          <a:latin typeface="Calibri" pitchFamily="34" charset="0"/>
                          <a:ea typeface="Calibri"/>
                          <a:cs typeface="Calibri" pitchFamily="34" charset="0"/>
                        </a:rPr>
                        <a:t>Mean </a:t>
                      </a:r>
                      <a:r>
                        <a:rPr lang="en-IN" sz="2400" b="1" dirty="0" smtClean="0">
                          <a:solidFill>
                            <a:schemeClr val="bg1"/>
                          </a:solidFill>
                          <a:latin typeface="Calibri" pitchFamily="34" charset="0"/>
                          <a:ea typeface="Calibri"/>
                          <a:cs typeface="Calibri" pitchFamily="34" charset="0"/>
                        </a:rPr>
                        <a:t>±</a:t>
                      </a:r>
                      <a:r>
                        <a:rPr lang="en-US" sz="2400" b="1" dirty="0" smtClean="0">
                          <a:solidFill>
                            <a:schemeClr val="bg1"/>
                          </a:solidFill>
                          <a:latin typeface="Calibri" pitchFamily="34" charset="0"/>
                          <a:ea typeface="Calibri"/>
                          <a:cs typeface="Calibri" pitchFamily="34" charset="0"/>
                        </a:rPr>
                        <a:t>SD</a:t>
                      </a:r>
                      <a:endParaRPr lang="en-IN" sz="24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21831">
                <a:tc>
                  <a:txBody>
                    <a:bodyPr/>
                    <a:lstStyle/>
                    <a:p>
                      <a:pPr algn="just">
                        <a:lnSpc>
                          <a:spcPct val="115000"/>
                        </a:lnSpc>
                        <a:spcAft>
                          <a:spcPts val="0"/>
                        </a:spcAft>
                      </a:pPr>
                      <a:r>
                        <a:rPr lang="en-US" sz="2400" dirty="0" smtClean="0">
                          <a:solidFill>
                            <a:schemeClr val="bg1"/>
                          </a:solidFill>
                          <a:latin typeface="Calibri" pitchFamily="34" charset="0"/>
                          <a:ea typeface="Calibri"/>
                          <a:cs typeface="Calibri" pitchFamily="34" charset="0"/>
                        </a:rPr>
                        <a:t>152</a:t>
                      </a:r>
                      <a:endParaRPr lang="en-IN" sz="24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a:lnSpc>
                          <a:spcPct val="115000"/>
                        </a:lnSpc>
                        <a:spcAft>
                          <a:spcPts val="0"/>
                        </a:spcAft>
                      </a:pPr>
                      <a:r>
                        <a:rPr lang="en-IN" sz="2400" b="0" dirty="0" smtClean="0">
                          <a:solidFill>
                            <a:schemeClr val="bg1"/>
                          </a:solidFill>
                          <a:latin typeface="Calibri" pitchFamily="34" charset="0"/>
                          <a:ea typeface="Times New Roman"/>
                          <a:cs typeface="Calibri" pitchFamily="34" charset="0"/>
                        </a:rPr>
                        <a:t>7.5</a:t>
                      </a:r>
                      <a:r>
                        <a:rPr lang="en-IN" sz="2400" b="0" dirty="0" smtClean="0">
                          <a:solidFill>
                            <a:schemeClr val="bg1"/>
                          </a:solidFill>
                          <a:latin typeface="Calibri" pitchFamily="34" charset="0"/>
                          <a:ea typeface="Calibri"/>
                          <a:cs typeface="Calibri" pitchFamily="34" charset="0"/>
                        </a:rPr>
                        <a:t>±2.6</a:t>
                      </a:r>
                      <a:endParaRPr lang="en-IN" sz="2400" b="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bl>
          </a:graphicData>
        </a:graphic>
      </p:graphicFrame>
      <p:sp>
        <p:nvSpPr>
          <p:cNvPr id="7" name="Rectangle 6"/>
          <p:cNvSpPr/>
          <p:nvPr/>
        </p:nvSpPr>
        <p:spPr>
          <a:xfrm>
            <a:off x="2819400" y="1066800"/>
            <a:ext cx="4495800" cy="461665"/>
          </a:xfrm>
          <a:prstGeom prst="rect">
            <a:avLst/>
          </a:prstGeom>
        </p:spPr>
        <p:txBody>
          <a:bodyPr wrap="square">
            <a:spAutoFit/>
          </a:bodyPr>
          <a:lstStyle/>
          <a:p>
            <a:pPr algn="ctr">
              <a:buNone/>
            </a:pPr>
            <a:r>
              <a:rPr lang="en-US" sz="2400" b="1" dirty="0" smtClean="0">
                <a:solidFill>
                  <a:schemeClr val="bg1"/>
                </a:solidFill>
                <a:latin typeface="Calibri" pitchFamily="34" charset="0"/>
                <a:cs typeface="Calibri" pitchFamily="34" charset="0"/>
              </a:rPr>
              <a:t>Screening</a:t>
            </a:r>
            <a:r>
              <a:rPr lang="en-US" sz="2400" b="1" dirty="0" smtClean="0">
                <a:solidFill>
                  <a:schemeClr val="bg1"/>
                </a:solidFill>
              </a:rPr>
              <a:t> with ASSIST</a:t>
            </a:r>
            <a:endParaRPr lang="en-US" sz="2400" b="1" dirty="0">
              <a:solidFill>
                <a:schemeClr val="bg1"/>
              </a:solidFill>
            </a:endParaRPr>
          </a:p>
        </p:txBody>
      </p:sp>
      <p:graphicFrame>
        <p:nvGraphicFramePr>
          <p:cNvPr id="8" name="Chart 7"/>
          <p:cNvGraphicFramePr/>
          <p:nvPr/>
        </p:nvGraphicFramePr>
        <p:xfrm>
          <a:off x="1676400" y="3352800"/>
          <a:ext cx="7086600" cy="304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nvGraphicFramePr>
        <p:xfrm>
          <a:off x="1447800" y="1447800"/>
          <a:ext cx="6324600" cy="1177978"/>
        </p:xfrm>
        <a:graphic>
          <a:graphicData uri="http://schemas.openxmlformats.org/drawingml/2006/table">
            <a:tbl>
              <a:tblPr/>
              <a:tblGrid>
                <a:gridCol w="3855639"/>
                <a:gridCol w="2468961"/>
              </a:tblGrid>
              <a:tr h="476938">
                <a:tc gridSpan="2">
                  <a:txBody>
                    <a:bodyPr/>
                    <a:lstStyle/>
                    <a:p>
                      <a:pPr algn="l">
                        <a:lnSpc>
                          <a:spcPct val="115000"/>
                        </a:lnSpc>
                        <a:spcAft>
                          <a:spcPts val="0"/>
                        </a:spcAft>
                      </a:pPr>
                      <a:r>
                        <a:rPr lang="en-US" sz="2000" b="1" baseline="0" dirty="0" smtClean="0">
                          <a:solidFill>
                            <a:schemeClr val="bg1"/>
                          </a:solidFill>
                          <a:latin typeface="Calibri" pitchFamily="34" charset="0"/>
                          <a:ea typeface="Calibri"/>
                          <a:cs typeface="Calibri" pitchFamily="34" charset="0"/>
                        </a:rPr>
                        <a:t>Quantity of alcohol use in grams/day in the last 3 months</a:t>
                      </a:r>
                      <a:endParaRPr lang="en-IN" sz="20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IN"/>
                    </a:p>
                  </a:txBody>
                  <a:tcPr/>
                </a:tc>
              </a:tr>
              <a:tr h="297313">
                <a:tc>
                  <a:txBody>
                    <a:bodyPr/>
                    <a:lstStyle/>
                    <a:p>
                      <a:pPr algn="l">
                        <a:lnSpc>
                          <a:spcPct val="115000"/>
                        </a:lnSpc>
                        <a:spcAft>
                          <a:spcPts val="0"/>
                        </a:spcAft>
                      </a:pPr>
                      <a:r>
                        <a:rPr lang="en-US" sz="2000" b="1" dirty="0" smtClean="0">
                          <a:solidFill>
                            <a:schemeClr val="bg1"/>
                          </a:solidFill>
                          <a:latin typeface="Calibri" pitchFamily="34" charset="0"/>
                          <a:ea typeface="Calibri"/>
                          <a:cs typeface="Calibri" pitchFamily="34" charset="0"/>
                        </a:rPr>
                        <a:t>No. of subjects </a:t>
                      </a:r>
                      <a:endParaRPr lang="en-IN" sz="20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a:lnSpc>
                          <a:spcPct val="115000"/>
                        </a:lnSpc>
                        <a:spcAft>
                          <a:spcPts val="0"/>
                        </a:spcAft>
                      </a:pPr>
                      <a:r>
                        <a:rPr lang="en-US" sz="2000" b="1" dirty="0" smtClean="0">
                          <a:solidFill>
                            <a:schemeClr val="bg1"/>
                          </a:solidFill>
                          <a:latin typeface="Calibri" pitchFamily="34" charset="0"/>
                          <a:ea typeface="Calibri"/>
                          <a:cs typeface="Calibri" pitchFamily="34" charset="0"/>
                        </a:rPr>
                        <a:t> Mean </a:t>
                      </a:r>
                      <a:r>
                        <a:rPr lang="en-IN" sz="2000" b="1" dirty="0" smtClean="0">
                          <a:solidFill>
                            <a:schemeClr val="bg1"/>
                          </a:solidFill>
                          <a:latin typeface="Calibri" pitchFamily="34" charset="0"/>
                          <a:ea typeface="Calibri"/>
                          <a:cs typeface="Calibri" pitchFamily="34" charset="0"/>
                        </a:rPr>
                        <a:t>±</a:t>
                      </a:r>
                      <a:r>
                        <a:rPr lang="en-US" sz="2000" b="1" dirty="0" smtClean="0">
                          <a:solidFill>
                            <a:schemeClr val="bg1"/>
                          </a:solidFill>
                          <a:latin typeface="Calibri" pitchFamily="34" charset="0"/>
                          <a:ea typeface="Calibri"/>
                          <a:cs typeface="Calibri" pitchFamily="34" charset="0"/>
                        </a:rPr>
                        <a:t>SD</a:t>
                      </a:r>
                      <a:endParaRPr lang="en-IN" sz="20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302635">
                <a:tc>
                  <a:txBody>
                    <a:bodyPr/>
                    <a:lstStyle/>
                    <a:p>
                      <a:pPr algn="l">
                        <a:lnSpc>
                          <a:spcPct val="115000"/>
                        </a:lnSpc>
                        <a:spcAft>
                          <a:spcPts val="0"/>
                        </a:spcAft>
                      </a:pPr>
                      <a:r>
                        <a:rPr lang="en-IN" sz="2000" b="1" dirty="0" smtClean="0">
                          <a:solidFill>
                            <a:schemeClr val="bg1"/>
                          </a:solidFill>
                          <a:latin typeface="Calibri" pitchFamily="34" charset="0"/>
                          <a:ea typeface="Times New Roman"/>
                          <a:cs typeface="Calibri" pitchFamily="34" charset="0"/>
                        </a:rPr>
                        <a:t>91</a:t>
                      </a:r>
                      <a:endParaRPr lang="en-IN" sz="2000" b="1"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a:lnSpc>
                          <a:spcPct val="115000"/>
                        </a:lnSpc>
                        <a:spcAft>
                          <a:spcPts val="0"/>
                        </a:spcAft>
                      </a:pPr>
                      <a:r>
                        <a:rPr lang="en-IN" sz="2000" b="1" dirty="0" smtClean="0">
                          <a:solidFill>
                            <a:schemeClr val="bg1"/>
                          </a:solidFill>
                          <a:latin typeface="Calibri" pitchFamily="34" charset="0"/>
                          <a:ea typeface="Times New Roman"/>
                          <a:cs typeface="Calibri" pitchFamily="34" charset="0"/>
                        </a:rPr>
                        <a:t>19±5.8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bl>
          </a:graphicData>
        </a:graphic>
      </p:graphicFrame>
      <p:graphicFrame>
        <p:nvGraphicFramePr>
          <p:cNvPr id="5" name="Chart 4"/>
          <p:cNvGraphicFramePr/>
          <p:nvPr/>
        </p:nvGraphicFramePr>
        <p:xfrm>
          <a:off x="1905000" y="2819400"/>
          <a:ext cx="5791200" cy="38862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2514600" y="914400"/>
            <a:ext cx="4876800" cy="461665"/>
          </a:xfrm>
          <a:prstGeom prst="rect">
            <a:avLst/>
          </a:prstGeom>
        </p:spPr>
        <p:txBody>
          <a:bodyPr wrap="square">
            <a:spAutoFit/>
          </a:bodyPr>
          <a:lstStyle/>
          <a:p>
            <a:pPr algn="ctr">
              <a:buNone/>
            </a:pPr>
            <a:r>
              <a:rPr lang="en-US" sz="2400" b="1" dirty="0" smtClean="0">
                <a:solidFill>
                  <a:schemeClr val="bg1"/>
                </a:solidFill>
                <a:latin typeface="Calibri" pitchFamily="34" charset="0"/>
                <a:cs typeface="Calibri" pitchFamily="34" charset="0"/>
              </a:rPr>
              <a:t>Quantity of alcohol use</a:t>
            </a:r>
            <a:endParaRPr lang="en-US" sz="2400" b="1" dirty="0">
              <a:solidFill>
                <a:schemeClr val="bg1"/>
              </a:solidFill>
              <a:latin typeface="Calibri" pitchFamily="34" charset="0"/>
              <a:cs typeface="Calibri" pitchFamily="34" charset="0"/>
            </a:endParaRPr>
          </a:p>
        </p:txBody>
      </p:sp>
      <p:sp>
        <p:nvSpPr>
          <p:cNvPr id="7" name="Title 1"/>
          <p:cNvSpPr txBox="1">
            <a:spLocks/>
          </p:cNvSpPr>
          <p:nvPr/>
        </p:nvSpPr>
        <p:spPr>
          <a:xfrm>
            <a:off x="533400" y="457200"/>
            <a:ext cx="8229600" cy="457200"/>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w="6350">
                  <a:noFill/>
                </a:ln>
                <a:solidFill>
                  <a:schemeClr val="bg1"/>
                </a:solidFill>
                <a:effectLst/>
                <a:uLnTx/>
                <a:uFillTx/>
                <a:latin typeface="Calibri" pitchFamily="34" charset="0"/>
                <a:ea typeface="+mj-ea"/>
                <a:cs typeface="Calibri" pitchFamily="34" charset="0"/>
              </a:rPr>
              <a:t>RESULTS</a:t>
            </a:r>
            <a:endParaRPr kumimoji="0" lang="en-US" sz="3200" b="1" i="0" u="none" strike="noStrike" kern="1200" cap="none" spc="0" normalizeH="0" baseline="0" noProof="0" dirty="0">
              <a:ln w="6350">
                <a:noFill/>
              </a:ln>
              <a:solidFill>
                <a:schemeClr val="bg1"/>
              </a:solidFill>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533400"/>
            <a:ext cx="7010400" cy="540214"/>
          </a:xfrm>
        </p:spPr>
        <p:txBody>
          <a:bodyPr>
            <a:normAutofit fontScale="25000" lnSpcReduction="20000"/>
          </a:bodyPr>
          <a:lstStyle/>
          <a:p>
            <a:r>
              <a:rPr lang="en-IN" sz="7400" b="1" dirty="0" smtClean="0">
                <a:solidFill>
                  <a:schemeClr val="bg1"/>
                </a:solidFill>
              </a:rPr>
              <a:t>Number of subjects with elevated biomarkers among Low Risk and Moderate Risk groups (N)</a:t>
            </a:r>
            <a:endParaRPr lang="en-US" sz="7400" b="1" dirty="0" smtClean="0">
              <a:solidFill>
                <a:schemeClr val="bg1"/>
              </a:solidFill>
            </a:endParaRPr>
          </a:p>
          <a:p>
            <a:endParaRPr lang="en-US" dirty="0"/>
          </a:p>
        </p:txBody>
      </p:sp>
      <p:graphicFrame>
        <p:nvGraphicFramePr>
          <p:cNvPr id="4" name="Chart 3"/>
          <p:cNvGraphicFramePr/>
          <p:nvPr/>
        </p:nvGraphicFramePr>
        <p:xfrm>
          <a:off x="533400" y="914400"/>
          <a:ext cx="8305800" cy="5334000"/>
        </p:xfrm>
        <a:graphic>
          <a:graphicData uri="http://schemas.openxmlformats.org/drawingml/2006/chart">
            <c:chart xmlns:c="http://schemas.openxmlformats.org/drawingml/2006/chart" xmlns:r="http://schemas.openxmlformats.org/officeDocument/2006/relationships" r:id="rId2"/>
          </a:graphicData>
        </a:graphic>
      </p:graphicFrame>
      <p:sp>
        <p:nvSpPr>
          <p:cNvPr id="8" name="AutoShape 2"/>
          <p:cNvSpPr>
            <a:spLocks noChangeArrowheads="1"/>
          </p:cNvSpPr>
          <p:nvPr/>
        </p:nvSpPr>
        <p:spPr bwMode="auto">
          <a:xfrm>
            <a:off x="1371600" y="6248400"/>
            <a:ext cx="5486400" cy="609600"/>
          </a:xfrm>
          <a:prstGeom prst="roundRect">
            <a:avLst>
              <a:gd name="adj" fmla="val 16667"/>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000000"/>
                </a:solidFill>
                <a:effectLst/>
                <a:latin typeface="Calibri" pitchFamily="34" charset="0"/>
                <a:cs typeface="Calibri" pitchFamily="34" charset="0"/>
              </a:rPr>
              <a:t>Note: Total</a:t>
            </a:r>
            <a:r>
              <a:rPr kumimoji="0" lang="en-US" sz="2400" b="1" i="0" u="none" strike="noStrike" cap="none" normalizeH="0" dirty="0" smtClean="0">
                <a:ln>
                  <a:noFill/>
                </a:ln>
                <a:solidFill>
                  <a:srgbClr val="000000"/>
                </a:solidFill>
                <a:effectLst/>
                <a:latin typeface="Calibri" pitchFamily="34" charset="0"/>
                <a:cs typeface="Calibri" pitchFamily="34" charset="0"/>
              </a:rPr>
              <a:t> n=91,For MCV &amp; CDT, n =89</a:t>
            </a:r>
            <a:endParaRPr kumimoji="0" lang="en-US" sz="2400" b="1" i="0" u="none" strike="noStrike" cap="none" normalizeH="0" baseline="0" dirty="0" smtClean="0">
              <a:ln>
                <a:noFill/>
              </a:ln>
              <a:solidFill>
                <a:schemeClr val="tx1"/>
              </a:solidFill>
              <a:effectLst/>
              <a:latin typeface="Calibri" pitchFamily="34" charset="0"/>
              <a:cs typeface="Calibri" pitchFamily="34" charset="0"/>
            </a:endParaRPr>
          </a:p>
        </p:txBody>
      </p:sp>
      <p:sp>
        <p:nvSpPr>
          <p:cNvPr id="6" name="Rounded Rectangle 5"/>
          <p:cNvSpPr/>
          <p:nvPr/>
        </p:nvSpPr>
        <p:spPr>
          <a:xfrm>
            <a:off x="838200" y="1676400"/>
            <a:ext cx="6553200" cy="4343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chemeClr val="bg1"/>
                </a:solidFill>
                <a:latin typeface="Calibri" pitchFamily="34" charset="0"/>
                <a:cs typeface="Calibri" pitchFamily="34" charset="0"/>
              </a:rPr>
              <a:t>Moderate/High Risk(&gt;11) vs. Low-Risk (&lt;11) </a:t>
            </a:r>
          </a:p>
          <a:p>
            <a:pPr algn="just">
              <a:buFont typeface="Arial" pitchFamily="34" charset="0"/>
              <a:buChar char="•"/>
            </a:pPr>
            <a:r>
              <a:rPr lang="en-US" sz="2400" b="1" dirty="0" smtClean="0">
                <a:solidFill>
                  <a:srgbClr val="FF0000"/>
                </a:solidFill>
                <a:latin typeface="Calibri" pitchFamily="34" charset="0"/>
                <a:cs typeface="Calibri" pitchFamily="34" charset="0"/>
              </a:rPr>
              <a:t>AST (48.8% vs. 27.1%)</a:t>
            </a:r>
          </a:p>
          <a:p>
            <a:pPr algn="just">
              <a:buFont typeface="Arial" pitchFamily="34" charset="0"/>
              <a:buChar char="•"/>
            </a:pPr>
            <a:r>
              <a:rPr lang="en-US" sz="2400" b="1" dirty="0" err="1" smtClean="0">
                <a:solidFill>
                  <a:srgbClr val="FF0000"/>
                </a:solidFill>
                <a:latin typeface="Calibri" pitchFamily="34" charset="0"/>
                <a:cs typeface="Calibri" pitchFamily="34" charset="0"/>
              </a:rPr>
              <a:t>bilirubin</a:t>
            </a:r>
            <a:r>
              <a:rPr lang="en-US" sz="2400" b="1" dirty="0" smtClean="0">
                <a:solidFill>
                  <a:srgbClr val="FF0000"/>
                </a:solidFill>
                <a:latin typeface="Calibri" pitchFamily="34" charset="0"/>
                <a:cs typeface="Calibri" pitchFamily="34" charset="0"/>
              </a:rPr>
              <a:t> (11.6%  vs. none)</a:t>
            </a:r>
          </a:p>
          <a:p>
            <a:pPr algn="just">
              <a:buFont typeface="Arial" pitchFamily="34" charset="0"/>
              <a:buChar char="•"/>
            </a:pPr>
            <a:r>
              <a:rPr lang="en-US" sz="2400" b="1" dirty="0" smtClean="0">
                <a:solidFill>
                  <a:schemeClr val="bg1"/>
                </a:solidFill>
                <a:latin typeface="Calibri" pitchFamily="34" charset="0"/>
                <a:cs typeface="Calibri" pitchFamily="34" charset="0"/>
              </a:rPr>
              <a:t>MCV (27.9% vs. 21.7%)</a:t>
            </a:r>
          </a:p>
          <a:p>
            <a:pPr algn="just">
              <a:buFont typeface="Arial" pitchFamily="34" charset="0"/>
              <a:buChar char="•"/>
            </a:pPr>
            <a:r>
              <a:rPr lang="en-US" sz="2400" b="1" dirty="0" smtClean="0">
                <a:solidFill>
                  <a:srgbClr val="FF0000"/>
                </a:solidFill>
                <a:latin typeface="Calibri" pitchFamily="34" charset="0"/>
                <a:cs typeface="Calibri" pitchFamily="34" charset="0"/>
              </a:rPr>
              <a:t>GGT (32.6% vs. 20.8%)</a:t>
            </a:r>
          </a:p>
          <a:p>
            <a:pPr algn="just">
              <a:buFont typeface="Arial" pitchFamily="34" charset="0"/>
              <a:buChar char="•"/>
            </a:pPr>
            <a:r>
              <a:rPr lang="en-US" sz="2400" b="1" dirty="0" smtClean="0">
                <a:solidFill>
                  <a:schemeClr val="bg1"/>
                </a:solidFill>
                <a:latin typeface="Calibri" pitchFamily="34" charset="0"/>
                <a:cs typeface="Calibri" pitchFamily="34" charset="0"/>
              </a:rPr>
              <a:t>CDT level (32.6% vs. 17.4%)</a:t>
            </a:r>
            <a:r>
              <a:rPr lang="en-US" sz="2800" b="1" dirty="0" smtClean="0">
                <a:solidFill>
                  <a:schemeClr val="bg1"/>
                </a:solidFill>
                <a:latin typeface="Calibri" pitchFamily="34" charset="0"/>
                <a:cs typeface="Calibri"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2000"/>
                                        <p:tgtEl>
                                          <p:spTgt spid="6">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2000"/>
                                        <p:tgtEl>
                                          <p:spTgt spid="6">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fade">
                                      <p:cBhvr>
                                        <p:cTn id="25" dur="2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533400"/>
          </a:xfrm>
        </p:spPr>
        <p:txBody>
          <a:bodyPr>
            <a:normAutofit/>
          </a:bodyPr>
          <a:lstStyle/>
          <a:p>
            <a:r>
              <a:rPr lang="en-US" sz="2800" dirty="0" smtClean="0"/>
              <a:t>Comparison of biomarkers</a:t>
            </a:r>
            <a:endParaRPr lang="en-US" sz="2800" dirty="0"/>
          </a:p>
        </p:txBody>
      </p:sp>
      <p:graphicFrame>
        <p:nvGraphicFramePr>
          <p:cNvPr id="4" name="Content Placeholder 3"/>
          <p:cNvGraphicFramePr>
            <a:graphicFrameLocks noGrp="1"/>
          </p:cNvGraphicFramePr>
          <p:nvPr>
            <p:ph idx="1"/>
          </p:nvPr>
        </p:nvGraphicFramePr>
        <p:xfrm>
          <a:off x="228601" y="685800"/>
          <a:ext cx="8686799" cy="6015357"/>
        </p:xfrm>
        <a:graphic>
          <a:graphicData uri="http://schemas.openxmlformats.org/drawingml/2006/table">
            <a:tbl>
              <a:tblPr/>
              <a:tblGrid>
                <a:gridCol w="1447799"/>
                <a:gridCol w="2561787"/>
                <a:gridCol w="600864"/>
                <a:gridCol w="1243696"/>
                <a:gridCol w="1373408"/>
                <a:gridCol w="1459245"/>
              </a:tblGrid>
              <a:tr h="633166">
                <a:tc gridSpan="6">
                  <a:txBody>
                    <a:bodyPr/>
                    <a:lstStyle/>
                    <a:p>
                      <a:pPr marL="0" marR="0" algn="ctr">
                        <a:lnSpc>
                          <a:spcPct val="115000"/>
                        </a:lnSpc>
                        <a:spcBef>
                          <a:spcPts val="0"/>
                        </a:spcBef>
                        <a:spcAft>
                          <a:spcPts val="0"/>
                        </a:spcAft>
                      </a:pPr>
                      <a:r>
                        <a:rPr lang="en-US" sz="2000" b="1" dirty="0">
                          <a:solidFill>
                            <a:schemeClr val="bg1"/>
                          </a:solidFill>
                          <a:latin typeface="Calibri" pitchFamily="34" charset="0"/>
                          <a:ea typeface="Times New Roman"/>
                          <a:cs typeface="Calibri" pitchFamily="34" charset="0"/>
                        </a:rPr>
                        <a:t>Table 4:  Comparison of biomarkers between</a:t>
                      </a:r>
                      <a:endParaRPr lang="en-US" sz="2000" dirty="0">
                        <a:solidFill>
                          <a:schemeClr val="bg1"/>
                        </a:solidFill>
                        <a:latin typeface="Calibri" pitchFamily="34" charset="0"/>
                        <a:ea typeface="Times New Roman"/>
                        <a:cs typeface="Calibri" pitchFamily="34" charset="0"/>
                      </a:endParaRPr>
                    </a:p>
                    <a:p>
                      <a:pPr marL="0" marR="0" algn="ctr">
                        <a:lnSpc>
                          <a:spcPct val="115000"/>
                        </a:lnSpc>
                        <a:spcBef>
                          <a:spcPts val="0"/>
                        </a:spcBef>
                        <a:spcAft>
                          <a:spcPts val="0"/>
                        </a:spcAft>
                      </a:pPr>
                      <a:r>
                        <a:rPr lang="en-US" sz="2000" b="1" dirty="0">
                          <a:solidFill>
                            <a:schemeClr val="bg1"/>
                          </a:solidFill>
                          <a:latin typeface="Calibri" pitchFamily="34" charset="0"/>
                          <a:ea typeface="Times New Roman"/>
                          <a:cs typeface="Calibri" pitchFamily="34" charset="0"/>
                        </a:rPr>
                        <a:t>Moderate/High Risk and Low Risk Groups</a:t>
                      </a:r>
                      <a:endParaRPr lang="en-US" sz="20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36709">
                <a:tc>
                  <a:txBody>
                    <a:bodyPr/>
                    <a:lstStyle/>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Biochemical</a:t>
                      </a:r>
                      <a:endParaRPr lang="en-US" sz="1600" dirty="0">
                        <a:solidFill>
                          <a:schemeClr val="bg1"/>
                        </a:solidFill>
                        <a:latin typeface="Calibri" pitchFamily="34" charset="0"/>
                        <a:ea typeface="Times New Roman"/>
                        <a:cs typeface="Calibri" pitchFamily="34" charset="0"/>
                      </a:endParaRPr>
                    </a:p>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parameters</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Risk Groups based on ASSIST score</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a:solidFill>
                            <a:schemeClr val="bg1"/>
                          </a:solidFill>
                          <a:latin typeface="Calibri" pitchFamily="34" charset="0"/>
                          <a:ea typeface="Times New Roman"/>
                          <a:cs typeface="Calibri" pitchFamily="34" charset="0"/>
                        </a:rPr>
                        <a:t>N</a:t>
                      </a: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Mean</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SD</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i="1" dirty="0">
                          <a:solidFill>
                            <a:schemeClr val="bg1"/>
                          </a:solidFill>
                          <a:latin typeface="Calibri" pitchFamily="34" charset="0"/>
                          <a:ea typeface="Times New Roman"/>
                          <a:cs typeface="Calibri" pitchFamily="34" charset="0"/>
                        </a:rPr>
                        <a:t>P*</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MCV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Moderate/High</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Low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94.6</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91.4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9.1</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8.2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0.076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a:solidFill>
                            <a:schemeClr val="bg1"/>
                          </a:solidFill>
                          <a:latin typeface="Calibri" pitchFamily="34" charset="0"/>
                          <a:ea typeface="Times New Roman"/>
                          <a:cs typeface="Calibri" pitchFamily="34" charset="0"/>
                        </a:rPr>
                        <a:t>Mean Rank</a:t>
                      </a: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a:solidFill>
                            <a:schemeClr val="bg1"/>
                          </a:solidFill>
                          <a:latin typeface="Calibri" pitchFamily="34" charset="0"/>
                          <a:ea typeface="Times New Roman"/>
                          <a:cs typeface="Calibri" pitchFamily="34" charset="0"/>
                        </a:rPr>
                        <a:t>Sum of Ranks</a:t>
                      </a: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i="1">
                          <a:solidFill>
                            <a:schemeClr val="bg1"/>
                          </a:solidFill>
                          <a:latin typeface="Calibri" pitchFamily="34" charset="0"/>
                          <a:ea typeface="Times New Roman"/>
                          <a:cs typeface="Calibri" pitchFamily="34" charset="0"/>
                        </a:rPr>
                        <a:t>P#</a:t>
                      </a: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Moderate/High </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Low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 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52.4</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38.1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2251.5</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1753.5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endParaRPr lang="en-US" sz="1600" dirty="0">
                        <a:solidFill>
                          <a:schemeClr val="bg1"/>
                        </a:solidFill>
                        <a:latin typeface="Calibri" pitchFamily="34" charset="0"/>
                        <a:ea typeface="Times New Roman"/>
                        <a:cs typeface="Calibri" pitchFamily="34" charset="0"/>
                      </a:endParaRP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0.009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ALT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Moderate/High  </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48.7</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41.07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2239</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1766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GGT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Moderate/High </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Low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52.3</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38.3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2248.5</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1756.5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just">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CDT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Moderate/High </a:t>
                      </a:r>
                    </a:p>
                    <a:p>
                      <a:pPr marL="0" marR="0" algn="just">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just">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just">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49.98</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40.35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2149</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1856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0.079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268178">
                <a:tc>
                  <a:txBody>
                    <a:bodyPr/>
                    <a:lstStyle/>
                    <a:p>
                      <a:pPr marL="0" marR="0" algn="l">
                        <a:lnSpc>
                          <a:spcPct val="115000"/>
                        </a:lnSpc>
                        <a:spcBef>
                          <a:spcPts val="0"/>
                        </a:spcBef>
                        <a:spcAft>
                          <a:spcPts val="0"/>
                        </a:spcAft>
                      </a:pP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a:solidFill>
                            <a:schemeClr val="bg1"/>
                          </a:solidFill>
                          <a:latin typeface="Calibri" pitchFamily="34" charset="0"/>
                          <a:ea typeface="Times New Roman"/>
                          <a:cs typeface="Calibri" pitchFamily="34" charset="0"/>
                        </a:rPr>
                        <a:t>Mean</a:t>
                      </a:r>
                      <a:endParaRPr lang="en-US" sz="160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dirty="0">
                          <a:solidFill>
                            <a:schemeClr val="bg1"/>
                          </a:solidFill>
                          <a:latin typeface="Calibri" pitchFamily="34" charset="0"/>
                          <a:ea typeface="Times New Roman"/>
                          <a:cs typeface="Calibri" pitchFamily="34" charset="0"/>
                        </a:rPr>
                        <a:t>SD</a:t>
                      </a:r>
                      <a:endParaRPr lang="en-US" sz="1600" dirty="0">
                        <a:solidFill>
                          <a:schemeClr val="bg1"/>
                        </a:solidFill>
                        <a:latin typeface="Calibri" pitchFamily="34" charset="0"/>
                        <a:ea typeface="Times New Roman"/>
                        <a:cs typeface="Calibri"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b="1" i="1" dirty="0">
                          <a:solidFill>
                            <a:schemeClr val="bg1"/>
                          </a:solidFill>
                          <a:latin typeface="Calibri" pitchFamily="34" charset="0"/>
                          <a:ea typeface="Times New Roman"/>
                          <a:cs typeface="Calibri" pitchFamily="34" charset="0"/>
                        </a:rPr>
                        <a:t>P</a:t>
                      </a:r>
                      <a:r>
                        <a:rPr lang="en-US" sz="1600" dirty="0">
                          <a:solidFill>
                            <a:schemeClr val="bg1"/>
                          </a:solidFill>
                          <a:latin typeface="Calibri" pitchFamily="34" charset="0"/>
                          <a:ea typeface="Times New Roman"/>
                          <a:cs typeface="Calibri"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1784">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Bilirubin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Moderate/High</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Low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43</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0.77</a:t>
                      </a:r>
                    </a:p>
                    <a:p>
                      <a:pPr marL="0" marR="0" algn="l">
                        <a:lnSpc>
                          <a:spcPct val="115000"/>
                        </a:lnSpc>
                        <a:spcBef>
                          <a:spcPts val="0"/>
                        </a:spcBef>
                        <a:spcAft>
                          <a:spcPts val="0"/>
                        </a:spcAft>
                      </a:pPr>
                      <a:r>
                        <a:rPr lang="en-US" sz="1600">
                          <a:solidFill>
                            <a:schemeClr val="bg1"/>
                          </a:solidFill>
                          <a:latin typeface="Calibri" pitchFamily="34" charset="0"/>
                          <a:ea typeface="Times New Roman"/>
                          <a:cs typeface="Calibri" pitchFamily="34" charset="0"/>
                        </a:rPr>
                        <a:t>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0.3</a:t>
                      </a:r>
                    </a:p>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0" marR="0" algn="l">
                        <a:lnSpc>
                          <a:spcPct val="115000"/>
                        </a:lnSpc>
                        <a:spcBef>
                          <a:spcPts val="0"/>
                        </a:spcBef>
                        <a:spcAft>
                          <a:spcPts val="0"/>
                        </a:spcAft>
                      </a:pPr>
                      <a:r>
                        <a:rPr lang="en-US" sz="1600" dirty="0">
                          <a:solidFill>
                            <a:schemeClr val="bg1"/>
                          </a:solidFill>
                          <a:latin typeface="Calibri" pitchFamily="34" charset="0"/>
                          <a:ea typeface="Times New Roman"/>
                          <a:cs typeface="Calibri" pitchFamily="34" charset="0"/>
                        </a:rPr>
                        <a:t>&lt;0.001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266859">
                <a:tc gridSpan="3">
                  <a:txBody>
                    <a:bodyPr/>
                    <a:lstStyle/>
                    <a:p>
                      <a:pPr marL="0" marR="0" algn="l">
                        <a:lnSpc>
                          <a:spcPct val="115000"/>
                        </a:lnSpc>
                        <a:spcBef>
                          <a:spcPts val="0"/>
                        </a:spcBef>
                        <a:spcAft>
                          <a:spcPts val="0"/>
                        </a:spcAft>
                      </a:pPr>
                      <a:r>
                        <a:rPr lang="en-US" sz="1600" b="1" i="1" dirty="0">
                          <a:solidFill>
                            <a:schemeClr val="bg1"/>
                          </a:solidFill>
                          <a:latin typeface="Calibri" pitchFamily="34" charset="0"/>
                          <a:ea typeface="Times New Roman"/>
                          <a:cs typeface="Calibri" pitchFamily="34" charset="0"/>
                        </a:rPr>
                        <a:t>*  </a:t>
                      </a:r>
                      <a:r>
                        <a:rPr lang="en-US" sz="1600" dirty="0">
                          <a:solidFill>
                            <a:schemeClr val="bg1"/>
                          </a:solidFill>
                          <a:latin typeface="Calibri" pitchFamily="34" charset="0"/>
                          <a:ea typeface="Times New Roman"/>
                          <a:cs typeface="Calibri" pitchFamily="34" charset="0"/>
                        </a:rPr>
                        <a:t>Independent sample t-test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US"/>
                    </a:p>
                  </a:txBody>
                  <a:tcPr/>
                </a:tc>
                <a:tc hMerge="1">
                  <a:txBody>
                    <a:bodyPr/>
                    <a:lstStyle/>
                    <a:p>
                      <a:endParaRPr lang="en-US"/>
                    </a:p>
                  </a:txBody>
                  <a:tcPr/>
                </a:tc>
                <a:tc gridSpan="3">
                  <a:txBody>
                    <a:bodyPr/>
                    <a:lstStyle/>
                    <a:p>
                      <a:pPr marL="0" marR="0" algn="just">
                        <a:lnSpc>
                          <a:spcPct val="115000"/>
                        </a:lnSpc>
                        <a:spcBef>
                          <a:spcPts val="0"/>
                        </a:spcBef>
                        <a:spcAft>
                          <a:spcPts val="0"/>
                        </a:spcAft>
                      </a:pPr>
                      <a:r>
                        <a:rPr lang="en-US" sz="1600" b="1" i="1" dirty="0">
                          <a:solidFill>
                            <a:schemeClr val="bg1"/>
                          </a:solidFill>
                          <a:latin typeface="Calibri" pitchFamily="34" charset="0"/>
                          <a:ea typeface="Times New Roman"/>
                          <a:cs typeface="Calibri" pitchFamily="34" charset="0"/>
                        </a:rPr>
                        <a:t># </a:t>
                      </a:r>
                      <a:r>
                        <a:rPr lang="en-US" sz="1600" dirty="0">
                          <a:solidFill>
                            <a:schemeClr val="bg1"/>
                          </a:solidFill>
                          <a:latin typeface="Calibri" pitchFamily="34" charset="0"/>
                          <a:ea typeface="Times New Roman"/>
                          <a:cs typeface="Calibri" pitchFamily="34" charset="0"/>
                        </a:rPr>
                        <a:t> Mann-Whitney U Test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US"/>
                    </a:p>
                  </a:txBody>
                  <a:tcPr/>
                </a:tc>
                <a:tc hMerge="1">
                  <a:txBody>
                    <a:bodyPr/>
                    <a:lstStyle/>
                    <a:p>
                      <a:endParaRPr lang="en-US"/>
                    </a:p>
                  </a:txBody>
                  <a:tcPr/>
                </a:tc>
              </a:tr>
            </a:tbl>
          </a:graphicData>
        </a:graphic>
      </p:graphicFrame>
      <p:sp>
        <p:nvSpPr>
          <p:cNvPr id="5" name="Rounded Rectangle 4"/>
          <p:cNvSpPr/>
          <p:nvPr/>
        </p:nvSpPr>
        <p:spPr>
          <a:xfrm>
            <a:off x="838200" y="2514600"/>
            <a:ext cx="7772400" cy="2819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chemeClr val="bg1"/>
                </a:solidFill>
                <a:latin typeface="Calibri" pitchFamily="34" charset="0"/>
                <a:cs typeface="Calibri" pitchFamily="34" charset="0"/>
              </a:rPr>
              <a:t>Moderate/High Risk and Low Risk Groups</a:t>
            </a:r>
          </a:p>
          <a:p>
            <a:pPr algn="just">
              <a:buFont typeface="Arial" pitchFamily="34" charset="0"/>
              <a:buChar char="•"/>
            </a:pPr>
            <a:r>
              <a:rPr lang="en-US" sz="2400" b="1" dirty="0" smtClean="0">
                <a:solidFill>
                  <a:schemeClr val="bg1"/>
                </a:solidFill>
                <a:latin typeface="Calibri" pitchFamily="34" charset="0"/>
                <a:cs typeface="Calibri" pitchFamily="34" charset="0"/>
              </a:rPr>
              <a:t>Significantly higher values </a:t>
            </a:r>
          </a:p>
          <a:p>
            <a:pPr algn="just"/>
            <a:r>
              <a:rPr lang="en-US" sz="2400" b="1" dirty="0" smtClean="0">
                <a:solidFill>
                  <a:schemeClr val="bg1"/>
                </a:solidFill>
                <a:latin typeface="Calibri" pitchFamily="34" charset="0"/>
                <a:cs typeface="Calibri" pitchFamily="34" charset="0"/>
              </a:rPr>
              <a:t>          </a:t>
            </a:r>
            <a:r>
              <a:rPr lang="en-US" sz="2400" b="1" dirty="0" smtClean="0">
                <a:solidFill>
                  <a:srgbClr val="FF0000"/>
                </a:solidFill>
                <a:latin typeface="Calibri" pitchFamily="34" charset="0"/>
                <a:cs typeface="Calibri" pitchFamily="34" charset="0"/>
              </a:rPr>
              <a:t>AST (p =0.009, Mann Whitney U test) </a:t>
            </a:r>
          </a:p>
          <a:p>
            <a:pPr algn="just"/>
            <a:r>
              <a:rPr lang="en-US" sz="2400" b="1" dirty="0" smtClean="0">
                <a:solidFill>
                  <a:srgbClr val="FF0000"/>
                </a:solidFill>
                <a:latin typeface="Calibri" pitchFamily="34" charset="0"/>
                <a:cs typeface="Calibri" pitchFamily="34" charset="0"/>
              </a:rPr>
              <a:t>          GGT(p=0.01, Mann Whitney U test)</a:t>
            </a:r>
          </a:p>
          <a:p>
            <a:pPr algn="just"/>
            <a:r>
              <a:rPr lang="en-US" sz="2400" b="1" dirty="0" smtClean="0">
                <a:solidFill>
                  <a:srgbClr val="FF0000"/>
                </a:solidFill>
                <a:latin typeface="Calibri" pitchFamily="34" charset="0"/>
                <a:cs typeface="Calibri" pitchFamily="34" charset="0"/>
              </a:rPr>
              <a:t>          </a:t>
            </a:r>
            <a:r>
              <a:rPr lang="en-US" sz="2400" b="1" dirty="0" err="1" smtClean="0">
                <a:solidFill>
                  <a:srgbClr val="FF0000"/>
                </a:solidFill>
                <a:latin typeface="Calibri" pitchFamily="34" charset="0"/>
                <a:cs typeface="Calibri" pitchFamily="34" charset="0"/>
              </a:rPr>
              <a:t>bilirubin</a:t>
            </a:r>
            <a:r>
              <a:rPr lang="en-US" sz="2400" b="1" dirty="0" smtClean="0">
                <a:solidFill>
                  <a:srgbClr val="FF0000"/>
                </a:solidFill>
                <a:latin typeface="Calibri" pitchFamily="34" charset="0"/>
                <a:cs typeface="Calibri" pitchFamily="34" charset="0"/>
              </a:rPr>
              <a:t> (&lt;0.001, Independent samples t-test). </a:t>
            </a:r>
            <a:endParaRPr lang="en-US" sz="2400" dirty="0">
              <a:solidFill>
                <a:srgbClr val="FF0000"/>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0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20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20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715962"/>
          </a:xfrm>
        </p:spPr>
        <p:txBody>
          <a:bodyPr>
            <a:normAutofit fontScale="90000"/>
          </a:bodyPr>
          <a:lstStyle/>
          <a:p>
            <a:r>
              <a:rPr lang="en-IN" dirty="0" smtClean="0">
                <a:latin typeface="Calibri" pitchFamily="34" charset="0"/>
                <a:cs typeface="Calibri" pitchFamily="34" charset="0"/>
              </a:rPr>
              <a:t>Discussion</a:t>
            </a:r>
            <a:endParaRPr lang="en-IN" dirty="0">
              <a:latin typeface="Calibri" pitchFamily="34" charset="0"/>
              <a:cs typeface="Calibri" pitchFamily="34" charset="0"/>
            </a:endParaRPr>
          </a:p>
        </p:txBody>
      </p:sp>
      <p:sp>
        <p:nvSpPr>
          <p:cNvPr id="3" name="Content Placeholder 2"/>
          <p:cNvSpPr>
            <a:spLocks noGrp="1"/>
          </p:cNvSpPr>
          <p:nvPr>
            <p:ph idx="1"/>
          </p:nvPr>
        </p:nvSpPr>
        <p:spPr>
          <a:xfrm>
            <a:off x="228600" y="1143000"/>
            <a:ext cx="8382000" cy="5105400"/>
          </a:xfrm>
        </p:spPr>
        <p:txBody>
          <a:bodyPr>
            <a:noAutofit/>
          </a:bodyPr>
          <a:lstStyle/>
          <a:p>
            <a:pPr algn="just"/>
            <a:r>
              <a:rPr lang="en-US" sz="2000" dirty="0" smtClean="0">
                <a:latin typeface="Calibri" pitchFamily="34" charset="0"/>
                <a:cs typeface="Calibri" pitchFamily="34" charset="0"/>
              </a:rPr>
              <a:t>ASSIST: 28.3% in moderate risk/High Risk group</a:t>
            </a:r>
          </a:p>
          <a:p>
            <a:pPr algn="just"/>
            <a:r>
              <a:rPr lang="en-US" sz="2000" dirty="0" smtClean="0">
                <a:latin typeface="Calibri" pitchFamily="34" charset="0"/>
                <a:cs typeface="Calibri" pitchFamily="34" charset="0"/>
              </a:rPr>
              <a:t>AUDIT: one fourth to  one third of Methadone clients                                                 </a:t>
            </a:r>
            <a:r>
              <a:rPr lang="en-US" sz="1600" dirty="0" smtClean="0">
                <a:solidFill>
                  <a:srgbClr val="FF0000"/>
                </a:solidFill>
                <a:latin typeface="Calibri" pitchFamily="34" charset="0"/>
                <a:cs typeface="Calibri" pitchFamily="34" charset="0"/>
              </a:rPr>
              <a:t>(Chen et al., 2011; Darker et al., 2012; Islam et al., 2013)</a:t>
            </a:r>
          </a:p>
          <a:p>
            <a:pPr algn="just"/>
            <a:r>
              <a:rPr lang="en-US" sz="2000" dirty="0" smtClean="0">
                <a:latin typeface="Calibri" pitchFamily="34" charset="0"/>
                <a:cs typeface="Calibri" pitchFamily="34" charset="0"/>
              </a:rPr>
              <a:t>Average daily alcohol consumption: 19 gm in current study vs. 10.24 grams, in Italy.                                                                                </a:t>
            </a:r>
            <a:r>
              <a:rPr lang="en-US" sz="1600" dirty="0" smtClean="0">
                <a:solidFill>
                  <a:srgbClr val="FF0000"/>
                </a:solidFill>
                <a:latin typeface="Calibri" pitchFamily="34" charset="0"/>
                <a:cs typeface="Calibri" pitchFamily="34" charset="0"/>
              </a:rPr>
              <a:t>(Nava et al.,2008)</a:t>
            </a:r>
          </a:p>
          <a:p>
            <a:pPr algn="just"/>
            <a:r>
              <a:rPr lang="en-US" sz="2000" dirty="0" smtClean="0">
                <a:latin typeface="Calibri" pitchFamily="34" charset="0"/>
                <a:cs typeface="Calibri" pitchFamily="34" charset="0"/>
              </a:rPr>
              <a:t>In India, the surveys done previously generally show that there is a tendency among those who drink to indulge in very heavy drinking, i.e. “to get drunk rather than to aid mutual social activity” 				</a:t>
            </a:r>
            <a:r>
              <a:rPr lang="en-US" sz="1600" dirty="0" smtClean="0">
                <a:solidFill>
                  <a:srgbClr val="FF0000"/>
                </a:solidFill>
                <a:latin typeface="Calibri" pitchFamily="34" charset="0"/>
                <a:cs typeface="Calibri" pitchFamily="34" charset="0"/>
              </a:rPr>
              <a:t>                                                                       (Singh et al.1986; </a:t>
            </a:r>
            <a:r>
              <a:rPr lang="en-US" sz="1600" dirty="0" err="1" smtClean="0">
                <a:solidFill>
                  <a:srgbClr val="FF0000"/>
                </a:solidFill>
                <a:latin typeface="Calibri" pitchFamily="34" charset="0"/>
                <a:cs typeface="Calibri" pitchFamily="34" charset="0"/>
              </a:rPr>
              <a:t>Benegal</a:t>
            </a:r>
            <a:r>
              <a:rPr lang="en-US" sz="1600" dirty="0" smtClean="0">
                <a:solidFill>
                  <a:srgbClr val="FF0000"/>
                </a:solidFill>
                <a:latin typeface="Calibri" pitchFamily="34" charset="0"/>
                <a:cs typeface="Calibri" pitchFamily="34" charset="0"/>
              </a:rPr>
              <a:t> et al.2002)</a:t>
            </a:r>
          </a:p>
          <a:p>
            <a:pPr algn="just"/>
            <a:r>
              <a:rPr lang="en-US" sz="2000" b="1" dirty="0" smtClean="0">
                <a:latin typeface="Calibri" pitchFamily="34" charset="0"/>
                <a:cs typeface="Calibri" pitchFamily="34" charset="0"/>
              </a:rPr>
              <a:t>ASSIST vs. AUDIT </a:t>
            </a:r>
          </a:p>
          <a:p>
            <a:pPr lvl="1" algn="just"/>
            <a:r>
              <a:rPr lang="en-US" sz="2000" b="0" dirty="0" smtClean="0">
                <a:solidFill>
                  <a:schemeClr val="bg1"/>
                </a:solidFill>
                <a:latin typeface="Calibri" pitchFamily="34" charset="0"/>
                <a:cs typeface="Calibri" pitchFamily="34" charset="0"/>
              </a:rPr>
              <a:t>AUDIT requires asking about “number of standard drinks to measure harmful / hazardous use” which is sometimes difficult in Indian population. </a:t>
            </a:r>
          </a:p>
          <a:p>
            <a:pPr lvl="1" algn="just"/>
            <a:r>
              <a:rPr lang="en-US" sz="2000" b="0" dirty="0" smtClean="0">
                <a:solidFill>
                  <a:schemeClr val="bg1"/>
                </a:solidFill>
                <a:latin typeface="Calibri" pitchFamily="34" charset="0"/>
                <a:cs typeface="Calibri" pitchFamily="34" charset="0"/>
              </a:rPr>
              <a:t>Further, AUDIT takes into account last one year period thus it is less sensitive to recent alcohol use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334000"/>
          </a:xfrm>
        </p:spPr>
        <p:txBody>
          <a:bodyPr>
            <a:normAutofit fontScale="85000" lnSpcReduction="20000"/>
          </a:bodyPr>
          <a:lstStyle/>
          <a:p>
            <a:r>
              <a:rPr lang="en-US" dirty="0" smtClean="0">
                <a:latin typeface="Calibri" pitchFamily="34" charset="0"/>
                <a:cs typeface="Calibri" pitchFamily="34" charset="0"/>
              </a:rPr>
              <a:t>Nearly one third had elevated biomarkers</a:t>
            </a:r>
          </a:p>
          <a:p>
            <a:pPr lvl="1"/>
            <a:r>
              <a:rPr lang="en-US" b="0" dirty="0" smtClean="0">
                <a:solidFill>
                  <a:schemeClr val="bg1"/>
                </a:solidFill>
                <a:latin typeface="Calibri" pitchFamily="34" charset="0"/>
                <a:cs typeface="Calibri" pitchFamily="34" charset="0"/>
              </a:rPr>
              <a:t>Similar to those with harmful/hazardous and dependent users as assessed by ASSIST</a:t>
            </a:r>
          </a:p>
          <a:p>
            <a:r>
              <a:rPr lang="en-US" dirty="0" smtClean="0">
                <a:latin typeface="Calibri" pitchFamily="34" charset="0"/>
                <a:cs typeface="Calibri" pitchFamily="34" charset="0"/>
              </a:rPr>
              <a:t>AST/ALT: Lower sensitivity and specificity</a:t>
            </a:r>
          </a:p>
          <a:p>
            <a:pPr lvl="1"/>
            <a:r>
              <a:rPr lang="en-US" dirty="0" smtClean="0">
                <a:solidFill>
                  <a:schemeClr val="bg1"/>
                </a:solidFill>
                <a:latin typeface="Calibri" pitchFamily="34" charset="0"/>
                <a:cs typeface="Calibri" pitchFamily="34" charset="0"/>
              </a:rPr>
              <a:t>Liver diseases (</a:t>
            </a:r>
            <a:r>
              <a:rPr lang="en-US" dirty="0" err="1" smtClean="0">
                <a:solidFill>
                  <a:schemeClr val="bg1"/>
                </a:solidFill>
                <a:latin typeface="Calibri" pitchFamily="34" charset="0"/>
                <a:cs typeface="Calibri" pitchFamily="34" charset="0"/>
              </a:rPr>
              <a:t>Hep</a:t>
            </a:r>
            <a:r>
              <a:rPr lang="en-US" dirty="0" smtClean="0">
                <a:solidFill>
                  <a:schemeClr val="bg1"/>
                </a:solidFill>
                <a:latin typeface="Calibri" pitchFamily="34" charset="0"/>
                <a:cs typeface="Calibri" pitchFamily="34" charset="0"/>
              </a:rPr>
              <a:t> C in IV drug users)</a:t>
            </a:r>
          </a:p>
          <a:p>
            <a:pPr lvl="1"/>
            <a:r>
              <a:rPr lang="en-US" dirty="0" err="1" smtClean="0">
                <a:solidFill>
                  <a:schemeClr val="bg1"/>
                </a:solidFill>
                <a:latin typeface="Calibri" pitchFamily="34" charset="0"/>
                <a:cs typeface="Calibri" pitchFamily="34" charset="0"/>
              </a:rPr>
              <a:t>Billiary</a:t>
            </a:r>
            <a:r>
              <a:rPr lang="en-US" dirty="0" smtClean="0">
                <a:solidFill>
                  <a:schemeClr val="bg1"/>
                </a:solidFill>
                <a:latin typeface="Calibri" pitchFamily="34" charset="0"/>
                <a:cs typeface="Calibri" pitchFamily="34" charset="0"/>
              </a:rPr>
              <a:t> diseases</a:t>
            </a:r>
          </a:p>
          <a:p>
            <a:r>
              <a:rPr lang="en-US" dirty="0" smtClean="0">
                <a:latin typeface="Calibri" pitchFamily="34" charset="0"/>
                <a:cs typeface="Calibri" pitchFamily="34" charset="0"/>
              </a:rPr>
              <a:t>MCV: Lower sensitivity, chronic use</a:t>
            </a:r>
          </a:p>
          <a:p>
            <a:r>
              <a:rPr lang="en-US" dirty="0" smtClean="0">
                <a:latin typeface="Calibri" pitchFamily="34" charset="0"/>
                <a:cs typeface="Calibri" pitchFamily="34" charset="0"/>
              </a:rPr>
              <a:t>GGT : Better than AST/ALT/MCV</a:t>
            </a:r>
          </a:p>
          <a:p>
            <a:r>
              <a:rPr lang="en-US" dirty="0" smtClean="0">
                <a:latin typeface="Calibri" pitchFamily="34" charset="0"/>
                <a:cs typeface="Calibri" pitchFamily="34" charset="0"/>
              </a:rPr>
              <a:t>CDT:</a:t>
            </a:r>
            <a:r>
              <a:rPr lang="en-IN" dirty="0" smtClean="0">
                <a:latin typeface="Calibri" pitchFamily="34" charset="0"/>
                <a:cs typeface="Calibri" pitchFamily="34" charset="0"/>
              </a:rPr>
              <a:t> Higher sensitivity and specificity </a:t>
            </a:r>
          </a:p>
          <a:p>
            <a:pPr lvl="1"/>
            <a:r>
              <a:rPr lang="en-IN" dirty="0" smtClean="0">
                <a:solidFill>
                  <a:schemeClr val="bg1"/>
                </a:solidFill>
                <a:latin typeface="Calibri" pitchFamily="34" charset="0"/>
                <a:cs typeface="Calibri" pitchFamily="34" charset="0"/>
              </a:rPr>
              <a:t>Measures </a:t>
            </a:r>
            <a:r>
              <a:rPr lang="en-IN" dirty="0" err="1" smtClean="0">
                <a:solidFill>
                  <a:schemeClr val="bg1"/>
                </a:solidFill>
                <a:latin typeface="Calibri" pitchFamily="34" charset="0"/>
                <a:cs typeface="Calibri" pitchFamily="34" charset="0"/>
              </a:rPr>
              <a:t>desialylated</a:t>
            </a:r>
            <a:r>
              <a:rPr lang="en-IN" dirty="0" smtClean="0">
                <a:solidFill>
                  <a:schemeClr val="bg1"/>
                </a:solidFill>
                <a:latin typeface="Calibri" pitchFamily="34" charset="0"/>
                <a:cs typeface="Calibri" pitchFamily="34" charset="0"/>
              </a:rPr>
              <a:t> </a:t>
            </a:r>
            <a:r>
              <a:rPr lang="en-IN" dirty="0" err="1" smtClean="0">
                <a:solidFill>
                  <a:schemeClr val="bg1"/>
                </a:solidFill>
                <a:latin typeface="Calibri" pitchFamily="34" charset="0"/>
                <a:cs typeface="Calibri" pitchFamily="34" charset="0"/>
              </a:rPr>
              <a:t>isoforms</a:t>
            </a:r>
            <a:r>
              <a:rPr lang="en-IN" dirty="0" smtClean="0">
                <a:solidFill>
                  <a:schemeClr val="bg1"/>
                </a:solidFill>
                <a:latin typeface="Calibri" pitchFamily="34" charset="0"/>
                <a:cs typeface="Calibri" pitchFamily="34" charset="0"/>
              </a:rPr>
              <a:t> of </a:t>
            </a:r>
            <a:r>
              <a:rPr lang="en-IN" dirty="0" err="1" smtClean="0">
                <a:solidFill>
                  <a:schemeClr val="bg1"/>
                </a:solidFill>
                <a:latin typeface="Calibri" pitchFamily="34" charset="0"/>
                <a:cs typeface="Calibri" pitchFamily="34" charset="0"/>
              </a:rPr>
              <a:t>transferrin</a:t>
            </a:r>
            <a:endParaRPr lang="en-US" dirty="0" smtClean="0">
              <a:solidFill>
                <a:schemeClr val="bg1"/>
              </a:solidFill>
              <a:latin typeface="Calibri" pitchFamily="34" charset="0"/>
              <a:cs typeface="Calibri" pitchFamily="34" charset="0"/>
            </a:endParaRPr>
          </a:p>
          <a:p>
            <a:pPr lvl="1"/>
            <a:r>
              <a:rPr lang="en-US" dirty="0" smtClean="0">
                <a:solidFill>
                  <a:schemeClr val="bg1"/>
                </a:solidFill>
                <a:latin typeface="Calibri" pitchFamily="34" charset="0"/>
                <a:cs typeface="Calibri" pitchFamily="34" charset="0"/>
              </a:rPr>
              <a:t>CDT%:More specific than CDT</a:t>
            </a:r>
          </a:p>
          <a:p>
            <a:pPr lvl="1"/>
            <a:r>
              <a:rPr lang="en-US" dirty="0" smtClean="0">
                <a:solidFill>
                  <a:schemeClr val="bg1"/>
                </a:solidFill>
                <a:latin typeface="Calibri" pitchFamily="34" charset="0"/>
                <a:cs typeface="Calibri" pitchFamily="34" charset="0"/>
              </a:rPr>
              <a:t>Method dependent characteristics</a:t>
            </a:r>
          </a:p>
          <a:p>
            <a:r>
              <a:rPr lang="en-US" dirty="0" smtClean="0">
                <a:latin typeface="Calibri" pitchFamily="34" charset="0"/>
                <a:cs typeface="Calibri" pitchFamily="34" charset="0"/>
              </a:rPr>
              <a:t>Direct </a:t>
            </a:r>
            <a:r>
              <a:rPr lang="en-US" dirty="0" err="1" smtClean="0">
                <a:latin typeface="Calibri" pitchFamily="34" charset="0"/>
                <a:cs typeface="Calibri" pitchFamily="34" charset="0"/>
              </a:rPr>
              <a:t>metabolites:</a:t>
            </a:r>
            <a:r>
              <a:rPr lang="en-US" dirty="0" err="1" smtClean="0">
                <a:solidFill>
                  <a:srgbClr val="002060"/>
                </a:solidFill>
                <a:latin typeface="Calibri" pitchFamily="34" charset="0"/>
                <a:cs typeface="Calibri" pitchFamily="34" charset="0"/>
              </a:rPr>
              <a:t>EtG</a:t>
            </a:r>
            <a:r>
              <a:rPr lang="en-US" dirty="0" smtClean="0">
                <a:solidFill>
                  <a:srgbClr val="002060"/>
                </a:solidFill>
                <a:latin typeface="Calibri" pitchFamily="34" charset="0"/>
                <a:cs typeface="Calibri" pitchFamily="34" charset="0"/>
              </a:rPr>
              <a:t>, </a:t>
            </a:r>
            <a:r>
              <a:rPr lang="en-US" dirty="0" err="1" smtClean="0">
                <a:solidFill>
                  <a:srgbClr val="002060"/>
                </a:solidFill>
                <a:latin typeface="Calibri" pitchFamily="34" charset="0"/>
                <a:cs typeface="Calibri" pitchFamily="34" charset="0"/>
              </a:rPr>
              <a:t>EtS,PEth</a:t>
            </a:r>
            <a:r>
              <a:rPr lang="en-IN" dirty="0" smtClean="0">
                <a:solidFill>
                  <a:srgbClr val="002060"/>
                </a:solidFill>
                <a:latin typeface="Calibri" pitchFamily="34" charset="0"/>
                <a:cs typeface="Calibri" pitchFamily="34" charset="0"/>
              </a:rPr>
              <a:t>. urine 5-HTOL to 5-HIAA </a:t>
            </a:r>
          </a:p>
          <a:p>
            <a:pPr lvl="1"/>
            <a:r>
              <a:rPr lang="en-IN" dirty="0" smtClean="0">
                <a:solidFill>
                  <a:srgbClr val="002060"/>
                </a:solidFill>
                <a:latin typeface="Calibri" pitchFamily="34" charset="0"/>
                <a:cs typeface="Calibri" pitchFamily="34" charset="0"/>
              </a:rPr>
              <a:t>High sensitivity</a:t>
            </a:r>
            <a:endParaRPr lang="en-US" dirty="0" smtClean="0">
              <a:solidFill>
                <a:srgbClr val="002060"/>
              </a:solidFill>
              <a:latin typeface="Calibri" pitchFamily="34" charset="0"/>
              <a:cs typeface="Calibri" pitchFamily="34" charset="0"/>
            </a:endParaRPr>
          </a:p>
          <a:p>
            <a:pPr lvl="1"/>
            <a:r>
              <a:rPr lang="en-US" dirty="0" smtClean="0">
                <a:solidFill>
                  <a:srgbClr val="002060"/>
                </a:solidFill>
                <a:latin typeface="Calibri" pitchFamily="34" charset="0"/>
                <a:cs typeface="Calibri" pitchFamily="34" charset="0"/>
              </a:rPr>
              <a:t>Not available for clinical purpose</a:t>
            </a:r>
            <a:endParaRPr lang="en-IN" dirty="0" smtClean="0">
              <a:solidFill>
                <a:srgbClr val="002060"/>
              </a:solidFill>
              <a:latin typeface="Calibri" pitchFamily="34" charset="0"/>
              <a:cs typeface="Calibri" pitchFamily="34" charset="0"/>
            </a:endParaRPr>
          </a:p>
        </p:txBody>
      </p:sp>
      <p:sp>
        <p:nvSpPr>
          <p:cNvPr id="4" name="Title 1"/>
          <p:cNvSpPr txBox="1">
            <a:spLocks/>
          </p:cNvSpPr>
          <p:nvPr/>
        </p:nvSpPr>
        <p:spPr>
          <a:xfrm>
            <a:off x="457200" y="381000"/>
            <a:ext cx="8229600" cy="715962"/>
          </a:xfrm>
          <a:prstGeom prst="rect">
            <a:avLst/>
          </a:prstGeom>
        </p:spPr>
        <p:txBody>
          <a:bodyPr vert="horz" anchor="ctr">
            <a:normAutofit fontScale="975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100" b="1" i="0" u="none" strike="noStrike" kern="1200" cap="none" spc="0" normalizeH="0" baseline="0" noProof="0" dirty="0" smtClean="0">
                <a:ln w="6350">
                  <a:noFill/>
                </a:ln>
                <a:solidFill>
                  <a:schemeClr val="bg1"/>
                </a:solidFill>
                <a:effectLst/>
                <a:uLnTx/>
                <a:uFillTx/>
                <a:latin typeface="Calibri" pitchFamily="34" charset="0"/>
                <a:ea typeface="+mj-ea"/>
                <a:cs typeface="Calibri" pitchFamily="34" charset="0"/>
              </a:rPr>
              <a:t>Discussion</a:t>
            </a:r>
            <a:endParaRPr kumimoji="0" lang="en-IN" sz="4100" b="1" i="0" u="none" strike="noStrike" kern="1200" cap="none" spc="0" normalizeH="0" baseline="0" noProof="0" dirty="0">
              <a:ln w="6350">
                <a:noFill/>
              </a:ln>
              <a:solidFill>
                <a:schemeClr val="bg1"/>
              </a:solidFill>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Conclusions</a:t>
            </a:r>
            <a:endParaRPr lang="en-US" sz="3600" dirty="0"/>
          </a:p>
        </p:txBody>
      </p:sp>
      <p:sp>
        <p:nvSpPr>
          <p:cNvPr id="3" name="Content Placeholder 2"/>
          <p:cNvSpPr>
            <a:spLocks noGrp="1"/>
          </p:cNvSpPr>
          <p:nvPr>
            <p:ph idx="1"/>
          </p:nvPr>
        </p:nvSpPr>
        <p:spPr>
          <a:xfrm>
            <a:off x="457200" y="1447800"/>
            <a:ext cx="8229600" cy="5181600"/>
          </a:xfrm>
        </p:spPr>
        <p:txBody>
          <a:bodyPr>
            <a:normAutofit fontScale="92500" lnSpcReduction="20000"/>
          </a:bodyPr>
          <a:lstStyle/>
          <a:p>
            <a:r>
              <a:rPr lang="en-US" sz="2400" dirty="0" smtClean="0">
                <a:latin typeface="Calibri" pitchFamily="34" charset="0"/>
                <a:cs typeface="Calibri" pitchFamily="34" charset="0"/>
              </a:rPr>
              <a:t>Patients continue taking alcohol in harmful/hazardous/dependent pattern need to be assessed by self report questionnaire and biomarker levels</a:t>
            </a:r>
          </a:p>
          <a:p>
            <a:r>
              <a:rPr lang="en-US" sz="2400" dirty="0" smtClean="0">
                <a:latin typeface="Calibri" pitchFamily="34" charset="0"/>
                <a:cs typeface="Calibri" pitchFamily="34" charset="0"/>
              </a:rPr>
              <a:t>Subjects who have more severe form of alcohol use have elevated biomarkers</a:t>
            </a:r>
          </a:p>
          <a:p>
            <a:r>
              <a:rPr lang="en-US" sz="2400" dirty="0" smtClean="0">
                <a:latin typeface="Calibri" pitchFamily="34" charset="0"/>
                <a:cs typeface="Calibri" pitchFamily="34" charset="0"/>
              </a:rPr>
              <a:t>Several factors may influence biomarkers which have to be taken into account</a:t>
            </a:r>
          </a:p>
          <a:p>
            <a:pPr lvl="1"/>
            <a:r>
              <a:rPr lang="en-US" sz="2000" dirty="0" smtClean="0">
                <a:latin typeface="Calibri" pitchFamily="34" charset="0"/>
                <a:cs typeface="Calibri" pitchFamily="34" charset="0"/>
              </a:rPr>
              <a:t>LFT markers may help to identify subjects with Liver diseases</a:t>
            </a:r>
          </a:p>
          <a:p>
            <a:pPr lvl="1"/>
            <a:r>
              <a:rPr lang="en-US" sz="2000" dirty="0" smtClean="0">
                <a:latin typeface="Calibri" pitchFamily="34" charset="0"/>
                <a:cs typeface="Calibri" pitchFamily="34" charset="0"/>
              </a:rPr>
              <a:t>Alcohol related or Hepatitis in IV drug users</a:t>
            </a:r>
          </a:p>
          <a:p>
            <a:r>
              <a:rPr lang="en-US" sz="2400" dirty="0" smtClean="0">
                <a:latin typeface="Calibri" pitchFamily="34" charset="0"/>
                <a:cs typeface="Calibri" pitchFamily="34" charset="0"/>
              </a:rPr>
              <a:t>More sensitive and specific biomarkers are needed in such patients</a:t>
            </a:r>
          </a:p>
          <a:p>
            <a:r>
              <a:rPr lang="en-US" sz="2400" dirty="0" smtClean="0">
                <a:latin typeface="Calibri" pitchFamily="34" charset="0"/>
                <a:cs typeface="Calibri" pitchFamily="34" charset="0"/>
              </a:rPr>
              <a:t>Regular </a:t>
            </a:r>
            <a:r>
              <a:rPr lang="en-US" sz="2400" dirty="0" smtClean="0">
                <a:latin typeface="Calibri" pitchFamily="34" charset="0"/>
                <a:cs typeface="Calibri" pitchFamily="34" charset="0"/>
              </a:rPr>
              <a:t>screening of </a:t>
            </a:r>
            <a:r>
              <a:rPr lang="en-US" sz="2400" dirty="0" smtClean="0">
                <a:latin typeface="Calibri" pitchFamily="34" charset="0"/>
                <a:cs typeface="Calibri" pitchFamily="34" charset="0"/>
              </a:rPr>
              <a:t>clients</a:t>
            </a:r>
          </a:p>
          <a:p>
            <a:r>
              <a:rPr lang="en-US" sz="2400" dirty="0" smtClean="0">
                <a:latin typeface="Calibri" pitchFamily="34" charset="0"/>
                <a:cs typeface="Calibri" pitchFamily="34" charset="0"/>
              </a:rPr>
              <a:t>Timely interventions required</a:t>
            </a:r>
          </a:p>
          <a:p>
            <a:pPr lvl="1"/>
            <a:r>
              <a:rPr lang="en-US" dirty="0" smtClean="0">
                <a:solidFill>
                  <a:schemeClr val="bg1"/>
                </a:solidFill>
                <a:latin typeface="Calibri" pitchFamily="34" charset="0"/>
                <a:cs typeface="Calibri" pitchFamily="34" charset="0"/>
              </a:rPr>
              <a:t>Harmful/hazardous: Brief interventions</a:t>
            </a:r>
          </a:p>
          <a:p>
            <a:pPr lvl="1"/>
            <a:r>
              <a:rPr lang="en-US" dirty="0" smtClean="0">
                <a:solidFill>
                  <a:schemeClr val="bg1"/>
                </a:solidFill>
                <a:latin typeface="Calibri" pitchFamily="34" charset="0"/>
                <a:cs typeface="Calibri" pitchFamily="34" charset="0"/>
              </a:rPr>
              <a:t>Dependence: Combined Pharmacotherapy and psychological interventions</a:t>
            </a:r>
          </a:p>
          <a:p>
            <a:endParaRPr lang="en-US" sz="2200" dirty="0"/>
          </a:p>
        </p:txBody>
      </p:sp>
      <p:sp>
        <p:nvSpPr>
          <p:cNvPr id="4" name="Rectangle 3"/>
          <p:cNvSpPr/>
          <p:nvPr/>
        </p:nvSpPr>
        <p:spPr>
          <a:xfrm>
            <a:off x="1828800" y="3429000"/>
            <a:ext cx="5867400" cy="1447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5400" b="1" dirty="0" smtClean="0">
                <a:solidFill>
                  <a:srgbClr val="FF0000"/>
                </a:solidFill>
                <a:latin typeface="Blackadder ITC" pitchFamily="82" charset="0"/>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smtClean="0"/>
          </a:p>
          <a:p>
            <a:pPr>
              <a:buNone/>
            </a:pPr>
            <a:r>
              <a:rPr lang="en-US" dirty="0" smtClean="0"/>
              <a:t> </a:t>
            </a:r>
            <a:r>
              <a:rPr lang="en-US" dirty="0" smtClean="0"/>
              <a:t>                  </a:t>
            </a:r>
          </a:p>
          <a:p>
            <a:pPr>
              <a:buNone/>
            </a:pPr>
            <a:r>
              <a:rPr lang="en-US" b="1" dirty="0" smtClean="0"/>
              <a:t> </a:t>
            </a:r>
            <a:r>
              <a:rPr lang="en-US" b="1" dirty="0" smtClean="0"/>
              <a:t>                    Conflict of Interest: None</a:t>
            </a:r>
            <a:endParaRPr lang="en-US"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04800"/>
            <a:ext cx="7772400" cy="1470025"/>
          </a:xfrm>
        </p:spPr>
        <p:txBody>
          <a:bodyPr/>
          <a:lstStyle/>
          <a:p>
            <a:endParaRPr lang="en-US" dirty="0"/>
          </a:p>
        </p:txBody>
      </p:sp>
      <p:sp>
        <p:nvSpPr>
          <p:cNvPr id="5" name="Subtitle 4"/>
          <p:cNvSpPr>
            <a:spLocks noGrp="1"/>
          </p:cNvSpPr>
          <p:nvPr>
            <p:ph type="subTitle" idx="1"/>
          </p:nvPr>
        </p:nvSpPr>
        <p:spPr>
          <a:xfrm>
            <a:off x="1447800" y="3810000"/>
            <a:ext cx="7162800" cy="2209800"/>
          </a:xfrm>
        </p:spPr>
        <p:txBody>
          <a:bodyPr>
            <a:normAutofit/>
          </a:bodyPr>
          <a:lstStyle/>
          <a:p>
            <a:endParaRPr lang="en-US" sz="7200" dirty="0" smtClean="0">
              <a:solidFill>
                <a:schemeClr val="bg1"/>
              </a:solidFill>
              <a:latin typeface="Blackadder ITC" pitchFamily="82"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228600" y="990600"/>
          <a:ext cx="87630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025" name="Rectangle 1"/>
          <p:cNvSpPr>
            <a:spLocks noChangeArrowheads="1"/>
          </p:cNvSpPr>
          <p:nvPr/>
        </p:nvSpPr>
        <p:spPr bwMode="auto">
          <a:xfrm>
            <a:off x="228600" y="228600"/>
            <a:ext cx="80772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Calibri" pitchFamily="34" charset="0"/>
                <a:ea typeface="Calibri" pitchFamily="34" charset="0"/>
                <a:cs typeface="Calibri" pitchFamily="34" charset="0"/>
              </a:rPr>
              <a:t>Figure 2 Distribution of serum CDT levels among Low Risk and Moderate/High Risk groups (N)</a:t>
            </a:r>
            <a:endParaRPr kumimoji="0" lang="en-US" sz="2000" b="0" i="0" u="none" strike="noStrike" cap="none" normalizeH="0" baseline="0" dirty="0" smtClean="0">
              <a:ln>
                <a:noFill/>
              </a:ln>
              <a:solidFill>
                <a:schemeClr val="bg1"/>
              </a:solidFill>
              <a:effectLst/>
              <a:latin typeface="Calibri" pitchFamily="34" charset="0"/>
              <a:cs typeface="Calibri" pitchFamily="34" charset="0"/>
            </a:endParaRPr>
          </a:p>
        </p:txBody>
      </p:sp>
      <p:sp>
        <p:nvSpPr>
          <p:cNvPr id="1026" name="AutoShape 2"/>
          <p:cNvSpPr>
            <a:spLocks noChangeArrowheads="1"/>
          </p:cNvSpPr>
          <p:nvPr/>
        </p:nvSpPr>
        <p:spPr bwMode="auto">
          <a:xfrm>
            <a:off x="457200" y="6172200"/>
            <a:ext cx="8305799" cy="609600"/>
          </a:xfrm>
          <a:prstGeom prst="roundRect">
            <a:avLst>
              <a:gd name="adj" fmla="val 16667"/>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000000"/>
                </a:solidFill>
                <a:effectLst/>
                <a:latin typeface="Times New Roman" pitchFamily="18" charset="0"/>
                <a:cs typeface="Arial" pitchFamily="34" charset="0"/>
              </a:rPr>
              <a:t>Note: Based on CDT cut off  values as defined by Reynaud et al., 1998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ounded Rectangle 5"/>
          <p:cNvSpPr/>
          <p:nvPr/>
        </p:nvSpPr>
        <p:spPr>
          <a:xfrm>
            <a:off x="1143000" y="2667000"/>
            <a:ext cx="7086600" cy="2514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4800" y="1039036"/>
          <a:ext cx="8534399" cy="5931484"/>
        </p:xfrm>
        <a:graphic>
          <a:graphicData uri="http://schemas.openxmlformats.org/drawingml/2006/table">
            <a:tbl>
              <a:tblPr/>
              <a:tblGrid>
                <a:gridCol w="3914862"/>
                <a:gridCol w="2583809"/>
                <a:gridCol w="2035728"/>
              </a:tblGrid>
              <a:tr h="533400">
                <a:tc gridSpan="3">
                  <a:txBody>
                    <a:bodyPr/>
                    <a:lstStyle/>
                    <a:p>
                      <a:pPr algn="l">
                        <a:lnSpc>
                          <a:spcPct val="115000"/>
                        </a:lnSpc>
                        <a:spcAft>
                          <a:spcPts val="0"/>
                        </a:spcAft>
                      </a:pPr>
                      <a:r>
                        <a:rPr lang="en-IN" sz="2000" b="1" baseline="0" dirty="0" smtClean="0">
                          <a:solidFill>
                            <a:schemeClr val="bg1"/>
                          </a:solidFill>
                          <a:latin typeface="Times New Roman"/>
                          <a:ea typeface="Times New Roman"/>
                          <a:cs typeface="Times New Roman"/>
                        </a:rPr>
                        <a:t>                </a:t>
                      </a:r>
                      <a:r>
                        <a:rPr lang="en-IN" sz="2000" b="1" dirty="0" smtClean="0">
                          <a:solidFill>
                            <a:schemeClr val="bg1"/>
                          </a:solidFill>
                          <a:latin typeface="Times New Roman"/>
                          <a:ea typeface="Times New Roman"/>
                          <a:cs typeface="Times New Roman"/>
                        </a:rPr>
                        <a:t>Treatment History</a:t>
                      </a:r>
                      <a:r>
                        <a:rPr lang="en-IN" sz="2000" b="1" baseline="0" dirty="0" smtClean="0">
                          <a:solidFill>
                            <a:schemeClr val="bg1"/>
                          </a:solidFill>
                          <a:latin typeface="Times New Roman"/>
                          <a:ea typeface="Times New Roman"/>
                          <a:cs typeface="Times New Roman"/>
                        </a:rPr>
                        <a:t> </a:t>
                      </a:r>
                      <a:r>
                        <a:rPr lang="en-IN" sz="2000" b="1" dirty="0" smtClean="0">
                          <a:solidFill>
                            <a:schemeClr val="bg1"/>
                          </a:solidFill>
                          <a:latin typeface="Times New Roman"/>
                          <a:ea typeface="Times New Roman"/>
                          <a:cs typeface="Times New Roman"/>
                        </a:rPr>
                        <a:t>for </a:t>
                      </a:r>
                      <a:r>
                        <a:rPr lang="en-IN" sz="2000" b="1" dirty="0">
                          <a:solidFill>
                            <a:schemeClr val="bg1"/>
                          </a:solidFill>
                          <a:latin typeface="Times New Roman"/>
                          <a:ea typeface="Times New Roman"/>
                          <a:cs typeface="Times New Roman"/>
                        </a:rPr>
                        <a:t>alcohol use </a:t>
                      </a:r>
                      <a:r>
                        <a:rPr lang="en-IN" sz="2000" b="1" dirty="0" smtClean="0">
                          <a:solidFill>
                            <a:schemeClr val="bg1"/>
                          </a:solidFill>
                          <a:latin typeface="Times New Roman"/>
                          <a:ea typeface="Times New Roman"/>
                          <a:cs typeface="Times New Roman"/>
                        </a:rPr>
                        <a:t>(% </a:t>
                      </a:r>
                      <a:r>
                        <a:rPr lang="en-IN" sz="2000" b="1" dirty="0">
                          <a:solidFill>
                            <a:schemeClr val="bg1"/>
                          </a:solidFill>
                          <a:latin typeface="Times New Roman"/>
                          <a:ea typeface="Times New Roman"/>
                          <a:cs typeface="Times New Roman"/>
                        </a:rPr>
                        <a:t>in each group)</a:t>
                      </a:r>
                      <a:endParaRPr lang="en-IN" sz="2000" dirty="0">
                        <a:solidFill>
                          <a:schemeClr val="bg1"/>
                        </a:solidFill>
                        <a:latin typeface="Calibri"/>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hMerge="1">
                  <a:txBody>
                    <a:bodyPr/>
                    <a:lstStyle/>
                    <a:p>
                      <a:endParaRPr lang="en-IN"/>
                    </a:p>
                  </a:txBody>
                  <a:tcPr/>
                </a:tc>
                <a:tc hMerge="1">
                  <a:txBody>
                    <a:bodyPr/>
                    <a:lstStyle/>
                    <a:p>
                      <a:endParaRPr lang="en-IN"/>
                    </a:p>
                  </a:txBody>
                  <a:tcPr/>
                </a:tc>
              </a:tr>
              <a:tr h="890241">
                <a:tc>
                  <a:txBody>
                    <a:bodyPr/>
                    <a:lstStyle/>
                    <a:p>
                      <a:pPr marL="457200" algn="l">
                        <a:lnSpc>
                          <a:spcPct val="115000"/>
                        </a:lnSpc>
                        <a:spcAft>
                          <a:spcPts val="0"/>
                        </a:spcAft>
                      </a:pPr>
                      <a:r>
                        <a:rPr lang="en-IN" sz="2000" b="1" dirty="0">
                          <a:solidFill>
                            <a:schemeClr val="bg1"/>
                          </a:solidFill>
                          <a:latin typeface="Times New Roman"/>
                          <a:ea typeface="Calibri"/>
                        </a:rPr>
                        <a:t>Treatment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a:solidFill>
                            <a:schemeClr val="bg1"/>
                          </a:solidFill>
                          <a:latin typeface="Times New Roman"/>
                          <a:ea typeface="Calibri"/>
                        </a:rPr>
                        <a:t>Moderate/High Risk </a:t>
                      </a:r>
                      <a:r>
                        <a:rPr lang="en-IN" sz="2000" b="1" dirty="0" smtClean="0">
                          <a:solidFill>
                            <a:schemeClr val="bg1"/>
                          </a:solidFill>
                          <a:latin typeface="Times New Roman"/>
                          <a:ea typeface="Calibri"/>
                        </a:rPr>
                        <a:t>Group</a:t>
                      </a:r>
                      <a:r>
                        <a:rPr lang="en-IN" sz="2000" b="1" baseline="0" dirty="0" smtClean="0">
                          <a:solidFill>
                            <a:schemeClr val="bg1"/>
                          </a:solidFill>
                          <a:latin typeface="Times New Roman"/>
                          <a:ea typeface="Calibri"/>
                        </a:rPr>
                        <a:t> </a:t>
                      </a:r>
                      <a:r>
                        <a:rPr lang="en-IN" sz="2000" b="1" dirty="0" smtClean="0">
                          <a:solidFill>
                            <a:schemeClr val="bg1"/>
                          </a:solidFill>
                          <a:latin typeface="Times New Roman"/>
                          <a:ea typeface="Calibri"/>
                        </a:rPr>
                        <a:t>(n=43</a:t>
                      </a:r>
                      <a:r>
                        <a:rPr lang="en-IN" sz="2000" b="1" dirty="0">
                          <a:solidFill>
                            <a:schemeClr val="bg1"/>
                          </a:solidFill>
                          <a:latin typeface="Times New Roman"/>
                          <a:ea typeface="Calibri"/>
                        </a:rPr>
                        <a: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a:solidFill>
                            <a:schemeClr val="bg1"/>
                          </a:solidFill>
                          <a:latin typeface="Times New Roman"/>
                          <a:ea typeface="Calibri"/>
                        </a:rPr>
                        <a:t>Low Risk Group</a:t>
                      </a:r>
                    </a:p>
                    <a:p>
                      <a:pPr marL="457200" algn="l">
                        <a:lnSpc>
                          <a:spcPct val="115000"/>
                        </a:lnSpc>
                        <a:spcAft>
                          <a:spcPts val="0"/>
                        </a:spcAft>
                      </a:pPr>
                      <a:r>
                        <a:rPr lang="en-IN" sz="2000" b="1" dirty="0">
                          <a:solidFill>
                            <a:schemeClr val="bg1"/>
                          </a:solidFill>
                          <a:latin typeface="Times New Roman"/>
                          <a:ea typeface="Calibri"/>
                        </a:rPr>
                        <a:t>(</a:t>
                      </a:r>
                      <a:r>
                        <a:rPr lang="en-IN" sz="2000" b="1" dirty="0" smtClean="0">
                          <a:solidFill>
                            <a:schemeClr val="bg1"/>
                          </a:solidFill>
                          <a:latin typeface="Times New Roman"/>
                          <a:ea typeface="Calibri"/>
                        </a:rPr>
                        <a:t>n=129)</a:t>
                      </a:r>
                      <a:endParaRPr lang="en-IN" sz="2000" b="1" dirty="0">
                        <a:solidFill>
                          <a:schemeClr val="bg1"/>
                        </a:solidFill>
                        <a:latin typeface="Times New Roman"/>
                        <a:ea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554288">
                <a:tc>
                  <a:txBody>
                    <a:bodyPr/>
                    <a:lstStyle/>
                    <a:p>
                      <a:pPr marL="457200" algn="l">
                        <a:lnSpc>
                          <a:spcPct val="115000"/>
                        </a:lnSpc>
                        <a:spcAft>
                          <a:spcPts val="0"/>
                        </a:spcAft>
                        <a:tabLst>
                          <a:tab pos="2865755" algn="ctr"/>
                          <a:tab pos="5731510" algn="r"/>
                        </a:tabLst>
                      </a:pPr>
                      <a:r>
                        <a:rPr lang="en-IN" sz="2000" b="1" dirty="0" smtClean="0">
                          <a:solidFill>
                            <a:schemeClr val="bg1"/>
                          </a:solidFill>
                          <a:latin typeface="Times New Roman"/>
                          <a:ea typeface="Calibri"/>
                        </a:rPr>
                        <a:t>Ever</a:t>
                      </a:r>
                      <a:r>
                        <a:rPr lang="en-IN" sz="2000" b="1" baseline="0" dirty="0" smtClean="0">
                          <a:solidFill>
                            <a:schemeClr val="bg1"/>
                          </a:solidFill>
                          <a:latin typeface="Times New Roman"/>
                          <a:ea typeface="Calibri"/>
                        </a:rPr>
                        <a:t> </a:t>
                      </a:r>
                      <a:r>
                        <a:rPr lang="en-IN" sz="2000" b="1" dirty="0" smtClean="0">
                          <a:solidFill>
                            <a:schemeClr val="bg1"/>
                          </a:solidFill>
                          <a:latin typeface="Times New Roman"/>
                          <a:ea typeface="Calibri"/>
                        </a:rPr>
                        <a:t>discussed </a:t>
                      </a:r>
                      <a:r>
                        <a:rPr lang="en-IN" sz="2000" b="1" dirty="0">
                          <a:solidFill>
                            <a:schemeClr val="bg1"/>
                          </a:solidFill>
                          <a:latin typeface="Times New Roman"/>
                          <a:ea typeface="Calibri"/>
                        </a:rPr>
                        <a:t>about alcohol use</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tabLst>
                          <a:tab pos="2865755" algn="ctr"/>
                          <a:tab pos="5731510" algn="r"/>
                        </a:tabLst>
                      </a:pPr>
                      <a:r>
                        <a:rPr lang="en-IN" sz="2000" b="1" dirty="0">
                          <a:solidFill>
                            <a:schemeClr val="bg1"/>
                          </a:solidFill>
                          <a:latin typeface="Times New Roman"/>
                          <a:ea typeface="Calibri"/>
                        </a:rPr>
                        <a:t>58.1%</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tabLst>
                          <a:tab pos="2865755" algn="ctr"/>
                          <a:tab pos="5731510" algn="r"/>
                        </a:tabLst>
                      </a:pPr>
                      <a:r>
                        <a:rPr lang="en-IN" sz="2000" b="1">
                          <a:solidFill>
                            <a:schemeClr val="bg1"/>
                          </a:solidFill>
                          <a:latin typeface="Times New Roman"/>
                          <a:ea typeface="Calibri"/>
                        </a:rPr>
                        <a:t>23.9%</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826084">
                <a:tc>
                  <a:txBody>
                    <a:bodyPr/>
                    <a:lstStyle/>
                    <a:p>
                      <a:pPr marL="457200" algn="l">
                        <a:lnSpc>
                          <a:spcPct val="115000"/>
                        </a:lnSpc>
                        <a:spcAft>
                          <a:spcPts val="0"/>
                        </a:spcAft>
                      </a:pPr>
                      <a:r>
                        <a:rPr lang="en-GB" sz="2000" b="1" dirty="0">
                          <a:solidFill>
                            <a:schemeClr val="bg1"/>
                          </a:solidFill>
                          <a:latin typeface="Times New Roman"/>
                          <a:ea typeface="Calibri"/>
                        </a:rPr>
                        <a:t>History of Psychosocial Intervention in the </a:t>
                      </a:r>
                      <a:r>
                        <a:rPr lang="en-GB" sz="2000" b="1" dirty="0" smtClean="0">
                          <a:solidFill>
                            <a:schemeClr val="bg1"/>
                          </a:solidFill>
                          <a:latin typeface="Times New Roman"/>
                          <a:ea typeface="Calibri"/>
                        </a:rPr>
                        <a:t>past</a:t>
                      </a:r>
                      <a:endParaRPr lang="en-IN" sz="2000" b="1" dirty="0">
                        <a:solidFill>
                          <a:schemeClr val="bg1"/>
                        </a:solidFill>
                        <a:latin typeface="Times New Roman"/>
                        <a:ea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a:solidFill>
                            <a:schemeClr val="bg1"/>
                          </a:solidFill>
                          <a:latin typeface="Times New Roman"/>
                          <a:ea typeface="Calibri"/>
                        </a:rPr>
                        <a:t>55.8%</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smtClean="0">
                          <a:solidFill>
                            <a:schemeClr val="bg1"/>
                          </a:solidFill>
                          <a:latin typeface="Times New Roman"/>
                          <a:ea typeface="Calibri"/>
                        </a:rPr>
                        <a:t>1.8</a:t>
                      </a:r>
                      <a:r>
                        <a:rPr lang="en-IN" sz="2000" b="1" dirty="0">
                          <a:solidFill>
                            <a:schemeClr val="bg1"/>
                          </a:solidFill>
                          <a:latin typeface="Times New Roman"/>
                          <a:ea typeface="Calibri"/>
                        </a:rPr>
                        <a: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1011127">
                <a:tc>
                  <a:txBody>
                    <a:bodyPr/>
                    <a:lstStyle/>
                    <a:p>
                      <a:pPr marL="457200" algn="l">
                        <a:lnSpc>
                          <a:spcPct val="115000"/>
                        </a:lnSpc>
                        <a:spcAft>
                          <a:spcPts val="0"/>
                        </a:spcAft>
                      </a:pPr>
                      <a:r>
                        <a:rPr lang="en-GB" sz="2000" b="1" dirty="0">
                          <a:solidFill>
                            <a:schemeClr val="bg1"/>
                          </a:solidFill>
                          <a:latin typeface="Times New Roman"/>
                          <a:ea typeface="Calibri"/>
                        </a:rPr>
                        <a:t>Taught regarding specific strategies to reduce </a:t>
                      </a:r>
                      <a:r>
                        <a:rPr lang="en-GB" sz="2000" b="1" dirty="0" smtClean="0">
                          <a:solidFill>
                            <a:schemeClr val="bg1"/>
                          </a:solidFill>
                          <a:latin typeface="Times New Roman"/>
                          <a:ea typeface="Calibri"/>
                        </a:rPr>
                        <a:t>alcohol in the last three months</a:t>
                      </a:r>
                      <a:endParaRPr lang="en-IN" sz="2000" b="1" dirty="0">
                        <a:solidFill>
                          <a:schemeClr val="bg1"/>
                        </a:solidFill>
                        <a:latin typeface="Times New Roman"/>
                        <a:ea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a:solidFill>
                            <a:schemeClr val="bg1"/>
                          </a:solidFill>
                          <a:latin typeface="Times New Roman"/>
                          <a:ea typeface="Calibri"/>
                        </a:rPr>
                        <a:t>41.9%</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r>
                        <a:rPr lang="en-IN" sz="2000" b="1" dirty="0">
                          <a:solidFill>
                            <a:schemeClr val="bg1"/>
                          </a:solidFill>
                          <a:latin typeface="Times New Roman"/>
                          <a:ea typeface="Calibri"/>
                        </a:rPr>
                        <a:t>2.8%</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1450015">
                <a:tc>
                  <a:txBody>
                    <a:bodyPr/>
                    <a:lstStyle/>
                    <a:p>
                      <a:pPr marL="457200" algn="l">
                        <a:lnSpc>
                          <a:spcPct val="115000"/>
                        </a:lnSpc>
                        <a:spcAft>
                          <a:spcPts val="0"/>
                        </a:spcAft>
                      </a:pPr>
                      <a:r>
                        <a:rPr lang="en-GB" sz="2000" b="1" dirty="0" smtClean="0">
                          <a:solidFill>
                            <a:schemeClr val="bg1"/>
                          </a:solidFill>
                          <a:latin typeface="Times New Roman"/>
                          <a:ea typeface="Calibri"/>
                        </a:rPr>
                        <a:t>Medication </a:t>
                      </a:r>
                      <a:r>
                        <a:rPr lang="en-GB" sz="2000" b="1" dirty="0">
                          <a:solidFill>
                            <a:schemeClr val="bg1"/>
                          </a:solidFill>
                          <a:latin typeface="Times New Roman"/>
                          <a:ea typeface="Calibri"/>
                        </a:rPr>
                        <a:t>for alcohol use </a:t>
                      </a:r>
                      <a:endParaRPr lang="en-IN" sz="2000" b="1" dirty="0">
                        <a:solidFill>
                          <a:schemeClr val="bg1"/>
                        </a:solidFill>
                        <a:latin typeface="Times New Roman"/>
                        <a:ea typeface="Calibri"/>
                      </a:endParaRPr>
                    </a:p>
                    <a:p>
                      <a:pPr marL="457200" algn="l">
                        <a:lnSpc>
                          <a:spcPct val="115000"/>
                        </a:lnSpc>
                        <a:spcAft>
                          <a:spcPts val="0"/>
                        </a:spcAft>
                      </a:pPr>
                      <a:r>
                        <a:rPr lang="en-GB" sz="2000" b="1" dirty="0" err="1">
                          <a:solidFill>
                            <a:schemeClr val="bg1"/>
                          </a:solidFill>
                          <a:latin typeface="Times New Roman"/>
                          <a:ea typeface="Calibri"/>
                        </a:rPr>
                        <a:t>Disulfiram</a:t>
                      </a:r>
                      <a:endParaRPr lang="en-IN" sz="2000" b="1" dirty="0">
                        <a:solidFill>
                          <a:schemeClr val="bg1"/>
                        </a:solidFill>
                        <a:latin typeface="Times New Roman"/>
                        <a:ea typeface="Calibri"/>
                      </a:endParaRPr>
                    </a:p>
                    <a:p>
                      <a:pPr marL="457200" algn="l">
                        <a:lnSpc>
                          <a:spcPct val="115000"/>
                        </a:lnSpc>
                        <a:spcAft>
                          <a:spcPts val="0"/>
                        </a:spcAft>
                      </a:pPr>
                      <a:r>
                        <a:rPr lang="en-GB" sz="2000" b="1" dirty="0" err="1">
                          <a:solidFill>
                            <a:schemeClr val="bg1"/>
                          </a:solidFill>
                          <a:latin typeface="Times New Roman"/>
                          <a:ea typeface="Calibri"/>
                        </a:rPr>
                        <a:t>Acamprosate</a:t>
                      </a:r>
                      <a:endParaRPr lang="en-IN" sz="2000" b="1" dirty="0">
                        <a:solidFill>
                          <a:schemeClr val="bg1"/>
                        </a:solidFill>
                        <a:latin typeface="Times New Roman"/>
                        <a:ea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endParaRPr lang="en-IN" sz="2000" b="1" dirty="0" smtClean="0">
                        <a:solidFill>
                          <a:schemeClr val="bg1"/>
                        </a:solidFill>
                        <a:latin typeface="Times New Roman"/>
                        <a:ea typeface="Calibri"/>
                      </a:endParaRPr>
                    </a:p>
                    <a:p>
                      <a:pPr marL="457200" algn="l">
                        <a:lnSpc>
                          <a:spcPct val="115000"/>
                        </a:lnSpc>
                        <a:spcAft>
                          <a:spcPts val="0"/>
                        </a:spcAft>
                      </a:pPr>
                      <a:r>
                        <a:rPr lang="en-IN" sz="2000" b="1" dirty="0" smtClean="0">
                          <a:solidFill>
                            <a:schemeClr val="bg1"/>
                          </a:solidFill>
                          <a:latin typeface="Times New Roman"/>
                          <a:ea typeface="Calibri"/>
                        </a:rPr>
                        <a:t>9.3</a:t>
                      </a:r>
                      <a:r>
                        <a:rPr lang="en-IN" sz="2000" b="1" dirty="0">
                          <a:solidFill>
                            <a:schemeClr val="bg1"/>
                          </a:solidFill>
                          <a:latin typeface="Times New Roman"/>
                          <a:ea typeface="Calibri"/>
                        </a:rPr>
                        <a:t>%</a:t>
                      </a:r>
                    </a:p>
                    <a:p>
                      <a:pPr marL="457200" algn="l">
                        <a:lnSpc>
                          <a:spcPct val="115000"/>
                        </a:lnSpc>
                        <a:spcAft>
                          <a:spcPts val="0"/>
                        </a:spcAft>
                      </a:pPr>
                      <a:r>
                        <a:rPr lang="en-IN" sz="2000" b="1" dirty="0">
                          <a:solidFill>
                            <a:schemeClr val="bg1"/>
                          </a:solidFill>
                          <a:latin typeface="Times New Roman"/>
                          <a:ea typeface="Calibri"/>
                        </a:rPr>
                        <a:t>n=3</a:t>
                      </a:r>
                    </a:p>
                    <a:p>
                      <a:pPr marL="457200" algn="l">
                        <a:lnSpc>
                          <a:spcPct val="115000"/>
                        </a:lnSpc>
                        <a:spcAft>
                          <a:spcPts val="0"/>
                        </a:spcAft>
                      </a:pPr>
                      <a:r>
                        <a:rPr lang="en-IN" sz="2000" b="1" dirty="0">
                          <a:solidFill>
                            <a:schemeClr val="bg1"/>
                          </a:solidFill>
                          <a:latin typeface="Times New Roman"/>
                          <a:ea typeface="Calibri"/>
                        </a:rPr>
                        <a:t>n=1</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marL="457200" algn="l">
                        <a:lnSpc>
                          <a:spcPct val="115000"/>
                        </a:lnSpc>
                        <a:spcAft>
                          <a:spcPts val="0"/>
                        </a:spcAft>
                      </a:pPr>
                      <a:endParaRPr lang="en-IN" sz="2000" b="1" dirty="0" smtClean="0">
                        <a:solidFill>
                          <a:schemeClr val="bg1"/>
                        </a:solidFill>
                        <a:latin typeface="Times New Roman"/>
                        <a:ea typeface="Calibri"/>
                      </a:endParaRPr>
                    </a:p>
                    <a:p>
                      <a:pPr marL="457200" algn="l">
                        <a:lnSpc>
                          <a:spcPct val="115000"/>
                        </a:lnSpc>
                        <a:spcAft>
                          <a:spcPts val="0"/>
                        </a:spcAft>
                      </a:pPr>
                      <a:r>
                        <a:rPr lang="en-IN" sz="2000" b="1" dirty="0" smtClean="0">
                          <a:solidFill>
                            <a:schemeClr val="bg1"/>
                          </a:solidFill>
                          <a:latin typeface="Times New Roman"/>
                          <a:ea typeface="Calibri"/>
                        </a:rPr>
                        <a:t>0.9</a:t>
                      </a:r>
                      <a:r>
                        <a:rPr lang="en-IN" sz="2000" b="1" dirty="0">
                          <a:solidFill>
                            <a:schemeClr val="bg1"/>
                          </a:solidFill>
                          <a:latin typeface="Times New Roman"/>
                          <a:ea typeface="Calibri"/>
                        </a:rPr>
                        <a:t>%</a:t>
                      </a:r>
                    </a:p>
                    <a:p>
                      <a:pPr marL="457200" algn="l">
                        <a:lnSpc>
                          <a:spcPct val="115000"/>
                        </a:lnSpc>
                        <a:spcAft>
                          <a:spcPts val="0"/>
                        </a:spcAft>
                      </a:pPr>
                      <a:r>
                        <a:rPr lang="en-IN" sz="2000" b="1" dirty="0">
                          <a:solidFill>
                            <a:schemeClr val="bg1"/>
                          </a:solidFill>
                          <a:latin typeface="Times New Roman"/>
                          <a:ea typeface="Calibri"/>
                        </a:rPr>
                        <a:t>n=1</a:t>
                      </a:r>
                    </a:p>
                    <a:p>
                      <a:pPr marL="457200" algn="l">
                        <a:lnSpc>
                          <a:spcPct val="115000"/>
                        </a:lnSpc>
                        <a:spcAft>
                          <a:spcPts val="0"/>
                        </a:spcAft>
                      </a:pPr>
                      <a:r>
                        <a:rPr lang="en-IN" sz="2000" b="1" dirty="0">
                          <a:solidFill>
                            <a:schemeClr val="bg1"/>
                          </a:solidFill>
                          <a:latin typeface="Times New Roman"/>
                          <a:ea typeface="Calibri"/>
                        </a:rPr>
                        <a: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bl>
          </a:graphicData>
        </a:graphic>
      </p:graphicFrame>
      <p:sp>
        <p:nvSpPr>
          <p:cNvPr id="5" name="Title 1"/>
          <p:cNvSpPr txBox="1">
            <a:spLocks/>
          </p:cNvSpPr>
          <p:nvPr/>
        </p:nvSpPr>
        <p:spPr>
          <a:xfrm>
            <a:off x="609600" y="304800"/>
            <a:ext cx="8229600" cy="304800"/>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lvl="0" algn="ctr">
              <a:spcBef>
                <a:spcPct val="0"/>
              </a:spcBef>
              <a:defRPr/>
            </a:pPr>
            <a:r>
              <a:rPr lang="en-US" sz="3200" b="1" dirty="0" smtClean="0">
                <a:ln w="6350">
                  <a:noFill/>
                </a:ln>
                <a:solidFill>
                  <a:schemeClr val="bg1"/>
                </a:solidFill>
              </a:rPr>
              <a:t>RESULTS</a:t>
            </a:r>
          </a:p>
          <a:p>
            <a:pPr lvl="0" algn="ctr">
              <a:spcBef>
                <a:spcPct val="0"/>
              </a:spcBef>
              <a:defRPr/>
            </a:pPr>
            <a:r>
              <a:rPr lang="en-US" sz="2400" b="1" dirty="0" smtClean="0">
                <a:ln w="6350">
                  <a:noFill/>
                </a:ln>
                <a:solidFill>
                  <a:schemeClr val="bg1"/>
                </a:solidFill>
              </a:rPr>
              <a:t>Treatment seeking for alcohol use</a:t>
            </a:r>
            <a:endParaRPr lang="en-US" sz="2400" b="1" dirty="0">
              <a:ln w="6350">
                <a:noFill/>
              </a:ln>
              <a:solidFill>
                <a:schemeClr val="bg1"/>
              </a:solidFill>
            </a:endParaRPr>
          </a:p>
        </p:txBody>
      </p:sp>
      <p:sp>
        <p:nvSpPr>
          <p:cNvPr id="6" name="Rounded Rectangle 5"/>
          <p:cNvSpPr/>
          <p:nvPr/>
        </p:nvSpPr>
        <p:spPr>
          <a:xfrm>
            <a:off x="1752600" y="3429000"/>
            <a:ext cx="6096000" cy="266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Around 60%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39762"/>
          </a:xfrm>
        </p:spPr>
        <p:txBody>
          <a:bodyPr>
            <a:normAutofit fontScale="90000"/>
          </a:bodyPr>
          <a:lstStyle/>
          <a:p>
            <a:r>
              <a:rPr lang="en-IN" dirty="0" smtClean="0">
                <a:latin typeface="+mn-lt"/>
              </a:rPr>
              <a:t>Discussion</a:t>
            </a:r>
            <a:endParaRPr lang="en-IN" dirty="0">
              <a:latin typeface="+mn-lt"/>
            </a:endParaRPr>
          </a:p>
        </p:txBody>
      </p:sp>
      <p:sp>
        <p:nvSpPr>
          <p:cNvPr id="3" name="Content Placeholder 2"/>
          <p:cNvSpPr>
            <a:spLocks noGrp="1"/>
          </p:cNvSpPr>
          <p:nvPr>
            <p:ph idx="1"/>
          </p:nvPr>
        </p:nvSpPr>
        <p:spPr>
          <a:xfrm>
            <a:off x="304800" y="1447800"/>
            <a:ext cx="8458200" cy="4572000"/>
          </a:xfrm>
        </p:spPr>
        <p:txBody>
          <a:bodyPr>
            <a:noAutofit/>
          </a:bodyPr>
          <a:lstStyle/>
          <a:p>
            <a:pPr algn="just"/>
            <a:r>
              <a:rPr lang="en-IN" sz="2400" dirty="0" smtClean="0">
                <a:latin typeface="+mn-lt"/>
              </a:rPr>
              <a:t>Nearly 60% of in Moderate/High Risk users had ever discussed about their alcohol use with their clinicians.</a:t>
            </a:r>
          </a:p>
          <a:p>
            <a:pPr algn="just"/>
            <a:r>
              <a:rPr lang="en-IN" sz="2400" dirty="0" smtClean="0">
                <a:latin typeface="+mn-lt"/>
              </a:rPr>
              <a:t> Almost all of them had received some kind of Psychosocial Intervention in the past </a:t>
            </a:r>
          </a:p>
          <a:p>
            <a:pPr algn="just"/>
            <a:r>
              <a:rPr lang="en-IN" sz="2400" dirty="0" smtClean="0">
                <a:latin typeface="+mn-lt"/>
              </a:rPr>
              <a:t>Only some of them reported being taught specific strategies to reduce alcohol use. </a:t>
            </a:r>
          </a:p>
          <a:p>
            <a:pPr algn="just"/>
            <a:r>
              <a:rPr lang="en-IN" sz="2400" dirty="0" smtClean="0">
                <a:latin typeface="+mn-lt"/>
              </a:rPr>
              <a:t>Only half believed that they have a problem with alcohol, and only 1/3</a:t>
            </a:r>
            <a:r>
              <a:rPr lang="en-IN" sz="2400" baseline="30000" dirty="0" smtClean="0">
                <a:latin typeface="+mn-lt"/>
              </a:rPr>
              <a:t>rd</a:t>
            </a:r>
            <a:r>
              <a:rPr lang="en-IN" sz="2400" dirty="0" smtClean="0">
                <a:latin typeface="+mn-lt"/>
              </a:rPr>
              <a:t> discussed their problem with OST staff. </a:t>
            </a:r>
          </a:p>
          <a:p>
            <a:pPr algn="just">
              <a:buNone/>
            </a:pPr>
            <a:r>
              <a:rPr lang="en-IN" sz="2400" dirty="0" smtClean="0">
                <a:latin typeface="+mn-lt"/>
              </a:rPr>
              <a:t>                                                                            (Islam et al.,2013)</a:t>
            </a:r>
          </a:p>
          <a:p>
            <a:pPr algn="just"/>
            <a:endParaRPr lang="en-IN" sz="2000" dirty="0">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solidFill>
                  <a:schemeClr val="bg1"/>
                </a:solidFill>
                <a:latin typeface="+mn-lt"/>
              </a:rPr>
              <a:t>INTRODUCTION</a:t>
            </a:r>
            <a:endParaRPr lang="en-US" sz="3200" dirty="0">
              <a:solidFill>
                <a:schemeClr val="bg1"/>
              </a:solidFill>
              <a:latin typeface="+mn-lt"/>
            </a:endParaRPr>
          </a:p>
        </p:txBody>
      </p:sp>
      <p:sp>
        <p:nvSpPr>
          <p:cNvPr id="3" name="Content Placeholder 2"/>
          <p:cNvSpPr>
            <a:spLocks noGrp="1"/>
          </p:cNvSpPr>
          <p:nvPr>
            <p:ph idx="1"/>
          </p:nvPr>
        </p:nvSpPr>
        <p:spPr>
          <a:xfrm>
            <a:off x="457200" y="1066800"/>
            <a:ext cx="8229600" cy="5791200"/>
          </a:xfrm>
        </p:spPr>
        <p:txBody>
          <a:bodyPr>
            <a:normAutofit fontScale="40000" lnSpcReduction="20000"/>
          </a:bodyPr>
          <a:lstStyle/>
          <a:p>
            <a:pPr>
              <a:buNone/>
            </a:pPr>
            <a:r>
              <a:rPr lang="en-IN" sz="6000" b="1" dirty="0" smtClean="0">
                <a:latin typeface="+mn-lt"/>
              </a:rPr>
              <a:t>Prevalence of </a:t>
            </a:r>
            <a:r>
              <a:rPr lang="en-IN" sz="6000" b="1" dirty="0" err="1" smtClean="0">
                <a:latin typeface="+mn-lt"/>
              </a:rPr>
              <a:t>opioid</a:t>
            </a:r>
            <a:r>
              <a:rPr lang="en-IN" sz="6000" b="1" dirty="0" smtClean="0">
                <a:latin typeface="+mn-lt"/>
              </a:rPr>
              <a:t> use in general population: </a:t>
            </a:r>
            <a:endParaRPr lang="en-IN" sz="6000" dirty="0" smtClean="0">
              <a:latin typeface="+mn-lt"/>
            </a:endParaRPr>
          </a:p>
          <a:p>
            <a:pPr lvl="1"/>
            <a:r>
              <a:rPr lang="en-IN" sz="6000" dirty="0" smtClean="0">
                <a:solidFill>
                  <a:schemeClr val="bg1"/>
                </a:solidFill>
                <a:latin typeface="+mn-lt"/>
              </a:rPr>
              <a:t>‘ever’ 		                = </a:t>
            </a:r>
            <a:r>
              <a:rPr lang="en-IN" sz="6000" dirty="0" smtClean="0">
                <a:latin typeface="+mn-lt"/>
              </a:rPr>
              <a:t>1% </a:t>
            </a:r>
          </a:p>
          <a:p>
            <a:pPr lvl="1"/>
            <a:r>
              <a:rPr lang="en-IN" sz="6000" dirty="0" smtClean="0">
                <a:solidFill>
                  <a:schemeClr val="bg1"/>
                </a:solidFill>
                <a:latin typeface="+mn-lt"/>
              </a:rPr>
              <a:t>‘current’ 	                = </a:t>
            </a:r>
            <a:r>
              <a:rPr lang="en-IN" sz="6000" dirty="0" smtClean="0">
                <a:latin typeface="+mn-lt"/>
              </a:rPr>
              <a:t>0.7%</a:t>
            </a:r>
          </a:p>
          <a:p>
            <a:r>
              <a:rPr lang="en-IN" sz="6000" dirty="0" smtClean="0">
                <a:latin typeface="+mn-lt"/>
              </a:rPr>
              <a:t>Out of the current opiate users, about 22.3% were dependent users                                             </a:t>
            </a:r>
            <a:r>
              <a:rPr lang="en-IN" sz="4000" i="1" dirty="0" smtClean="0">
                <a:latin typeface="+mn-lt"/>
              </a:rPr>
              <a:t>(Ray, 2004: national household survey)</a:t>
            </a:r>
            <a:endParaRPr lang="en-US" sz="4000" b="1" dirty="0" smtClean="0">
              <a:solidFill>
                <a:schemeClr val="bg1"/>
              </a:solidFill>
              <a:latin typeface="+mn-lt"/>
            </a:endParaRPr>
          </a:p>
          <a:p>
            <a:pPr marL="137160" indent="0">
              <a:buNone/>
            </a:pPr>
            <a:endParaRPr lang="en-US" sz="6000" b="1" dirty="0" smtClean="0">
              <a:solidFill>
                <a:schemeClr val="bg1"/>
              </a:solidFill>
              <a:latin typeface="+mn-lt"/>
            </a:endParaRPr>
          </a:p>
          <a:p>
            <a:pPr marL="137160" indent="0">
              <a:buNone/>
            </a:pPr>
            <a:r>
              <a:rPr lang="en-US" sz="6000" b="1" dirty="0" smtClean="0">
                <a:solidFill>
                  <a:schemeClr val="bg1"/>
                </a:solidFill>
                <a:latin typeface="+mn-lt"/>
              </a:rPr>
              <a:t>Prevalence of Opioid use in treatment seekers: </a:t>
            </a:r>
          </a:p>
          <a:p>
            <a:r>
              <a:rPr lang="en-US" sz="6000" dirty="0">
                <a:latin typeface="+mn-lt"/>
              </a:rPr>
              <a:t>Drug use pattern </a:t>
            </a:r>
            <a:r>
              <a:rPr lang="en-US" sz="6000" dirty="0" smtClean="0">
                <a:latin typeface="+mn-lt"/>
              </a:rPr>
              <a:t>(in %) over 3 </a:t>
            </a:r>
            <a:r>
              <a:rPr lang="en-US" sz="6000" dirty="0" smtClean="0">
                <a:solidFill>
                  <a:schemeClr val="bg1"/>
                </a:solidFill>
                <a:latin typeface="+mn-lt"/>
              </a:rPr>
              <a:t>years(2007-2009), among 25,188 patients in Govt. DACs</a:t>
            </a:r>
          </a:p>
          <a:p>
            <a:pPr lvl="1"/>
            <a:r>
              <a:rPr lang="en-US" sz="6000" b="1" dirty="0" smtClean="0">
                <a:solidFill>
                  <a:schemeClr val="bg1"/>
                </a:solidFill>
                <a:latin typeface="+mn-lt"/>
              </a:rPr>
              <a:t>Opiates 		</a:t>
            </a:r>
            <a:r>
              <a:rPr lang="en-US" sz="6000" dirty="0" smtClean="0">
                <a:latin typeface="+mn-lt"/>
              </a:rPr>
              <a:t>41-43%</a:t>
            </a:r>
          </a:p>
          <a:p>
            <a:pPr lvl="1">
              <a:buNone/>
            </a:pPr>
            <a:r>
              <a:rPr lang="en-US" sz="6000" dirty="0" smtClean="0">
                <a:solidFill>
                  <a:schemeClr val="bg1"/>
                </a:solidFill>
                <a:latin typeface="+mn-lt"/>
              </a:rPr>
              <a:t>      Heroin   	            15-17%</a:t>
            </a:r>
          </a:p>
          <a:p>
            <a:pPr lvl="1">
              <a:buNone/>
            </a:pPr>
            <a:r>
              <a:rPr lang="en-US" sz="6000" dirty="0" smtClean="0">
                <a:solidFill>
                  <a:schemeClr val="bg1"/>
                </a:solidFill>
                <a:latin typeface="+mn-lt"/>
              </a:rPr>
              <a:t>      Opium 		11-14%</a:t>
            </a:r>
          </a:p>
          <a:p>
            <a:pPr lvl="1">
              <a:buNone/>
            </a:pPr>
            <a:r>
              <a:rPr lang="en-US" sz="6000" dirty="0" smtClean="0">
                <a:solidFill>
                  <a:schemeClr val="bg1"/>
                </a:solidFill>
                <a:latin typeface="+mn-lt"/>
              </a:rPr>
              <a:t>      Other opiates 	13-15</a:t>
            </a:r>
          </a:p>
          <a:p>
            <a:pPr lvl="1">
              <a:buNone/>
            </a:pPr>
            <a:r>
              <a:rPr lang="en-US" sz="1900" i="1" dirty="0" smtClean="0">
                <a:solidFill>
                  <a:schemeClr val="bg1"/>
                </a:solidFill>
                <a:latin typeface="+mn-lt"/>
              </a:rPr>
              <a:t>                                                                                                                                                                           </a:t>
            </a:r>
            <a:r>
              <a:rPr lang="en-US" sz="3400" i="1" dirty="0" smtClean="0">
                <a:solidFill>
                  <a:schemeClr val="bg1"/>
                </a:solidFill>
                <a:latin typeface="+mn-lt"/>
              </a:rPr>
              <a:t>Drug Abuse Monitoring System-(DAMS )</a:t>
            </a:r>
          </a:p>
          <a:p>
            <a:pPr algn="r">
              <a:buNone/>
            </a:pPr>
            <a:r>
              <a:rPr lang="en-US" sz="3400" i="1" dirty="0" smtClean="0">
                <a:solidFill>
                  <a:schemeClr val="bg1"/>
                </a:solidFill>
                <a:latin typeface="+mn-lt"/>
              </a:rPr>
              <a:t>                             Drug De-Addiction </a:t>
            </a:r>
            <a:r>
              <a:rPr lang="en-US" sz="3400" i="1" dirty="0" err="1" smtClean="0">
                <a:solidFill>
                  <a:schemeClr val="bg1"/>
                </a:solidFill>
                <a:latin typeface="+mn-lt"/>
              </a:rPr>
              <a:t>Programme</a:t>
            </a:r>
            <a:r>
              <a:rPr lang="en-US" sz="3400" i="1" dirty="0" smtClean="0">
                <a:solidFill>
                  <a:schemeClr val="bg1"/>
                </a:solidFill>
                <a:latin typeface="+mn-lt"/>
              </a:rPr>
              <a:t> (DDAP)</a:t>
            </a:r>
          </a:p>
          <a:p>
            <a:pPr algn="r">
              <a:buNone/>
            </a:pPr>
            <a:r>
              <a:rPr lang="en-US" sz="3400" i="1" dirty="0" smtClean="0">
                <a:solidFill>
                  <a:schemeClr val="bg1"/>
                </a:solidFill>
                <a:latin typeface="+mn-lt"/>
              </a:rPr>
              <a:t>                              Ministry of Health and Family Welfare</a:t>
            </a:r>
          </a:p>
          <a:p>
            <a:pPr algn="r">
              <a:buNone/>
            </a:pPr>
            <a:r>
              <a:rPr lang="en-US" sz="3400" i="1" dirty="0" smtClean="0">
                <a:solidFill>
                  <a:schemeClr val="bg1"/>
                </a:solidFill>
                <a:latin typeface="+mn-lt"/>
              </a:rPr>
              <a:t>                                                          (NDDTC, AIIMS-WHO), 2010</a:t>
            </a:r>
          </a:p>
          <a:p>
            <a:pPr algn="r"/>
            <a:endParaRPr lang="en-US" sz="3400" dirty="0">
              <a:solidFill>
                <a:srgbClr val="FF0000"/>
              </a:solidFill>
              <a:latin typeface="+mn-lt"/>
            </a:endParaRPr>
          </a:p>
        </p:txBody>
      </p:sp>
    </p:spTree>
    <p:extLst>
      <p:ext uri="{BB962C8B-B14F-4D97-AF65-F5344CB8AC3E}">
        <p14:creationId xmlns="" xmlns:p14="http://schemas.microsoft.com/office/powerpoint/2010/main" val="25020872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752600"/>
            <a:ext cx="8229600" cy="4038600"/>
          </a:xfrm>
        </p:spPr>
        <p:txBody>
          <a:bodyPr>
            <a:normAutofit lnSpcReduction="10000"/>
          </a:bodyPr>
          <a:lstStyle/>
          <a:p>
            <a:pPr lvl="1">
              <a:buNone/>
            </a:pPr>
            <a:r>
              <a:rPr lang="en-US" dirty="0" smtClean="0">
                <a:solidFill>
                  <a:schemeClr val="bg1"/>
                </a:solidFill>
                <a:latin typeface="+mn-lt"/>
              </a:rPr>
              <a:t>BRIEF INTERVENTIONS</a:t>
            </a:r>
          </a:p>
          <a:p>
            <a:pPr marL="548640" lvl="1" indent="-411480">
              <a:buSzPct val="65000"/>
              <a:buFont typeface="Wingdings 2"/>
              <a:buChar char=""/>
            </a:pPr>
            <a:r>
              <a:rPr lang="en-US" b="0" dirty="0" smtClean="0">
                <a:solidFill>
                  <a:schemeClr val="bg1"/>
                </a:solidFill>
                <a:latin typeface="+mn-lt"/>
              </a:rPr>
              <a:t>Those practices that aim to identify a real or potential alcohol problem and motivate an individual to do something about it.</a:t>
            </a:r>
            <a:endParaRPr lang="en-US" dirty="0" smtClean="0">
              <a:solidFill>
                <a:schemeClr val="bg1"/>
              </a:solidFill>
              <a:latin typeface="+mn-lt"/>
            </a:endParaRPr>
          </a:p>
          <a:p>
            <a:r>
              <a:rPr lang="en-US" dirty="0" smtClean="0">
                <a:solidFill>
                  <a:schemeClr val="bg1"/>
                </a:solidFill>
                <a:latin typeface="+mn-lt"/>
              </a:rPr>
              <a:t>Advantages</a:t>
            </a:r>
          </a:p>
          <a:p>
            <a:pPr lvl="1"/>
            <a:r>
              <a:rPr lang="en-US" b="0" dirty="0" smtClean="0">
                <a:solidFill>
                  <a:schemeClr val="bg1"/>
                </a:solidFill>
                <a:latin typeface="+mn-lt"/>
              </a:rPr>
              <a:t>low in cost </a:t>
            </a:r>
          </a:p>
          <a:p>
            <a:pPr lvl="1"/>
            <a:r>
              <a:rPr lang="en-US" b="0" dirty="0" smtClean="0">
                <a:solidFill>
                  <a:schemeClr val="bg1"/>
                </a:solidFill>
                <a:latin typeface="+mn-lt"/>
              </a:rPr>
              <a:t>effective across the spectrum of alcohol problems </a:t>
            </a:r>
          </a:p>
          <a:p>
            <a:pPr lvl="1"/>
            <a:r>
              <a:rPr lang="en-US" b="0" dirty="0" smtClean="0">
                <a:solidFill>
                  <a:schemeClr val="bg1"/>
                </a:solidFill>
                <a:latin typeface="+mn-lt"/>
              </a:rPr>
              <a:t>fill the gap between primary prevention efforts and more intensive treatment for persons with serious alcohol use disorders</a:t>
            </a:r>
          </a:p>
          <a:p>
            <a:pPr lvl="8">
              <a:buNone/>
            </a:pPr>
            <a:r>
              <a:rPr lang="en-US" sz="1600" i="1" dirty="0" smtClean="0">
                <a:solidFill>
                  <a:schemeClr val="bg1"/>
                </a:solidFill>
              </a:rPr>
              <a:t>                                                                                  (</a:t>
            </a:r>
            <a:r>
              <a:rPr lang="en-US" sz="1600" i="1" dirty="0" err="1" smtClean="0">
                <a:solidFill>
                  <a:schemeClr val="bg1"/>
                </a:solidFill>
              </a:rPr>
              <a:t>Babor</a:t>
            </a:r>
            <a:r>
              <a:rPr lang="en-US" sz="1600" i="1" dirty="0" smtClean="0">
                <a:solidFill>
                  <a:schemeClr val="bg1"/>
                </a:solidFill>
              </a:rPr>
              <a:t> et al., 2001)</a:t>
            </a:r>
          </a:p>
        </p:txBody>
      </p:sp>
      <p:sp>
        <p:nvSpPr>
          <p:cNvPr id="5" name="Title 1"/>
          <p:cNvSpPr txBox="1">
            <a:spLocks/>
          </p:cNvSpPr>
          <p:nvPr/>
        </p:nvSpPr>
        <p:spPr>
          <a:xfrm>
            <a:off x="457200" y="914400"/>
            <a:ext cx="8229600" cy="639762"/>
          </a:xfrm>
          <a:prstGeom prst="rect">
            <a:avLst/>
          </a:prstGeom>
        </p:spPr>
        <p:txBody>
          <a:bodyPr vert="horz" anchor="ctr">
            <a:normAutofit fontScale="90000" lnSpcReduction="100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100" b="1" i="0" u="none" strike="noStrike" kern="1200" cap="none" spc="0" normalizeH="0" baseline="0" noProof="0" dirty="0" smtClean="0">
                <a:ln w="6350">
                  <a:noFill/>
                </a:ln>
                <a:solidFill>
                  <a:schemeClr val="bg1"/>
                </a:solidFill>
                <a:effectLst/>
                <a:uLnTx/>
                <a:uFillTx/>
                <a:latin typeface="+mn-lt"/>
                <a:ea typeface="+mj-ea"/>
                <a:cs typeface="+mj-cs"/>
              </a:rPr>
              <a:t>Discussion</a:t>
            </a:r>
            <a:endParaRPr kumimoji="0" lang="en-IN" sz="4100" b="1" i="0" u="none" strike="noStrike" kern="1200" cap="none" spc="0" normalizeH="0" baseline="0" noProof="0" dirty="0">
              <a:ln w="6350">
                <a:noFill/>
              </a:ln>
              <a:solidFill>
                <a:schemeClr val="bg1"/>
              </a:solidFill>
              <a:effectLst/>
              <a:uLnTx/>
              <a:uFillTx/>
              <a:latin typeface="+mn-lt"/>
              <a:ea typeface="+mj-ea"/>
              <a:cs typeface="+mj-cs"/>
            </a:endParaRPr>
          </a:p>
        </p:txBody>
      </p:sp>
      <p:sp>
        <p:nvSpPr>
          <p:cNvPr id="6" name="Content Placeholder 2"/>
          <p:cNvSpPr txBox="1">
            <a:spLocks/>
          </p:cNvSpPr>
          <p:nvPr/>
        </p:nvSpPr>
        <p:spPr>
          <a:xfrm>
            <a:off x="685800" y="2209800"/>
            <a:ext cx="8229600" cy="3352800"/>
          </a:xfrm>
          <a:prstGeom prst="rect">
            <a:avLst/>
          </a:prstGeom>
          <a:solidFill>
            <a:schemeClr val="accent1">
              <a:lumMod val="20000"/>
              <a:lumOff val="80000"/>
            </a:schemeClr>
          </a:solidFill>
        </p:spPr>
        <p:txBody>
          <a:bodyPr vert="horz">
            <a:normAutofit fontScale="92500"/>
          </a:bodyPr>
          <a:lstStyle/>
          <a:p>
            <a:pPr marL="548640" marR="0" lvl="0" indent="-411480" algn="l" defTabSz="914400" rtl="0" eaLnBrk="1" fontAlgn="auto" latinLnBrk="0" hangingPunct="1">
              <a:lnSpc>
                <a:spcPct val="100000"/>
              </a:lnSpc>
              <a:spcBef>
                <a:spcPct val="20000"/>
              </a:spcBef>
              <a:spcAft>
                <a:spcPts val="0"/>
              </a:spcAft>
              <a:buClr>
                <a:schemeClr val="bg1"/>
              </a:buClr>
              <a:buSzPct val="65000"/>
              <a:tabLst/>
              <a:defRPr/>
            </a:pPr>
            <a:r>
              <a:rPr kumimoji="0" lang="en-US" sz="2400" b="0" i="0" u="none" strike="noStrike" kern="1200" cap="none" spc="0" normalizeH="0" baseline="0" noProof="0" dirty="0" smtClean="0">
                <a:ln>
                  <a:noFill/>
                </a:ln>
                <a:solidFill>
                  <a:schemeClr val="bg1"/>
                </a:solidFill>
                <a:effectLst/>
                <a:uLnTx/>
                <a:uFillTx/>
                <a:latin typeface="+mn-lt"/>
                <a:ea typeface="+mn-ea"/>
                <a:cs typeface="+mn-cs"/>
              </a:rPr>
              <a:t>Effective brief interventions comprise a number of consistent and </a:t>
            </a:r>
          </a:p>
          <a:p>
            <a:pPr marL="548640" marR="0" lvl="0" indent="-411480" algn="l" defTabSz="914400" rtl="0" eaLnBrk="1" fontAlgn="auto" latinLnBrk="0" hangingPunct="1">
              <a:lnSpc>
                <a:spcPct val="100000"/>
              </a:lnSpc>
              <a:spcBef>
                <a:spcPct val="20000"/>
              </a:spcBef>
              <a:spcAft>
                <a:spcPts val="0"/>
              </a:spcAft>
              <a:buClr>
                <a:schemeClr val="bg1"/>
              </a:buClr>
              <a:buSzPct val="65000"/>
              <a:tabLst/>
              <a:defRPr/>
            </a:pPr>
            <a:r>
              <a:rPr kumimoji="0" lang="en-US" sz="2400" b="0" i="0" u="none" strike="noStrike" kern="1200" cap="none" spc="0" normalizeH="0" baseline="0" noProof="0" dirty="0" smtClean="0">
                <a:ln>
                  <a:noFill/>
                </a:ln>
                <a:solidFill>
                  <a:schemeClr val="bg1"/>
                </a:solidFill>
                <a:effectLst/>
                <a:uLnTx/>
                <a:uFillTx/>
                <a:latin typeface="+mn-lt"/>
                <a:ea typeface="+mn-ea"/>
                <a:cs typeface="+mn-cs"/>
              </a:rPr>
              <a:t>recurring features: </a:t>
            </a:r>
            <a:r>
              <a:rPr kumimoji="0" lang="en-US" sz="2400" b="1" i="0" u="none" strike="noStrike" kern="1200" cap="none" spc="0" normalizeH="0" baseline="0" noProof="0" dirty="0" smtClean="0">
                <a:ln>
                  <a:noFill/>
                </a:ln>
                <a:solidFill>
                  <a:schemeClr val="bg1"/>
                </a:solidFill>
                <a:effectLst/>
                <a:uLnTx/>
                <a:uFillTx/>
                <a:latin typeface="+mn-lt"/>
                <a:ea typeface="+mn-ea"/>
                <a:cs typeface="+mn-cs"/>
              </a:rPr>
              <a:t>FRAMES</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F</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eedback  </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R</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esponsibility</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A</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dvice</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M</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enu of options</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E</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mpathy</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400" b="0" i="0" u="sng" strike="noStrike" kern="1200" cap="none" spc="0" normalizeH="0" baseline="0" noProof="0" dirty="0" smtClean="0">
                <a:ln>
                  <a:noFill/>
                </a:ln>
                <a:solidFill>
                  <a:schemeClr val="bg1"/>
                </a:solidFill>
                <a:effectLst/>
                <a:uLnTx/>
                <a:uFillTx/>
                <a:latin typeface="+mn-lt"/>
                <a:ea typeface="+mn-ea"/>
                <a:cs typeface="+mn-cs"/>
              </a:rPr>
              <a:t>S</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elf efficacy</a:t>
            </a:r>
            <a:r>
              <a:rPr kumimoji="0" lang="en-US" sz="2400" b="0" i="0" u="none" strike="noStrike" kern="1200" cap="none" spc="0" normalizeH="0" noProof="0" dirty="0" smtClean="0">
                <a:ln>
                  <a:noFill/>
                </a:ln>
                <a:solidFill>
                  <a:schemeClr val="bg1"/>
                </a:solidFill>
                <a:effectLst/>
                <a:uLnTx/>
                <a:uFillTx/>
                <a:latin typeface="+mn-lt"/>
                <a:ea typeface="+mn-ea"/>
                <a:cs typeface="+mn-cs"/>
              </a:rPr>
              <a:t>                              </a:t>
            </a:r>
            <a:r>
              <a:rPr kumimoji="0" lang="da-DK" sz="1600" b="0" i="1" u="none" strike="noStrike" kern="1200" cap="none" spc="0" normalizeH="0" baseline="0" noProof="0" dirty="0" smtClean="0">
                <a:ln>
                  <a:noFill/>
                </a:ln>
                <a:solidFill>
                  <a:schemeClr val="bg1"/>
                </a:solidFill>
                <a:effectLst/>
                <a:uLnTx/>
                <a:uFillTx/>
                <a:latin typeface="+mn-lt"/>
                <a:ea typeface="+mn-ea"/>
                <a:cs typeface="+mn-cs"/>
              </a:rPr>
              <a:t>(Bien  et al., 1993; Miller &amp; Rollnick, 2002)</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endParaRPr kumimoji="0" lang="en-US"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2000"/>
                                        <p:tgtEl>
                                          <p:spTgt spid="6">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2000"/>
                                        <p:tgtEl>
                                          <p:spTgt spid="6">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fade">
                                      <p:cBhvr>
                                        <p:cTn id="25" dur="2000"/>
                                        <p:tgtEl>
                                          <p:spTgt spid="6">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2000"/>
                                        <p:tgtEl>
                                          <p:spTgt spid="6">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fade">
                                      <p:cBhvr>
                                        <p:cTn id="31"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228600" y="1219200"/>
          <a:ext cx="8915400" cy="4893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533400" y="6211669"/>
            <a:ext cx="7772400" cy="646331"/>
          </a:xfrm>
          <a:prstGeom prst="rect">
            <a:avLst/>
          </a:prstGeom>
        </p:spPr>
        <p:txBody>
          <a:bodyPr wrap="square">
            <a:spAutoFit/>
          </a:bodyPr>
          <a:lstStyle/>
          <a:p>
            <a:pPr algn="ctr"/>
            <a:r>
              <a:rPr lang="en-IN" b="1" i="1" dirty="0" smtClean="0">
                <a:solidFill>
                  <a:schemeClr val="bg1"/>
                </a:solidFill>
              </a:rPr>
              <a:t>The aim of the intervention is to help the client understand that their substance use is putting them at risk which may serve as a motivation for them</a:t>
            </a:r>
          </a:p>
        </p:txBody>
      </p:sp>
      <p:sp>
        <p:nvSpPr>
          <p:cNvPr id="7" name="Rectangle 6"/>
          <p:cNvSpPr/>
          <p:nvPr/>
        </p:nvSpPr>
        <p:spPr>
          <a:xfrm>
            <a:off x="1981200" y="0"/>
            <a:ext cx="5791200" cy="67710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IN" sz="2000" b="1" dirty="0" smtClean="0">
                <a:solidFill>
                  <a:schemeClr val="bg1"/>
                </a:solidFill>
              </a:rPr>
              <a:t>The ASSIST Brief Intervention : 10 simple Steps</a:t>
            </a:r>
            <a:endParaRPr lang="en-US" sz="2000" b="1" dirty="0" smtClean="0">
              <a:solidFill>
                <a:schemeClr val="bg1"/>
              </a:solidFill>
            </a:endParaRPr>
          </a:p>
          <a:p>
            <a:endParaRPr lang="en-US" dirty="0">
              <a:solidFill>
                <a:schemeClr val="tx1"/>
              </a:solidFill>
            </a:endParaRPr>
          </a:p>
        </p:txBody>
      </p:sp>
      <p:grpSp>
        <p:nvGrpSpPr>
          <p:cNvPr id="2" name="Group 4"/>
          <p:cNvGrpSpPr/>
          <p:nvPr/>
        </p:nvGrpSpPr>
        <p:grpSpPr>
          <a:xfrm>
            <a:off x="228600" y="762000"/>
            <a:ext cx="8915400" cy="570545"/>
            <a:chOff x="0" y="1414"/>
            <a:chExt cx="8915400" cy="570545"/>
          </a:xfrm>
          <a:scene3d>
            <a:camera prst="orthographicFront"/>
            <a:lightRig rig="flat" dir="t"/>
          </a:scene3d>
        </p:grpSpPr>
        <p:sp>
          <p:nvSpPr>
            <p:cNvPr id="8" name="Up Arrow Callout 7"/>
            <p:cNvSpPr/>
            <p:nvPr/>
          </p:nvSpPr>
          <p:spPr>
            <a:xfrm rot="10800000">
              <a:off x="0" y="1414"/>
              <a:ext cx="8915400" cy="570545"/>
            </a:xfrm>
            <a:prstGeom prst="upArrowCallout">
              <a:avLst/>
            </a:prstGeom>
            <a:sp3d prstMaterial="dkEdge">
              <a:bevelT w="8200" h="38100"/>
            </a:sp3d>
          </p:spPr>
          <p:style>
            <a:lnRef idx="0">
              <a:schemeClr val="lt1">
                <a:hueOff val="0"/>
                <a:satOff val="0"/>
                <a:lumOff val="0"/>
                <a:alphaOff val="0"/>
              </a:schemeClr>
            </a:lnRef>
            <a:fillRef idx="2">
              <a:schemeClr val="accent2">
                <a:hueOff val="4681519"/>
                <a:satOff val="-5839"/>
                <a:lumOff val="1373"/>
                <a:alphaOff val="0"/>
              </a:schemeClr>
            </a:fillRef>
            <a:effectRef idx="1">
              <a:schemeClr val="accent2">
                <a:hueOff val="4681519"/>
                <a:satOff val="-5839"/>
                <a:lumOff val="1373"/>
                <a:alphaOff val="0"/>
              </a:schemeClr>
            </a:effectRef>
            <a:fontRef idx="minor">
              <a:schemeClr val="dk1"/>
            </a:fontRef>
          </p:style>
        </p:sp>
        <p:sp>
          <p:nvSpPr>
            <p:cNvPr id="9" name="Up Arrow Callout 4"/>
            <p:cNvSpPr/>
            <p:nvPr/>
          </p:nvSpPr>
          <p:spPr>
            <a:xfrm rot="21600000">
              <a:off x="0" y="1414"/>
              <a:ext cx="8915400" cy="37072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42240" tIns="142240" rIns="142240" bIns="142240" numCol="1" spcCol="1270" anchor="ctr" anchorCtr="0">
              <a:noAutofit/>
            </a:bodyPr>
            <a:lstStyle/>
            <a:p>
              <a:pPr lvl="0" algn="l" defTabSz="889000" rtl="0">
                <a:lnSpc>
                  <a:spcPct val="90000"/>
                </a:lnSpc>
                <a:spcBef>
                  <a:spcPct val="0"/>
                </a:spcBef>
                <a:spcAft>
                  <a:spcPct val="35000"/>
                </a:spcAft>
              </a:pPr>
              <a:r>
                <a:rPr lang="en-IN" sz="2000" b="1" kern="1200" dirty="0" smtClean="0"/>
                <a:t>1.  </a:t>
              </a:r>
              <a:r>
                <a:rPr lang="en-IN" sz="2000" b="1" dirty="0" smtClean="0"/>
                <a:t>ASKING</a:t>
              </a:r>
              <a:r>
                <a:rPr lang="en-IN" sz="2000" b="1" kern="1200" dirty="0" smtClean="0"/>
                <a:t> </a:t>
              </a:r>
              <a:endParaRPr lang="en-US" sz="2000" b="1" kern="12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latin typeface="+mn-lt"/>
              </a:rPr>
              <a:t>Conclusion</a:t>
            </a:r>
            <a:endParaRPr lang="en-IN" dirty="0">
              <a:latin typeface="+mn-lt"/>
            </a:endParaRPr>
          </a:p>
        </p:txBody>
      </p:sp>
      <p:sp>
        <p:nvSpPr>
          <p:cNvPr id="3" name="Content Placeholder 2"/>
          <p:cNvSpPr>
            <a:spLocks noGrp="1"/>
          </p:cNvSpPr>
          <p:nvPr>
            <p:ph idx="1"/>
          </p:nvPr>
        </p:nvSpPr>
        <p:spPr>
          <a:xfrm>
            <a:off x="457200" y="1371600"/>
            <a:ext cx="8229600" cy="5257800"/>
          </a:xfrm>
        </p:spPr>
        <p:txBody>
          <a:bodyPr>
            <a:normAutofit fontScale="92500" lnSpcReduction="20000"/>
          </a:bodyPr>
          <a:lstStyle/>
          <a:p>
            <a:pPr algn="just"/>
            <a:r>
              <a:rPr lang="en-IN" sz="2600" dirty="0" smtClean="0">
                <a:latin typeface="+mn-lt"/>
              </a:rPr>
              <a:t>Patients with alcohol use in category of harmful hazardous or dependent pattern may underestimate the risks associated with their alcohol consumption and further regular assessment of alcohol use and targeted brief alcohol interventions may improve health outcomes among OST clients.</a:t>
            </a:r>
          </a:p>
          <a:p>
            <a:pPr algn="just">
              <a:buNone/>
            </a:pPr>
            <a:endParaRPr lang="en-IN" sz="2600" dirty="0" smtClean="0">
              <a:latin typeface="+mn-lt"/>
            </a:endParaRPr>
          </a:p>
          <a:p>
            <a:r>
              <a:rPr lang="en-IN" dirty="0" smtClean="0">
                <a:latin typeface="+mn-lt"/>
              </a:rPr>
              <a:t>In Phase II(Intervention Phase) of this study</a:t>
            </a:r>
          </a:p>
          <a:p>
            <a:pPr lvl="1"/>
            <a:r>
              <a:rPr lang="en-IN" b="0" dirty="0" smtClean="0">
                <a:solidFill>
                  <a:schemeClr val="bg1"/>
                </a:solidFill>
                <a:latin typeface="+mn-lt"/>
              </a:rPr>
              <a:t>The subjects with ASSIST&gt;11 were randomized into Brief Intervention and Simple Advice groups </a:t>
            </a:r>
          </a:p>
          <a:p>
            <a:pPr lvl="1"/>
            <a:r>
              <a:rPr lang="en-IN" b="0" dirty="0" smtClean="0">
                <a:solidFill>
                  <a:schemeClr val="bg1"/>
                </a:solidFill>
                <a:latin typeface="+mn-lt"/>
              </a:rPr>
              <a:t>Levels of Alcohol Biomarkers (AST,ALT,GGT,CDT) were also measured for screening and to monitor change in alcohol use at 12 weeks follow up.</a:t>
            </a:r>
          </a:p>
          <a:p>
            <a:pPr lvl="1"/>
            <a:r>
              <a:rPr lang="en-IN" b="0" dirty="0" smtClean="0">
                <a:solidFill>
                  <a:schemeClr val="bg1"/>
                </a:solidFill>
                <a:latin typeface="+mn-lt"/>
              </a:rPr>
              <a:t>Brief Intervention was found significantly effective in reducing alcohol use among harmful/hazardous alcohol users on BPN maintenance as measure by both self reporting - ASSIST and change in level of biomarkers at follow up </a:t>
            </a:r>
          </a:p>
          <a:p>
            <a:pPr lvl="1"/>
            <a:endParaRPr lang="en-IN" b="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descr="C:\Users\jyotipunja\Desktop\table.png"/>
          <p:cNvPicPr>
            <a:picLocks noChangeAspect="1" noChangeArrowheads="1"/>
          </p:cNvPicPr>
          <p:nvPr/>
        </p:nvPicPr>
        <p:blipFill>
          <a:blip r:embed="rId2" cstate="print"/>
          <a:srcRect/>
          <a:stretch>
            <a:fillRect/>
          </a:stretch>
        </p:blipFill>
        <p:spPr bwMode="auto">
          <a:xfrm>
            <a:off x="0" y="1143000"/>
            <a:ext cx="9163050" cy="571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8534400" cy="5334000"/>
          </a:xfrm>
        </p:spPr>
        <p:txBody>
          <a:bodyPr>
            <a:normAutofit/>
          </a:bodyPr>
          <a:lstStyle/>
          <a:p>
            <a:r>
              <a:rPr lang="en-US" sz="2400" b="1" dirty="0" smtClean="0">
                <a:latin typeface="Calibri" pitchFamily="34" charset="0"/>
                <a:cs typeface="Calibri" pitchFamily="34" charset="0"/>
              </a:rPr>
              <a:t>Alcohol use among </a:t>
            </a:r>
            <a:r>
              <a:rPr lang="en-US" sz="2400" b="1" dirty="0" err="1" smtClean="0">
                <a:latin typeface="Calibri" pitchFamily="34" charset="0"/>
                <a:cs typeface="Calibri" pitchFamily="34" charset="0"/>
              </a:rPr>
              <a:t>Opioid</a:t>
            </a:r>
            <a:r>
              <a:rPr lang="en-US" sz="2400" b="1" dirty="0" smtClean="0">
                <a:latin typeface="Calibri" pitchFamily="34" charset="0"/>
                <a:cs typeface="Calibri" pitchFamily="34" charset="0"/>
              </a:rPr>
              <a:t> Substitution Therapy clients </a:t>
            </a:r>
            <a:endParaRPr lang="en-US" sz="2400" dirty="0" smtClean="0">
              <a:latin typeface="Calibri" pitchFamily="34" charset="0"/>
              <a:cs typeface="Calibri" pitchFamily="34" charset="0"/>
            </a:endParaRPr>
          </a:p>
          <a:p>
            <a:pPr lvl="1"/>
            <a:r>
              <a:rPr lang="en-US" sz="2200" b="0" dirty="0" smtClean="0">
                <a:solidFill>
                  <a:schemeClr val="bg1"/>
                </a:solidFill>
                <a:latin typeface="Calibri" pitchFamily="34" charset="0"/>
                <a:cs typeface="Calibri" pitchFamily="34" charset="0"/>
              </a:rPr>
              <a:t>evidence of higher rates of medical and psychiatric morbidity</a:t>
            </a:r>
          </a:p>
          <a:p>
            <a:pPr lvl="1"/>
            <a:r>
              <a:rPr lang="en-US" sz="2200" b="0" dirty="0" smtClean="0">
                <a:solidFill>
                  <a:schemeClr val="bg1"/>
                </a:solidFill>
                <a:latin typeface="Calibri" pitchFamily="34" charset="0"/>
                <a:cs typeface="Calibri" pitchFamily="34" charset="0"/>
              </a:rPr>
              <a:t>consume larger treatment resources</a:t>
            </a:r>
          </a:p>
          <a:p>
            <a:pPr lvl="1"/>
            <a:r>
              <a:rPr lang="en-US" sz="2200" b="0" dirty="0" smtClean="0">
                <a:solidFill>
                  <a:schemeClr val="bg1"/>
                </a:solidFill>
                <a:latin typeface="Calibri" pitchFamily="34" charset="0"/>
                <a:cs typeface="Calibri" pitchFamily="34" charset="0"/>
              </a:rPr>
              <a:t>more criminal activity</a:t>
            </a:r>
          </a:p>
          <a:p>
            <a:pPr lvl="1"/>
            <a:r>
              <a:rPr lang="en-US" sz="2200" b="0" dirty="0" smtClean="0">
                <a:solidFill>
                  <a:schemeClr val="bg1"/>
                </a:solidFill>
                <a:latin typeface="Calibri" pitchFamily="34" charset="0"/>
                <a:cs typeface="Calibri" pitchFamily="34" charset="0"/>
              </a:rPr>
              <a:t>are more likely to continue to abuse illicit drugs </a:t>
            </a:r>
          </a:p>
          <a:p>
            <a:pPr lvl="1"/>
            <a:r>
              <a:rPr lang="en-US" sz="2200" b="0" dirty="0" smtClean="0">
                <a:solidFill>
                  <a:schemeClr val="bg1"/>
                </a:solidFill>
                <a:latin typeface="Calibri" pitchFamily="34" charset="0"/>
                <a:cs typeface="Calibri" pitchFamily="34" charset="0"/>
              </a:rPr>
              <a:t>exhibit poorer social functioning</a:t>
            </a:r>
          </a:p>
          <a:p>
            <a:pPr lvl="8" algn="r">
              <a:buNone/>
            </a:pPr>
            <a:r>
              <a:rPr lang="it-IT" sz="1800" i="1" dirty="0" smtClean="0">
                <a:solidFill>
                  <a:schemeClr val="bg1"/>
                </a:solidFill>
                <a:latin typeface="Calibri" pitchFamily="34" charset="0"/>
                <a:cs typeface="Calibri" pitchFamily="34" charset="0"/>
              </a:rPr>
              <a:t>                </a:t>
            </a:r>
            <a:r>
              <a:rPr lang="it-IT" sz="1800" i="1" dirty="0" smtClean="0">
                <a:solidFill>
                  <a:srgbClr val="FF0000"/>
                </a:solidFill>
                <a:latin typeface="Calibri" pitchFamily="34" charset="0"/>
                <a:cs typeface="Calibri" pitchFamily="34" charset="0"/>
              </a:rPr>
              <a:t>(El-bassel et al., 1993)</a:t>
            </a:r>
            <a:endParaRPr lang="en-US" sz="1800" dirty="0" smtClean="0">
              <a:solidFill>
                <a:srgbClr val="FF0000"/>
              </a:solidFill>
              <a:latin typeface="Calibri" pitchFamily="34" charset="0"/>
              <a:cs typeface="Calibri" pitchFamily="34" charset="0"/>
            </a:endParaRPr>
          </a:p>
          <a:p>
            <a:r>
              <a:rPr lang="en-IN" sz="2200" dirty="0" smtClean="0">
                <a:solidFill>
                  <a:schemeClr val="bg1"/>
                </a:solidFill>
                <a:latin typeface="Calibri" pitchFamily="34" charset="0"/>
                <a:cs typeface="Calibri" pitchFamily="34" charset="0"/>
              </a:rPr>
              <a:t>Alcohol abuse results in unsatisfactory treatment outcomes for heroin and illicit </a:t>
            </a:r>
            <a:r>
              <a:rPr lang="en-IN" sz="2200" dirty="0" err="1" smtClean="0">
                <a:solidFill>
                  <a:schemeClr val="bg1"/>
                </a:solidFill>
                <a:latin typeface="Calibri" pitchFamily="34" charset="0"/>
                <a:cs typeface="Calibri" pitchFamily="34" charset="0"/>
              </a:rPr>
              <a:t>opioid</a:t>
            </a:r>
            <a:r>
              <a:rPr lang="en-IN" sz="2200" dirty="0" smtClean="0">
                <a:solidFill>
                  <a:schemeClr val="bg1"/>
                </a:solidFill>
                <a:latin typeface="Calibri" pitchFamily="34" charset="0"/>
                <a:cs typeface="Calibri" pitchFamily="34" charset="0"/>
              </a:rPr>
              <a:t> addicts engaged in Methadone Maintenance Treatment</a:t>
            </a:r>
          </a:p>
          <a:p>
            <a:pPr lvl="7" algn="r">
              <a:buNone/>
            </a:pPr>
            <a:r>
              <a:rPr lang="en-US" sz="1800" i="1" dirty="0" smtClean="0">
                <a:solidFill>
                  <a:srgbClr val="FF0000"/>
                </a:solidFill>
                <a:latin typeface="Calibri" pitchFamily="34" charset="0"/>
                <a:cs typeface="Calibri" pitchFamily="34" charset="0"/>
              </a:rPr>
              <a:t>                    (</a:t>
            </a:r>
            <a:r>
              <a:rPr lang="en-US" sz="1800" i="1" dirty="0" err="1" smtClean="0">
                <a:solidFill>
                  <a:srgbClr val="FF0000"/>
                </a:solidFill>
                <a:latin typeface="Calibri" pitchFamily="34" charset="0"/>
                <a:cs typeface="Calibri" pitchFamily="34" charset="0"/>
              </a:rPr>
              <a:t>Maremmani</a:t>
            </a:r>
            <a:r>
              <a:rPr lang="en-US" sz="1800" i="1" dirty="0" smtClean="0">
                <a:solidFill>
                  <a:srgbClr val="FF0000"/>
                </a:solidFill>
                <a:latin typeface="Calibri" pitchFamily="34" charset="0"/>
                <a:cs typeface="Calibri" pitchFamily="34" charset="0"/>
              </a:rPr>
              <a:t> et al., 2007) </a:t>
            </a:r>
            <a:endParaRPr lang="en-US" sz="1800" i="1" dirty="0">
              <a:solidFill>
                <a:srgbClr val="FF0000"/>
              </a:solidFill>
              <a:latin typeface="Calibri" pitchFamily="34" charset="0"/>
              <a:cs typeface="Calibri" pitchFamily="34" charset="0"/>
            </a:endParaRPr>
          </a:p>
        </p:txBody>
      </p:sp>
      <p:sp>
        <p:nvSpPr>
          <p:cNvPr id="5" name="Title 1"/>
          <p:cNvSpPr txBox="1">
            <a:spLocks/>
          </p:cNvSpPr>
          <p:nvPr/>
        </p:nvSpPr>
        <p:spPr>
          <a:xfrm>
            <a:off x="457200" y="304800"/>
            <a:ext cx="8229600" cy="838200"/>
          </a:xfrm>
          <a:prstGeom prst="rect">
            <a:avLst/>
          </a:prstGeom>
        </p:spPr>
        <p:txBody>
          <a:bodyPr vert="horz" lIns="91440" tIns="45720" rIns="91440" bIns="45720" rtlCol="0" anchor="ctr">
            <a:normAutofit fontScale="97500"/>
          </a:bodyPr>
          <a:lstStyle/>
          <a:p>
            <a:pPr lvl="0" algn="ctr">
              <a:spcBef>
                <a:spcPct val="0"/>
              </a:spcBef>
              <a:defRPr/>
            </a:pPr>
            <a:r>
              <a:rPr lang="en-US" sz="3200" b="1" dirty="0" smtClean="0">
                <a:solidFill>
                  <a:schemeClr val="bg1"/>
                </a:solidFill>
                <a:latin typeface="Calibri" pitchFamily="34" charset="0"/>
                <a:cs typeface="Calibri" pitchFamily="34" charset="0"/>
              </a:rPr>
              <a:t>BACKGROUND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1382804342"/>
              </p:ext>
            </p:extLst>
          </p:nvPr>
        </p:nvGraphicFramePr>
        <p:xfrm>
          <a:off x="0" y="1066800"/>
          <a:ext cx="9144000" cy="5470535"/>
        </p:xfrm>
        <a:graphic>
          <a:graphicData uri="http://schemas.openxmlformats.org/drawingml/2006/table">
            <a:tbl>
              <a:tblPr firstRow="1" bandRow="1">
                <a:tableStyleId>{5C22544A-7EE6-4342-B048-85BDC9FD1C3A}</a:tableStyleId>
              </a:tblPr>
              <a:tblGrid>
                <a:gridCol w="1752600"/>
                <a:gridCol w="914400"/>
                <a:gridCol w="1371600"/>
                <a:gridCol w="1828800"/>
                <a:gridCol w="3276600"/>
              </a:tblGrid>
              <a:tr h="348139">
                <a:tc>
                  <a:txBody>
                    <a:bodyPr/>
                    <a:lstStyle/>
                    <a:p>
                      <a:r>
                        <a:rPr lang="en-US" sz="1200" dirty="0" smtClean="0">
                          <a:latin typeface="Calibri" pitchFamily="34" charset="0"/>
                          <a:cs typeface="Calibri" pitchFamily="34" charset="0"/>
                        </a:rPr>
                        <a:t>Author</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Country</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Subjects</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Assessment</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Remarks</a:t>
                      </a:r>
                      <a:endParaRPr lang="en-US" sz="1200" dirty="0">
                        <a:latin typeface="Calibri" pitchFamily="34" charset="0"/>
                        <a:cs typeface="Calibri" pitchFamily="34" charset="0"/>
                      </a:endParaRPr>
                    </a:p>
                  </a:txBody>
                  <a:tcPr/>
                </a:tc>
              </a:tr>
              <a:tr h="4769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err="1" smtClean="0">
                          <a:solidFill>
                            <a:schemeClr val="dk1"/>
                          </a:solidFill>
                          <a:latin typeface="Calibri" pitchFamily="34" charset="0"/>
                          <a:ea typeface="+mn-ea"/>
                          <a:cs typeface="Calibri" pitchFamily="34" charset="0"/>
                        </a:rPr>
                        <a:t>Rittmansberger</a:t>
                      </a:r>
                      <a:r>
                        <a:rPr lang="en-US" sz="1400" b="1" kern="1200" dirty="0" smtClean="0">
                          <a:solidFill>
                            <a:schemeClr val="dk1"/>
                          </a:solidFill>
                          <a:latin typeface="Calibri" pitchFamily="34" charset="0"/>
                          <a:ea typeface="+mn-ea"/>
                          <a:cs typeface="Calibri" pitchFamily="34" charset="0"/>
                        </a:rPr>
                        <a:t> et</a:t>
                      </a:r>
                      <a:r>
                        <a:rPr lang="en-US" sz="1400" b="1" kern="1200" baseline="0" dirty="0" smtClean="0">
                          <a:solidFill>
                            <a:schemeClr val="dk1"/>
                          </a:solidFill>
                          <a:latin typeface="Calibri" pitchFamily="34" charset="0"/>
                          <a:ea typeface="+mn-ea"/>
                          <a:cs typeface="Calibri" pitchFamily="34" charset="0"/>
                        </a:rPr>
                        <a:t> al., 2000</a:t>
                      </a:r>
                      <a:endParaRPr lang="en-US" sz="1400" b="1"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Austria</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n=68;</a:t>
                      </a:r>
                      <a:r>
                        <a:rPr lang="en-US" sz="1200" baseline="0" dirty="0" smtClean="0">
                          <a:latin typeface="Calibri" pitchFamily="34" charset="0"/>
                          <a:cs typeface="Calibri" pitchFamily="34" charset="0"/>
                        </a:rPr>
                        <a:t> </a:t>
                      </a:r>
                    </a:p>
                    <a:p>
                      <a:r>
                        <a:rPr lang="en-US" sz="1200" baseline="0" dirty="0" smtClean="0">
                          <a:latin typeface="Calibri" pitchFamily="34" charset="0"/>
                          <a:cs typeface="Calibri" pitchFamily="34" charset="0"/>
                        </a:rPr>
                        <a:t>on MMT</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Patients’ account and lab parameter</a:t>
                      </a:r>
                      <a:endParaRPr lang="en-US" sz="1200" dirty="0">
                        <a:latin typeface="Calibri" pitchFamily="34" charset="0"/>
                        <a:cs typeface="Calibri" pitchFamily="34" charset="0"/>
                      </a:endParaRPr>
                    </a:p>
                  </a:txBody>
                  <a:tcPr/>
                </a:tc>
                <a:tc>
                  <a:txBody>
                    <a:bodyPr/>
                    <a:lstStyle/>
                    <a:p>
                      <a:r>
                        <a:rPr lang="en-US" sz="1400" b="1" dirty="0" smtClean="0">
                          <a:solidFill>
                            <a:srgbClr val="FF0000"/>
                          </a:solidFill>
                          <a:latin typeface="Calibri" pitchFamily="34" charset="0"/>
                          <a:cs typeface="Calibri" pitchFamily="34" charset="0"/>
                        </a:rPr>
                        <a:t>79% </a:t>
                      </a:r>
                      <a:r>
                        <a:rPr lang="en-US" sz="1400" dirty="0" smtClean="0">
                          <a:latin typeface="Calibri" pitchFamily="34" charset="0"/>
                          <a:cs typeface="Calibri" pitchFamily="34" charset="0"/>
                        </a:rPr>
                        <a:t>positive</a:t>
                      </a:r>
                      <a:r>
                        <a:rPr lang="en-US" sz="1400" baseline="0" dirty="0" smtClean="0">
                          <a:latin typeface="Calibri" pitchFamily="34" charset="0"/>
                          <a:cs typeface="Calibri" pitchFamily="34" charset="0"/>
                        </a:rPr>
                        <a:t> for the alcohol use parameters </a:t>
                      </a:r>
                    </a:p>
                  </a:txBody>
                  <a:tcPr/>
                </a:tc>
              </a:tr>
              <a:tr h="476955">
                <a:tc>
                  <a:txBody>
                    <a:bodyPr/>
                    <a:lstStyle/>
                    <a:p>
                      <a:r>
                        <a:rPr lang="en-US" sz="1400" b="1" kern="1200" dirty="0" err="1" smtClean="0">
                          <a:solidFill>
                            <a:schemeClr val="dk1"/>
                          </a:solidFill>
                          <a:latin typeface="Calibri" pitchFamily="34" charset="0"/>
                          <a:ea typeface="+mn-ea"/>
                          <a:cs typeface="Calibri" pitchFamily="34" charset="0"/>
                        </a:rPr>
                        <a:t>Hillebrand</a:t>
                      </a:r>
                      <a:r>
                        <a:rPr lang="en-US" sz="1400" b="1" kern="1200" dirty="0" smtClean="0">
                          <a:solidFill>
                            <a:schemeClr val="dk1"/>
                          </a:solidFill>
                          <a:latin typeface="Calibri" pitchFamily="34" charset="0"/>
                          <a:ea typeface="+mn-ea"/>
                          <a:cs typeface="Calibri" pitchFamily="34" charset="0"/>
                        </a:rPr>
                        <a:t> et al., 2001</a:t>
                      </a:r>
                      <a:endParaRPr lang="en-US" sz="1400" b="1"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London </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n=</a:t>
                      </a:r>
                      <a:r>
                        <a:rPr lang="en-US" sz="1200" baseline="0" dirty="0" smtClean="0">
                          <a:latin typeface="Calibri" pitchFamily="34" charset="0"/>
                          <a:cs typeface="Calibri" pitchFamily="34" charset="0"/>
                        </a:rPr>
                        <a:t> 66;  </a:t>
                      </a:r>
                    </a:p>
                    <a:p>
                      <a:r>
                        <a:rPr lang="en-US" sz="1200" baseline="0" dirty="0" smtClean="0">
                          <a:latin typeface="Calibri" pitchFamily="34" charset="0"/>
                          <a:cs typeface="Calibri" pitchFamily="34" charset="0"/>
                        </a:rPr>
                        <a:t>on MMT</a:t>
                      </a:r>
                      <a:endParaRPr lang="en-US" sz="1200"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DSM-IV criteria</a:t>
                      </a:r>
                      <a:endParaRPr lang="en-US" sz="1200" dirty="0">
                        <a:latin typeface="Calibri" pitchFamily="34" charset="0"/>
                        <a:cs typeface="Calibri" pitchFamily="34" charset="0"/>
                      </a:endParaRPr>
                    </a:p>
                  </a:txBody>
                  <a:tcPr/>
                </a:tc>
                <a:tc>
                  <a:txBody>
                    <a:bodyPr/>
                    <a:lstStyle/>
                    <a:p>
                      <a:r>
                        <a:rPr kumimoji="0" lang="en-US" sz="1400" b="1" kern="1200" dirty="0" smtClean="0">
                          <a:solidFill>
                            <a:srgbClr val="FF0000"/>
                          </a:solidFill>
                          <a:latin typeface="Calibri" pitchFamily="34" charset="0"/>
                          <a:ea typeface="+mn-ea"/>
                          <a:cs typeface="Calibri" pitchFamily="34" charset="0"/>
                        </a:rPr>
                        <a:t>54% </a:t>
                      </a:r>
                      <a:r>
                        <a:rPr lang="en-US" sz="1400" kern="1200" dirty="0" smtClean="0">
                          <a:solidFill>
                            <a:schemeClr val="dk1"/>
                          </a:solidFill>
                          <a:latin typeface="Calibri" pitchFamily="34" charset="0"/>
                          <a:ea typeface="+mn-ea"/>
                          <a:cs typeface="Calibri" pitchFamily="34" charset="0"/>
                        </a:rPr>
                        <a:t>dependent.</a:t>
                      </a:r>
                      <a:r>
                        <a:rPr lang="en-US" sz="1400" kern="1200" baseline="0" dirty="0" smtClean="0">
                          <a:solidFill>
                            <a:schemeClr val="dk1"/>
                          </a:solidFill>
                          <a:latin typeface="Calibri" pitchFamily="34" charset="0"/>
                          <a:ea typeface="+mn-ea"/>
                          <a:cs typeface="Calibri" pitchFamily="34" charset="0"/>
                        </a:rPr>
                        <a:t> </a:t>
                      </a:r>
                      <a:endParaRPr lang="en-US" sz="1400" dirty="0">
                        <a:latin typeface="Calibri" pitchFamily="34" charset="0"/>
                        <a:cs typeface="Calibri" pitchFamily="34" charset="0"/>
                      </a:endParaRPr>
                    </a:p>
                  </a:txBody>
                  <a:tcPr/>
                </a:tc>
              </a:tr>
              <a:tr h="530909">
                <a:tc>
                  <a:txBody>
                    <a:bodyPr/>
                    <a:lstStyle/>
                    <a:p>
                      <a:r>
                        <a:rPr lang="en-US" sz="1400" b="1" kern="1200" dirty="0" err="1" smtClean="0">
                          <a:solidFill>
                            <a:schemeClr val="dk1"/>
                          </a:solidFill>
                          <a:latin typeface="Calibri" pitchFamily="34" charset="0"/>
                          <a:ea typeface="+mn-ea"/>
                          <a:cs typeface="Calibri" pitchFamily="34" charset="0"/>
                        </a:rPr>
                        <a:t>Dobler</a:t>
                      </a:r>
                      <a:r>
                        <a:rPr lang="en-US" sz="1400" b="1" kern="1200" dirty="0" smtClean="0">
                          <a:solidFill>
                            <a:schemeClr val="dk1"/>
                          </a:solidFill>
                          <a:latin typeface="Calibri" pitchFamily="34" charset="0"/>
                          <a:ea typeface="+mn-ea"/>
                          <a:cs typeface="Calibri" pitchFamily="34" charset="0"/>
                        </a:rPr>
                        <a:t> et al., 2005</a:t>
                      </a:r>
                      <a:endParaRPr lang="en-US" sz="1400" b="1"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Switzerland </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n=103;</a:t>
                      </a:r>
                      <a:r>
                        <a:rPr lang="en-US" sz="1200" baseline="0" dirty="0" smtClean="0">
                          <a:latin typeface="Calibri" pitchFamily="34" charset="0"/>
                          <a:cs typeface="Calibri" pitchFamily="34" charset="0"/>
                        </a:rPr>
                        <a:t> </a:t>
                      </a:r>
                    </a:p>
                    <a:p>
                      <a:r>
                        <a:rPr lang="en-US" sz="1200" baseline="0" dirty="0" smtClean="0">
                          <a:latin typeface="Calibri" pitchFamily="34" charset="0"/>
                          <a:cs typeface="Calibri" pitchFamily="34" charset="0"/>
                        </a:rPr>
                        <a:t>on MMT</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Standardized interview</a:t>
                      </a:r>
                      <a:endParaRPr lang="en-US" sz="1200" dirty="0">
                        <a:latin typeface="Calibri" pitchFamily="34" charset="0"/>
                        <a:cs typeface="Calibri" pitchFamily="34" charset="0"/>
                      </a:endParaRPr>
                    </a:p>
                  </a:txBody>
                  <a:tcPr/>
                </a:tc>
                <a:tc>
                  <a:txBody>
                    <a:bodyPr/>
                    <a:lstStyle/>
                    <a:p>
                      <a:r>
                        <a:rPr kumimoji="0" lang="en-US" sz="1400" b="1" kern="1200" dirty="0" smtClean="0">
                          <a:solidFill>
                            <a:srgbClr val="FF0000"/>
                          </a:solidFill>
                          <a:latin typeface="Calibri" pitchFamily="34" charset="0"/>
                          <a:ea typeface="+mn-ea"/>
                          <a:cs typeface="Calibri" pitchFamily="34" charset="0"/>
                        </a:rPr>
                        <a:t>33% </a:t>
                      </a:r>
                      <a:r>
                        <a:rPr lang="en-US" sz="1400" dirty="0" smtClean="0">
                          <a:latin typeface="Calibri" pitchFamily="34" charset="0"/>
                          <a:cs typeface="Calibri" pitchFamily="34" charset="0"/>
                        </a:rPr>
                        <a:t>patients continued using alcohol throughout MMT</a:t>
                      </a:r>
                      <a:endParaRPr lang="en-US" sz="1400" dirty="0">
                        <a:latin typeface="Calibri" pitchFamily="34" charset="0"/>
                        <a:cs typeface="Calibri" pitchFamily="34" charset="0"/>
                      </a:endParaRPr>
                    </a:p>
                  </a:txBody>
                  <a:tcPr/>
                </a:tc>
              </a:tr>
              <a:tr h="671588">
                <a:tc>
                  <a:txBody>
                    <a:bodyPr/>
                    <a:lstStyle/>
                    <a:p>
                      <a:r>
                        <a:rPr lang="en-US" sz="1400" b="1" kern="1200" dirty="0" err="1" smtClean="0">
                          <a:solidFill>
                            <a:schemeClr val="dk1"/>
                          </a:solidFill>
                          <a:latin typeface="Calibri" pitchFamily="34" charset="0"/>
                          <a:ea typeface="+mn-ea"/>
                          <a:cs typeface="Calibri" pitchFamily="34" charset="0"/>
                        </a:rPr>
                        <a:t>Savanth</a:t>
                      </a:r>
                      <a:r>
                        <a:rPr lang="en-US" sz="1400" b="1" kern="1200" dirty="0" smtClean="0">
                          <a:solidFill>
                            <a:schemeClr val="dk1"/>
                          </a:solidFill>
                          <a:latin typeface="Calibri" pitchFamily="34" charset="0"/>
                          <a:ea typeface="+mn-ea"/>
                          <a:cs typeface="Calibri" pitchFamily="34" charset="0"/>
                        </a:rPr>
                        <a:t> et </a:t>
                      </a:r>
                      <a:r>
                        <a:rPr kumimoji="0" lang="en-US" sz="1400" b="1" kern="1200" baseline="0" dirty="0" smtClean="0">
                          <a:solidFill>
                            <a:schemeClr val="dk1"/>
                          </a:solidFill>
                          <a:latin typeface="Calibri" pitchFamily="34" charset="0"/>
                          <a:ea typeface="+mn-ea"/>
                          <a:cs typeface="Calibri" pitchFamily="34" charset="0"/>
                        </a:rPr>
                        <a:t>al.,</a:t>
                      </a:r>
                      <a:r>
                        <a:rPr lang="en-US" sz="1400" b="1" kern="1200" dirty="0" smtClean="0">
                          <a:solidFill>
                            <a:schemeClr val="dk1"/>
                          </a:solidFill>
                          <a:latin typeface="Calibri" pitchFamily="34" charset="0"/>
                          <a:ea typeface="+mn-ea"/>
                          <a:cs typeface="Calibri" pitchFamily="34" charset="0"/>
                        </a:rPr>
                        <a:t> 2013 </a:t>
                      </a:r>
                      <a:endParaRPr lang="en-US" sz="1400" b="1"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USA </a:t>
                      </a:r>
                      <a:endParaRPr lang="en-US" sz="1200"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N=237  </a:t>
                      </a:r>
                      <a:endParaRPr lang="en-US" sz="1200" kern="1200" baseline="0" dirty="0" smtClean="0">
                        <a:solidFill>
                          <a:schemeClr val="dk1"/>
                        </a:solidFill>
                        <a:latin typeface="Calibri" pitchFamily="34" charset="0"/>
                        <a:ea typeface="+mn-ea"/>
                        <a:cs typeface="Calibri" pitchFamily="34" charset="0"/>
                      </a:endParaRPr>
                    </a:p>
                    <a:p>
                      <a:r>
                        <a:rPr lang="en-US" sz="1200" kern="1200" baseline="0" dirty="0" err="1" smtClean="0">
                          <a:solidFill>
                            <a:schemeClr val="dk1"/>
                          </a:solidFill>
                          <a:latin typeface="Calibri" pitchFamily="34" charset="0"/>
                          <a:ea typeface="+mn-ea"/>
                          <a:cs typeface="Calibri" pitchFamily="34" charset="0"/>
                        </a:rPr>
                        <a:t>OnBupre</a:t>
                      </a:r>
                      <a:r>
                        <a:rPr lang="en-US" sz="1200" kern="1200" baseline="0" dirty="0" smtClean="0">
                          <a:solidFill>
                            <a:schemeClr val="dk1"/>
                          </a:solidFill>
                          <a:latin typeface="Calibri" pitchFamily="34" charset="0"/>
                          <a:ea typeface="+mn-ea"/>
                          <a:cs typeface="Calibri" pitchFamily="34" charset="0"/>
                        </a:rPr>
                        <a:t>/</a:t>
                      </a:r>
                      <a:r>
                        <a:rPr lang="en-US" sz="1200" kern="1200" baseline="0" dirty="0" err="1" smtClean="0">
                          <a:solidFill>
                            <a:schemeClr val="dk1"/>
                          </a:solidFill>
                          <a:latin typeface="Calibri" pitchFamily="34" charset="0"/>
                          <a:ea typeface="+mn-ea"/>
                          <a:cs typeface="Calibri" pitchFamily="34" charset="0"/>
                        </a:rPr>
                        <a:t>nalox</a:t>
                      </a:r>
                      <a:endParaRPr lang="en-US" sz="1200"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Structured Clinical Interview for DSM</a:t>
                      </a:r>
                      <a:r>
                        <a:rPr lang="en-US" sz="1200" kern="1200" baseline="0" dirty="0" smtClean="0">
                          <a:solidFill>
                            <a:schemeClr val="dk1"/>
                          </a:solidFill>
                          <a:latin typeface="Calibri" pitchFamily="34" charset="0"/>
                          <a:ea typeface="+mn-ea"/>
                          <a:cs typeface="Calibri" pitchFamily="34" charset="0"/>
                        </a:rPr>
                        <a:t> IV Axis I Disorders (SCID-I)</a:t>
                      </a:r>
                      <a:endParaRPr lang="en-US" sz="1200" dirty="0">
                        <a:latin typeface="Calibri" pitchFamily="34" charset="0"/>
                        <a:cs typeface="Calibri" pitchFamily="34" charset="0"/>
                      </a:endParaRPr>
                    </a:p>
                  </a:txBody>
                  <a:tcPr/>
                </a:tc>
                <a:tc>
                  <a:txBody>
                    <a:bodyPr/>
                    <a:lstStyle/>
                    <a:p>
                      <a:r>
                        <a:rPr kumimoji="0" lang="en-US" sz="1400" b="1" kern="1200" dirty="0" smtClean="0">
                          <a:solidFill>
                            <a:srgbClr val="FF0000"/>
                          </a:solidFill>
                          <a:latin typeface="Calibri" pitchFamily="34" charset="0"/>
                          <a:ea typeface="+mn-ea"/>
                          <a:cs typeface="Calibri" pitchFamily="34" charset="0"/>
                        </a:rPr>
                        <a:t>16%  </a:t>
                      </a:r>
                      <a:r>
                        <a:rPr kumimoji="0" lang="en-US" sz="1400" b="0" kern="1200" dirty="0" smtClean="0">
                          <a:solidFill>
                            <a:schemeClr val="bg1"/>
                          </a:solidFill>
                          <a:latin typeface="Calibri" pitchFamily="34" charset="0"/>
                          <a:ea typeface="+mn-ea"/>
                          <a:cs typeface="Calibri" pitchFamily="34" charset="0"/>
                        </a:rPr>
                        <a:t>either abusing or dependent on alcohol</a:t>
                      </a:r>
                      <a:r>
                        <a:rPr lang="en-US" sz="1400" b="0" kern="1200" dirty="0" smtClean="0">
                          <a:solidFill>
                            <a:schemeClr val="bg1"/>
                          </a:solidFill>
                          <a:latin typeface="Calibri" pitchFamily="34" charset="0"/>
                          <a:ea typeface="+mn-ea"/>
                          <a:cs typeface="Calibri" pitchFamily="34" charset="0"/>
                        </a:rPr>
                        <a:t> </a:t>
                      </a:r>
                      <a:endParaRPr lang="en-US" sz="1400" b="0" dirty="0">
                        <a:solidFill>
                          <a:schemeClr val="bg1"/>
                        </a:solidFill>
                        <a:latin typeface="Calibri" pitchFamily="34" charset="0"/>
                        <a:cs typeface="Calibri" pitchFamily="34" charset="0"/>
                      </a:endParaRPr>
                    </a:p>
                  </a:txBody>
                  <a:tcPr/>
                </a:tc>
              </a:tr>
              <a:tr h="9944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Calibri" pitchFamily="34" charset="0"/>
                          <a:ea typeface="+mn-ea"/>
                          <a:cs typeface="Calibri" pitchFamily="34" charset="0"/>
                        </a:rPr>
                        <a:t>Islam et </a:t>
                      </a:r>
                      <a:r>
                        <a:rPr kumimoji="0" lang="en-US" sz="1400" b="1" kern="1200" baseline="0" dirty="0" smtClean="0">
                          <a:solidFill>
                            <a:schemeClr val="dk1"/>
                          </a:solidFill>
                          <a:latin typeface="Calibri" pitchFamily="34" charset="0"/>
                          <a:ea typeface="+mn-ea"/>
                          <a:cs typeface="Calibri" pitchFamily="34" charset="0"/>
                        </a:rPr>
                        <a:t>al.,</a:t>
                      </a:r>
                      <a:r>
                        <a:rPr lang="en-US" sz="1400" b="1" kern="1200" dirty="0" smtClean="0">
                          <a:solidFill>
                            <a:schemeClr val="dk1"/>
                          </a:solidFill>
                          <a:latin typeface="Calibri" pitchFamily="34" charset="0"/>
                          <a:ea typeface="+mn-ea"/>
                          <a:cs typeface="Calibri" pitchFamily="34" charset="0"/>
                        </a:rPr>
                        <a:t> 2013 </a:t>
                      </a:r>
                      <a:endParaRPr lang="en-US" sz="1400" b="1"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Sydney</a:t>
                      </a:r>
                      <a:endParaRPr lang="en-US" sz="12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latin typeface="Calibri" pitchFamily="34" charset="0"/>
                          <a:ea typeface="+mn-ea"/>
                          <a:cs typeface="Calibri" pitchFamily="34" charset="0"/>
                        </a:rPr>
                        <a:t>N=264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latin typeface="Calibri" pitchFamily="34" charset="0"/>
                          <a:ea typeface="+mn-ea"/>
                          <a:cs typeface="Calibri" pitchFamily="34" charset="0"/>
                        </a:rPr>
                        <a:t>OST clients </a:t>
                      </a:r>
                      <a:endParaRPr lang="en-US" sz="1200" dirty="0">
                        <a:latin typeface="Calibri" pitchFamily="34" charset="0"/>
                        <a:cs typeface="Calibri" pitchFamily="34" charset="0"/>
                      </a:endParaRPr>
                    </a:p>
                  </a:txBody>
                  <a:tcPr/>
                </a:tc>
                <a:tc>
                  <a:txBody>
                    <a:bodyPr/>
                    <a:lstStyle/>
                    <a:p>
                      <a:r>
                        <a:rPr lang="en-US" sz="1200" kern="1200" dirty="0" smtClean="0">
                          <a:solidFill>
                            <a:schemeClr val="dk1"/>
                          </a:solidFill>
                          <a:latin typeface="Calibri" pitchFamily="34" charset="0"/>
                          <a:ea typeface="+mn-ea"/>
                          <a:cs typeface="Calibri" pitchFamily="34" charset="0"/>
                        </a:rPr>
                        <a:t>AUDIT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dirty="0" smtClean="0">
                          <a:solidFill>
                            <a:srgbClr val="FF0000"/>
                          </a:solidFill>
                          <a:latin typeface="Calibri" pitchFamily="34" charset="0"/>
                          <a:ea typeface="+mn-ea"/>
                          <a:cs typeface="Calibri" pitchFamily="34" charset="0"/>
                        </a:rPr>
                        <a:t>41 % </a:t>
                      </a:r>
                      <a:r>
                        <a:rPr lang="en-US" sz="1400" kern="1200" dirty="0" smtClean="0">
                          <a:solidFill>
                            <a:schemeClr val="dk1"/>
                          </a:solidFill>
                          <a:latin typeface="Calibri" pitchFamily="34" charset="0"/>
                          <a:ea typeface="+mn-ea"/>
                          <a:cs typeface="Calibri" pitchFamily="34" charset="0"/>
                        </a:rPr>
                        <a:t>“AUDIT positive”</a:t>
                      </a:r>
                      <a:r>
                        <a:rPr lang="en-US" sz="1400" b="1" kern="1200" baseline="0" dirty="0" smtClean="0">
                          <a:solidFill>
                            <a:schemeClr val="dk1"/>
                          </a:solidFill>
                          <a:latin typeface="Calibri" pitchFamily="34" charset="0"/>
                          <a:ea typeface="+mn-ea"/>
                          <a:cs typeface="Calibri" pitchFamily="34" charset="0"/>
                        </a:rPr>
                        <a:t> </a:t>
                      </a:r>
                      <a:r>
                        <a:rPr lang="en-US" sz="1400" b="1" kern="1200" dirty="0" smtClean="0">
                          <a:solidFill>
                            <a:schemeClr val="dk1"/>
                          </a:solidFill>
                          <a:latin typeface="Calibri" pitchFamily="34" charset="0"/>
                          <a:ea typeface="+mn-ea"/>
                          <a:cs typeface="Calibri" pitchFamily="34" charset="0"/>
                        </a:rPr>
                        <a:t>(score ≥8)</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FF0000"/>
                          </a:solidFill>
                          <a:latin typeface="Calibri" pitchFamily="34" charset="0"/>
                          <a:ea typeface="+mn-ea"/>
                          <a:cs typeface="Calibri" pitchFamily="34" charset="0"/>
                        </a:rPr>
                        <a:t>Only ½</a:t>
                      </a:r>
                      <a:r>
                        <a:rPr lang="en-US" sz="1400" b="1" kern="1200" baseline="0" dirty="0" smtClean="0">
                          <a:solidFill>
                            <a:srgbClr val="FF0000"/>
                          </a:solidFill>
                          <a:latin typeface="Calibri" pitchFamily="34" charset="0"/>
                          <a:ea typeface="+mn-ea"/>
                          <a:cs typeface="Calibri" pitchFamily="34" charset="0"/>
                        </a:rPr>
                        <a:t> believed </a:t>
                      </a:r>
                      <a:r>
                        <a:rPr lang="en-US" sz="1400" b="1" kern="1200" dirty="0" smtClean="0">
                          <a:solidFill>
                            <a:srgbClr val="FF0000"/>
                          </a:solidFill>
                          <a:latin typeface="Calibri" pitchFamily="34" charset="0"/>
                          <a:ea typeface="+mn-ea"/>
                          <a:cs typeface="Calibri" pitchFamily="34" charset="0"/>
                        </a:rPr>
                        <a:t> that they have a problem with alcohol, only 1/3</a:t>
                      </a:r>
                      <a:r>
                        <a:rPr lang="en-US" sz="1400" b="1" kern="1200" baseline="30000" dirty="0" smtClean="0">
                          <a:solidFill>
                            <a:srgbClr val="FF0000"/>
                          </a:solidFill>
                          <a:latin typeface="Calibri" pitchFamily="34" charset="0"/>
                          <a:ea typeface="+mn-ea"/>
                          <a:cs typeface="Calibri" pitchFamily="34" charset="0"/>
                        </a:rPr>
                        <a:t>rd</a:t>
                      </a:r>
                      <a:r>
                        <a:rPr lang="en-US" sz="1400" b="1" kern="1200" dirty="0" smtClean="0">
                          <a:solidFill>
                            <a:srgbClr val="FF0000"/>
                          </a:solidFill>
                          <a:latin typeface="Calibri" pitchFamily="34" charset="0"/>
                          <a:ea typeface="+mn-ea"/>
                          <a:cs typeface="Calibri" pitchFamily="34" charset="0"/>
                        </a:rPr>
                        <a:t> discussed their problem with OST staff</a:t>
                      </a:r>
                      <a:endParaRPr lang="en-US" sz="1400" b="1" dirty="0" smtClean="0">
                        <a:solidFill>
                          <a:srgbClr val="FF0000"/>
                        </a:solidFill>
                        <a:latin typeface="Calibri" pitchFamily="34" charset="0"/>
                        <a:cs typeface="Calibri" pitchFamily="34" charset="0"/>
                      </a:endParaRPr>
                    </a:p>
                  </a:txBody>
                  <a:tcPr/>
                </a:tc>
              </a:tr>
              <a:tr h="4769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baseline="0" dirty="0" smtClean="0">
                          <a:solidFill>
                            <a:schemeClr val="dk1"/>
                          </a:solidFill>
                          <a:latin typeface="Calibri" pitchFamily="34" charset="0"/>
                          <a:ea typeface="+mn-ea"/>
                          <a:cs typeface="Calibri" pitchFamily="34" charset="0"/>
                        </a:rPr>
                        <a:t>Ryder et al., 2009</a:t>
                      </a:r>
                      <a:endParaRPr lang="en-US" sz="1400" b="1" dirty="0">
                        <a:latin typeface="Calibri" pitchFamily="34" charset="0"/>
                        <a:cs typeface="Calibri" pitchFamily="34" charset="0"/>
                      </a:endParaRPr>
                    </a:p>
                  </a:txBody>
                  <a:tcPr/>
                </a:tc>
                <a:tc>
                  <a:txBody>
                    <a:bodyPr/>
                    <a:lstStyle/>
                    <a:p>
                      <a:r>
                        <a:rPr kumimoji="0" lang="en-US" sz="1200" kern="1200" baseline="0" dirty="0" smtClean="0">
                          <a:solidFill>
                            <a:schemeClr val="dk1"/>
                          </a:solidFill>
                          <a:latin typeface="Calibri" pitchFamily="34" charset="0"/>
                          <a:ea typeface="+mn-ea"/>
                          <a:cs typeface="Calibri" pitchFamily="34" charset="0"/>
                        </a:rPr>
                        <a:t>Ireland</a:t>
                      </a:r>
                      <a:endParaRPr lang="en-US" sz="1200" dirty="0">
                        <a:latin typeface="Calibri" pitchFamily="34" charset="0"/>
                        <a:cs typeface="Calibri" pitchFamily="34" charset="0"/>
                      </a:endParaRPr>
                    </a:p>
                  </a:txBody>
                  <a:tcPr/>
                </a:tc>
                <a:tc>
                  <a:txBody>
                    <a:bodyPr/>
                    <a:lstStyle/>
                    <a:p>
                      <a:r>
                        <a:rPr kumimoji="0" lang="en-US" sz="1200" kern="1200" baseline="0" dirty="0" smtClean="0">
                          <a:solidFill>
                            <a:schemeClr val="dk1"/>
                          </a:solidFill>
                          <a:latin typeface="Calibri" pitchFamily="34" charset="0"/>
                          <a:ea typeface="+mn-ea"/>
                          <a:cs typeface="Calibri" pitchFamily="34" charset="0"/>
                        </a:rPr>
                        <a:t>N=196 </a:t>
                      </a:r>
                    </a:p>
                    <a:p>
                      <a:r>
                        <a:rPr kumimoji="0" lang="en-US" sz="1200" kern="1200" baseline="0" dirty="0" smtClean="0">
                          <a:solidFill>
                            <a:schemeClr val="dk1"/>
                          </a:solidFill>
                          <a:latin typeface="Calibri" pitchFamily="34" charset="0"/>
                          <a:ea typeface="+mn-ea"/>
                          <a:cs typeface="Calibri" pitchFamily="34" charset="0"/>
                        </a:rPr>
                        <a:t>On MMT</a:t>
                      </a:r>
                      <a:endParaRPr lang="en-US" sz="12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itchFamily="34" charset="0"/>
                          <a:cs typeface="Calibri" pitchFamily="34" charset="0"/>
                        </a:rPr>
                        <a:t>AUDIT</a:t>
                      </a:r>
                    </a:p>
                  </a:txBody>
                  <a:tcPr/>
                </a:tc>
                <a:tc>
                  <a:txBody>
                    <a:bodyPr/>
                    <a:lstStyle/>
                    <a:p>
                      <a:r>
                        <a:rPr kumimoji="0" lang="en-US" sz="1400" kern="1200" baseline="0" dirty="0" smtClean="0">
                          <a:solidFill>
                            <a:schemeClr val="dk1"/>
                          </a:solidFill>
                          <a:latin typeface="Calibri" pitchFamily="34" charset="0"/>
                          <a:ea typeface="+mn-ea"/>
                          <a:cs typeface="Calibri" pitchFamily="34" charset="0"/>
                        </a:rPr>
                        <a:t>68(</a:t>
                      </a:r>
                      <a:r>
                        <a:rPr kumimoji="0" lang="en-US" sz="1400" b="1" kern="1200" dirty="0" smtClean="0">
                          <a:solidFill>
                            <a:srgbClr val="FF0000"/>
                          </a:solidFill>
                          <a:latin typeface="Calibri" pitchFamily="34" charset="0"/>
                          <a:ea typeface="+mn-ea"/>
                          <a:cs typeface="Calibri" pitchFamily="34" charset="0"/>
                        </a:rPr>
                        <a:t>35%</a:t>
                      </a:r>
                      <a:r>
                        <a:rPr kumimoji="0" lang="en-US" sz="1400" kern="1200" baseline="0" dirty="0" smtClean="0">
                          <a:solidFill>
                            <a:schemeClr val="dk1"/>
                          </a:solidFill>
                          <a:latin typeface="Calibri" pitchFamily="34" charset="0"/>
                          <a:ea typeface="+mn-ea"/>
                          <a:cs typeface="Calibri" pitchFamily="34" charset="0"/>
                        </a:rPr>
                        <a:t>)AUDIT positive</a:t>
                      </a:r>
                    </a:p>
                    <a:p>
                      <a:r>
                        <a:rPr kumimoji="0" lang="en-US" sz="1400" kern="1200" baseline="0" dirty="0" smtClean="0">
                          <a:solidFill>
                            <a:schemeClr val="dk1"/>
                          </a:solidFill>
                          <a:latin typeface="Calibri" pitchFamily="34" charset="0"/>
                          <a:ea typeface="+mn-ea"/>
                          <a:cs typeface="Calibri" pitchFamily="34" charset="0"/>
                        </a:rPr>
                        <a:t>27 (</a:t>
                      </a:r>
                      <a:r>
                        <a:rPr kumimoji="0" lang="en-US" sz="1400" b="1" kern="1200" smtClean="0">
                          <a:solidFill>
                            <a:srgbClr val="FF0000"/>
                          </a:solidFill>
                          <a:latin typeface="Calibri" pitchFamily="34" charset="0"/>
                          <a:ea typeface="+mn-ea"/>
                          <a:cs typeface="Calibri" pitchFamily="34" charset="0"/>
                        </a:rPr>
                        <a:t>14%</a:t>
                      </a:r>
                      <a:r>
                        <a:rPr kumimoji="0" lang="en-US" sz="1400" kern="1200" baseline="0" smtClean="0">
                          <a:solidFill>
                            <a:schemeClr val="dk1"/>
                          </a:solidFill>
                          <a:latin typeface="Calibri" pitchFamily="34" charset="0"/>
                          <a:ea typeface="+mn-ea"/>
                          <a:cs typeface="Calibri" pitchFamily="34" charset="0"/>
                        </a:rPr>
                        <a:t>) Dependent.</a:t>
                      </a:r>
                      <a:endParaRPr lang="en-US" sz="1400" dirty="0">
                        <a:latin typeface="Calibri" pitchFamily="34" charset="0"/>
                        <a:cs typeface="Calibri" pitchFamily="34" charset="0"/>
                      </a:endParaRPr>
                    </a:p>
                  </a:txBody>
                  <a:tcPr/>
                </a:tc>
              </a:tr>
              <a:tr h="5124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err="1" smtClean="0">
                          <a:latin typeface="Calibri" pitchFamily="34" charset="0"/>
                          <a:cs typeface="Calibri" pitchFamily="34" charset="0"/>
                        </a:rPr>
                        <a:t>Rengade</a:t>
                      </a:r>
                      <a:r>
                        <a:rPr lang="en-US" sz="1400" b="1" dirty="0" smtClean="0">
                          <a:latin typeface="Calibri" pitchFamily="34" charset="0"/>
                          <a:cs typeface="Calibri" pitchFamily="34" charset="0"/>
                        </a:rPr>
                        <a:t> et</a:t>
                      </a:r>
                      <a:r>
                        <a:rPr lang="en-US" sz="1400" b="1" baseline="0" dirty="0" smtClean="0">
                          <a:latin typeface="Calibri" pitchFamily="34" charset="0"/>
                          <a:cs typeface="Calibri" pitchFamily="34" charset="0"/>
                        </a:rPr>
                        <a:t> </a:t>
                      </a:r>
                      <a:r>
                        <a:rPr kumimoji="0" lang="en-US" sz="1400" b="1" kern="1200" baseline="0" dirty="0" smtClean="0">
                          <a:solidFill>
                            <a:schemeClr val="dk1"/>
                          </a:solidFill>
                          <a:latin typeface="Calibri" pitchFamily="34" charset="0"/>
                          <a:ea typeface="+mn-ea"/>
                          <a:cs typeface="Calibri" pitchFamily="34" charset="0"/>
                        </a:rPr>
                        <a:t>al.,</a:t>
                      </a:r>
                      <a:r>
                        <a:rPr lang="en-US" sz="1400" b="1" baseline="0" dirty="0" smtClean="0">
                          <a:latin typeface="Calibri" pitchFamily="34" charset="0"/>
                          <a:cs typeface="Calibri" pitchFamily="34" charset="0"/>
                        </a:rPr>
                        <a:t> 2009</a:t>
                      </a:r>
                      <a:endParaRPr lang="en-US" sz="1400" b="1" dirty="0">
                        <a:latin typeface="Calibri" pitchFamily="34" charset="0"/>
                        <a:cs typeface="Calibri" pitchFamily="34" charset="0"/>
                      </a:endParaRPr>
                    </a:p>
                  </a:txBody>
                  <a:tcPr/>
                </a:tc>
                <a:tc>
                  <a:txBody>
                    <a:bodyPr/>
                    <a:lstStyle/>
                    <a:p>
                      <a:r>
                        <a:rPr lang="en-IN" sz="1200" b="0" i="0" kern="1200" baseline="0" dirty="0" smtClean="0">
                          <a:solidFill>
                            <a:schemeClr val="dk1"/>
                          </a:solidFill>
                          <a:latin typeface="Calibri" pitchFamily="34" charset="0"/>
                          <a:ea typeface="+mn-ea"/>
                          <a:cs typeface="Calibri" pitchFamily="34" charset="0"/>
                        </a:rPr>
                        <a:t>France</a:t>
                      </a:r>
                      <a:endParaRPr lang="en-US" sz="1200" dirty="0">
                        <a:latin typeface="Calibri" pitchFamily="34" charset="0"/>
                        <a:cs typeface="Calibri" pitchFamily="34" charset="0"/>
                      </a:endParaRPr>
                    </a:p>
                  </a:txBody>
                  <a:tcPr/>
                </a:tc>
                <a:tc>
                  <a:txBody>
                    <a:bodyPr/>
                    <a:lstStyle/>
                    <a:p>
                      <a:r>
                        <a:rPr lang="en-IN" sz="1200" b="0" i="0" kern="1200" dirty="0" smtClean="0">
                          <a:solidFill>
                            <a:schemeClr val="dk1"/>
                          </a:solidFill>
                          <a:latin typeface="Calibri" pitchFamily="34" charset="0"/>
                          <a:ea typeface="+mn-ea"/>
                          <a:cs typeface="Calibri" pitchFamily="34" charset="0"/>
                        </a:rPr>
                        <a:t>n = 152 </a:t>
                      </a:r>
                    </a:p>
                    <a:p>
                      <a:r>
                        <a:rPr lang="en-IN" sz="1200" b="0" i="0" kern="1200" dirty="0" smtClean="0">
                          <a:solidFill>
                            <a:schemeClr val="dk1"/>
                          </a:solidFill>
                          <a:latin typeface="Calibri" pitchFamily="34" charset="0"/>
                          <a:ea typeface="+mn-ea"/>
                          <a:cs typeface="Calibri" pitchFamily="34" charset="0"/>
                        </a:rPr>
                        <a:t>on MMT</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AUDIT</a:t>
                      </a:r>
                      <a:endParaRPr lang="en-US" sz="1200" dirty="0">
                        <a:latin typeface="Calibri" pitchFamily="34" charset="0"/>
                        <a:cs typeface="Calibri" pitchFamily="34" charset="0"/>
                      </a:endParaRPr>
                    </a:p>
                  </a:txBody>
                  <a:tcPr/>
                </a:tc>
                <a:tc>
                  <a:txBody>
                    <a:bodyPr/>
                    <a:lstStyle/>
                    <a:p>
                      <a:r>
                        <a:rPr kumimoji="0" lang="en-US" sz="1400" b="1" kern="1200" dirty="0" smtClean="0">
                          <a:solidFill>
                            <a:srgbClr val="FF0000"/>
                          </a:solidFill>
                          <a:latin typeface="Calibri" pitchFamily="34" charset="0"/>
                          <a:ea typeface="+mn-ea"/>
                          <a:cs typeface="Calibri" pitchFamily="34" charset="0"/>
                        </a:rPr>
                        <a:t>28% </a:t>
                      </a:r>
                      <a:r>
                        <a:rPr lang="en-US" sz="1400" b="0" i="0" kern="1200" dirty="0" smtClean="0">
                          <a:solidFill>
                            <a:schemeClr val="dk1"/>
                          </a:solidFill>
                          <a:latin typeface="Calibri" pitchFamily="34" charset="0"/>
                          <a:ea typeface="+mn-ea"/>
                          <a:cs typeface="Calibri" pitchFamily="34" charset="0"/>
                        </a:rPr>
                        <a:t>In high-risk group</a:t>
                      </a:r>
                      <a:endParaRPr lang="en-US" sz="1400" dirty="0">
                        <a:latin typeface="Calibri" pitchFamily="34" charset="0"/>
                        <a:cs typeface="Calibri" pitchFamily="34" charset="0"/>
                      </a:endParaRPr>
                    </a:p>
                  </a:txBody>
                  <a:tcPr/>
                </a:tc>
              </a:tr>
              <a:tr h="858518">
                <a:tc>
                  <a:txBody>
                    <a:bodyPr/>
                    <a:lstStyle/>
                    <a:p>
                      <a:r>
                        <a:rPr lang="en-US" sz="1400" b="1" kern="1200" dirty="0" err="1" smtClean="0">
                          <a:solidFill>
                            <a:schemeClr val="dk1"/>
                          </a:solidFill>
                          <a:latin typeface="Calibri" pitchFamily="34" charset="0"/>
                          <a:ea typeface="+mn-ea"/>
                          <a:cs typeface="Calibri" pitchFamily="34" charset="0"/>
                        </a:rPr>
                        <a:t>Anglin</a:t>
                      </a:r>
                      <a:r>
                        <a:rPr lang="en-US" sz="1400" b="1" kern="1200" dirty="0" smtClean="0">
                          <a:solidFill>
                            <a:schemeClr val="dk1"/>
                          </a:solidFill>
                          <a:latin typeface="Calibri" pitchFamily="34" charset="0"/>
                          <a:ea typeface="+mn-ea"/>
                          <a:cs typeface="Calibri" pitchFamily="34" charset="0"/>
                        </a:rPr>
                        <a:t> et </a:t>
                      </a:r>
                      <a:r>
                        <a:rPr kumimoji="0" lang="en-US" sz="1400" b="1" kern="1200" baseline="0" dirty="0" smtClean="0">
                          <a:solidFill>
                            <a:schemeClr val="dk1"/>
                          </a:solidFill>
                          <a:latin typeface="Calibri" pitchFamily="34" charset="0"/>
                          <a:ea typeface="+mn-ea"/>
                          <a:cs typeface="Calibri" pitchFamily="34" charset="0"/>
                        </a:rPr>
                        <a:t>al.,</a:t>
                      </a:r>
                      <a:r>
                        <a:rPr lang="en-US" sz="1400" b="1" kern="1200" dirty="0" smtClean="0">
                          <a:solidFill>
                            <a:schemeClr val="dk1"/>
                          </a:solidFill>
                          <a:latin typeface="Calibri" pitchFamily="34" charset="0"/>
                          <a:ea typeface="+mn-ea"/>
                          <a:cs typeface="Calibri" pitchFamily="34" charset="0"/>
                        </a:rPr>
                        <a:t> 2009</a:t>
                      </a:r>
                      <a:endParaRPr lang="en-US" sz="1400" b="1" dirty="0">
                        <a:latin typeface="Calibri" pitchFamily="34" charset="0"/>
                        <a:cs typeface="Calibri" pitchFamily="34" charset="0"/>
                      </a:endParaRPr>
                    </a:p>
                  </a:txBody>
                  <a:tcPr/>
                </a:tc>
                <a:tc>
                  <a:txBody>
                    <a:bodyPr/>
                    <a:lstStyle/>
                    <a:p>
                      <a:r>
                        <a:rPr lang="en-US" sz="1200" baseline="0" dirty="0" smtClean="0">
                          <a:latin typeface="Calibri" pitchFamily="34" charset="0"/>
                          <a:cs typeface="Calibri" pitchFamily="34" charset="0"/>
                        </a:rPr>
                        <a:t>USA</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n= 375</a:t>
                      </a:r>
                    </a:p>
                    <a:p>
                      <a:r>
                        <a:rPr lang="en-US" sz="1200" dirty="0" smtClean="0">
                          <a:latin typeface="Calibri" pitchFamily="34" charset="0"/>
                          <a:cs typeface="Calibri" pitchFamily="34" charset="0"/>
                        </a:rPr>
                        <a:t>On MMT</a:t>
                      </a:r>
                      <a:endParaRPr lang="en-US" sz="1200" dirty="0">
                        <a:latin typeface="Calibri" pitchFamily="34" charset="0"/>
                        <a:cs typeface="Calibri" pitchFamily="34" charset="0"/>
                      </a:endParaRPr>
                    </a:p>
                  </a:txBody>
                  <a:tcPr/>
                </a:tc>
                <a:tc>
                  <a:txBody>
                    <a:bodyPr/>
                    <a:lstStyle/>
                    <a:p>
                      <a:r>
                        <a:rPr lang="en-US" sz="1200" dirty="0" smtClean="0">
                          <a:latin typeface="Calibri" pitchFamily="34" charset="0"/>
                          <a:cs typeface="Calibri" pitchFamily="34" charset="0"/>
                        </a:rPr>
                        <a:t>Clinical interview</a:t>
                      </a:r>
                      <a:endParaRPr lang="en-US" sz="1200" dirty="0">
                        <a:latin typeface="Calibri" pitchFamily="34" charset="0"/>
                        <a:cs typeface="Calibri" pitchFamily="34" charset="0"/>
                      </a:endParaRPr>
                    </a:p>
                  </a:txBody>
                  <a:tcPr/>
                </a:tc>
                <a:tc>
                  <a:txBody>
                    <a:bodyPr/>
                    <a:lstStyle/>
                    <a:p>
                      <a:r>
                        <a:rPr lang="en-US" sz="1400" b="1" kern="1200" dirty="0" smtClean="0">
                          <a:solidFill>
                            <a:srgbClr val="FF0000"/>
                          </a:solidFill>
                          <a:latin typeface="Calibri" pitchFamily="34" charset="0"/>
                          <a:ea typeface="+mn-ea"/>
                          <a:cs typeface="Calibri" pitchFamily="34" charset="0"/>
                        </a:rPr>
                        <a:t>Alcohol use during MMT</a:t>
                      </a:r>
                      <a:r>
                        <a:rPr lang="en-US" sz="1400" b="1" kern="1200" baseline="0" dirty="0" smtClean="0">
                          <a:solidFill>
                            <a:srgbClr val="FF0000"/>
                          </a:solidFill>
                          <a:latin typeface="Calibri" pitchFamily="34" charset="0"/>
                          <a:ea typeface="+mn-ea"/>
                          <a:cs typeface="Calibri" pitchFamily="34" charset="0"/>
                        </a:rPr>
                        <a:t> </a:t>
                      </a:r>
                      <a:r>
                        <a:rPr lang="en-US" sz="1400" b="1" kern="1200" dirty="0" smtClean="0">
                          <a:solidFill>
                            <a:srgbClr val="FF0000"/>
                          </a:solidFill>
                          <a:latin typeface="Calibri" pitchFamily="34" charset="0"/>
                          <a:ea typeface="+mn-ea"/>
                          <a:cs typeface="Calibri" pitchFamily="34" charset="0"/>
                        </a:rPr>
                        <a:t>reflects a lifetime pattern of </a:t>
                      </a:r>
                      <a:r>
                        <a:rPr kumimoji="0" lang="en-US" sz="1400" b="1" kern="1200" dirty="0" smtClean="0">
                          <a:solidFill>
                            <a:srgbClr val="FF0000"/>
                          </a:solidFill>
                          <a:latin typeface="Calibri" pitchFamily="34" charset="0"/>
                          <a:ea typeface="+mn-ea"/>
                          <a:cs typeface="Calibri" pitchFamily="34" charset="0"/>
                        </a:rPr>
                        <a:t>increased alcohol use </a:t>
                      </a:r>
                      <a:r>
                        <a:rPr lang="en-US" sz="1400" b="1" kern="1200" dirty="0" smtClean="0">
                          <a:solidFill>
                            <a:srgbClr val="FF0000"/>
                          </a:solidFill>
                          <a:latin typeface="Calibri" pitchFamily="34" charset="0"/>
                          <a:ea typeface="+mn-ea"/>
                          <a:cs typeface="Calibri" pitchFamily="34" charset="0"/>
                        </a:rPr>
                        <a:t>following any decline in heroin intake.</a:t>
                      </a:r>
                      <a:endParaRPr lang="en-US" sz="1400" b="1" dirty="0">
                        <a:solidFill>
                          <a:srgbClr val="FF0000"/>
                        </a:solidFill>
                        <a:latin typeface="Calibri" pitchFamily="34" charset="0"/>
                        <a:cs typeface="Calibri" pitchFamily="34" charset="0"/>
                      </a:endParaRPr>
                    </a:p>
                  </a:txBody>
                  <a:tcPr/>
                </a:tc>
              </a:tr>
            </a:tbl>
          </a:graphicData>
        </a:graphic>
      </p:graphicFrame>
      <p:sp>
        <p:nvSpPr>
          <p:cNvPr id="6" name="Title 1"/>
          <p:cNvSpPr txBox="1">
            <a:spLocks/>
          </p:cNvSpPr>
          <p:nvPr/>
        </p:nvSpPr>
        <p:spPr>
          <a:xfrm>
            <a:off x="457200" y="0"/>
            <a:ext cx="8229600" cy="762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200" b="1" dirty="0" smtClean="0">
                <a:solidFill>
                  <a:schemeClr val="bg1"/>
                </a:solidFill>
                <a:latin typeface="Calibri" pitchFamily="34" charset="0"/>
                <a:ea typeface="+mj-ea"/>
                <a:cs typeface="Calibri" pitchFamily="34" charset="0"/>
              </a:rPr>
              <a:t>BACKGROUND </a:t>
            </a:r>
            <a:r>
              <a:rPr lang="en-US" sz="3200" b="1" dirty="0" smtClean="0">
                <a:solidFill>
                  <a:schemeClr val="bg1"/>
                </a:solidFill>
                <a:latin typeface="+mj-lt"/>
                <a:ea typeface="+mj-ea"/>
                <a:cs typeface="+mj-cs"/>
              </a:rPr>
              <a:t>:</a:t>
            </a:r>
          </a:p>
        </p:txBody>
      </p:sp>
      <p:sp>
        <p:nvSpPr>
          <p:cNvPr id="5" name="Rectangle 4"/>
          <p:cNvSpPr/>
          <p:nvPr/>
        </p:nvSpPr>
        <p:spPr>
          <a:xfrm>
            <a:off x="2590800" y="609600"/>
            <a:ext cx="3810000" cy="461665"/>
          </a:xfrm>
          <a:prstGeom prst="rect">
            <a:avLst/>
          </a:prstGeom>
        </p:spPr>
        <p:txBody>
          <a:bodyPr wrap="square">
            <a:spAutoFit/>
          </a:bodyPr>
          <a:lstStyle/>
          <a:p>
            <a:pPr lvl="0" algn="ctr">
              <a:spcBef>
                <a:spcPct val="0"/>
              </a:spcBef>
              <a:defRPr/>
            </a:pPr>
            <a:r>
              <a:rPr lang="en-US" sz="2400" b="1" dirty="0" smtClean="0">
                <a:solidFill>
                  <a:schemeClr val="bg1"/>
                </a:solidFill>
                <a:latin typeface="Calibri" pitchFamily="34" charset="0"/>
                <a:cs typeface="Calibri" pitchFamily="34" charset="0"/>
              </a:rPr>
              <a:t>Alcohol use among OST</a:t>
            </a:r>
            <a:endParaRPr lang="en-US" sz="2400" b="1" dirty="0">
              <a:solidFill>
                <a:schemeClr val="bg1"/>
              </a:solidFill>
              <a:latin typeface="Calibri" pitchFamily="34" charset="0"/>
              <a:cs typeface="Calibri" pitchFamily="34" charset="0"/>
            </a:endParaRPr>
          </a:p>
        </p:txBody>
      </p:sp>
      <p:sp>
        <p:nvSpPr>
          <p:cNvPr id="9" name="Content Placeholder 2"/>
          <p:cNvSpPr txBox="1">
            <a:spLocks/>
          </p:cNvSpPr>
          <p:nvPr/>
        </p:nvSpPr>
        <p:spPr>
          <a:xfrm>
            <a:off x="0" y="1600200"/>
            <a:ext cx="8991600" cy="4572000"/>
          </a:xfrm>
          <a:prstGeom prst="rect">
            <a:avLst/>
          </a:prstGeom>
          <a:solidFill>
            <a:schemeClr val="bg2">
              <a:lumMod val="20000"/>
              <a:lumOff val="80000"/>
            </a:schemeClr>
          </a:solidFill>
        </p:spPr>
        <p:txBody>
          <a:bodyPr vert="horz">
            <a:normAutofit/>
          </a:bodyPr>
          <a:lstStyle/>
          <a:p>
            <a:pPr marL="231775" marR="0" lvl="0" indent="-231775" algn="l" defTabSz="914400" rtl="0" eaLnBrk="1" fontAlgn="auto" latinLnBrk="0" hangingPunct="1">
              <a:lnSpc>
                <a:spcPct val="100000"/>
              </a:lnSpc>
              <a:spcBef>
                <a:spcPct val="20000"/>
              </a:spcBef>
              <a:spcAft>
                <a:spcPts val="0"/>
              </a:spcAft>
              <a:buClr>
                <a:schemeClr val="bg1"/>
              </a:buClr>
              <a:buSzPct val="65000"/>
              <a:tabLst/>
              <a:defRPr/>
            </a:pPr>
            <a:endParaRPr lang="en-US" sz="2000" b="1" dirty="0" smtClean="0">
              <a:solidFill>
                <a:schemeClr val="bg1"/>
              </a:solidFill>
            </a:endParaRPr>
          </a:p>
          <a:p>
            <a:pPr marL="231775" marR="0" lvl="0" indent="-231775"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000" b="1" i="0" u="none" strike="noStrike" kern="1200" cap="none" spc="0" normalizeH="0" baseline="0" noProof="0" dirty="0" smtClean="0">
                <a:ln>
                  <a:noFill/>
                </a:ln>
                <a:solidFill>
                  <a:schemeClr val="bg1"/>
                </a:solidFill>
                <a:effectLst/>
                <a:uLnTx/>
                <a:uFillTx/>
                <a:latin typeface="Calibri" pitchFamily="34" charset="0"/>
                <a:cs typeface="Calibri" pitchFamily="34" charset="0"/>
              </a:rPr>
              <a:t>Most studies </a:t>
            </a:r>
            <a:r>
              <a:rPr lang="en-US" sz="2000" b="1" dirty="0" smtClean="0">
                <a:solidFill>
                  <a:schemeClr val="bg1"/>
                </a:solidFill>
                <a:latin typeface="Calibri" pitchFamily="34" charset="0"/>
                <a:cs typeface="Calibri" pitchFamily="34" charset="0"/>
              </a:rPr>
              <a:t>in Methadone </a:t>
            </a:r>
            <a:r>
              <a:rPr lang="en-US" sz="2000" b="1" dirty="0" smtClean="0">
                <a:solidFill>
                  <a:schemeClr val="bg1"/>
                </a:solidFill>
                <a:latin typeface="Calibri" pitchFamily="34" charset="0"/>
                <a:cs typeface="Calibri" pitchFamily="34" charset="0"/>
              </a:rPr>
              <a:t>clients</a:t>
            </a:r>
            <a:endParaRPr kumimoji="0" lang="en-US" sz="2000" b="1" i="0" u="none" strike="noStrike" kern="1200" cap="none" spc="0" normalizeH="0" baseline="0" noProof="0" dirty="0" smtClean="0">
              <a:ln>
                <a:noFill/>
              </a:ln>
              <a:solidFill>
                <a:schemeClr val="bg1"/>
              </a:solidFill>
              <a:effectLst/>
              <a:uLnTx/>
              <a:uFillTx/>
              <a:latin typeface="Calibri" pitchFamily="34" charset="0"/>
              <a:cs typeface="Calibri" pitchFamily="34" charset="0"/>
            </a:endParaRPr>
          </a:p>
          <a:p>
            <a:pPr marL="231775" marR="0" lvl="0" indent="-231775"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000" b="1" i="0" u="none" strike="noStrike" kern="1200" cap="none" spc="0" normalizeH="0" baseline="0" noProof="0" dirty="0" smtClean="0">
                <a:ln>
                  <a:noFill/>
                </a:ln>
                <a:solidFill>
                  <a:schemeClr val="bg1"/>
                </a:solidFill>
                <a:effectLst/>
                <a:uLnTx/>
                <a:uFillTx/>
                <a:latin typeface="Calibri" pitchFamily="34" charset="0"/>
                <a:cs typeface="Calibri" pitchFamily="34" charset="0"/>
              </a:rPr>
              <a:t>Measures of alcohol ranging from clinical interviews, to screening instruments, to biochemical markers</a:t>
            </a:r>
          </a:p>
          <a:p>
            <a:pPr marL="231775" marR="0" lvl="0" indent="-231775"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000" b="1" i="0" u="none" strike="noStrike" kern="1200" cap="none" spc="0" normalizeH="0" baseline="0" noProof="0" dirty="0" smtClean="0">
                <a:ln>
                  <a:noFill/>
                </a:ln>
                <a:solidFill>
                  <a:schemeClr val="bg1"/>
                </a:solidFill>
                <a:effectLst/>
                <a:uLnTx/>
                <a:uFillTx/>
                <a:latin typeface="Calibri" pitchFamily="34" charset="0"/>
                <a:cs typeface="Calibri" pitchFamily="34" charset="0"/>
              </a:rPr>
              <a:t>Varying rates of alcohol use common among patients on OST</a:t>
            </a:r>
          </a:p>
          <a:p>
            <a:pPr marL="231775" marR="0" lvl="0" indent="-231775"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lang="en-US" sz="2000" b="1" dirty="0" smtClean="0">
                <a:solidFill>
                  <a:schemeClr val="bg1"/>
                </a:solidFill>
                <a:latin typeface="Calibri" pitchFamily="34" charset="0"/>
                <a:cs typeface="Calibri" pitchFamily="34" charset="0"/>
              </a:rPr>
              <a:t>Very few studies have incorporated biomarkers in Methadone clients</a:t>
            </a:r>
          </a:p>
          <a:p>
            <a:pPr marL="688975" lvl="1" indent="-231775">
              <a:spcBef>
                <a:spcPct val="20000"/>
              </a:spcBef>
              <a:buClr>
                <a:schemeClr val="bg1"/>
              </a:buClr>
              <a:buSzPct val="65000"/>
              <a:buFont typeface="Wingdings 2"/>
              <a:buChar char=""/>
              <a:defRPr/>
            </a:pPr>
            <a:r>
              <a:rPr lang="en-US" sz="2000" b="1" dirty="0" smtClean="0">
                <a:solidFill>
                  <a:schemeClr val="bg1"/>
                </a:solidFill>
                <a:latin typeface="Calibri" pitchFamily="34" charset="0"/>
                <a:cs typeface="Calibri" pitchFamily="34" charset="0"/>
              </a:rPr>
              <a:t>urinary urine 5HTOL/5HIAA ratio </a:t>
            </a:r>
            <a:r>
              <a:rPr lang="en-US" sz="2000" dirty="0" smtClean="0">
                <a:solidFill>
                  <a:srgbClr val="FF0000"/>
                </a:solidFill>
                <a:latin typeface="Calibri" pitchFamily="34" charset="0"/>
                <a:cs typeface="Calibri" pitchFamily="34" charset="0"/>
              </a:rPr>
              <a:t>(</a:t>
            </a:r>
            <a:r>
              <a:rPr lang="en-US" dirty="0" err="1" smtClean="0">
                <a:solidFill>
                  <a:srgbClr val="FF0000"/>
                </a:solidFill>
                <a:latin typeface="Calibri" pitchFamily="34" charset="0"/>
                <a:cs typeface="Calibri" pitchFamily="34" charset="0"/>
              </a:rPr>
              <a:t>Helander</a:t>
            </a:r>
            <a:r>
              <a:rPr lang="en-US" dirty="0" smtClean="0">
                <a:solidFill>
                  <a:srgbClr val="FF0000"/>
                </a:solidFill>
                <a:latin typeface="Calibri" pitchFamily="34" charset="0"/>
                <a:cs typeface="Calibri" pitchFamily="34" charset="0"/>
              </a:rPr>
              <a:t> et al.,1999; </a:t>
            </a:r>
            <a:r>
              <a:rPr lang="en-US" dirty="0" err="1" smtClean="0">
                <a:solidFill>
                  <a:srgbClr val="FF0000"/>
                </a:solidFill>
                <a:latin typeface="Calibri" pitchFamily="34" charset="0"/>
                <a:cs typeface="Calibri" pitchFamily="34" charset="0"/>
              </a:rPr>
              <a:t>Stenbacka</a:t>
            </a:r>
            <a:r>
              <a:rPr lang="en-US" dirty="0" smtClean="0">
                <a:solidFill>
                  <a:srgbClr val="FF0000"/>
                </a:solidFill>
                <a:latin typeface="Calibri" pitchFamily="34" charset="0"/>
                <a:cs typeface="Calibri" pitchFamily="34" charset="0"/>
              </a:rPr>
              <a:t> et al. 2007) </a:t>
            </a:r>
          </a:p>
          <a:p>
            <a:pPr marL="688975" lvl="1" indent="-231775">
              <a:spcBef>
                <a:spcPct val="20000"/>
              </a:spcBef>
              <a:buClr>
                <a:schemeClr val="bg1"/>
              </a:buClr>
              <a:buSzPct val="65000"/>
              <a:buFont typeface="Wingdings 2"/>
              <a:buChar char=""/>
              <a:defRPr/>
            </a:pPr>
            <a:r>
              <a:rPr lang="en-US" sz="2000" b="1" dirty="0" smtClean="0">
                <a:solidFill>
                  <a:schemeClr val="bg1"/>
                </a:solidFill>
                <a:latin typeface="Calibri" pitchFamily="34" charset="0"/>
                <a:cs typeface="Calibri" pitchFamily="34" charset="0"/>
              </a:rPr>
              <a:t>self report </a:t>
            </a:r>
            <a:r>
              <a:rPr lang="en-US" sz="2000" b="1" dirty="0" err="1" smtClean="0">
                <a:solidFill>
                  <a:schemeClr val="bg1"/>
                </a:solidFill>
                <a:latin typeface="Calibri" pitchFamily="34" charset="0"/>
                <a:cs typeface="Calibri" pitchFamily="34" charset="0"/>
              </a:rPr>
              <a:t>e.g</a:t>
            </a:r>
            <a:r>
              <a:rPr lang="en-US" sz="2000" b="1" dirty="0" smtClean="0">
                <a:solidFill>
                  <a:schemeClr val="bg1"/>
                </a:solidFill>
                <a:latin typeface="Calibri" pitchFamily="34" charset="0"/>
                <a:cs typeface="Calibri" pitchFamily="34" charset="0"/>
              </a:rPr>
              <a:t> AUDIT and Ethyl </a:t>
            </a:r>
            <a:r>
              <a:rPr lang="en-US" sz="2000" b="1" dirty="0" err="1" smtClean="0">
                <a:solidFill>
                  <a:schemeClr val="bg1"/>
                </a:solidFill>
                <a:latin typeface="Calibri" pitchFamily="34" charset="0"/>
                <a:cs typeface="Calibri" pitchFamily="34" charset="0"/>
              </a:rPr>
              <a:t>Glucuronide</a:t>
            </a:r>
            <a:r>
              <a:rPr lang="en-US" sz="2000" b="1" dirty="0" smtClean="0">
                <a:solidFill>
                  <a:schemeClr val="bg1"/>
                </a:solidFill>
                <a:latin typeface="Calibri" pitchFamily="34" charset="0"/>
                <a:cs typeface="Calibri" pitchFamily="34" charset="0"/>
              </a:rPr>
              <a:t> (</a:t>
            </a:r>
            <a:r>
              <a:rPr lang="en-US" sz="2000" b="1" dirty="0" err="1" smtClean="0">
                <a:solidFill>
                  <a:schemeClr val="bg1"/>
                </a:solidFill>
                <a:latin typeface="Calibri" pitchFamily="34" charset="0"/>
                <a:cs typeface="Calibri" pitchFamily="34" charset="0"/>
              </a:rPr>
              <a:t>EtG</a:t>
            </a:r>
            <a:r>
              <a:rPr lang="en-US" sz="2000" b="1" dirty="0" smtClean="0">
                <a:solidFill>
                  <a:schemeClr val="bg1"/>
                </a:solidFill>
                <a:latin typeface="Calibri" pitchFamily="34" charset="0"/>
                <a:cs typeface="Calibri" pitchFamily="34" charset="0"/>
              </a:rPr>
              <a:t>)  </a:t>
            </a:r>
          </a:p>
          <a:p>
            <a:pPr marL="688975" lvl="1" indent="-231775">
              <a:spcBef>
                <a:spcPct val="20000"/>
              </a:spcBef>
              <a:buClr>
                <a:schemeClr val="bg1"/>
              </a:buClr>
              <a:buSzPct val="65000"/>
              <a:defRPr/>
            </a:pPr>
            <a:r>
              <a:rPr lang="en-US" sz="2000" b="1" dirty="0" smtClean="0">
                <a:solidFill>
                  <a:schemeClr val="bg1"/>
                </a:solidFill>
                <a:latin typeface="Calibri" pitchFamily="34" charset="0"/>
                <a:cs typeface="Calibri" pitchFamily="34" charset="0"/>
              </a:rPr>
              <a:t>                                                                                                      </a:t>
            </a:r>
            <a:r>
              <a:rPr lang="en-US" dirty="0" smtClean="0">
                <a:solidFill>
                  <a:srgbClr val="FF0000"/>
                </a:solidFill>
                <a:latin typeface="Calibri" pitchFamily="34" charset="0"/>
                <a:cs typeface="Calibri" pitchFamily="34" charset="0"/>
              </a:rPr>
              <a:t>(</a:t>
            </a:r>
            <a:r>
              <a:rPr lang="en-US" dirty="0" err="1" smtClean="0">
                <a:solidFill>
                  <a:srgbClr val="FF0000"/>
                </a:solidFill>
                <a:latin typeface="Calibri" pitchFamily="34" charset="0"/>
                <a:cs typeface="Calibri" pitchFamily="34" charset="0"/>
              </a:rPr>
              <a:t>Wurst</a:t>
            </a:r>
            <a:r>
              <a:rPr lang="en-US" dirty="0" smtClean="0">
                <a:solidFill>
                  <a:srgbClr val="FF0000"/>
                </a:solidFill>
                <a:latin typeface="Calibri" pitchFamily="34" charset="0"/>
                <a:cs typeface="Calibri" pitchFamily="34" charset="0"/>
              </a:rPr>
              <a:t> et al., 2008)</a:t>
            </a:r>
            <a:r>
              <a:rPr lang="en-US" dirty="0" smtClean="0">
                <a:solidFill>
                  <a:schemeClr val="bg1"/>
                </a:solidFill>
                <a:latin typeface="Calibri" pitchFamily="34" charset="0"/>
                <a:cs typeface="Calibri" pitchFamily="34" charset="0"/>
              </a:rPr>
              <a:t> </a:t>
            </a:r>
            <a:endParaRPr kumimoji="0" lang="en-US" i="0" u="none" strike="noStrike" kern="1200" cap="none" spc="0" normalizeH="0" baseline="0" noProof="0" dirty="0" smtClean="0">
              <a:ln>
                <a:noFill/>
              </a:ln>
              <a:solidFill>
                <a:schemeClr val="bg1"/>
              </a:solidFill>
              <a:effectLst/>
              <a:uLnTx/>
              <a:uFillTx/>
              <a:latin typeface="Calibri" pitchFamily="34" charset="0"/>
              <a:cs typeface="Calibri" pitchFamily="34" charset="0"/>
            </a:endParaRPr>
          </a:p>
          <a:p>
            <a:pPr marL="231775" marR="0" lvl="0" indent="-231775"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lang="en-US" sz="2000" b="1" dirty="0" smtClean="0">
                <a:solidFill>
                  <a:schemeClr val="bg1"/>
                </a:solidFill>
                <a:latin typeface="Calibri" pitchFamily="34" charset="0"/>
                <a:cs typeface="Calibri" pitchFamily="34" charset="0"/>
              </a:rPr>
              <a:t>No studies in India which incorporate use of biomarkers</a:t>
            </a:r>
            <a:endParaRPr kumimoji="0" lang="en-US" sz="2000" b="1" i="0" u="none" strike="noStrike" kern="1200" cap="none" spc="0" normalizeH="0" baseline="0" noProof="0" dirty="0" smtClean="0">
              <a:ln>
                <a:noFill/>
              </a:ln>
              <a:solidFill>
                <a:schemeClr val="bg1"/>
              </a:solidFill>
              <a:effectLst/>
              <a:uLnTx/>
              <a:uFillTx/>
              <a:latin typeface="Calibri" pitchFamily="34" charset="0"/>
              <a:cs typeface="Calibri" pitchFamily="34" charset="0"/>
            </a:endParaRP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endParaRPr kumimoji="0" lang="en-US" sz="2800" b="1" i="0" u="none" strike="noStrike" kern="1200" cap="none" spc="0" normalizeH="0" baseline="0" noProof="0" dirty="0">
              <a:ln>
                <a:noFill/>
              </a:ln>
              <a:solidFill>
                <a:schemeClr val="bg1"/>
              </a:solidFill>
              <a:effectLst/>
              <a:uLnTx/>
              <a:uFillTx/>
              <a:latin typeface="Calibri" pitchFamily="34" charset="0"/>
              <a:cs typeface="Calibri" pitchFamily="34" charset="0"/>
            </a:endParaRPr>
          </a:p>
        </p:txBody>
      </p:sp>
    </p:spTree>
    <p:extLst>
      <p:ext uri="{BB962C8B-B14F-4D97-AF65-F5344CB8AC3E}">
        <p14:creationId xmlns="" xmlns:p14="http://schemas.microsoft.com/office/powerpoint/2010/main" val="355332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20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2000"/>
                                        <p:tgtEl>
                                          <p:spTgt spid="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2000"/>
                                        <p:tgtEl>
                                          <p:spTgt spid="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2000"/>
                                        <p:tgtEl>
                                          <p:spTgt spid="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fade">
                                      <p:cBhvr>
                                        <p:cTn id="22" dur="2000"/>
                                        <p:tgtEl>
                                          <p:spTgt spid="9">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Effect transition="in" filter="fade">
                                      <p:cBhvr>
                                        <p:cTn id="25" dur="2000"/>
                                        <p:tgtEl>
                                          <p:spTgt spid="9">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xEl>
                                              <p:pRg st="7" end="7"/>
                                            </p:txEl>
                                          </p:spTgt>
                                        </p:tgtEl>
                                        <p:attrNameLst>
                                          <p:attrName>style.visibility</p:attrName>
                                        </p:attrNameLst>
                                      </p:cBhvr>
                                      <p:to>
                                        <p:strVal val="visible"/>
                                      </p:to>
                                    </p:set>
                                    <p:animEffect transition="in" filter="fade">
                                      <p:cBhvr>
                                        <p:cTn id="28" dur="2000"/>
                                        <p:tgtEl>
                                          <p:spTgt spid="9">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animEffect transition="in" filter="fade">
                                      <p:cBhvr>
                                        <p:cTn id="31" dur="20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15962"/>
          </a:xfrm>
        </p:spPr>
        <p:txBody>
          <a:bodyPr>
            <a:normAutofit/>
          </a:bodyPr>
          <a:lstStyle/>
          <a:p>
            <a:pPr lvl="0">
              <a:defRPr/>
            </a:pPr>
            <a:r>
              <a:rPr lang="en-US" sz="3200" dirty="0" smtClean="0">
                <a:latin typeface="Calibri" pitchFamily="34" charset="0"/>
                <a:cs typeface="Calibri" pitchFamily="34" charset="0"/>
              </a:rPr>
              <a:t>Screening for alcohol use</a:t>
            </a:r>
            <a:endParaRPr lang="en-US" sz="3200" dirty="0">
              <a:latin typeface="Calibri" pitchFamily="34" charset="0"/>
              <a:cs typeface="Calibri" pitchFamily="34" charset="0"/>
            </a:endParaRPr>
          </a:p>
        </p:txBody>
      </p:sp>
      <p:sp>
        <p:nvSpPr>
          <p:cNvPr id="3" name="Content Placeholder 2"/>
          <p:cNvSpPr>
            <a:spLocks noGrp="1"/>
          </p:cNvSpPr>
          <p:nvPr>
            <p:ph idx="1"/>
          </p:nvPr>
        </p:nvSpPr>
        <p:spPr>
          <a:xfrm>
            <a:off x="228600" y="1066800"/>
            <a:ext cx="8534400" cy="4648200"/>
          </a:xfrm>
        </p:spPr>
        <p:txBody>
          <a:bodyPr>
            <a:noAutofit/>
          </a:bodyPr>
          <a:lstStyle/>
          <a:p>
            <a:pPr>
              <a:buNone/>
            </a:pPr>
            <a:r>
              <a:rPr lang="en-US" sz="2000" b="1" dirty="0" smtClean="0">
                <a:latin typeface="Calibri" pitchFamily="34" charset="0"/>
                <a:cs typeface="Calibri" pitchFamily="34" charset="0"/>
              </a:rPr>
              <a:t>Screening helps in identification of subjects who have problematic alcohol </a:t>
            </a:r>
          </a:p>
          <a:p>
            <a:pPr>
              <a:buNone/>
            </a:pPr>
            <a:r>
              <a:rPr lang="en-US" sz="2000" b="1" dirty="0" smtClean="0">
                <a:latin typeface="Calibri" pitchFamily="34" charset="0"/>
                <a:cs typeface="Calibri" pitchFamily="34" charset="0"/>
              </a:rPr>
              <a:t>use and provide them interventions in time</a:t>
            </a:r>
          </a:p>
          <a:p>
            <a:pPr>
              <a:buNone/>
            </a:pPr>
            <a:r>
              <a:rPr lang="en-US" sz="2000" dirty="0" smtClean="0">
                <a:latin typeface="Calibri" pitchFamily="34" charset="0"/>
                <a:cs typeface="Calibri" pitchFamily="34" charset="0"/>
              </a:rPr>
              <a:t>Structured clinical interview</a:t>
            </a:r>
          </a:p>
          <a:p>
            <a:pPr>
              <a:buNone/>
            </a:pPr>
            <a:r>
              <a:rPr lang="en-US" sz="2000" dirty="0" smtClean="0">
                <a:latin typeface="Calibri" pitchFamily="34" charset="0"/>
                <a:cs typeface="Calibri" pitchFamily="34" charset="0"/>
              </a:rPr>
              <a:t>CAGE questionnaire</a:t>
            </a:r>
          </a:p>
          <a:p>
            <a:pPr>
              <a:buNone/>
            </a:pPr>
            <a:r>
              <a:rPr lang="en-US" sz="2000" dirty="0" smtClean="0">
                <a:latin typeface="Calibri" pitchFamily="34" charset="0"/>
                <a:cs typeface="Calibri" pitchFamily="34" charset="0"/>
              </a:rPr>
              <a:t>MAST,AUDIT,ASSIST</a:t>
            </a:r>
          </a:p>
          <a:p>
            <a:pPr>
              <a:buNone/>
            </a:pPr>
            <a:r>
              <a:rPr lang="en-US" sz="2000" b="1" dirty="0" smtClean="0">
                <a:latin typeface="Calibri" pitchFamily="34" charset="0"/>
                <a:cs typeface="Calibri" pitchFamily="34" charset="0"/>
              </a:rPr>
              <a:t>The Alcohol, Smoking and Substance involvement Screening Test (ASSIST)</a:t>
            </a:r>
            <a:endParaRPr lang="en-US" sz="2000" b="1" dirty="0" smtClean="0">
              <a:solidFill>
                <a:schemeClr val="bg1"/>
              </a:solidFill>
              <a:latin typeface="Calibri" pitchFamily="34" charset="0"/>
              <a:cs typeface="Calibri" pitchFamily="34" charset="0"/>
            </a:endParaRPr>
          </a:p>
          <a:p>
            <a:r>
              <a:rPr lang="en-US" sz="2000" dirty="0" smtClean="0">
                <a:solidFill>
                  <a:schemeClr val="bg1"/>
                </a:solidFill>
                <a:latin typeface="Calibri" pitchFamily="34" charset="0"/>
                <a:cs typeface="Calibri" pitchFamily="34" charset="0"/>
              </a:rPr>
              <a:t>The ASSIST obtains information from clients about </a:t>
            </a:r>
          </a:p>
          <a:p>
            <a:pPr lvl="1"/>
            <a:r>
              <a:rPr lang="en-US" sz="2000" b="0" dirty="0" smtClean="0">
                <a:solidFill>
                  <a:schemeClr val="bg1"/>
                </a:solidFill>
                <a:latin typeface="Calibri" pitchFamily="34" charset="0"/>
                <a:cs typeface="Calibri" pitchFamily="34" charset="0"/>
              </a:rPr>
              <a:t>lifetime use of  all substances</a:t>
            </a:r>
          </a:p>
          <a:p>
            <a:pPr lvl="1"/>
            <a:r>
              <a:rPr lang="en-US" sz="2000" b="0" dirty="0" smtClean="0">
                <a:solidFill>
                  <a:schemeClr val="bg1"/>
                </a:solidFill>
                <a:latin typeface="Calibri" pitchFamily="34" charset="0"/>
                <a:cs typeface="Calibri" pitchFamily="34" charset="0"/>
              </a:rPr>
              <a:t>use of substances and associated problems over the last 3 months</a:t>
            </a:r>
          </a:p>
          <a:p>
            <a:r>
              <a:rPr lang="en-US" sz="2000" dirty="0" smtClean="0">
                <a:latin typeface="Calibri" pitchFamily="34" charset="0"/>
                <a:cs typeface="Calibri" pitchFamily="34" charset="0"/>
              </a:rPr>
              <a:t>An 8 item questionnaire, useable across a variety of cultures, Hindi version available, </a:t>
            </a:r>
            <a:r>
              <a:rPr lang="en-US" sz="2000" dirty="0" err="1" smtClean="0">
                <a:latin typeface="Calibri" pitchFamily="34" charset="0"/>
                <a:cs typeface="Calibri" pitchFamily="34" charset="0"/>
              </a:rPr>
              <a:t>akes</a:t>
            </a:r>
            <a:r>
              <a:rPr lang="en-US" sz="2000" dirty="0" smtClean="0">
                <a:latin typeface="Calibri" pitchFamily="34" charset="0"/>
                <a:cs typeface="Calibri" pitchFamily="34" charset="0"/>
              </a:rPr>
              <a:t> about 5-10 minutes</a:t>
            </a:r>
          </a:p>
          <a:p>
            <a:r>
              <a:rPr lang="en-US" sz="2000" dirty="0" smtClean="0">
                <a:latin typeface="Calibri" pitchFamily="34" charset="0"/>
                <a:cs typeface="Calibri" pitchFamily="34" charset="0"/>
              </a:rPr>
              <a:t>Reliability: </a:t>
            </a:r>
            <a:r>
              <a:rPr lang="en-US" sz="2000" b="0" dirty="0" smtClean="0">
                <a:solidFill>
                  <a:schemeClr val="bg1"/>
                </a:solidFill>
                <a:latin typeface="Calibri" pitchFamily="34" charset="0"/>
                <a:cs typeface="Calibri" pitchFamily="34" charset="0"/>
              </a:rPr>
              <a:t>Kappa coefficients of agreement (K-values) ranged from 0.6 to 0.9</a:t>
            </a:r>
            <a:endParaRPr lang="en-US" sz="2000" dirty="0" smtClean="0">
              <a:latin typeface="Calibri" pitchFamily="34" charset="0"/>
              <a:cs typeface="Calibri" pitchFamily="34" charset="0"/>
            </a:endParaRPr>
          </a:p>
          <a:p>
            <a:pPr marL="548640" lvl="1" indent="-411480">
              <a:buSzPct val="65000"/>
              <a:buFont typeface="Wingdings 2"/>
              <a:buChar char=""/>
            </a:pPr>
            <a:r>
              <a:rPr lang="en-US" sz="2000" b="0" dirty="0" smtClean="0">
                <a:solidFill>
                  <a:schemeClr val="bg1"/>
                </a:solidFill>
                <a:latin typeface="Calibri" pitchFamily="34" charset="0"/>
                <a:cs typeface="Calibri" pitchFamily="34" charset="0"/>
              </a:rPr>
              <a:t>Validity: Addiction Severity Index (r=0.84, p&lt;0.01). </a:t>
            </a:r>
          </a:p>
          <a:p>
            <a:endParaRPr lang="en-US" sz="2000" dirty="0" smtClean="0">
              <a:latin typeface="Calibri" pitchFamily="34" charset="0"/>
              <a:cs typeface="Calibri" pitchFamily="34" charset="0"/>
            </a:endParaRPr>
          </a:p>
          <a:p>
            <a:endParaRPr lang="en-US" sz="2000" dirty="0" smtClean="0">
              <a:latin typeface="Calibri" pitchFamily="34" charset="0"/>
              <a:cs typeface="Calibri" pitchFamily="34" charset="0"/>
            </a:endParaRPr>
          </a:p>
          <a:p>
            <a:endParaRPr lang="en-US" sz="2000" dirty="0" smtClean="0">
              <a:solidFill>
                <a:schemeClr val="bg1"/>
              </a:solidFill>
              <a:latin typeface="Calibri" pitchFamily="34" charset="0"/>
              <a:cs typeface="Calibri" pitchFamily="34" charset="0"/>
            </a:endParaRPr>
          </a:p>
          <a:p>
            <a:endParaRPr lang="en-US" sz="2000" dirty="0" smtClean="0">
              <a:solidFill>
                <a:schemeClr val="bg1"/>
              </a:solidFill>
              <a:latin typeface="Calibri" pitchFamily="34" charset="0"/>
              <a:cs typeface="Calibri" pitchFamily="34" charset="0"/>
            </a:endParaRPr>
          </a:p>
        </p:txBody>
      </p:sp>
      <p:sp>
        <p:nvSpPr>
          <p:cNvPr id="5" name="Rectangle 4"/>
          <p:cNvSpPr/>
          <p:nvPr/>
        </p:nvSpPr>
        <p:spPr>
          <a:xfrm>
            <a:off x="3810000" y="6248400"/>
            <a:ext cx="5181600" cy="369332"/>
          </a:xfrm>
          <a:prstGeom prst="rect">
            <a:avLst/>
          </a:prstGeom>
        </p:spPr>
        <p:txBody>
          <a:bodyPr wrap="square">
            <a:spAutoFit/>
          </a:bodyPr>
          <a:lstStyle/>
          <a:p>
            <a:pPr lvl="1" algn="r">
              <a:buNone/>
            </a:pPr>
            <a:r>
              <a:rPr lang="en-US" i="1" dirty="0" smtClean="0">
                <a:solidFill>
                  <a:srgbClr val="FF0000"/>
                </a:solidFill>
              </a:rPr>
              <a:t>(WHO ASSIST manual.,2010)</a:t>
            </a:r>
            <a:endParaRPr lang="en-US" i="1" dirty="0">
              <a:solidFill>
                <a:srgbClr val="FF0000"/>
              </a:solidFill>
            </a:endParaRPr>
          </a:p>
        </p:txBody>
      </p:sp>
      <p:pic>
        <p:nvPicPr>
          <p:cNvPr id="6" name="Picture 2" descr="C:\Users\jyoti\Desktop\assist.PNG"/>
          <p:cNvPicPr>
            <a:picLocks noChangeAspect="1" noChangeArrowheads="1"/>
          </p:cNvPicPr>
          <p:nvPr/>
        </p:nvPicPr>
        <p:blipFill>
          <a:blip r:embed="rId3" cstate="print"/>
          <a:srcRect/>
          <a:stretch>
            <a:fillRect/>
          </a:stretch>
        </p:blipFill>
        <p:spPr bwMode="auto">
          <a:xfrm>
            <a:off x="304800" y="1371600"/>
            <a:ext cx="8229600" cy="4800600"/>
          </a:xfrm>
          <a:prstGeom prst="rect">
            <a:avLst/>
          </a:prstGeom>
          <a:noFill/>
        </p:spPr>
      </p:pic>
      <p:sp>
        <p:nvSpPr>
          <p:cNvPr id="11" name="Rectangle 10"/>
          <p:cNvSpPr/>
          <p:nvPr/>
        </p:nvSpPr>
        <p:spPr>
          <a:xfrm>
            <a:off x="609600" y="1905000"/>
            <a:ext cx="7467600" cy="3352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aphicFrame>
        <p:nvGraphicFramePr>
          <p:cNvPr id="12" name="Table 11"/>
          <p:cNvGraphicFramePr>
            <a:graphicFrameLocks noGrp="1"/>
          </p:cNvGraphicFramePr>
          <p:nvPr/>
        </p:nvGraphicFramePr>
        <p:xfrm>
          <a:off x="228600" y="1981200"/>
          <a:ext cx="8763000" cy="3303216"/>
        </p:xfrm>
        <a:graphic>
          <a:graphicData uri="http://schemas.openxmlformats.org/drawingml/2006/table">
            <a:tbl>
              <a:tblPr firstRow="1" bandRow="1">
                <a:tableStyleId>{5C22544A-7EE6-4342-B048-85BDC9FD1C3A}</a:tableStyleId>
              </a:tblPr>
              <a:tblGrid>
                <a:gridCol w="3193296"/>
                <a:gridCol w="1188204"/>
                <a:gridCol w="1782305"/>
                <a:gridCol w="2599195"/>
              </a:tblGrid>
              <a:tr h="1005840">
                <a:tc>
                  <a:txBody>
                    <a:bodyPr/>
                    <a:lstStyle/>
                    <a:p>
                      <a:r>
                        <a:rPr lang="en-US" sz="2000" dirty="0" smtClean="0">
                          <a:latin typeface="Calibri" pitchFamily="34" charset="0"/>
                          <a:cs typeface="Calibri" pitchFamily="34" charset="0"/>
                        </a:rPr>
                        <a:t>Category</a:t>
                      </a:r>
                      <a:endParaRPr lang="en-US" sz="2000" dirty="0">
                        <a:latin typeface="Calibri" pitchFamily="34" charset="0"/>
                        <a:cs typeface="Calibri" pitchFamily="34" charset="0"/>
                      </a:endParaRPr>
                    </a:p>
                  </a:txBody>
                  <a:tcPr/>
                </a:tc>
                <a:tc>
                  <a:txBody>
                    <a:bodyPr/>
                    <a:lstStyle/>
                    <a:p>
                      <a:r>
                        <a:rPr lang="en-US" sz="2000" dirty="0" smtClean="0">
                          <a:latin typeface="Calibri" pitchFamily="34" charset="0"/>
                          <a:cs typeface="Calibri" pitchFamily="34" charset="0"/>
                        </a:rPr>
                        <a:t>Alcohol</a:t>
                      </a:r>
                      <a:endParaRPr lang="en-US" sz="2000" dirty="0">
                        <a:latin typeface="Calibri" pitchFamily="34" charset="0"/>
                        <a:cs typeface="Calibri" pitchFamily="34" charset="0"/>
                      </a:endParaRPr>
                    </a:p>
                  </a:txBody>
                  <a:tcPr/>
                </a:tc>
                <a:tc>
                  <a:txBody>
                    <a:bodyPr/>
                    <a:lstStyle/>
                    <a:p>
                      <a:r>
                        <a:rPr lang="en-US" sz="2000" dirty="0" smtClean="0">
                          <a:latin typeface="Calibri" pitchFamily="34" charset="0"/>
                          <a:cs typeface="Calibri" pitchFamily="34" charset="0"/>
                        </a:rPr>
                        <a:t>Other substances</a:t>
                      </a:r>
                      <a:endParaRPr lang="en-US" sz="2000" dirty="0">
                        <a:latin typeface="Calibri" pitchFamily="34" charset="0"/>
                        <a:cs typeface="Calibri" pitchFamily="34" charset="0"/>
                      </a:endParaRPr>
                    </a:p>
                  </a:txBody>
                  <a:tcPr/>
                </a:tc>
                <a:tc>
                  <a:txBody>
                    <a:bodyPr/>
                    <a:lstStyle/>
                    <a:p>
                      <a:r>
                        <a:rPr lang="en-US" sz="1800" dirty="0" smtClean="0">
                          <a:latin typeface="Calibri" pitchFamily="34" charset="0"/>
                          <a:cs typeface="Calibri" pitchFamily="34" charset="0"/>
                        </a:rPr>
                        <a:t>Treatment</a:t>
                      </a:r>
                      <a:endParaRPr lang="en-US" sz="1800" dirty="0">
                        <a:latin typeface="Calibri" pitchFamily="34" charset="0"/>
                        <a:cs typeface="Calibri" pitchFamily="34" charset="0"/>
                      </a:endParaRPr>
                    </a:p>
                  </a:txBody>
                  <a:tcPr/>
                </a:tc>
              </a:tr>
              <a:tr h="427193">
                <a:tc>
                  <a:txBody>
                    <a:bodyPr/>
                    <a:lstStyle/>
                    <a:p>
                      <a:r>
                        <a:rPr lang="en-US" sz="2000" dirty="0" smtClean="0">
                          <a:latin typeface="Calibri" pitchFamily="34" charset="0"/>
                          <a:cs typeface="Calibri" pitchFamily="34" charset="0"/>
                        </a:rPr>
                        <a:t>Lower Risk</a:t>
                      </a:r>
                      <a:endParaRPr lang="en-US" sz="2000" dirty="0">
                        <a:latin typeface="Calibri" pitchFamily="34" charset="0"/>
                        <a:cs typeface="Calibri" pitchFamily="34" charset="0"/>
                      </a:endParaRPr>
                    </a:p>
                  </a:txBody>
                  <a:tcPr/>
                </a:tc>
                <a:tc>
                  <a:txBody>
                    <a:bodyPr/>
                    <a:lstStyle/>
                    <a:p>
                      <a:r>
                        <a:rPr lang="en-US" sz="2000" dirty="0" smtClean="0">
                          <a:latin typeface="Calibri" pitchFamily="34" charset="0"/>
                          <a:cs typeface="Calibri" pitchFamily="34" charset="0"/>
                        </a:rPr>
                        <a:t>0-10</a:t>
                      </a:r>
                      <a:endParaRPr lang="en-US" sz="2000" dirty="0">
                        <a:latin typeface="Calibri" pitchFamily="34" charset="0"/>
                        <a:cs typeface="Calibri" pitchFamily="34" charset="0"/>
                      </a:endParaRPr>
                    </a:p>
                  </a:txBody>
                  <a:tcPr/>
                </a:tc>
                <a:tc>
                  <a:txBody>
                    <a:bodyPr/>
                    <a:lstStyle/>
                    <a:p>
                      <a:r>
                        <a:rPr lang="en-US" sz="2000" dirty="0" smtClean="0">
                          <a:latin typeface="Calibri" pitchFamily="34" charset="0"/>
                          <a:cs typeface="Calibri" pitchFamily="34" charset="0"/>
                        </a:rPr>
                        <a:t>0-3</a:t>
                      </a:r>
                      <a:endParaRPr lang="en-US" sz="2000" dirty="0">
                        <a:latin typeface="Calibri" pitchFamily="34" charset="0"/>
                        <a:cs typeface="Calibri" pitchFamily="34" charset="0"/>
                      </a:endParaRPr>
                    </a:p>
                  </a:txBody>
                  <a:tcPr/>
                </a:tc>
                <a:tc>
                  <a:txBody>
                    <a:bodyPr/>
                    <a:lstStyle/>
                    <a:p>
                      <a:r>
                        <a:rPr lang="en-US" sz="1800" dirty="0" smtClean="0">
                          <a:latin typeface="Calibri" pitchFamily="34" charset="0"/>
                          <a:cs typeface="Calibri" pitchFamily="34" charset="0"/>
                        </a:rPr>
                        <a:t>General</a:t>
                      </a:r>
                      <a:r>
                        <a:rPr lang="en-US" sz="1800" baseline="0" dirty="0" smtClean="0">
                          <a:latin typeface="Calibri" pitchFamily="34" charset="0"/>
                          <a:cs typeface="Calibri" pitchFamily="34" charset="0"/>
                        </a:rPr>
                        <a:t> Health advice</a:t>
                      </a:r>
                      <a:endParaRPr lang="en-US" sz="1800" dirty="0">
                        <a:latin typeface="Calibri" pitchFamily="34" charset="0"/>
                        <a:cs typeface="Calibri" pitchFamily="34" charset="0"/>
                      </a:endParaRPr>
                    </a:p>
                  </a:txBody>
                  <a:tcPr/>
                </a:tc>
              </a:tr>
              <a:tr h="529063">
                <a:tc>
                  <a:txBody>
                    <a:bodyPr/>
                    <a:lstStyle/>
                    <a:p>
                      <a:r>
                        <a:rPr lang="en-US" sz="2000" b="1" dirty="0" smtClean="0">
                          <a:solidFill>
                            <a:srgbClr val="FF0000"/>
                          </a:solidFill>
                          <a:latin typeface="Calibri" pitchFamily="34" charset="0"/>
                          <a:cs typeface="Calibri" pitchFamily="34" charset="0"/>
                        </a:rPr>
                        <a:t>Moderate Risk</a:t>
                      </a:r>
                    </a:p>
                    <a:p>
                      <a:r>
                        <a:rPr lang="en-US" sz="2000" b="1" dirty="0" smtClean="0">
                          <a:solidFill>
                            <a:srgbClr val="FF0000"/>
                          </a:solidFill>
                          <a:latin typeface="Calibri" pitchFamily="34" charset="0"/>
                          <a:cs typeface="Calibri" pitchFamily="34" charset="0"/>
                        </a:rPr>
                        <a:t>(harmful/hazardous)</a:t>
                      </a:r>
                      <a:endParaRPr lang="en-US" sz="2000" b="1" dirty="0">
                        <a:solidFill>
                          <a:srgbClr val="FF0000"/>
                        </a:solidFill>
                        <a:latin typeface="Calibri" pitchFamily="34" charset="0"/>
                        <a:cs typeface="Calibri" pitchFamily="34" charset="0"/>
                      </a:endParaRPr>
                    </a:p>
                  </a:txBody>
                  <a:tcPr/>
                </a:tc>
                <a:tc>
                  <a:txBody>
                    <a:bodyPr/>
                    <a:lstStyle/>
                    <a:p>
                      <a:r>
                        <a:rPr lang="en-US" sz="2000" b="1" dirty="0" smtClean="0">
                          <a:solidFill>
                            <a:srgbClr val="FF0000"/>
                          </a:solidFill>
                          <a:latin typeface="Calibri" pitchFamily="34" charset="0"/>
                          <a:cs typeface="Calibri" pitchFamily="34" charset="0"/>
                        </a:rPr>
                        <a:t>11-26</a:t>
                      </a:r>
                      <a:endParaRPr lang="en-US" sz="2000" b="1" dirty="0">
                        <a:solidFill>
                          <a:srgbClr val="FF0000"/>
                        </a:solidFill>
                        <a:latin typeface="Calibri" pitchFamily="34" charset="0"/>
                        <a:cs typeface="Calibri" pitchFamily="34" charset="0"/>
                      </a:endParaRPr>
                    </a:p>
                  </a:txBody>
                  <a:tcPr/>
                </a:tc>
                <a:tc>
                  <a:txBody>
                    <a:bodyPr/>
                    <a:lstStyle/>
                    <a:p>
                      <a:r>
                        <a:rPr lang="en-US" sz="2000" b="1" dirty="0" smtClean="0">
                          <a:solidFill>
                            <a:srgbClr val="FF0000"/>
                          </a:solidFill>
                          <a:latin typeface="Calibri" pitchFamily="34" charset="0"/>
                          <a:cs typeface="Calibri" pitchFamily="34" charset="0"/>
                        </a:rPr>
                        <a:t>4-26</a:t>
                      </a:r>
                      <a:endParaRPr lang="en-US" sz="2000" b="1" dirty="0">
                        <a:solidFill>
                          <a:srgbClr val="FF0000"/>
                        </a:solidFill>
                        <a:latin typeface="Calibri" pitchFamily="34" charset="0"/>
                        <a:cs typeface="Calibri" pitchFamily="34" charset="0"/>
                      </a:endParaRPr>
                    </a:p>
                  </a:txBody>
                  <a:tcPr/>
                </a:tc>
                <a:tc>
                  <a:txBody>
                    <a:bodyPr/>
                    <a:lstStyle/>
                    <a:p>
                      <a:r>
                        <a:rPr lang="en-US" sz="1800" b="1" dirty="0" smtClean="0">
                          <a:solidFill>
                            <a:srgbClr val="FF0000"/>
                          </a:solidFill>
                          <a:latin typeface="Calibri" pitchFamily="34" charset="0"/>
                          <a:cs typeface="Calibri" pitchFamily="34" charset="0"/>
                        </a:rPr>
                        <a:t>Brief intervention</a:t>
                      </a:r>
                      <a:endParaRPr lang="en-US" sz="1800" b="1" dirty="0">
                        <a:solidFill>
                          <a:srgbClr val="FF0000"/>
                        </a:solidFill>
                        <a:latin typeface="Calibri" pitchFamily="34" charset="0"/>
                        <a:cs typeface="Calibri" pitchFamily="34" charset="0"/>
                      </a:endParaRPr>
                    </a:p>
                  </a:txBody>
                  <a:tcPr/>
                </a:tc>
              </a:tr>
              <a:tr h="529063">
                <a:tc>
                  <a:txBody>
                    <a:bodyPr/>
                    <a:lstStyle/>
                    <a:p>
                      <a:r>
                        <a:rPr lang="en-US" sz="2000" b="1" dirty="0" smtClean="0">
                          <a:solidFill>
                            <a:srgbClr val="FF0000"/>
                          </a:solidFill>
                          <a:latin typeface="Calibri" pitchFamily="34" charset="0"/>
                          <a:cs typeface="Calibri" pitchFamily="34" charset="0"/>
                        </a:rPr>
                        <a:t>High Risk(dependent)</a:t>
                      </a:r>
                      <a:endParaRPr lang="en-US" sz="2000" b="1" dirty="0">
                        <a:solidFill>
                          <a:srgbClr val="FF0000"/>
                        </a:solidFill>
                        <a:latin typeface="Calibri" pitchFamily="34" charset="0"/>
                        <a:cs typeface="Calibri" pitchFamily="34" charset="0"/>
                      </a:endParaRPr>
                    </a:p>
                  </a:txBody>
                  <a:tcPr/>
                </a:tc>
                <a:tc>
                  <a:txBody>
                    <a:bodyPr/>
                    <a:lstStyle/>
                    <a:p>
                      <a:r>
                        <a:rPr lang="en-US" sz="2000" b="1" dirty="0" smtClean="0">
                          <a:solidFill>
                            <a:srgbClr val="FF0000"/>
                          </a:solidFill>
                          <a:latin typeface="Calibri" pitchFamily="34" charset="0"/>
                          <a:cs typeface="Calibri" pitchFamily="34" charset="0"/>
                        </a:rPr>
                        <a:t>27+</a:t>
                      </a:r>
                      <a:endParaRPr lang="en-US" sz="2000" b="1" dirty="0">
                        <a:solidFill>
                          <a:srgbClr val="FF0000"/>
                        </a:solidFill>
                        <a:latin typeface="Calibri" pitchFamily="34" charset="0"/>
                        <a:cs typeface="Calibri" pitchFamily="34" charset="0"/>
                      </a:endParaRPr>
                    </a:p>
                  </a:txBody>
                  <a:tcPr/>
                </a:tc>
                <a:tc>
                  <a:txBody>
                    <a:bodyPr/>
                    <a:lstStyle/>
                    <a:p>
                      <a:r>
                        <a:rPr lang="en-US" sz="2000" b="1" dirty="0" smtClean="0">
                          <a:solidFill>
                            <a:srgbClr val="FF0000"/>
                          </a:solidFill>
                          <a:latin typeface="Calibri" pitchFamily="34" charset="0"/>
                          <a:cs typeface="Calibri" pitchFamily="34" charset="0"/>
                        </a:rPr>
                        <a:t>27+</a:t>
                      </a:r>
                      <a:endParaRPr lang="en-US" sz="2000" b="1" dirty="0">
                        <a:solidFill>
                          <a:srgbClr val="FF0000"/>
                        </a:solidFill>
                        <a:latin typeface="Calibri" pitchFamily="34" charset="0"/>
                        <a:cs typeface="Calibri" pitchFamily="34" charset="0"/>
                      </a:endParaRPr>
                    </a:p>
                  </a:txBody>
                  <a:tcPr/>
                </a:tc>
                <a:tc>
                  <a:txBody>
                    <a:bodyPr/>
                    <a:lstStyle/>
                    <a:p>
                      <a:r>
                        <a:rPr lang="en-US" sz="1800" b="1" dirty="0" smtClean="0">
                          <a:solidFill>
                            <a:srgbClr val="FF0000"/>
                          </a:solidFill>
                          <a:latin typeface="Calibri" pitchFamily="34" charset="0"/>
                          <a:cs typeface="Calibri" pitchFamily="34" charset="0"/>
                        </a:rPr>
                        <a:t>Brief</a:t>
                      </a:r>
                      <a:r>
                        <a:rPr lang="en-US" sz="1800" b="1" baseline="0" dirty="0" smtClean="0">
                          <a:solidFill>
                            <a:srgbClr val="FF0000"/>
                          </a:solidFill>
                          <a:latin typeface="Calibri" pitchFamily="34" charset="0"/>
                          <a:cs typeface="Calibri" pitchFamily="34" charset="0"/>
                        </a:rPr>
                        <a:t> Intervention +clinician Referral</a:t>
                      </a:r>
                      <a:endParaRPr lang="en-US" sz="1800" b="1" dirty="0">
                        <a:solidFill>
                          <a:srgbClr val="FF0000"/>
                        </a:solidFill>
                        <a:latin typeface="Calibri" pitchFamily="34" charset="0"/>
                        <a:cs typeface="Calibri" pitchFamily="34" charset="0"/>
                      </a:endParaRPr>
                    </a:p>
                  </a:txBody>
                  <a:tcPr/>
                </a:tc>
              </a:tr>
              <a:tr h="529063">
                <a:tc gridSpan="4">
                  <a:txBody>
                    <a:bodyPr/>
                    <a:lstStyle/>
                    <a:p>
                      <a:endParaRPr lang="en-US" sz="2000" dirty="0">
                        <a:solidFill>
                          <a:srgbClr val="FF0000"/>
                        </a:solidFill>
                        <a:latin typeface="Calibri" pitchFamily="34" charset="0"/>
                        <a:cs typeface="Calibri" pitchFamily="34" charset="0"/>
                      </a:endParaRPr>
                    </a:p>
                  </a:txBody>
                  <a:tcPr/>
                </a:tc>
                <a:tc hMerge="1">
                  <a:txBody>
                    <a:bodyPr/>
                    <a:lstStyle/>
                    <a:p>
                      <a:endParaRPr lang="en-US" sz="1800" dirty="0">
                        <a:solidFill>
                          <a:srgbClr val="FF0000"/>
                        </a:solidFill>
                      </a:endParaRPr>
                    </a:p>
                  </a:txBody>
                  <a:tcPr/>
                </a:tc>
                <a:tc hMerge="1">
                  <a:txBody>
                    <a:bodyPr/>
                    <a:lstStyle/>
                    <a:p>
                      <a:endParaRPr lang="en-US" sz="1800" dirty="0">
                        <a:solidFill>
                          <a:srgbClr val="FF0000"/>
                        </a:solidFill>
                      </a:endParaRPr>
                    </a:p>
                  </a:txBody>
                  <a:tcPr/>
                </a:tc>
                <a:tc hMerge="1">
                  <a:txBody>
                    <a:bodyPr/>
                    <a:lstStyle/>
                    <a:p>
                      <a:endParaRPr lang="en-US" sz="1800" dirty="0">
                        <a:solidFill>
                          <a:srgbClr val="FF0000"/>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2400" dirty="0" smtClean="0"/>
              <a:t>State Biomarkers of alcohol use</a:t>
            </a:r>
            <a:endParaRPr lang="en-US" sz="2400" dirty="0"/>
          </a:p>
        </p:txBody>
      </p:sp>
      <p:graphicFrame>
        <p:nvGraphicFramePr>
          <p:cNvPr id="6" name="Content Placeholder 5"/>
          <p:cNvGraphicFramePr>
            <a:graphicFrameLocks noGrp="1"/>
          </p:cNvGraphicFramePr>
          <p:nvPr>
            <p:ph idx="1"/>
          </p:nvPr>
        </p:nvGraphicFramePr>
        <p:xfrm>
          <a:off x="0" y="1066799"/>
          <a:ext cx="9143996" cy="5867228"/>
        </p:xfrm>
        <a:graphic>
          <a:graphicData uri="http://schemas.openxmlformats.org/drawingml/2006/table">
            <a:tbl>
              <a:tblPr/>
              <a:tblGrid>
                <a:gridCol w="1295400"/>
                <a:gridCol w="1219200"/>
                <a:gridCol w="916407"/>
                <a:gridCol w="1143669"/>
                <a:gridCol w="1143669"/>
                <a:gridCol w="1143669"/>
                <a:gridCol w="2281982"/>
              </a:tblGrid>
              <a:tr h="252268">
                <a:tc gridSpan="7">
                  <a:txBody>
                    <a:bodyPr/>
                    <a:lstStyle/>
                    <a:p>
                      <a:pPr marL="0" marR="0" algn="ctr">
                        <a:lnSpc>
                          <a:spcPct val="115000"/>
                        </a:lnSpc>
                        <a:spcBef>
                          <a:spcPts val="0"/>
                        </a:spcBef>
                        <a:spcAft>
                          <a:spcPts val="0"/>
                        </a:spcAft>
                      </a:pPr>
                      <a:r>
                        <a:rPr lang="en-US" sz="2000" b="1" dirty="0" smtClean="0">
                          <a:solidFill>
                            <a:schemeClr val="bg1"/>
                          </a:solidFill>
                          <a:latin typeface="Times New Roman"/>
                          <a:ea typeface="+mn-ea"/>
                          <a:cs typeface="Times New Roman"/>
                        </a:rPr>
                        <a:t> </a:t>
                      </a:r>
                      <a:r>
                        <a:rPr lang="en-US" sz="2000" b="1" dirty="0">
                          <a:solidFill>
                            <a:schemeClr val="bg1"/>
                          </a:solidFill>
                          <a:latin typeface="Times New Roman"/>
                          <a:ea typeface="+mn-ea"/>
                          <a:cs typeface="Times New Roman"/>
                        </a:rPr>
                        <a:t>Summary of  Properties of Traditional Biomarkers</a:t>
                      </a:r>
                      <a:endParaRPr lang="en-US" sz="20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56805">
                <a:tc>
                  <a:txBody>
                    <a:bodyPr/>
                    <a:lstStyle/>
                    <a:p>
                      <a:pPr marL="0" marR="0" algn="l">
                        <a:lnSpc>
                          <a:spcPct val="115000"/>
                        </a:lnSpc>
                        <a:spcBef>
                          <a:spcPts val="0"/>
                        </a:spcBef>
                        <a:spcAft>
                          <a:spcPts val="0"/>
                        </a:spcAft>
                      </a:pPr>
                      <a:r>
                        <a:rPr lang="en-US" sz="1800" b="1" dirty="0">
                          <a:solidFill>
                            <a:schemeClr val="bg1"/>
                          </a:solidFill>
                          <a:latin typeface="Times New Roman"/>
                          <a:ea typeface="Calibri"/>
                          <a:cs typeface="Times New Roman"/>
                        </a:rPr>
                        <a:t>Alcohol Biomarkers</a:t>
                      </a:r>
                      <a:endParaRPr lang="en-US" sz="18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Drinking behavior targeted</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Sample Source</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Window Assessment</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Primary Indications</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Sensitivity</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False positives</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1009073">
                <a:tc>
                  <a:txBody>
                    <a:bodyPr/>
                    <a:lstStyle/>
                    <a:p>
                      <a:pPr marL="0" marR="0" algn="l">
                        <a:lnSpc>
                          <a:spcPct val="115000"/>
                        </a:lnSpc>
                        <a:spcBef>
                          <a:spcPts val="0"/>
                        </a:spcBef>
                        <a:spcAft>
                          <a:spcPts val="0"/>
                        </a:spcAft>
                      </a:pPr>
                      <a:r>
                        <a:rPr lang="en-US" sz="2000" b="1" dirty="0">
                          <a:solidFill>
                            <a:schemeClr val="bg1"/>
                          </a:solidFill>
                          <a:latin typeface="Times New Roman"/>
                          <a:ea typeface="Calibri"/>
                          <a:cs typeface="Times New Roman"/>
                        </a:rPr>
                        <a:t>GGT</a:t>
                      </a:r>
                      <a:endParaRPr lang="en-US" sz="20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Chronic heavy drinking</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Blood</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2 to 3 weeks</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Screening</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Moderate (low to high)</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Liver and biliary disease, smoking, obesity, diabetes, and medications inducing microsomal enzymes. </a:t>
                      </a:r>
                      <a:endParaRPr lang="en-US" sz="1400" b="1">
                        <a:solidFill>
                          <a:schemeClr val="bg1"/>
                        </a:solidFill>
                        <a:latin typeface="Calibri"/>
                        <a:ea typeface="Times New Roman"/>
                        <a:cs typeface="Times New Roman"/>
                      </a:endParaRPr>
                    </a:p>
                  </a:txBody>
                  <a:tcPr marL="68174" marR="681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56805">
                <a:tc>
                  <a:txBody>
                    <a:bodyPr/>
                    <a:lstStyle/>
                    <a:p>
                      <a:pPr marL="0" marR="0" algn="l">
                        <a:lnSpc>
                          <a:spcPct val="115000"/>
                        </a:lnSpc>
                        <a:spcBef>
                          <a:spcPts val="0"/>
                        </a:spcBef>
                        <a:spcAft>
                          <a:spcPts val="0"/>
                        </a:spcAft>
                      </a:pPr>
                      <a:r>
                        <a:rPr lang="en-US" sz="2000" b="1">
                          <a:solidFill>
                            <a:schemeClr val="bg1"/>
                          </a:solidFill>
                          <a:latin typeface="Times New Roman"/>
                          <a:ea typeface="Calibri"/>
                          <a:cs typeface="Times New Roman"/>
                        </a:rPr>
                        <a:t>AST </a:t>
                      </a:r>
                      <a:endParaRPr lang="en-US" sz="2000" b="1">
                        <a:solidFill>
                          <a:schemeClr val="bg1"/>
                        </a:solidFill>
                        <a:latin typeface="Calibri"/>
                        <a:ea typeface="Times New Roman"/>
                        <a:cs typeface="Times New Roman"/>
                      </a:endParaRPr>
                    </a:p>
                    <a:p>
                      <a:pPr marL="0" marR="0" algn="l">
                        <a:lnSpc>
                          <a:spcPct val="115000"/>
                        </a:lnSpc>
                        <a:spcBef>
                          <a:spcPts val="0"/>
                        </a:spcBef>
                        <a:spcAft>
                          <a:spcPts val="0"/>
                        </a:spcAft>
                      </a:pPr>
                      <a:r>
                        <a:rPr lang="en-US" sz="2000" b="1">
                          <a:solidFill>
                            <a:schemeClr val="bg1"/>
                          </a:solidFill>
                          <a:latin typeface="Times New Roman"/>
                          <a:ea typeface="Calibri"/>
                          <a:cs typeface="Times New Roman"/>
                        </a:rPr>
                        <a:t>and ALT</a:t>
                      </a:r>
                      <a:endParaRPr lang="en-US" sz="20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Chronic heavy drinking</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Blood</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2 to 3 weeks</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Screening</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Lower than GGT</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See GGT. Excessive coffee consumption can lower values. </a:t>
                      </a:r>
                      <a:endParaRPr lang="en-US" sz="1400" b="1">
                        <a:solidFill>
                          <a:schemeClr val="bg1"/>
                        </a:solidFill>
                        <a:latin typeface="Calibri"/>
                        <a:ea typeface="Times New Roman"/>
                        <a:cs typeface="Times New Roman"/>
                      </a:endParaRPr>
                    </a:p>
                  </a:txBody>
                  <a:tcPr marL="68174" marR="681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261341">
                <a:tc>
                  <a:txBody>
                    <a:bodyPr/>
                    <a:lstStyle/>
                    <a:p>
                      <a:pPr marL="0" marR="0" algn="l">
                        <a:lnSpc>
                          <a:spcPct val="115000"/>
                        </a:lnSpc>
                        <a:spcBef>
                          <a:spcPts val="0"/>
                        </a:spcBef>
                        <a:spcAft>
                          <a:spcPts val="0"/>
                        </a:spcAft>
                      </a:pPr>
                      <a:r>
                        <a:rPr lang="en-US" sz="2000" b="1" dirty="0">
                          <a:solidFill>
                            <a:schemeClr val="bg1"/>
                          </a:solidFill>
                          <a:latin typeface="Times New Roman"/>
                          <a:ea typeface="Calibri"/>
                          <a:cs typeface="Times New Roman"/>
                        </a:rPr>
                        <a:t>MCV</a:t>
                      </a:r>
                      <a:endParaRPr lang="en-US" sz="20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Chronic heavy drinking</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Blood</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Up to several months</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Screening</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Lower than GGT</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err="1">
                          <a:solidFill>
                            <a:schemeClr val="bg1"/>
                          </a:solidFill>
                          <a:latin typeface="Times New Roman"/>
                          <a:ea typeface="Calibri"/>
                          <a:cs typeface="Times New Roman"/>
                        </a:rPr>
                        <a:t>Hemolysis</a:t>
                      </a:r>
                      <a:r>
                        <a:rPr lang="en-US" sz="1400" b="1" dirty="0">
                          <a:solidFill>
                            <a:schemeClr val="bg1"/>
                          </a:solidFill>
                          <a:latin typeface="Times New Roman"/>
                          <a:ea typeface="Calibri"/>
                          <a:cs typeface="Times New Roman"/>
                        </a:rPr>
                        <a:t>, bleeding disorders, anemia, </a:t>
                      </a:r>
                      <a:r>
                        <a:rPr lang="en-US" sz="1400" b="1" dirty="0" err="1">
                          <a:solidFill>
                            <a:schemeClr val="bg1"/>
                          </a:solidFill>
                          <a:latin typeface="Times New Roman"/>
                          <a:ea typeface="Calibri"/>
                          <a:cs typeface="Times New Roman"/>
                        </a:rPr>
                        <a:t>folate</a:t>
                      </a:r>
                      <a:r>
                        <a:rPr lang="en-US" sz="1400" b="1" dirty="0">
                          <a:solidFill>
                            <a:schemeClr val="bg1"/>
                          </a:solidFill>
                          <a:latin typeface="Times New Roman"/>
                          <a:ea typeface="Calibri"/>
                          <a:cs typeface="Times New Roman"/>
                        </a:rPr>
                        <a:t> deficiency, hypothyroidism, hyperglycemia, and medications reducing </a:t>
                      </a:r>
                      <a:r>
                        <a:rPr lang="en-US" sz="1400" b="1" dirty="0" err="1">
                          <a:solidFill>
                            <a:schemeClr val="bg1"/>
                          </a:solidFill>
                          <a:latin typeface="Times New Roman"/>
                          <a:ea typeface="Calibri"/>
                          <a:cs typeface="Times New Roman"/>
                        </a:rPr>
                        <a:t>folate</a:t>
                      </a:r>
                      <a:r>
                        <a:rPr lang="en-US" sz="1400" b="1" dirty="0">
                          <a:solidFill>
                            <a:schemeClr val="bg1"/>
                          </a:solidFill>
                          <a:latin typeface="Times New Roman"/>
                          <a:ea typeface="Calibri"/>
                          <a:cs typeface="Times New Roman"/>
                        </a:rPr>
                        <a:t>. </a:t>
                      </a:r>
                      <a:endParaRPr lang="en-US" sz="1400" b="1" dirty="0">
                        <a:solidFill>
                          <a:schemeClr val="bg1"/>
                        </a:solidFill>
                        <a:latin typeface="Calibri"/>
                        <a:ea typeface="Times New Roman"/>
                        <a:cs typeface="Times New Roman"/>
                      </a:endParaRPr>
                    </a:p>
                  </a:txBody>
                  <a:tcPr marL="68174" marR="681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754909">
                <a:tc>
                  <a:txBody>
                    <a:bodyPr/>
                    <a:lstStyle/>
                    <a:p>
                      <a:pPr marL="0" marR="0" algn="l">
                        <a:lnSpc>
                          <a:spcPct val="115000"/>
                        </a:lnSpc>
                        <a:spcBef>
                          <a:spcPts val="0"/>
                        </a:spcBef>
                        <a:spcAft>
                          <a:spcPts val="0"/>
                        </a:spcAft>
                      </a:pPr>
                      <a:r>
                        <a:rPr lang="en-US" sz="2000" b="1" dirty="0">
                          <a:solidFill>
                            <a:schemeClr val="bg1"/>
                          </a:solidFill>
                          <a:latin typeface="Times New Roman"/>
                          <a:ea typeface="Calibri"/>
                          <a:cs typeface="Times New Roman"/>
                        </a:rPr>
                        <a:t>CDT</a:t>
                      </a:r>
                      <a:endParaRPr lang="en-US" sz="20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dirty="0">
                          <a:solidFill>
                            <a:schemeClr val="bg1"/>
                          </a:solidFill>
                          <a:latin typeface="Times New Roman"/>
                          <a:ea typeface="Calibri"/>
                          <a:cs typeface="Times New Roman"/>
                        </a:rPr>
                        <a:t>Moderate to high (heavy drinking for 7 to 10 days</a:t>
                      </a:r>
                      <a:endParaRPr lang="en-US" sz="1400" b="1" dirty="0">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Blood</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2 to 3 weeks</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
                      </a:r>
                      <a:br>
                        <a:rPr lang="en-US" sz="1400" b="1">
                          <a:solidFill>
                            <a:schemeClr val="bg1"/>
                          </a:solidFill>
                          <a:latin typeface="Times New Roman"/>
                          <a:ea typeface="Calibri"/>
                          <a:cs typeface="Times New Roman"/>
                        </a:rPr>
                      </a:br>
                      <a:r>
                        <a:rPr lang="en-US" sz="1400" b="1">
                          <a:solidFill>
                            <a:schemeClr val="bg1"/>
                          </a:solidFill>
                          <a:latin typeface="Times New Roman"/>
                          <a:ea typeface="Calibri"/>
                          <a:cs typeface="Times New Roman"/>
                        </a:rPr>
                        <a:t>Screening</a:t>
                      </a:r>
                      <a:endParaRPr lang="en-US" sz="1400" b="1">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b="1">
                          <a:solidFill>
                            <a:schemeClr val="bg1"/>
                          </a:solidFill>
                          <a:latin typeface="Times New Roman"/>
                          <a:ea typeface="Calibri"/>
                          <a:cs typeface="Times New Roman"/>
                        </a:rPr>
                        <a:t>relapse</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b="1">
                          <a:solidFill>
                            <a:schemeClr val="bg1"/>
                          </a:solidFill>
                          <a:latin typeface="Times New Roman"/>
                          <a:ea typeface="Calibri"/>
                          <a:cs typeface="Times New Roman"/>
                        </a:rPr>
                        <a:t>Similar to GGT</a:t>
                      </a:r>
                      <a:endParaRPr lang="en-US" sz="1400" b="1">
                        <a:solidFill>
                          <a:schemeClr val="bg1"/>
                        </a:solidFill>
                        <a:latin typeface="Calibri"/>
                        <a:ea typeface="Times New Roman"/>
                        <a:cs typeface="Times New Roman"/>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91440" algn="l">
                        <a:spcBef>
                          <a:spcPts val="0"/>
                        </a:spcBef>
                        <a:spcAft>
                          <a:spcPts val="0"/>
                        </a:spcAft>
                      </a:pPr>
                      <a:r>
                        <a:rPr lang="en-US" sz="1400" b="1" dirty="0">
                          <a:solidFill>
                            <a:schemeClr val="bg1"/>
                          </a:solidFill>
                          <a:latin typeface="Times New Roman"/>
                          <a:ea typeface="Calibri"/>
                          <a:cs typeface="CBFOI D+ A Garamond"/>
                        </a:rPr>
                        <a:t>Fewer Rare genetic transferring variant, primary </a:t>
                      </a:r>
                      <a:r>
                        <a:rPr lang="en-US" sz="1400" b="1" dirty="0" err="1">
                          <a:solidFill>
                            <a:schemeClr val="bg1"/>
                          </a:solidFill>
                          <a:latin typeface="Times New Roman"/>
                          <a:ea typeface="Calibri"/>
                          <a:cs typeface="CBFOI D+ A Garamond"/>
                        </a:rPr>
                        <a:t>biliary</a:t>
                      </a:r>
                      <a:r>
                        <a:rPr lang="en-US" sz="1400" b="1" dirty="0">
                          <a:solidFill>
                            <a:schemeClr val="bg1"/>
                          </a:solidFill>
                          <a:latin typeface="Times New Roman"/>
                          <a:ea typeface="Calibri"/>
                          <a:cs typeface="CBFOI D+ A Garamond"/>
                        </a:rPr>
                        <a:t> cirrhosis, chronic end-stage liver disease, </a:t>
                      </a:r>
                      <a:r>
                        <a:rPr lang="en-US" sz="1400" b="1" dirty="0" err="1">
                          <a:solidFill>
                            <a:schemeClr val="bg1"/>
                          </a:solidFill>
                          <a:latin typeface="Times New Roman"/>
                          <a:ea typeface="Calibri"/>
                          <a:cs typeface="CBFOI D+ A Garamond"/>
                        </a:rPr>
                        <a:t>fulminant</a:t>
                      </a:r>
                      <a:r>
                        <a:rPr lang="en-US" sz="1400" b="1" dirty="0">
                          <a:solidFill>
                            <a:schemeClr val="bg1"/>
                          </a:solidFill>
                          <a:latin typeface="Times New Roman"/>
                          <a:ea typeface="Calibri"/>
                          <a:cs typeface="CBFOI D+ A Garamond"/>
                        </a:rPr>
                        <a:t> hepatitis C. Values are also altered due to smoking or obesity. </a:t>
                      </a:r>
                      <a:endParaRPr lang="en-US" sz="1400" b="1" dirty="0">
                        <a:solidFill>
                          <a:schemeClr val="bg1"/>
                        </a:solidFill>
                        <a:latin typeface="CBFOI D+ A Garamond"/>
                        <a:ea typeface="Calibri"/>
                        <a:cs typeface="CBFOI D+ A Garamond"/>
                      </a:endParaRPr>
                    </a:p>
                  </a:txBody>
                  <a:tcPr marL="68174" marR="68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4" name="Rounded Rectangle 3"/>
          <p:cNvSpPr/>
          <p:nvPr/>
        </p:nvSpPr>
        <p:spPr>
          <a:xfrm>
            <a:off x="1600200" y="2514600"/>
            <a:ext cx="6477000" cy="3048000"/>
          </a:xfrm>
          <a:prstGeom prst="round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latin typeface="Calibri" pitchFamily="34" charset="0"/>
                <a:cs typeface="Calibri" pitchFamily="34" charset="0"/>
              </a:rPr>
              <a:t>Objective evidence of alcohol use</a:t>
            </a:r>
          </a:p>
          <a:p>
            <a:pPr algn="ctr"/>
            <a:r>
              <a:rPr lang="en-US" sz="2400" b="1" dirty="0" smtClean="0">
                <a:solidFill>
                  <a:schemeClr val="bg1"/>
                </a:solidFill>
                <a:latin typeface="Calibri" pitchFamily="34" charset="0"/>
                <a:cs typeface="Calibri" pitchFamily="34" charset="0"/>
              </a:rPr>
              <a:t>Monitor abstinence and relapse</a:t>
            </a:r>
          </a:p>
          <a:p>
            <a:pPr algn="ctr"/>
            <a:r>
              <a:rPr lang="en-US" sz="2400" b="1" dirty="0" smtClean="0">
                <a:solidFill>
                  <a:schemeClr val="bg1"/>
                </a:solidFill>
                <a:latin typeface="Calibri" pitchFamily="34" charset="0"/>
                <a:cs typeface="Calibri" pitchFamily="34" charset="0"/>
              </a:rPr>
              <a:t>Progress of the treatment</a:t>
            </a:r>
          </a:p>
          <a:p>
            <a:pPr algn="ctr"/>
            <a:r>
              <a:rPr lang="en-US" sz="2400" b="1" dirty="0" smtClean="0">
                <a:solidFill>
                  <a:schemeClr val="bg1"/>
                </a:solidFill>
                <a:latin typeface="Calibri" pitchFamily="34" charset="0"/>
                <a:cs typeface="Calibri" pitchFamily="34" charset="0"/>
              </a:rPr>
              <a:t>Varying sensitivity and specificity</a:t>
            </a:r>
          </a:p>
          <a:p>
            <a:pPr algn="ctr"/>
            <a:r>
              <a:rPr lang="en-US" sz="2400" b="1" dirty="0" smtClean="0">
                <a:solidFill>
                  <a:schemeClr val="bg1"/>
                </a:solidFill>
                <a:latin typeface="Calibri" pitchFamily="34" charset="0"/>
                <a:cs typeface="Calibri" pitchFamily="34" charset="0"/>
              </a:rPr>
              <a:t>Window of assessment</a:t>
            </a:r>
          </a:p>
          <a:p>
            <a:pPr algn="ctr"/>
            <a:r>
              <a:rPr lang="en-US" sz="2400" b="1" dirty="0" smtClean="0">
                <a:solidFill>
                  <a:schemeClr val="bg1"/>
                </a:solidFill>
                <a:latin typeface="Calibri" pitchFamily="34" charset="0"/>
                <a:cs typeface="Calibri" pitchFamily="34" charset="0"/>
              </a:rPr>
              <a:t>False positives</a:t>
            </a:r>
          </a:p>
          <a:p>
            <a:pPr algn="ct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rmAutofit/>
          </a:bodyPr>
          <a:lstStyle/>
          <a:p>
            <a:r>
              <a:rPr lang="en-US" sz="3200" dirty="0" smtClean="0">
                <a:solidFill>
                  <a:schemeClr val="bg1"/>
                </a:solidFill>
                <a:latin typeface="Calibri" pitchFamily="34" charset="0"/>
                <a:cs typeface="Calibri" pitchFamily="34" charset="0"/>
              </a:rPr>
              <a:t>RESEARCH QUESTIONS</a:t>
            </a:r>
            <a:endParaRPr lang="en-US" sz="3200" dirty="0">
              <a:solidFill>
                <a:schemeClr val="bg1"/>
              </a:solidFill>
              <a:latin typeface="Calibri" pitchFamily="34" charset="0"/>
              <a:cs typeface="Calibri" pitchFamily="34" charset="0"/>
            </a:endParaRPr>
          </a:p>
        </p:txBody>
      </p:sp>
      <p:sp>
        <p:nvSpPr>
          <p:cNvPr id="3" name="Content Placeholder 2"/>
          <p:cNvSpPr>
            <a:spLocks noGrp="1"/>
          </p:cNvSpPr>
          <p:nvPr>
            <p:ph idx="1"/>
          </p:nvPr>
        </p:nvSpPr>
        <p:spPr>
          <a:xfrm>
            <a:off x="0" y="1752600"/>
            <a:ext cx="8686800" cy="3048000"/>
          </a:xfrm>
        </p:spPr>
        <p:txBody>
          <a:bodyPr>
            <a:noAutofit/>
          </a:bodyPr>
          <a:lstStyle/>
          <a:p>
            <a:pPr fontAlgn="base"/>
            <a:r>
              <a:rPr lang="en-US" sz="2400" dirty="0" smtClean="0">
                <a:latin typeface="Calibri" pitchFamily="34" charset="0"/>
                <a:cs typeface="Calibri" pitchFamily="34" charset="0"/>
              </a:rPr>
              <a:t>What is the prevalence of  harmful/hazardous or high risk alcohol use among patients on </a:t>
            </a:r>
            <a:r>
              <a:rPr lang="en-US" sz="2400" dirty="0" err="1" smtClean="0">
                <a:latin typeface="Calibri" pitchFamily="34" charset="0"/>
                <a:cs typeface="Calibri" pitchFamily="34" charset="0"/>
              </a:rPr>
              <a:t>Buprenorphine</a:t>
            </a:r>
            <a:r>
              <a:rPr lang="en-US" sz="2400" dirty="0" smtClean="0">
                <a:latin typeface="Calibri" pitchFamily="34" charset="0"/>
                <a:cs typeface="Calibri" pitchFamily="34" charset="0"/>
              </a:rPr>
              <a:t> maintenance treatment as measured by ASSIST?</a:t>
            </a:r>
          </a:p>
          <a:p>
            <a:pPr fontAlgn="base"/>
            <a:endParaRPr lang="en-US" sz="2400" dirty="0" smtClean="0">
              <a:latin typeface="Calibri" pitchFamily="34" charset="0"/>
              <a:cs typeface="Calibri" pitchFamily="34" charset="0"/>
            </a:endParaRPr>
          </a:p>
          <a:p>
            <a:pPr fontAlgn="base"/>
            <a:r>
              <a:rPr lang="en-US" sz="2400" dirty="0" smtClean="0">
                <a:latin typeface="Calibri" pitchFamily="34" charset="0"/>
                <a:cs typeface="Calibri" pitchFamily="34" charset="0"/>
              </a:rPr>
              <a:t> Do patients scoring in harmful / hazardous or high risk range on ASSIST have significantly different levels of biomarkers than those scoring in low risk category?</a:t>
            </a:r>
            <a:endParaRPr lang="en-IN" sz="2400"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Autofit/>
          </a:bodyPr>
          <a:lstStyle/>
          <a:p>
            <a:r>
              <a:rPr lang="en-US" sz="3200" dirty="0" smtClean="0"/>
              <a:t>METHODOLOGY</a:t>
            </a:r>
            <a:endParaRPr lang="en-US" sz="3200" dirty="0"/>
          </a:p>
        </p:txBody>
      </p:sp>
      <p:graphicFrame>
        <p:nvGraphicFramePr>
          <p:cNvPr id="7" name="Diagram 6"/>
          <p:cNvGraphicFramePr/>
          <p:nvPr/>
        </p:nvGraphicFramePr>
        <p:xfrm>
          <a:off x="1066800" y="762000"/>
          <a:ext cx="7620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7"/>
          <p:cNvSpPr/>
          <p:nvPr/>
        </p:nvSpPr>
        <p:spPr>
          <a:xfrm>
            <a:off x="838200" y="6172200"/>
            <a:ext cx="8153400" cy="609600"/>
          </a:xfrm>
          <a:prstGeom prst="roundRect">
            <a:avLst>
              <a:gd name="adj" fmla="val 291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latin typeface="Calibri" pitchFamily="34" charset="0"/>
                <a:cs typeface="Calibri" pitchFamily="34" charset="0"/>
              </a:rPr>
              <a:t>5 ml of venous sample collected for LFT,CDT and MCV (n=91 subjects)</a:t>
            </a:r>
            <a:endParaRPr lang="en-US" sz="2000" b="1" dirty="0">
              <a:solidFill>
                <a:schemeClr val="bg1"/>
              </a:solidFill>
              <a:latin typeface="Calibri" pitchFamily="34" charset="0"/>
              <a:cs typeface="Calibri" pitchFamily="34" charset="0"/>
            </a:endParaRPr>
          </a:p>
        </p:txBody>
      </p:sp>
      <p:sp>
        <p:nvSpPr>
          <p:cNvPr id="5" name="Rounded Rectangle 4"/>
          <p:cNvSpPr/>
          <p:nvPr/>
        </p:nvSpPr>
        <p:spPr>
          <a:xfrm>
            <a:off x="1600200" y="2590800"/>
            <a:ext cx="6858000" cy="2667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Calibri" pitchFamily="34" charset="0"/>
                <a:cs typeface="Calibri" pitchFamily="34" charset="0"/>
              </a:rPr>
              <a:t>Institute Ethics committee clearance taken prior to the study</a:t>
            </a:r>
          </a:p>
          <a:p>
            <a:pPr algn="ctr"/>
            <a:r>
              <a:rPr lang="en-US" sz="2400" dirty="0" smtClean="0">
                <a:solidFill>
                  <a:schemeClr val="bg1"/>
                </a:solidFill>
                <a:latin typeface="Calibri" pitchFamily="34" charset="0"/>
                <a:cs typeface="Calibri" pitchFamily="34" charset="0"/>
              </a:rPr>
              <a:t>Written Consent taken for each subject</a:t>
            </a:r>
            <a:endParaRPr lang="en-US" sz="2400"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2800" dirty="0" smtClean="0"/>
              <a:t>Laboratory measures: Bio-markers</a:t>
            </a:r>
            <a:endParaRPr lang="en-US" sz="2800" dirty="0"/>
          </a:p>
        </p:txBody>
      </p:sp>
      <p:sp>
        <p:nvSpPr>
          <p:cNvPr id="3" name="Content Placeholder 2"/>
          <p:cNvSpPr>
            <a:spLocks noGrp="1"/>
          </p:cNvSpPr>
          <p:nvPr>
            <p:ph idx="1"/>
          </p:nvPr>
        </p:nvSpPr>
        <p:spPr>
          <a:xfrm>
            <a:off x="457200" y="1371600"/>
            <a:ext cx="8229600" cy="5334000"/>
          </a:xfrm>
        </p:spPr>
        <p:txBody>
          <a:bodyPr>
            <a:normAutofit/>
          </a:bodyPr>
          <a:lstStyle/>
          <a:p>
            <a:pPr marL="342900" lvl="0" indent="-342900">
              <a:defRPr/>
            </a:pPr>
            <a:r>
              <a:rPr lang="en-US" sz="2100" dirty="0" smtClean="0"/>
              <a:t>Normal range of values for biochemical parameters based on the centre’s laboratory standards:</a:t>
            </a:r>
          </a:p>
          <a:p>
            <a:pPr lvl="1"/>
            <a:r>
              <a:rPr lang="en-US" sz="2100" dirty="0" smtClean="0"/>
              <a:t>MCV </a:t>
            </a:r>
            <a:r>
              <a:rPr lang="en-US" sz="2100" dirty="0" smtClean="0"/>
              <a:t>(80 to 100fl</a:t>
            </a:r>
            <a:r>
              <a:rPr lang="en-US" sz="2100" dirty="0" smtClean="0"/>
              <a:t>)</a:t>
            </a:r>
          </a:p>
          <a:p>
            <a:pPr lvl="1"/>
            <a:r>
              <a:rPr lang="en-US" sz="2100" dirty="0" smtClean="0"/>
              <a:t>AST </a:t>
            </a:r>
            <a:r>
              <a:rPr lang="en-US" sz="2100" dirty="0" smtClean="0"/>
              <a:t>(</a:t>
            </a:r>
            <a:r>
              <a:rPr lang="en-US" sz="2100" dirty="0" err="1" smtClean="0"/>
              <a:t>up</a:t>
            </a:r>
            <a:r>
              <a:rPr lang="en-US" sz="2100" dirty="0" err="1" smtClean="0"/>
              <a:t>to</a:t>
            </a:r>
            <a:r>
              <a:rPr lang="en-US" sz="2100" dirty="0" smtClean="0"/>
              <a:t> </a:t>
            </a:r>
            <a:r>
              <a:rPr lang="en-US" sz="2100" dirty="0" smtClean="0"/>
              <a:t>40 IU/L)</a:t>
            </a:r>
          </a:p>
          <a:p>
            <a:pPr lvl="1"/>
            <a:r>
              <a:rPr lang="en-US" sz="2100" dirty="0" smtClean="0"/>
              <a:t>ALT </a:t>
            </a:r>
            <a:r>
              <a:rPr lang="en-US" sz="2100" dirty="0" smtClean="0"/>
              <a:t>(upto50 </a:t>
            </a:r>
            <a:r>
              <a:rPr lang="en-US" sz="2100" dirty="0" smtClean="0"/>
              <a:t>IU/L</a:t>
            </a:r>
          </a:p>
          <a:p>
            <a:pPr lvl="1"/>
            <a:r>
              <a:rPr lang="en-US" sz="2100" dirty="0" smtClean="0"/>
              <a:t>GGT </a:t>
            </a:r>
            <a:r>
              <a:rPr lang="en-US" sz="2100" dirty="0" smtClean="0"/>
              <a:t>(</a:t>
            </a:r>
            <a:r>
              <a:rPr lang="en-US" sz="2100" dirty="0" err="1" smtClean="0"/>
              <a:t>upto</a:t>
            </a:r>
            <a:r>
              <a:rPr lang="en-US" sz="2100" dirty="0" smtClean="0"/>
              <a:t> 50 </a:t>
            </a:r>
            <a:r>
              <a:rPr lang="en-US" sz="2100" dirty="0" smtClean="0"/>
              <a:t>IU/L)</a:t>
            </a:r>
          </a:p>
          <a:p>
            <a:pPr lvl="1"/>
            <a:r>
              <a:rPr lang="en-US" sz="2100" dirty="0" smtClean="0"/>
              <a:t>Total </a:t>
            </a:r>
            <a:r>
              <a:rPr lang="en-US" sz="2100" dirty="0" err="1" smtClean="0"/>
              <a:t>Bilirubin</a:t>
            </a:r>
            <a:r>
              <a:rPr lang="en-US" sz="2100" dirty="0" smtClean="0"/>
              <a:t> </a:t>
            </a:r>
            <a:r>
              <a:rPr lang="en-US" sz="2100" dirty="0" smtClean="0"/>
              <a:t>(</a:t>
            </a:r>
            <a:r>
              <a:rPr lang="en-US" sz="2100" dirty="0" err="1" smtClean="0"/>
              <a:t>up</a:t>
            </a:r>
            <a:r>
              <a:rPr lang="en-US" sz="2100" dirty="0" err="1" smtClean="0"/>
              <a:t>to</a:t>
            </a:r>
            <a:r>
              <a:rPr lang="en-US" sz="2100" dirty="0" smtClean="0"/>
              <a:t> </a:t>
            </a:r>
            <a:r>
              <a:rPr lang="en-US" sz="2100" dirty="0" smtClean="0"/>
              <a:t>1.2 g/dl).</a:t>
            </a:r>
            <a:endParaRPr lang="en-US" sz="2100" dirty="0" smtClean="0">
              <a:sym typeface="Wingdings" pitchFamily="2" charset="2"/>
            </a:endParaRPr>
          </a:p>
          <a:p>
            <a:pPr marL="342900" lvl="0" indent="-342900">
              <a:defRPr/>
            </a:pPr>
            <a:endParaRPr lang="en-US" sz="2100" b="1" dirty="0" smtClean="0">
              <a:latin typeface="Calibri" pitchFamily="34" charset="0"/>
              <a:cs typeface="Calibri" pitchFamily="34" charset="0"/>
            </a:endParaRPr>
          </a:p>
          <a:p>
            <a:r>
              <a:rPr lang="en-US" sz="2100" dirty="0" smtClean="0"/>
              <a:t>Serum CDT levels </a:t>
            </a:r>
            <a:r>
              <a:rPr lang="en-US" sz="2100" b="1" dirty="0" smtClean="0">
                <a:sym typeface="Wingdings" pitchFamily="2" charset="2"/>
              </a:rPr>
              <a:t>(ELISA technique)</a:t>
            </a:r>
          </a:p>
          <a:p>
            <a:r>
              <a:rPr lang="en-US" sz="2100" b="1" dirty="0" smtClean="0">
                <a:sym typeface="Wingdings" pitchFamily="2" charset="2"/>
              </a:rPr>
              <a:t>Standardized as per manufacturer’s guidelines</a:t>
            </a:r>
            <a:endParaRPr lang="en-US" sz="2100" b="1" dirty="0" smtClean="0"/>
          </a:p>
          <a:p>
            <a:pPr lvl="1"/>
            <a:r>
              <a:rPr lang="en-US" sz="2100" dirty="0" smtClean="0">
                <a:solidFill>
                  <a:schemeClr val="bg1"/>
                </a:solidFill>
              </a:rPr>
              <a:t>a. Normal (&lt;60 </a:t>
            </a:r>
            <a:r>
              <a:rPr lang="en-US" sz="2100" dirty="0" err="1" smtClean="0">
                <a:solidFill>
                  <a:schemeClr val="bg1"/>
                </a:solidFill>
              </a:rPr>
              <a:t>mgl</a:t>
            </a:r>
            <a:r>
              <a:rPr lang="en-US" sz="2100" dirty="0" smtClean="0">
                <a:solidFill>
                  <a:schemeClr val="bg1"/>
                </a:solidFill>
              </a:rPr>
              <a:t>/)</a:t>
            </a:r>
          </a:p>
          <a:p>
            <a:pPr lvl="1"/>
            <a:r>
              <a:rPr lang="en-US" sz="2100" dirty="0" smtClean="0">
                <a:solidFill>
                  <a:schemeClr val="bg1"/>
                </a:solidFill>
              </a:rPr>
              <a:t>b. Probable alcohol use (60-100 mg/l) and </a:t>
            </a:r>
          </a:p>
          <a:p>
            <a:pPr lvl="1"/>
            <a:r>
              <a:rPr lang="en-US" sz="2100" dirty="0" smtClean="0">
                <a:solidFill>
                  <a:schemeClr val="bg1"/>
                </a:solidFill>
              </a:rPr>
              <a:t>c. High probable alcohol use (&gt;100 mg/l)</a:t>
            </a:r>
            <a:r>
              <a:rPr lang="en-US" sz="2100" dirty="0" smtClean="0"/>
              <a:t> </a:t>
            </a:r>
          </a:p>
          <a:p>
            <a:pPr lvl="1" algn="r">
              <a:buNone/>
            </a:pPr>
            <a:r>
              <a:rPr lang="en-US" sz="1800" b="0" dirty="0" smtClean="0">
                <a:solidFill>
                  <a:schemeClr val="bg1"/>
                </a:solidFill>
              </a:rPr>
              <a:t> (Reynaud et al., 1998).</a:t>
            </a:r>
            <a:endParaRPr lang="en-US" sz="2100" b="1" dirty="0" smtClean="0">
              <a:latin typeface="Calibri" pitchFamily="34" charset="0"/>
              <a:cs typeface="Calibri" pitchFamily="34" charset="0"/>
            </a:endParaRPr>
          </a:p>
        </p:txBody>
      </p:sp>
      <p:sp>
        <p:nvSpPr>
          <p:cNvPr id="5" name="Rounded Rectangle 4"/>
          <p:cNvSpPr/>
          <p:nvPr/>
        </p:nvSpPr>
        <p:spPr>
          <a:xfrm>
            <a:off x="838200" y="2667000"/>
            <a:ext cx="7772400" cy="25146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defRPr/>
            </a:pPr>
            <a:r>
              <a:rPr lang="en-US" sz="2100" b="1" dirty="0" smtClean="0">
                <a:solidFill>
                  <a:schemeClr val="bg1"/>
                </a:solidFill>
                <a:latin typeface="Calibri" pitchFamily="34" charset="0"/>
                <a:cs typeface="Calibri" pitchFamily="34" charset="0"/>
              </a:rPr>
              <a:t>Alcohol quantity/Frequency</a:t>
            </a:r>
          </a:p>
          <a:p>
            <a:pPr marL="742950" lvl="1" indent="-285750">
              <a:buFont typeface="Arial" pitchFamily="34" charset="0"/>
              <a:buChar char="–"/>
              <a:defRPr/>
            </a:pPr>
            <a:r>
              <a:rPr lang="en-IN" sz="2100" dirty="0" smtClean="0">
                <a:solidFill>
                  <a:schemeClr val="bg1"/>
                </a:solidFill>
                <a:latin typeface="Calibri" pitchFamily="34" charset="0"/>
                <a:cs typeface="Calibri" pitchFamily="34" charset="0"/>
              </a:rPr>
              <a:t>One unit of alcohol was defined as equivalent to 250–300 ml of beer, 150 ml of wine, and 30–50 ml of spirits containing average of 10g of pure ethanol) </a:t>
            </a:r>
          </a:p>
          <a:p>
            <a:pPr marL="742950" lvl="1" indent="-285750">
              <a:buFont typeface="Arial" pitchFamily="34" charset="0"/>
              <a:buChar char="–"/>
              <a:defRPr/>
            </a:pPr>
            <a:r>
              <a:rPr lang="en-IN" sz="2100" dirty="0" smtClean="0">
                <a:solidFill>
                  <a:schemeClr val="bg1"/>
                </a:solidFill>
                <a:latin typeface="Calibri" pitchFamily="34" charset="0"/>
                <a:cs typeface="Calibri" pitchFamily="34" charset="0"/>
              </a:rPr>
              <a:t>Heavy drinking defined as &gt; 4 drinks per day i.e. nearly 40 grams of  pure ethanol)</a:t>
            </a:r>
            <a:endParaRPr lang="en-US" sz="21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0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7289032</TotalTime>
  <Words>2205</Words>
  <Application>Microsoft Office PowerPoint</Application>
  <PresentationFormat>On-screen Show (4:3)</PresentationFormat>
  <Paragraphs>481</Paragraphs>
  <Slides>28</Slides>
  <Notes>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Apex</vt:lpstr>
      <vt:lpstr>Slide 1</vt:lpstr>
      <vt:lpstr>Slide 2</vt:lpstr>
      <vt:lpstr>Slide 3</vt:lpstr>
      <vt:lpstr>Slide 4</vt:lpstr>
      <vt:lpstr>Screening for alcohol use</vt:lpstr>
      <vt:lpstr>State Biomarkers of alcohol use</vt:lpstr>
      <vt:lpstr>RESEARCH QUESTIONS</vt:lpstr>
      <vt:lpstr>METHODOLOGY</vt:lpstr>
      <vt:lpstr>Laboratory measures: Bio-markers</vt:lpstr>
      <vt:lpstr>RESULTS</vt:lpstr>
      <vt:lpstr>Slide 11</vt:lpstr>
      <vt:lpstr>Slide 12</vt:lpstr>
      <vt:lpstr>Slide 13</vt:lpstr>
      <vt:lpstr>Slide 14</vt:lpstr>
      <vt:lpstr>Slide 15</vt:lpstr>
      <vt:lpstr>Comparison of biomarkers</vt:lpstr>
      <vt:lpstr>Discussion</vt:lpstr>
      <vt:lpstr>Slide 18</vt:lpstr>
      <vt:lpstr>Conclusions</vt:lpstr>
      <vt:lpstr>Slide 20</vt:lpstr>
      <vt:lpstr>Slide 21</vt:lpstr>
      <vt:lpstr>Slide 22</vt:lpstr>
      <vt:lpstr>Discussion</vt:lpstr>
      <vt:lpstr>INTRODUCTION</vt:lpstr>
      <vt:lpstr>Slide 25</vt:lpstr>
      <vt:lpstr>Slide 26</vt:lpstr>
      <vt:lpstr>Conclusion</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HARMFUL/ HAZARDOUS ALCOHOL  USE IN PATIENTS ON AGONIST MAINTAINENCE TRAEATMENT  FOR OPIOIDS :  FEASIBILITY AND ROLE OF BRIEF INTERVENTION</dc:title>
  <dc:creator>Reader2</dc:creator>
  <cp:lastModifiedBy>Welcome</cp:lastModifiedBy>
  <cp:revision>3517</cp:revision>
  <dcterms:created xsi:type="dcterms:W3CDTF">2011-03-16T13:54:27Z</dcterms:created>
  <dcterms:modified xsi:type="dcterms:W3CDTF">2017-10-24T06:41:53Z</dcterms:modified>
</cp:coreProperties>
</file>