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  <p:sldMasterId id="2147483710" r:id="rId4"/>
    <p:sldMasterId id="2147483722" r:id="rId5"/>
  </p:sldMasterIdLst>
  <p:notesMasterIdLst>
    <p:notesMasterId r:id="rId34"/>
  </p:notesMasterIdLst>
  <p:sldIdLst>
    <p:sldId id="308" r:id="rId6"/>
    <p:sldId id="273" r:id="rId7"/>
    <p:sldId id="276" r:id="rId8"/>
    <p:sldId id="279" r:id="rId9"/>
    <p:sldId id="267" r:id="rId10"/>
    <p:sldId id="296" r:id="rId11"/>
    <p:sldId id="305" r:id="rId12"/>
    <p:sldId id="315" r:id="rId13"/>
    <p:sldId id="284" r:id="rId14"/>
    <p:sldId id="292" r:id="rId15"/>
    <p:sldId id="299" r:id="rId16"/>
    <p:sldId id="306" r:id="rId17"/>
    <p:sldId id="311" r:id="rId18"/>
    <p:sldId id="263" r:id="rId19"/>
    <p:sldId id="289" r:id="rId20"/>
    <p:sldId id="316" r:id="rId21"/>
    <p:sldId id="303" r:id="rId22"/>
    <p:sldId id="317" r:id="rId23"/>
    <p:sldId id="302" r:id="rId24"/>
    <p:sldId id="297" r:id="rId25"/>
    <p:sldId id="301" r:id="rId26"/>
    <p:sldId id="295" r:id="rId27"/>
    <p:sldId id="286" r:id="rId28"/>
    <p:sldId id="287" r:id="rId29"/>
    <p:sldId id="288" r:id="rId30"/>
    <p:sldId id="312" r:id="rId31"/>
    <p:sldId id="313" r:id="rId32"/>
    <p:sldId id="314" r:id="rId3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FF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5" autoAdjust="0"/>
    <p:restoredTop sz="91815" autoAdjust="0"/>
  </p:normalViewPr>
  <p:slideViewPr>
    <p:cSldViewPr>
      <p:cViewPr varScale="1">
        <p:scale>
          <a:sx n="57" d="100"/>
          <a:sy n="57" d="100"/>
        </p:scale>
        <p:origin x="16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06929-3E63-4323-A237-480340813044}" type="datetimeFigureOut">
              <a:rPr lang="de-DE" smtClean="0"/>
              <a:t>23.10.2017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165B1-5FE4-43FE-B13C-4CD3C3B97E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285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6745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 smtClean="0"/>
          </a:p>
        </p:txBody>
      </p:sp>
      <p:sp>
        <p:nvSpPr>
          <p:cNvPr id="3993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36645E-9677-4876-B0BD-C54977DFEE17}" type="slidenum">
              <a:rPr lang="de-D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e-DE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950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76" lvl="0" indent="0">
              <a:buNone/>
            </a:pPr>
            <a:r>
              <a:rPr lang="de-DE" sz="1200" dirty="0" smtClean="0">
                <a:sym typeface="Wingdings" panose="05000000000000000000" pitchFamily="2" charset="2"/>
              </a:rPr>
              <a:t>Höherer Konsum ist assoziiert mit besserer Erkennung durch Hausarzt &amp; CIDI </a:t>
            </a:r>
            <a:r>
              <a:rPr lang="el-GR" sz="1200" dirty="0" smtClean="0"/>
              <a:t>(β=77</a:t>
            </a:r>
            <a:r>
              <a:rPr lang="de-DE" sz="1200" dirty="0" smtClean="0"/>
              <a:t>)</a:t>
            </a:r>
            <a:endParaRPr lang="de-DE" sz="1200" dirty="0" smtClean="0">
              <a:sym typeface="Wingdings" panose="05000000000000000000" pitchFamily="2" charset="2"/>
            </a:endParaRPr>
          </a:p>
          <a:p>
            <a:pPr marL="36576" lvl="0" indent="0">
              <a:buNone/>
            </a:pPr>
            <a:r>
              <a:rPr lang="de-DE" sz="1200" dirty="0" smtClean="0">
                <a:sym typeface="Wingdings" panose="05000000000000000000" pitchFamily="2" charset="2"/>
              </a:rPr>
              <a:t> gleiches gilt für chronischen Hochkonsum und Heavy </a:t>
            </a:r>
            <a:r>
              <a:rPr lang="de-DE" sz="1200" dirty="0" err="1" smtClean="0">
                <a:sym typeface="Wingdings" panose="05000000000000000000" pitchFamily="2" charset="2"/>
              </a:rPr>
              <a:t>drinking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endParaRPr lang="de-DE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ym typeface="Wingdings" panose="05000000000000000000" pitchFamily="2" charset="2"/>
              </a:rPr>
              <a:t>(100</a:t>
            </a:r>
            <a:r>
              <a:rPr lang="de-DE" sz="1200" baseline="30000" dirty="0" smtClean="0">
                <a:sym typeface="Wingdings" panose="05000000000000000000" pitchFamily="2" charset="2"/>
              </a:rPr>
              <a:t>+</a:t>
            </a:r>
            <a:r>
              <a:rPr lang="de-DE" sz="1200" dirty="0" smtClean="0">
                <a:sym typeface="Wingdings" panose="05000000000000000000" pitchFamily="2" charset="2"/>
              </a:rPr>
              <a:t> g/Tag)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ym typeface="Wingdings" panose="05000000000000000000" pitchFamily="2" charset="2"/>
              </a:rPr>
              <a:t>(200+ g/Trinkgelegenheit)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275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Bilder von </a:t>
            </a:r>
            <a:r>
              <a:rPr lang="de-DE" sz="1200" dirty="0" smtClean="0">
                <a:latin typeface="Gill Sans MT" pitchFamily="34" charset="0"/>
              </a:rPr>
              <a:t>www.niaaa.nih.gov/guide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7D180-8F86-4618-B918-7462C24B7F2B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61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Bilder aus Nova-Website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7D180-8F86-4618-B918-7462C24B7F2B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688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7D180-8F86-4618-B918-7462C24B7F2B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298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1600" dirty="0" smtClean="0"/>
              <a:t>(72.5% </a:t>
            </a:r>
            <a:r>
              <a:rPr lang="en-US" sz="1600" dirty="0" err="1" smtClean="0"/>
              <a:t>im</a:t>
            </a:r>
            <a:r>
              <a:rPr lang="en-US" sz="1600" dirty="0" smtClean="0"/>
              <a:t> </a:t>
            </a:r>
            <a:r>
              <a:rPr lang="en-US" sz="1600" dirty="0" err="1" smtClean="0"/>
              <a:t>letzten</a:t>
            </a:r>
            <a:r>
              <a:rPr lang="en-US" sz="1600" dirty="0" smtClean="0"/>
              <a:t> Monat)</a:t>
            </a:r>
            <a:endParaRPr lang="en-US" sz="2000" dirty="0" smtClean="0"/>
          </a:p>
          <a:p>
            <a:pPr lvl="1"/>
            <a:r>
              <a:rPr lang="en-US" sz="2000" dirty="0" smtClean="0"/>
              <a:t>: </a:t>
            </a:r>
            <a:r>
              <a:rPr lang="en-US" sz="1600" dirty="0" err="1" smtClean="0"/>
              <a:t>riskanter</a:t>
            </a:r>
            <a:r>
              <a:rPr lang="en-US" sz="1600" dirty="0" smtClean="0"/>
              <a:t> </a:t>
            </a:r>
            <a:r>
              <a:rPr lang="en-US" sz="1600" dirty="0" err="1" smtClean="0"/>
              <a:t>Gesamtkonsum</a:t>
            </a:r>
            <a:r>
              <a:rPr lang="en-US" sz="1600" dirty="0" smtClean="0"/>
              <a:t> (21.4%)</a:t>
            </a:r>
            <a:br>
              <a:rPr lang="en-US" sz="1600" dirty="0" smtClean="0"/>
            </a:br>
            <a:r>
              <a:rPr lang="en-US" sz="1600" dirty="0" err="1" smtClean="0"/>
              <a:t>bzw</a:t>
            </a:r>
            <a:r>
              <a:rPr lang="en-US" sz="1600" dirty="0" smtClean="0"/>
              <a:t>. </a:t>
            </a:r>
            <a:r>
              <a:rPr lang="en-US" sz="1600" dirty="0" err="1" smtClean="0"/>
              <a:t>episodisches</a:t>
            </a:r>
            <a:r>
              <a:rPr lang="en-US" sz="1600" dirty="0" smtClean="0"/>
              <a:t> </a:t>
            </a:r>
            <a:r>
              <a:rPr lang="en-US" sz="1600" dirty="0" err="1" smtClean="0"/>
              <a:t>Rauschtrinken</a:t>
            </a:r>
            <a:r>
              <a:rPr lang="en-US" sz="1600" dirty="0" smtClean="0"/>
              <a:t> (35.0%) </a:t>
            </a:r>
            <a:r>
              <a:rPr lang="en-US" sz="1600" baseline="30000" dirty="0" smtClean="0"/>
              <a:t>1 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30000" dirty="0" smtClean="0"/>
              <a:t>3,4,5</a:t>
            </a:r>
            <a:r>
              <a:rPr lang="en-US" sz="1200" dirty="0" smtClean="0"/>
              <a:t> (5.1 </a:t>
            </a:r>
            <a:r>
              <a:rPr lang="en-US" sz="1200" dirty="0" err="1" smtClean="0"/>
              <a:t>bzw</a:t>
            </a:r>
            <a:r>
              <a:rPr lang="en-US" sz="1200" dirty="0" smtClean="0"/>
              <a:t>. 5.9% </a:t>
            </a:r>
            <a:r>
              <a:rPr lang="en-US" sz="1200" dirty="0" err="1" smtClean="0"/>
              <a:t>weltweiter</a:t>
            </a:r>
            <a:r>
              <a:rPr lang="en-US" sz="1200" dirty="0" smtClean="0"/>
              <a:t> </a:t>
            </a:r>
            <a:r>
              <a:rPr lang="en-US" sz="1200" dirty="0" err="1" smtClean="0"/>
              <a:t>Fälle</a:t>
            </a:r>
            <a:r>
              <a:rPr lang="en-US" sz="1200" dirty="0" smtClean="0"/>
              <a:t>) </a:t>
            </a:r>
            <a:r>
              <a:rPr lang="en-US" sz="1200" baseline="30000" dirty="0" smtClean="0"/>
              <a:t>5</a:t>
            </a:r>
            <a:r>
              <a:rPr lang="en-US" sz="1200" dirty="0" smtClean="0"/>
              <a:t> 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(</a:t>
            </a:r>
            <a:r>
              <a:rPr lang="en-US" sz="1600" dirty="0" err="1" smtClean="0"/>
              <a:t>Prävention</a:t>
            </a:r>
            <a:r>
              <a:rPr lang="en-US" sz="1600" dirty="0" smtClean="0"/>
              <a:t>, </a:t>
            </a:r>
            <a:r>
              <a:rPr lang="en-US" sz="1600" dirty="0" err="1" smtClean="0"/>
              <a:t>primärärztliche</a:t>
            </a:r>
            <a:r>
              <a:rPr lang="en-US" sz="1600" dirty="0" smtClean="0"/>
              <a:t> </a:t>
            </a:r>
            <a:r>
              <a:rPr lang="en-US" sz="1600" dirty="0" err="1" smtClean="0"/>
              <a:t>Versorgung</a:t>
            </a:r>
            <a:r>
              <a:rPr lang="en-US" sz="1600" dirty="0" smtClean="0"/>
              <a:t>, </a:t>
            </a:r>
            <a:r>
              <a:rPr lang="en-US" sz="1600" dirty="0" err="1" smtClean="0"/>
              <a:t>Risikomanagement</a:t>
            </a:r>
            <a:r>
              <a:rPr lang="en-US" sz="1600" dirty="0" smtClean="0"/>
              <a:t>, </a:t>
            </a:r>
            <a:r>
              <a:rPr lang="en-US" sz="1600" dirty="0" err="1" smtClean="0"/>
              <a:t>Therapie</a:t>
            </a:r>
            <a:r>
              <a:rPr lang="en-US" sz="1600" dirty="0" smtClean="0"/>
              <a:t>, </a:t>
            </a:r>
            <a:r>
              <a:rPr lang="en-US" sz="1600" dirty="0" err="1" smtClean="0"/>
              <a:t>rechtliche</a:t>
            </a:r>
            <a:r>
              <a:rPr lang="en-US" sz="1600" dirty="0" smtClean="0"/>
              <a:t> </a:t>
            </a:r>
            <a:r>
              <a:rPr lang="en-US" sz="1600" dirty="0" err="1" smtClean="0"/>
              <a:t>Einschätzungen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(</a:t>
            </a:r>
            <a:r>
              <a:rPr lang="en-US" sz="1400" dirty="0" err="1" smtClean="0"/>
              <a:t>Pflaum</a:t>
            </a:r>
            <a:r>
              <a:rPr lang="en-US" sz="1400" dirty="0" smtClean="0"/>
              <a:t>…Lachenmeier</a:t>
            </a:r>
            <a:r>
              <a:rPr lang="en-US" sz="1200" dirty="0" smtClean="0"/>
              <a:t>, 2016 doi:10.1007/s00204-016-1770-3).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/>
              <a:t>Trautmann</a:t>
            </a:r>
            <a:r>
              <a:rPr lang="en-US" sz="1200" dirty="0" smtClean="0"/>
              <a:t>, </a:t>
            </a:r>
            <a:r>
              <a:rPr lang="en-US" sz="1200" dirty="0" err="1" smtClean="0"/>
              <a:t>Rehm</a:t>
            </a:r>
            <a:r>
              <a:rPr lang="en-US" sz="1200" dirty="0" smtClean="0"/>
              <a:t>, Wittchen (</a:t>
            </a:r>
            <a:r>
              <a:rPr lang="en-US" sz="1200" dirty="0" err="1" smtClean="0"/>
              <a:t>doi</a:t>
            </a:r>
            <a:r>
              <a:rPr lang="en-US" sz="1200" dirty="0" smtClean="0"/>
              <a:t>: </a:t>
            </a:r>
            <a:r>
              <a:rPr lang="de-DE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10.15252/embr.201642951</a:t>
            </a:r>
            <a:r>
              <a:rPr lang="en-US" sz="1200" dirty="0" smtClean="0"/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7D180-8F86-4618-B918-7462C24B7F2B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5860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de-DE" sz="1600" dirty="0" smtClean="0"/>
              <a:t>VERFÄLSCHBAR</a:t>
            </a:r>
          </a:p>
          <a:p>
            <a:pPr lvl="2"/>
            <a:r>
              <a:rPr lang="de-DE" sz="1600" dirty="0" err="1" smtClean="0"/>
              <a:t>Social</a:t>
            </a:r>
            <a:r>
              <a:rPr lang="de-DE" sz="1600" dirty="0" smtClean="0"/>
              <a:t> </a:t>
            </a:r>
            <a:r>
              <a:rPr lang="de-DE" sz="1600" dirty="0" err="1" smtClean="0"/>
              <a:t>desirability</a:t>
            </a:r>
            <a:r>
              <a:rPr lang="de-DE" sz="1600" dirty="0" smtClean="0"/>
              <a:t>, Reaktanz</a:t>
            </a:r>
          </a:p>
          <a:p>
            <a:pPr lvl="2"/>
            <a:r>
              <a:rPr lang="de-DE" sz="1600" dirty="0" smtClean="0"/>
              <a:t>Gedächtnisverzerrungen,  Durchschnittsbildung</a:t>
            </a:r>
          </a:p>
          <a:p>
            <a:pPr lvl="2"/>
            <a:r>
              <a:rPr lang="de-DE" sz="1600" dirty="0" smtClean="0"/>
              <a:t>tatsächliche Getränkegröße weicht oft vom Standard ab </a:t>
            </a:r>
            <a:r>
              <a:rPr lang="de-DE" sz="1600" baseline="30000" dirty="0" smtClean="0"/>
              <a:t>4</a:t>
            </a:r>
          </a:p>
          <a:p>
            <a:endParaRPr lang="de-DE" dirty="0" smtClean="0"/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500" dirty="0" smtClean="0"/>
              <a:t>Beobachtung, Selbstapplikation, Enzyme und Alkoholabbauprodukte im Blut, Verkaufsdaten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7D180-8F86-4618-B918-7462C24B7F2B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7565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Euklidic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distance</a:t>
            </a:r>
            <a:r>
              <a:rPr lang="de-DE" baseline="0" dirty="0" smtClean="0"/>
              <a:t> (</a:t>
            </a:r>
            <a:r>
              <a:rPr lang="de-DE" baseline="0" dirty="0" err="1" smtClean="0"/>
              <a:t>square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values</a:t>
            </a:r>
            <a:r>
              <a:rPr lang="de-DE" baseline="0" dirty="0" smtClean="0"/>
              <a:t>, variables PIC-HELP, EXPOSURE, CERTAINTY </a:t>
            </a:r>
            <a:r>
              <a:rPr lang="de-DE" baseline="0" dirty="0" err="1" smtClean="0"/>
              <a:t>higher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weighted</a:t>
            </a:r>
            <a:r>
              <a:rPr lang="de-DE" baseline="0" dirty="0" smtClean="0"/>
              <a:t>)</a:t>
            </a:r>
          </a:p>
          <a:p>
            <a:r>
              <a:rPr lang="de-DE" dirty="0" smtClean="0"/>
              <a:t>Grün: 	recht häufig konsumiert (56%)	</a:t>
            </a:r>
            <a:r>
              <a:rPr lang="de-DE" baseline="0" dirty="0" smtClean="0"/>
              <a:t>meist korrekte Zuordnung (90.7%)</a:t>
            </a:r>
          </a:p>
          <a:p>
            <a:r>
              <a:rPr lang="de-DE" baseline="0" dirty="0" smtClean="0"/>
              <a:t>Gelb: 	sehr selten konsumiert (3.4%)	keine korrekte Zuordnung (0%)</a:t>
            </a:r>
          </a:p>
          <a:p>
            <a:r>
              <a:rPr lang="de-DE" baseline="0" dirty="0" smtClean="0"/>
              <a:t>Rot: 	recht häufig konsumiert(62%)	kaum korrekte Zuordnung (8.3%)</a:t>
            </a:r>
          </a:p>
          <a:p>
            <a:r>
              <a:rPr lang="de-DE" baseline="0" dirty="0" smtClean="0"/>
              <a:t>Orange: 	gelegentlich konsumiert(38%)	mäßig korrekte Zuordnung (40.8%)</a:t>
            </a:r>
          </a:p>
          <a:p>
            <a:r>
              <a:rPr lang="de-DE" baseline="0" dirty="0" smtClean="0"/>
              <a:t>Schwarz: 	extrem selten konsumiert(1.9%)	korrekte </a:t>
            </a:r>
            <a:r>
              <a:rPr lang="de-DE" baseline="0" dirty="0" err="1" smtClean="0"/>
              <a:t>Zurordnung</a:t>
            </a:r>
            <a:r>
              <a:rPr lang="de-DE" baseline="0" dirty="0" smtClean="0"/>
              <a:t> (100%)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A2510-2E23-4514-9D28-63C2768E8C7E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739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063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063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Patienten: MIN-Modell mit M = +2.91 Tagen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Kontrollen: MAX-Modell mit M = -0.23 Tagen</a:t>
            </a:r>
          </a:p>
          <a:p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effectLst/>
              </a:rPr>
              <a:t>Bemerkung. * Der theoretische MIN-Wert beträgt 1 Tag / 365 Tage = 0.003. Dies würde aber zu einer inhaltlich nicht zu begründenden Verzerrung der Schätzungen führen. Darum wurde hier als Ausnahme der MAX-Wert dieser Kategorie halbiert (MED-Wert) bzw. geviertelt (MIN-Wert).</a:t>
            </a:r>
            <a:endParaRPr lang="de-DE" sz="1600" dirty="0" smtClean="0">
              <a:solidFill>
                <a:srgbClr val="000000"/>
              </a:solidFill>
              <a:effectLst/>
              <a:latin typeface="+mn-lt"/>
              <a:ea typeface="Times New Roman"/>
              <a:cs typeface="Times New Roman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5804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76" lvl="0" indent="0">
              <a:buNone/>
            </a:pPr>
            <a:r>
              <a:rPr lang="de-DE" sz="1200" dirty="0" smtClean="0">
                <a:sym typeface="Wingdings" panose="05000000000000000000" pitchFamily="2" charset="2"/>
              </a:rPr>
              <a:t>Höherer Konsum ist assoziiert mit besserer Erkennung durch Hausarzt &amp; CIDI </a:t>
            </a:r>
            <a:r>
              <a:rPr lang="el-GR" sz="1200" dirty="0" smtClean="0"/>
              <a:t>(β=77</a:t>
            </a:r>
            <a:r>
              <a:rPr lang="de-DE" sz="1200" dirty="0" smtClean="0"/>
              <a:t>)</a:t>
            </a:r>
            <a:endParaRPr lang="de-DE" sz="1200" dirty="0" smtClean="0">
              <a:sym typeface="Wingdings" panose="05000000000000000000" pitchFamily="2" charset="2"/>
            </a:endParaRPr>
          </a:p>
          <a:p>
            <a:pPr marL="36576" lvl="0" indent="0">
              <a:buNone/>
            </a:pPr>
            <a:r>
              <a:rPr lang="de-DE" sz="1200" dirty="0" smtClean="0">
                <a:sym typeface="Wingdings" panose="05000000000000000000" pitchFamily="2" charset="2"/>
              </a:rPr>
              <a:t> gleiches gilt für chronischen Hochkonsum und Heavy </a:t>
            </a:r>
            <a:r>
              <a:rPr lang="de-DE" sz="1200" dirty="0" err="1" smtClean="0">
                <a:sym typeface="Wingdings" panose="05000000000000000000" pitchFamily="2" charset="2"/>
              </a:rPr>
              <a:t>drinking</a:t>
            </a:r>
            <a:r>
              <a:rPr lang="de-DE" sz="1200" dirty="0" smtClean="0">
                <a:sym typeface="Wingdings" panose="05000000000000000000" pitchFamily="2" charset="2"/>
              </a:rPr>
              <a:t> </a:t>
            </a:r>
            <a:endParaRPr lang="de-DE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ym typeface="Wingdings" panose="05000000000000000000" pitchFamily="2" charset="2"/>
              </a:rPr>
              <a:t>(100</a:t>
            </a:r>
            <a:r>
              <a:rPr lang="de-DE" sz="1200" baseline="30000" dirty="0" smtClean="0">
                <a:sym typeface="Wingdings" panose="05000000000000000000" pitchFamily="2" charset="2"/>
              </a:rPr>
              <a:t>+</a:t>
            </a:r>
            <a:r>
              <a:rPr lang="de-DE" sz="1200" dirty="0" smtClean="0">
                <a:sym typeface="Wingdings" panose="05000000000000000000" pitchFamily="2" charset="2"/>
              </a:rPr>
              <a:t> g/Tag)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ym typeface="Wingdings" panose="05000000000000000000" pitchFamily="2" charset="2"/>
              </a:rPr>
              <a:t>(200+ g/Trinkgelegenheit)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275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165B1-5FE4-43FE-B13C-4CD3C3B97EC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06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5" y="-27384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  <a:ln>
            <a:noFill/>
          </a:ln>
        </p:spPr>
        <p:txBody>
          <a:bodyPr rIns="45720" anchor="t"/>
          <a:lstStyle>
            <a:lvl1pPr algn="r">
              <a:defRPr lang="en-US" b="1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  <a:endParaRPr lang="de-DE" dirty="0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20"/>
          <p:cNvSpPr/>
          <p:nvPr/>
        </p:nvSpPr>
        <p:spPr>
          <a:xfrm>
            <a:off x="904523" y="3648094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htec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hteck 21"/>
          <p:cNvSpPr/>
          <p:nvPr/>
        </p:nvSpPr>
        <p:spPr>
          <a:xfrm>
            <a:off x="904523" y="3648094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10" name="Datumsplatzhalt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7D8EBADF-55AF-4CAA-A7CF-DC1E615ECCD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11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898432" y="6354763"/>
            <a:ext cx="3475567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12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1216378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7945A-F317-4DD4-9A05-793E2C4F9CC3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09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7B79-ADC1-4A49-AE8D-DCDBEF7C43B5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6BCF-5AFB-43C9-9244-AFA65939AD46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853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914400" y="2819408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hteck 7"/>
          <p:cNvSpPr/>
          <p:nvPr/>
        </p:nvSpPr>
        <p:spPr>
          <a:xfrm>
            <a:off x="914400" y="2819408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F544E-960D-436A-8B3A-E056758C1B5A}" type="datetime1">
              <a:rPr lang="de-DE">
                <a:solidFill>
                  <a:srgbClr val="C6E7FC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C6E7FC"/>
              </a:solidFill>
            </a:endParaRP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432" y="6354763"/>
            <a:ext cx="3475567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C6E7FC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69623" y="6354763"/>
            <a:ext cx="152117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14EE5-EEE8-4EA6-9887-D6E14CD8BA4E}" type="slidenum">
              <a:rPr lang="de-DE">
                <a:solidFill>
                  <a:srgbClr val="C6E7FC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C6E7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74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32368-0C69-46CE-929F-2A082135676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7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596DC-5319-4C23-874E-77F11678C6AC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45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821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6F116-2D5C-411C-809A-52D1F27224A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123C2-7D17-4BAC-BD3F-31793EB547B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94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eichschenkliges Dreieck 5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7DCF2-A4EC-4351-AA18-31EB9991A16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F2EBE-4A3B-4360-8AB6-5B6CB659CC1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955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erade Verbindung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Gleichschenkliges Dreieck 5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FCAD3-9F29-49EB-8411-24C461D95A68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24BE6-DAAC-41F7-B247-5A30E953877B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820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Gerade Verbindung 9"/>
          <p:cNvSpPr>
            <a:spLocks noChangeShapeType="1"/>
          </p:cNvSpPr>
          <p:nvPr/>
        </p:nvSpPr>
        <p:spPr bwMode="auto">
          <a:xfrm rot="5400000">
            <a:off x="3160016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Gleichschenkliges Dreieck 8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8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32CE-7498-427C-8F35-7E419DD0C76A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9AEF-5567-47FE-915B-00C24CBEEAF6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2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Gleichschenkliges Dreieck 8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9"/>
          <p:cNvSpPr/>
          <p:nvPr/>
        </p:nvSpPr>
        <p:spPr>
          <a:xfrm>
            <a:off x="457202" y="500063"/>
            <a:ext cx="183444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F3E1-0603-4173-A95F-CEE3D6FB6ED6}" type="datetime1">
              <a:rPr lang="de-DE">
                <a:solidFill>
                  <a:srgbClr val="C6E7FC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C6E7FC"/>
              </a:solidFill>
            </a:endParaRPr>
          </a:p>
        </p:txBody>
      </p:sp>
      <p:sp>
        <p:nvSpPr>
          <p:cNvPr id="9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C6E7FC"/>
              </a:solidFill>
            </a:endParaRPr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EE99C-F516-4E41-93AC-54D3530414D7}" type="slidenum">
              <a:rPr lang="de-DE">
                <a:solidFill>
                  <a:srgbClr val="C6E7FC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C6E7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136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8E63-F8BA-4B6D-BF3F-E96D2655220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20D77-DDC3-449F-9695-FDC46F0E0995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80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erade Verbindung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Gleichschenkliges Dreieck 7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Gerade Verbindung 8"/>
          <p:cNvSpPr>
            <a:spLocks noChangeShapeType="1"/>
          </p:cNvSpPr>
          <p:nvPr/>
        </p:nvSpPr>
        <p:spPr bwMode="auto">
          <a:xfrm rot="5400000">
            <a:off x="3630269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D3A2-14A2-4373-97D8-785B55CD57BD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9645E-2B66-46E9-AA5F-6FFF259D35CA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528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400801" y="6356369"/>
            <a:ext cx="22888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A5158-3A0E-4B3A-AFD2-DD0C3574D94C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898422" y="6356369"/>
            <a:ext cx="3505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12422" y="6356369"/>
            <a:ext cx="1981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53E8A-BB42-4C8E-9B19-F0E7E2F5F57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33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20"/>
          <p:cNvSpPr/>
          <p:nvPr/>
        </p:nvSpPr>
        <p:spPr>
          <a:xfrm>
            <a:off x="904523" y="3648092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htec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hteck 21"/>
          <p:cNvSpPr/>
          <p:nvPr/>
        </p:nvSpPr>
        <p:spPr>
          <a:xfrm>
            <a:off x="904523" y="3648092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10" name="Datumsplatzhalt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7D8EBADF-55AF-4CAA-A7CF-DC1E615ECCD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11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898431" y="6354763"/>
            <a:ext cx="3475567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12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1216378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7945A-F317-4DD4-9A05-793E2C4F9CC3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085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7B79-ADC1-4A49-AE8D-DCDBEF7C43B5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6BCF-5AFB-43C9-9244-AFA65939AD46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8677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914400" y="2819408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hteck 7"/>
          <p:cNvSpPr/>
          <p:nvPr/>
        </p:nvSpPr>
        <p:spPr>
          <a:xfrm>
            <a:off x="914400" y="2819408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F544E-960D-436A-8B3A-E056758C1B5A}" type="datetime1">
              <a:rPr lang="de-DE">
                <a:solidFill>
                  <a:srgbClr val="C6E7FC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C6E7FC"/>
              </a:solidFill>
            </a:endParaRP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431" y="6354763"/>
            <a:ext cx="3475567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C6E7FC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69623" y="6354763"/>
            <a:ext cx="152117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14EE5-EEE8-4EA6-9887-D6E14CD8BA4E}" type="slidenum">
              <a:rPr lang="de-DE">
                <a:solidFill>
                  <a:srgbClr val="C6E7FC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C6E7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2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32368-0C69-46CE-929F-2A082135676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7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596DC-5319-4C23-874E-77F11678C6AC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901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8209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6F116-2D5C-411C-809A-52D1F27224A1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123C2-7D17-4BAC-BD3F-31793EB547B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679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eichschenkliges Dreieck 5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7DCF2-A4EC-4351-AA18-31EB9991A16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F2EBE-4A3B-4360-8AB6-5B6CB659CC1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68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55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erade Verbindung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Gleichschenkliges Dreieck 5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FCAD3-9F29-49EB-8411-24C461D95A68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24BE6-DAAC-41F7-B247-5A30E953877B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07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Gerade Verbindung 9"/>
          <p:cNvSpPr>
            <a:spLocks noChangeShapeType="1"/>
          </p:cNvSpPr>
          <p:nvPr/>
        </p:nvSpPr>
        <p:spPr bwMode="auto">
          <a:xfrm rot="5400000">
            <a:off x="3160015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Gleichschenkliges Dreieck 8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8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32CE-7498-427C-8F35-7E419DD0C76A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9AEF-5567-47FE-915B-00C24CBEEAF6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203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Gleichschenkliges Dreieck 8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9"/>
          <p:cNvSpPr/>
          <p:nvPr/>
        </p:nvSpPr>
        <p:spPr>
          <a:xfrm>
            <a:off x="457202" y="500063"/>
            <a:ext cx="183444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F3E1-0603-4173-A95F-CEE3D6FB6ED6}" type="datetime1">
              <a:rPr lang="de-DE">
                <a:solidFill>
                  <a:srgbClr val="C6E7FC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C6E7FC"/>
              </a:solidFill>
            </a:endParaRPr>
          </a:p>
        </p:txBody>
      </p:sp>
      <p:sp>
        <p:nvSpPr>
          <p:cNvPr id="9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C6E7FC"/>
              </a:solidFill>
            </a:endParaRPr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EE99C-F516-4E41-93AC-54D3530414D7}" type="slidenum">
              <a:rPr lang="de-DE">
                <a:solidFill>
                  <a:srgbClr val="C6E7FC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C6E7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421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8E63-F8BA-4B6D-BF3F-E96D2655220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6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20D77-DDC3-449F-9695-FDC46F0E0995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148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erade Verbindung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Gleichschenkliges Dreieck 7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Gerade Verbindung 8"/>
          <p:cNvSpPr>
            <a:spLocks noChangeShapeType="1"/>
          </p:cNvSpPr>
          <p:nvPr/>
        </p:nvSpPr>
        <p:spPr bwMode="auto">
          <a:xfrm rot="5400000">
            <a:off x="3630268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D3A2-14A2-4373-97D8-785B55CD57BD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9645E-2B66-46E9-AA5F-6FFF259D35CA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515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400801" y="6356367"/>
            <a:ext cx="228882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A5158-3A0E-4B3A-AFD2-DD0C3574D94C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898422" y="6356367"/>
            <a:ext cx="3505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12422" y="6356367"/>
            <a:ext cx="1981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53E8A-BB42-4C8E-9B19-F0E7E2F5F574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506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5" y="-27384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  <a:ln>
            <a:noFill/>
          </a:ln>
        </p:spPr>
        <p:txBody>
          <a:bodyPr rIns="45720" anchor="t"/>
          <a:lstStyle>
            <a:lvl1pPr algn="r">
              <a:defRPr lang="en-US" b="1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319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  <a:p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3526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55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738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01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34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4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67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</p:spTree>
    <p:extLst>
      <p:ext uri="{BB962C8B-B14F-4D97-AF65-F5344CB8AC3E}">
        <p14:creationId xmlns:p14="http://schemas.microsoft.com/office/powerpoint/2010/main" val="22289664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532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6422082"/>
            <a:ext cx="762000" cy="365125"/>
          </a:xfrm>
        </p:spPr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763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5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22082"/>
            <a:ext cx="2133600" cy="365125"/>
          </a:xfrm>
        </p:spPr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470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196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534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5" y="-27384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  <a:ln>
            <a:noFill/>
          </a:ln>
        </p:spPr>
        <p:txBody>
          <a:bodyPr rIns="45720" anchor="t"/>
          <a:lstStyle>
            <a:lvl1pPr algn="r">
              <a:defRPr lang="en-US" b="1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200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  <a:p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3082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55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1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34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4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600206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740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34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4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2319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</a:p>
        </p:txBody>
      </p:sp>
    </p:spTree>
    <p:extLst>
      <p:ext uri="{BB962C8B-B14F-4D97-AF65-F5344CB8AC3E}">
        <p14:creationId xmlns:p14="http://schemas.microsoft.com/office/powerpoint/2010/main" val="40316017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390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6422082"/>
            <a:ext cx="762000" cy="365125"/>
          </a:xfrm>
        </p:spPr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550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5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22082"/>
            <a:ext cx="2133600" cy="365125"/>
          </a:xfrm>
        </p:spPr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19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5965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89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 smtClean="0"/>
              <a:t>Winter School der DG-Sucht Nachwuchsgruppe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6422082"/>
            <a:ext cx="762000" cy="365125"/>
          </a:xfrm>
        </p:spPr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5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22082"/>
            <a:ext cx="2133600" cy="365125"/>
          </a:xfrm>
        </p:spPr>
        <p:txBody>
          <a:bodyPr/>
          <a:lstStyle/>
          <a:p>
            <a:fld id="{1479F7B6-48CF-4AC0-9E63-711752995D26}" type="datetimeFigureOut">
              <a:rPr lang="de-DE" smtClean="0"/>
              <a:pPr/>
              <a:t>23.10.2017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A56E-6877-48D2-B96E-51D88CE2D08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Calibri" panose="020F0502020204030204" pitchFamily="34" charset="0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Textmasterformate durch Klicken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422082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479F7B6-48CF-4AC0-9E63-711752995D26}" type="datetimeFigureOut">
              <a:rPr lang="de-DE" smtClean="0"/>
              <a:pPr/>
              <a:t>23.10.2017</a:t>
            </a:fld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6422082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 smtClean="0"/>
              <a:t>Winter School der DG-Sucht Nachwuchsgruppe</a:t>
            </a:r>
            <a:endParaRPr lang="de-DE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6422082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3537A56E-6877-48D2-B96E-51D88CE2D08E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50000"/>
            </a:schemeClr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27" name="Textplatzhalt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00801" y="6356369"/>
            <a:ext cx="2288822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385EB9-C54E-4D27-B967-45486BF4084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2898422" y="6356369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612422" y="6356369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D655F5-71CD-48F4-8E32-76D05A666B6C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28" name="Gerade Verbindung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Gerade Verbindung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Gleichschenkliges Dreieck 9"/>
          <p:cNvSpPr>
            <a:spLocks noChangeAspect="1"/>
          </p:cNvSpPr>
          <p:nvPr/>
        </p:nvSpPr>
        <p:spPr>
          <a:xfrm rot="5400000">
            <a:off x="419100" y="6467837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90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3C74BA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27" name="Textplatzhalt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00801" y="6356367"/>
            <a:ext cx="2288822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385EB9-C54E-4D27-B967-45486BF40847}" type="datetime1">
              <a:rPr lang="de-DE">
                <a:solidFill>
                  <a:srgbClr val="073E87"/>
                </a:solidFill>
              </a:rPr>
              <a:pPr>
                <a:defRPr/>
              </a:pPr>
              <a:t>23.10.2017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2898422" y="6356367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>
              <a:solidFill>
                <a:srgbClr val="073E87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612422" y="6356367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D655F5-71CD-48F4-8E32-76D05A666B6C}" type="slidenum">
              <a:rPr lang="de-DE">
                <a:solidFill>
                  <a:srgbClr val="073E87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28" name="Gerade Verbindung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Gerade Verbindung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Gleichschenkliges Dreieck 9"/>
          <p:cNvSpPr>
            <a:spLocks noChangeAspect="1"/>
          </p:cNvSpPr>
          <p:nvPr/>
        </p:nvSpPr>
        <p:spPr>
          <a:xfrm rot="5400000">
            <a:off x="419100" y="6467836"/>
            <a:ext cx="190500" cy="11994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61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3C74BA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Textmasterformate durch Klicken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422082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6422082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6422082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2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50000"/>
            </a:schemeClr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Textmasterformate durch Klicken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422082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479F7B6-48CF-4AC0-9E63-711752995D26}" type="datetimeFigureOut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23.10.2017</a:t>
            </a:fld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6422082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 smtClean="0">
                <a:solidFill>
                  <a:srgbClr val="3B3B3B">
                    <a:shade val="50000"/>
                  </a:srgbClr>
                </a:solidFill>
              </a:rPr>
              <a:t>Winter School der DG-Sucht Nachwuchsgruppe</a:t>
            </a:r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6422082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3537A56E-6877-48D2-B96E-51D88CE2D08E}" type="slidenum">
              <a:rPr lang="de-DE" smtClean="0">
                <a:solidFill>
                  <a:srgbClr val="3B3B3B">
                    <a:shade val="50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3B3B3B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77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50000"/>
            </a:schemeClr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wmf.org/uploads/tx_szleitlinien/076-001l_S3-Leitlinie_Alkohol_2016-02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clinicaltrials.gov/ct2/show/NCT0309735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linicaltrials.gov/ct2/show/NCT0309735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2060848"/>
            <a:ext cx="6984776" cy="1963648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en-US" dirty="0"/>
              <a:t>Validation of alcohol consumption self-reports in the </a:t>
            </a:r>
            <a:r>
              <a:rPr lang="en-US" dirty="0" smtClean="0"/>
              <a:t>Munich </a:t>
            </a:r>
            <a:r>
              <a:rPr lang="en-US" dirty="0"/>
              <a:t>Composite International Diagnostic Interview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M-CIDI</a:t>
            </a:r>
            <a:r>
              <a:rPr lang="en-US" dirty="0" smtClean="0"/>
              <a:t>)</a:t>
            </a:r>
            <a:endParaRPr lang="de-DE" kern="0" cap="none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460806" y="4653136"/>
            <a:ext cx="8503682" cy="2088232"/>
          </a:xfrm>
        </p:spPr>
        <p:txBody>
          <a:bodyPr>
            <a:noAutofit/>
          </a:bodyPr>
          <a:lstStyle/>
          <a:p>
            <a:pPr algn="l"/>
            <a:r>
              <a:rPr lang="de-DE" sz="1600" b="1" u="sng" dirty="0" smtClean="0"/>
              <a:t>Sören Kuitunen-Paul *</a:t>
            </a:r>
            <a:r>
              <a:rPr lang="de-DE" sz="1600" b="1" dirty="0" smtClean="0"/>
              <a:t>, Gerhard </a:t>
            </a:r>
            <a:r>
              <a:rPr lang="de-DE" sz="1600" b="1" dirty="0" err="1" smtClean="0"/>
              <a:t>Bühringer</a:t>
            </a:r>
            <a:r>
              <a:rPr lang="de-DE" sz="1600" b="1" dirty="0" smtClean="0"/>
              <a:t>, Jürgen Rehm, </a:t>
            </a:r>
            <a:br>
              <a:rPr lang="de-DE" sz="1600" b="1" dirty="0" smtClean="0"/>
            </a:br>
            <a:r>
              <a:rPr lang="de-DE" sz="1600" b="1" dirty="0" smtClean="0"/>
              <a:t>Jakob Manthey, Dirk W. Lachenmeier, Hans-Ulrich Wittchen</a:t>
            </a:r>
            <a:endParaRPr lang="de-DE" sz="1600" dirty="0" smtClean="0"/>
          </a:p>
          <a:p>
            <a:pPr algn="l"/>
            <a:r>
              <a:rPr lang="de-DE" sz="1600" dirty="0" smtClean="0"/>
              <a:t>* Institute of Clinical </a:t>
            </a:r>
            <a:r>
              <a:rPr lang="de-DE" sz="1600" dirty="0" err="1" smtClean="0"/>
              <a:t>Psychology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Psychotherapy</a:t>
            </a:r>
            <a:r>
              <a:rPr lang="de-DE" sz="1600" dirty="0" smtClean="0"/>
              <a:t>, TU </a:t>
            </a:r>
            <a:r>
              <a:rPr lang="de-DE" sz="1600" dirty="0"/>
              <a:t>Dresden, </a:t>
            </a:r>
            <a:r>
              <a:rPr lang="de-DE" sz="1600" dirty="0" smtClean="0"/>
              <a:t>Germany</a:t>
            </a:r>
          </a:p>
          <a:p>
            <a:pPr algn="l"/>
            <a:r>
              <a:rPr lang="de-DE" sz="1600" dirty="0" smtClean="0"/>
              <a:t/>
            </a:r>
            <a:br>
              <a:rPr lang="de-DE" sz="1600" dirty="0" smtClean="0"/>
            </a:br>
            <a:endParaRPr lang="de-DE" sz="1600" dirty="0" smtClean="0"/>
          </a:p>
          <a:p>
            <a:pPr algn="l"/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2nd European Conference on </a:t>
            </a:r>
            <a:r>
              <a:rPr lang="de-DE" sz="1600" dirty="0" err="1" smtClean="0">
                <a:solidFill>
                  <a:schemeClr val="accent1">
                    <a:lumMod val="75000"/>
                  </a:schemeClr>
                </a:solidFill>
              </a:rPr>
              <a:t>Addictive</a:t>
            </a: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accent1">
                    <a:lumMod val="75000"/>
                  </a:schemeClr>
                </a:solidFill>
              </a:rPr>
              <a:t>Behaviours</a:t>
            </a: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1600" dirty="0" err="1" smtClean="0">
                <a:solidFill>
                  <a:schemeClr val="accent1">
                    <a:lumMod val="75000"/>
                  </a:schemeClr>
                </a:solidFill>
              </a:rPr>
              <a:t>Dependencies</a:t>
            </a: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de-DE" sz="1600" dirty="0" err="1" smtClean="0">
                <a:solidFill>
                  <a:schemeClr val="accent1">
                    <a:lumMod val="75000"/>
                  </a:schemeClr>
                </a:solidFill>
              </a:rPr>
              <a:t>Lisbon</a:t>
            </a:r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</a:rPr>
              <a:t>, Portugal, 24.10.2017</a:t>
            </a:r>
            <a:endParaRPr lang="de-DE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4" t="9312" r="1123" b="-543"/>
          <a:stretch/>
        </p:blipFill>
        <p:spPr bwMode="auto">
          <a:xfrm>
            <a:off x="3570294" y="116632"/>
            <a:ext cx="2690080" cy="942820"/>
          </a:xfrm>
          <a:prstGeom prst="snip2DiagRect">
            <a:avLst>
              <a:gd name="adj1" fmla="val 0"/>
              <a:gd name="adj2" fmla="val 2824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"/>
          <a:stretch/>
        </p:blipFill>
        <p:spPr bwMode="auto">
          <a:xfrm>
            <a:off x="107504" y="116632"/>
            <a:ext cx="3244695" cy="9705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916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Grafik 9" descr="Z:\DFG-Alkohol\Publikationen, Vorträge, Foko\In Progress\CIDI amounts\Figure 3 - ABV deviations from estim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3711"/>
            <a:ext cx="8421095" cy="5411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51720" y="1628800"/>
            <a:ext cx="5292000" cy="360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 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CIDI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conventions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>
                <a:solidFill>
                  <a:srgbClr val="0070C0"/>
                </a:solidFill>
                <a:sym typeface="Wingdings" panose="05000000000000000000" pitchFamily="2" charset="2"/>
              </a:rPr>
              <a:t>a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re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inconsistent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across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categories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/sizes</a:t>
            </a:r>
            <a:r>
              <a:rPr lang="de-DE" sz="1600" b="1" baseline="30000" dirty="0" smtClean="0">
                <a:solidFill>
                  <a:srgbClr val="0070C0"/>
                </a:solidFill>
              </a:rPr>
              <a:t>1</a:t>
            </a:r>
            <a:endParaRPr lang="de-DE" sz="1600" b="1" dirty="0" smtClean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36576" lvl="0" indent="0">
              <a:buNone/>
            </a:pPr>
            <a:endParaRPr lang="de-DE" sz="2000" dirty="0" smtClean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7" name="Textfeld 40"/>
          <p:cNvSpPr txBox="1">
            <a:spLocks noChangeArrowheads="1"/>
          </p:cNvSpPr>
          <p:nvPr/>
        </p:nvSpPr>
        <p:spPr bwMode="auto">
          <a:xfrm>
            <a:off x="107506" y="6546256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5395082"/>
          </a:xfrm>
        </p:spPr>
        <p:txBody>
          <a:bodyPr>
            <a:normAutofit/>
          </a:bodyPr>
          <a:lstStyle/>
          <a:p>
            <a:pPr marL="36576" lvl="1" indent="0">
              <a:buSzPct val="80000"/>
              <a:buNone/>
            </a:pPr>
            <a:r>
              <a:rPr lang="de-DE" sz="2000" b="1" dirty="0" err="1" smtClean="0"/>
              <a:t>Frequency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assessment</a:t>
            </a:r>
            <a:r>
              <a:rPr lang="de-DE" sz="2000" b="1" dirty="0" smtClean="0"/>
              <a:t> </a:t>
            </a:r>
            <a:r>
              <a:rPr lang="de-DE" sz="2000" b="1" baseline="30000" dirty="0" smtClean="0"/>
              <a:t>3</a:t>
            </a:r>
            <a:r>
              <a:rPr lang="de-DE" sz="2000" b="1" dirty="0" smtClean="0"/>
              <a:t>: </a:t>
            </a:r>
            <a:endParaRPr lang="de-DE" sz="2000" b="1" dirty="0"/>
          </a:p>
          <a:p>
            <a:pPr marL="448056" lvl="1" indent="0"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</a:t>
            </a:r>
            <a:r>
              <a:rPr lang="de-DE" sz="1600" dirty="0" smtClean="0"/>
              <a:t>Find best-fitting </a:t>
            </a:r>
            <a:r>
              <a:rPr lang="de-DE" sz="1600" dirty="0" err="1" smtClean="0"/>
              <a:t>model</a:t>
            </a:r>
            <a:endParaRPr lang="de-DE" sz="1600" dirty="0"/>
          </a:p>
          <a:p>
            <a:pPr lvl="0"/>
            <a:endParaRPr lang="de-DE" dirty="0" smtClean="0"/>
          </a:p>
        </p:txBody>
      </p:sp>
      <p:sp>
        <p:nvSpPr>
          <p:cNvPr id="10" name="Textfeld 40"/>
          <p:cNvSpPr txBox="1">
            <a:spLocks noChangeArrowheads="1"/>
          </p:cNvSpPr>
          <p:nvPr/>
        </p:nvSpPr>
        <p:spPr bwMode="auto">
          <a:xfrm>
            <a:off x="107512" y="6525343"/>
            <a:ext cx="5472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Graphs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from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A.Motzel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(2017, Master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thesis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). 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3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Höfler et al. (in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769270"/>
              </p:ext>
            </p:extLst>
          </p:nvPr>
        </p:nvGraphicFramePr>
        <p:xfrm>
          <a:off x="3275856" y="188640"/>
          <a:ext cx="4464491" cy="2208276"/>
        </p:xfrm>
        <a:graphic>
          <a:graphicData uri="http://schemas.openxmlformats.org/drawingml/2006/table">
            <a:tbl>
              <a:tblPr firstRow="1" firstCol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55273"/>
                <a:gridCol w="846708"/>
                <a:gridCol w="670421"/>
                <a:gridCol w="792089"/>
              </a:tblGrid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Predefined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M-CIDI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answer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categories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for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drinking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291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Assumed</a:t>
                      </a:r>
                      <a:r>
                        <a:rPr lang="de-DE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b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number</a:t>
                      </a:r>
                      <a:r>
                        <a:rPr lang="de-DE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of </a:t>
                      </a:r>
                      <a:r>
                        <a:rPr lang="de-DE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drinking</a:t>
                      </a:r>
                      <a:r>
                        <a:rPr lang="de-DE" sz="14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days</a:t>
                      </a:r>
                      <a:r>
                        <a:rPr lang="de-DE" sz="14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 </a:t>
                      </a:r>
                      <a:r>
                        <a:rPr lang="de-DE" sz="1400" b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week</a:t>
                      </a:r>
                      <a:endParaRPr lang="de-DE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0" dirty="0" smtClean="0">
                          <a:effectLst/>
                          <a:latin typeface="Calibri" panose="020F0502020204030204" pitchFamily="34" charset="0"/>
                        </a:rPr>
                        <a:t>MIN-model</a:t>
                      </a:r>
                      <a:endParaRPr lang="de-DE" sz="14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0" dirty="0" smtClean="0">
                          <a:effectLst/>
                          <a:latin typeface="Calibri" panose="020F0502020204030204" pitchFamily="34" charset="0"/>
                        </a:rPr>
                        <a:t>MED-model</a:t>
                      </a:r>
                      <a:endParaRPr lang="de-DE" sz="14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b="0" dirty="0" smtClean="0">
                          <a:effectLst/>
                          <a:latin typeface="Calibri" panose="020F0502020204030204" pitchFamily="34" charset="0"/>
                        </a:rPr>
                        <a:t>MAX-model</a:t>
                      </a:r>
                      <a:endParaRPr lang="de-DE" sz="14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almost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every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day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“3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to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4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times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week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3.5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“1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to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2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times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week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de-DE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“1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to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3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times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month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less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than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once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de-DE" sz="1400" dirty="0" err="1" smtClean="0">
                          <a:effectLst/>
                          <a:latin typeface="Calibri" panose="020F0502020204030204" pitchFamily="34" charset="0"/>
                        </a:rPr>
                        <a:t>month</a:t>
                      </a: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“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0.075*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 dirty="0" smtClean="0">
                          <a:effectLst/>
                          <a:latin typeface="Calibri" panose="020F0502020204030204" pitchFamily="34" charset="0"/>
                        </a:rPr>
                        <a:t>0.125*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5145" algn="dec"/>
                        </a:tabLst>
                      </a:pPr>
                      <a:r>
                        <a:rPr lang="de-DE" sz="1400" dirty="0"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de-DE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5" name="Textfeld 8"/>
          <p:cNvSpPr txBox="1"/>
          <p:nvPr/>
        </p:nvSpPr>
        <p:spPr>
          <a:xfrm>
            <a:off x="216025" y="5972921"/>
            <a:ext cx="7956374" cy="411831"/>
          </a:xfrm>
          <a:prstGeom prst="rect">
            <a:avLst/>
          </a:prstGeom>
          <a:solidFill>
            <a:prstClr val="white"/>
          </a:solidFill>
          <a:ln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000"/>
              </a:spcAft>
            </a:pPr>
            <a:endParaRPr lang="de-DE" sz="1000" dirty="0" smtClean="0">
              <a:ea typeface="Times New Roman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de-DE" sz="1000" dirty="0" err="1" smtClean="0">
                <a:ea typeface="Times New Roman"/>
                <a:cs typeface="Times New Roman"/>
              </a:rPr>
              <a:t>Number</a:t>
            </a:r>
            <a:r>
              <a:rPr lang="de-DE" sz="1000" dirty="0" smtClean="0">
                <a:ea typeface="Times New Roman"/>
                <a:cs typeface="Times New Roman"/>
              </a:rPr>
              <a:t> of </a:t>
            </a:r>
            <a:r>
              <a:rPr lang="de-DE" sz="1000" dirty="0" err="1" smtClean="0">
                <a:ea typeface="Times New Roman"/>
                <a:cs typeface="Times New Roman"/>
              </a:rPr>
              <a:t>drinking</a:t>
            </a:r>
            <a:r>
              <a:rPr lang="de-DE" sz="1000" dirty="0" smtClean="0">
                <a:ea typeface="Times New Roman"/>
                <a:cs typeface="Times New Roman"/>
              </a:rPr>
              <a:t> </a:t>
            </a:r>
            <a:r>
              <a:rPr lang="de-DE" sz="1000" dirty="0" err="1">
                <a:ea typeface="Times New Roman"/>
                <a:cs typeface="Times New Roman"/>
              </a:rPr>
              <a:t>days</a:t>
            </a:r>
            <a:r>
              <a:rPr lang="de-DE" sz="1000" dirty="0">
                <a:ea typeface="Times New Roman"/>
                <a:cs typeface="Times New Roman"/>
              </a:rPr>
              <a:t> </a:t>
            </a:r>
            <a:r>
              <a:rPr lang="de-DE" sz="1000" dirty="0" err="1" smtClean="0">
                <a:ea typeface="Times New Roman"/>
                <a:cs typeface="Times New Roman"/>
              </a:rPr>
              <a:t>past</a:t>
            </a:r>
            <a:r>
              <a:rPr lang="de-DE" sz="1000" dirty="0" smtClean="0">
                <a:ea typeface="Times New Roman"/>
                <a:cs typeface="Times New Roman"/>
              </a:rPr>
              <a:t> </a:t>
            </a:r>
            <a:r>
              <a:rPr lang="de-DE" sz="1000" dirty="0" err="1" smtClean="0">
                <a:ea typeface="Times New Roman"/>
                <a:cs typeface="Times New Roman"/>
              </a:rPr>
              <a:t>month</a:t>
            </a:r>
            <a:r>
              <a:rPr lang="de-DE" sz="1000" dirty="0" smtClean="0">
                <a:ea typeface="Times New Roman"/>
                <a:cs typeface="Times New Roman"/>
              </a:rPr>
              <a:t>: 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CIDI-</a:t>
            </a:r>
            <a:r>
              <a:rPr lang="de-DE" sz="1000" i="0" dirty="0" err="1" smtClean="0">
                <a:effectLst/>
                <a:latin typeface="Arial"/>
                <a:ea typeface="Times New Roman"/>
                <a:cs typeface="Times New Roman"/>
              </a:rPr>
              <a:t>conversions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 </a:t>
            </a:r>
            <a:r>
              <a:rPr lang="de-DE" sz="1000" i="0" dirty="0">
                <a:effectLst/>
                <a:latin typeface="Arial"/>
                <a:ea typeface="Times New Roman"/>
                <a:cs typeface="Times New Roman"/>
              </a:rPr>
              <a:t>vs. 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TLFB (</a:t>
            </a:r>
            <a:r>
              <a:rPr lang="de-DE" sz="1000" i="1" dirty="0" smtClean="0">
                <a:effectLst/>
                <a:latin typeface="Arial"/>
                <a:ea typeface="Times New Roman"/>
                <a:cs typeface="Times New Roman"/>
              </a:rPr>
              <a:t>n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 </a:t>
            </a:r>
            <a:r>
              <a:rPr lang="de-DE" sz="1000" i="0" dirty="0">
                <a:effectLst/>
                <a:latin typeface="Arial"/>
                <a:ea typeface="Times New Roman"/>
                <a:cs typeface="Times New Roman"/>
              </a:rPr>
              <a:t>= 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74 AUD </a:t>
            </a:r>
            <a:r>
              <a:rPr lang="de-DE" sz="1000" i="0" dirty="0" err="1" smtClean="0">
                <a:effectLst/>
                <a:latin typeface="Arial"/>
                <a:ea typeface="Times New Roman"/>
                <a:cs typeface="Times New Roman"/>
              </a:rPr>
              <a:t>inpatients</a:t>
            </a:r>
            <a:r>
              <a:rPr lang="de-DE" sz="1000" i="0" dirty="0" smtClean="0">
                <a:effectLst/>
                <a:latin typeface="Arial"/>
                <a:ea typeface="Times New Roman"/>
                <a:cs typeface="Times New Roman"/>
              </a:rPr>
              <a:t>, </a:t>
            </a:r>
            <a:r>
              <a:rPr lang="de-DE" sz="1000" i="1" dirty="0">
                <a:ea typeface="Times New Roman"/>
                <a:cs typeface="Times New Roman"/>
              </a:rPr>
              <a:t>n</a:t>
            </a:r>
            <a:r>
              <a:rPr lang="de-DE" sz="1000" dirty="0">
                <a:ea typeface="Times New Roman"/>
                <a:cs typeface="Times New Roman"/>
              </a:rPr>
              <a:t> = </a:t>
            </a:r>
            <a:r>
              <a:rPr lang="de-DE" sz="1000" dirty="0" smtClean="0">
                <a:ea typeface="Times New Roman"/>
                <a:cs typeface="Times New Roman"/>
              </a:rPr>
              <a:t>104 non-AUD </a:t>
            </a:r>
            <a:r>
              <a:rPr lang="de-DE" sz="1000" dirty="0" err="1" smtClean="0">
                <a:ea typeface="Times New Roman"/>
                <a:cs typeface="Times New Roman"/>
              </a:rPr>
              <a:t>males</a:t>
            </a:r>
            <a:r>
              <a:rPr lang="de-DE" sz="1000" dirty="0" smtClean="0">
                <a:ea typeface="Times New Roman"/>
                <a:cs typeface="Times New Roman"/>
              </a:rPr>
              <a:t> </a:t>
            </a:r>
            <a:r>
              <a:rPr lang="de-DE" sz="1000" dirty="0" err="1" smtClean="0">
                <a:ea typeface="Times New Roman"/>
                <a:cs typeface="Times New Roman"/>
              </a:rPr>
              <a:t>aged</a:t>
            </a:r>
            <a:r>
              <a:rPr lang="de-DE" sz="1000" dirty="0" smtClean="0">
                <a:ea typeface="Times New Roman"/>
                <a:cs typeface="Times New Roman"/>
              </a:rPr>
              <a:t> 18).</a:t>
            </a:r>
            <a:endParaRPr lang="de-DE" sz="1000" i="1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7"/>
          <a:stretch/>
        </p:blipFill>
        <p:spPr bwMode="auto">
          <a:xfrm>
            <a:off x="3851920" y="2492896"/>
            <a:ext cx="4320479" cy="369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" r="4191" b="16413"/>
          <a:stretch/>
        </p:blipFill>
        <p:spPr bwMode="auto">
          <a:xfrm>
            <a:off x="179512" y="2492896"/>
            <a:ext cx="4104455" cy="372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51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rmAutofit/>
          </a:bodyPr>
          <a:lstStyle/>
          <a:p>
            <a:pPr marL="36576" lvl="0" indent="0">
              <a:buNone/>
            </a:pPr>
            <a:r>
              <a:rPr lang="de-DE" sz="2000" b="1" dirty="0" err="1" smtClean="0"/>
              <a:t>Relevance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of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the</a:t>
            </a:r>
            <a:r>
              <a:rPr lang="de-DE" sz="2000" b="1" dirty="0" smtClean="0"/>
              <a:t> CIDI QF-Index</a:t>
            </a:r>
            <a:endParaRPr lang="de-DE" sz="2000" b="1" baseline="30000" dirty="0"/>
          </a:p>
          <a:p>
            <a:pPr lvl="1"/>
            <a:r>
              <a:rPr lang="de-DE" sz="1600" dirty="0" err="1"/>
              <a:t>among</a:t>
            </a:r>
            <a:r>
              <a:rPr lang="de-DE" sz="1600" dirty="0"/>
              <a:t> </a:t>
            </a:r>
            <a:r>
              <a:rPr lang="de-DE" sz="1600" i="1" dirty="0"/>
              <a:t>n</a:t>
            </a:r>
            <a:r>
              <a:rPr lang="de-DE" sz="1600" dirty="0"/>
              <a:t>=164 18year </a:t>
            </a:r>
            <a:r>
              <a:rPr lang="de-DE" sz="1600" dirty="0" err="1"/>
              <a:t>old</a:t>
            </a:r>
            <a:r>
              <a:rPr lang="de-DE" sz="1600" dirty="0"/>
              <a:t> </a:t>
            </a:r>
            <a:r>
              <a:rPr lang="de-DE" sz="1600" dirty="0" err="1" smtClean="0"/>
              <a:t>males</a:t>
            </a:r>
            <a:r>
              <a:rPr lang="de-DE" sz="1600" dirty="0" smtClean="0"/>
              <a:t> </a:t>
            </a:r>
            <a:r>
              <a:rPr lang="de-DE" sz="1600" dirty="0" err="1" smtClean="0"/>
              <a:t>without</a:t>
            </a:r>
            <a:r>
              <a:rPr lang="de-DE" sz="1600" dirty="0" smtClean="0"/>
              <a:t> </a:t>
            </a:r>
            <a:r>
              <a:rPr lang="de-DE" sz="1600" dirty="0" err="1" smtClean="0"/>
              <a:t>alcohol</a:t>
            </a:r>
            <a:r>
              <a:rPr lang="de-DE" sz="1600" dirty="0" smtClean="0"/>
              <a:t> </a:t>
            </a:r>
            <a:r>
              <a:rPr lang="de-DE" sz="1600" dirty="0" err="1" smtClean="0"/>
              <a:t>dependence</a:t>
            </a:r>
            <a:r>
              <a:rPr lang="de-DE" sz="1600" dirty="0" smtClean="0"/>
              <a:t>:</a:t>
            </a:r>
          </a:p>
          <a:p>
            <a:pPr marL="448056" lvl="1" indent="0">
              <a:buNone/>
            </a:pPr>
            <a:r>
              <a:rPr lang="de-DE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	</a:t>
            </a:r>
            <a:r>
              <a:rPr lang="de-DE" sz="1600" dirty="0" smtClean="0"/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associated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with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risky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drinking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(</a:t>
            </a:r>
            <a:r>
              <a:rPr lang="en-US" sz="1600" b="1" dirty="0" smtClean="0">
                <a:solidFill>
                  <a:srgbClr val="0070C0"/>
                </a:solidFill>
              </a:rPr>
              <a:t>AUDIT-C classification)</a:t>
            </a:r>
            <a:r>
              <a:rPr lang="de-DE" sz="1600" dirty="0" smtClean="0"/>
              <a:t> </a:t>
            </a:r>
            <a:r>
              <a:rPr lang="de-DE" sz="1600" baseline="30000" dirty="0" smtClean="0"/>
              <a:t>5</a:t>
            </a:r>
          </a:p>
          <a:p>
            <a:pPr lvl="1"/>
            <a:endParaRPr lang="de-DE" sz="1600" dirty="0" smtClean="0"/>
          </a:p>
          <a:p>
            <a:pPr lvl="1"/>
            <a:r>
              <a:rPr lang="de-DE" sz="1600" dirty="0" err="1" smtClean="0"/>
              <a:t>among</a:t>
            </a:r>
            <a:r>
              <a:rPr lang="de-DE" sz="1600" dirty="0" smtClean="0"/>
              <a:t> </a:t>
            </a:r>
            <a:r>
              <a:rPr lang="de-DE" sz="1600" i="1" dirty="0">
                <a:solidFill>
                  <a:prstClr val="black"/>
                </a:solidFill>
              </a:rPr>
              <a:t>n</a:t>
            </a:r>
            <a:r>
              <a:rPr lang="de-DE" sz="1600" dirty="0">
                <a:solidFill>
                  <a:prstClr val="black"/>
                </a:solidFill>
              </a:rPr>
              <a:t>=1,356 GP </a:t>
            </a:r>
            <a:r>
              <a:rPr lang="de-DE" sz="1600" dirty="0" err="1">
                <a:solidFill>
                  <a:prstClr val="black"/>
                </a:solidFill>
              </a:rPr>
              <a:t>patients</a:t>
            </a:r>
            <a:r>
              <a:rPr lang="de-DE" sz="1600" dirty="0">
                <a:solidFill>
                  <a:prstClr val="black"/>
                </a:solidFill>
              </a:rPr>
              <a:t> (APC-Study</a:t>
            </a:r>
            <a:r>
              <a:rPr lang="de-DE" sz="1600" dirty="0" smtClean="0">
                <a:solidFill>
                  <a:prstClr val="black"/>
                </a:solidFill>
              </a:rPr>
              <a:t>) </a:t>
            </a:r>
            <a:r>
              <a:rPr lang="de-DE" sz="1600" dirty="0" err="1" smtClean="0">
                <a:solidFill>
                  <a:prstClr val="black"/>
                </a:solidFill>
              </a:rPr>
              <a:t>who</a:t>
            </a:r>
            <a:r>
              <a:rPr lang="de-DE" sz="1600" dirty="0" smtClean="0">
                <a:solidFill>
                  <a:prstClr val="black"/>
                </a:solidFill>
              </a:rPr>
              <a:t> </a:t>
            </a:r>
            <a:r>
              <a:rPr lang="de-DE" sz="1600" dirty="0" err="1" smtClean="0">
                <a:solidFill>
                  <a:prstClr val="black"/>
                </a:solidFill>
              </a:rPr>
              <a:t>were</a:t>
            </a:r>
            <a:r>
              <a:rPr lang="de-DE" sz="1600" dirty="0" smtClean="0">
                <a:solidFill>
                  <a:prstClr val="black"/>
                </a:solidFill>
              </a:rPr>
              <a:t> </a:t>
            </a:r>
            <a:r>
              <a:rPr lang="de-DE" sz="1600" dirty="0" err="1" smtClean="0">
                <a:solidFill>
                  <a:prstClr val="black"/>
                </a:solidFill>
              </a:rPr>
              <a:t>diagnosed</a:t>
            </a:r>
            <a:r>
              <a:rPr lang="de-DE" sz="1600" dirty="0" smtClean="0">
                <a:solidFill>
                  <a:prstClr val="black"/>
                </a:solidFill>
              </a:rPr>
              <a:t> </a:t>
            </a:r>
            <a:r>
              <a:rPr lang="de-DE" sz="1600" dirty="0" err="1" smtClean="0">
                <a:solidFill>
                  <a:prstClr val="black"/>
                </a:solidFill>
              </a:rPr>
              <a:t>by</a:t>
            </a:r>
            <a:r>
              <a:rPr lang="de-DE" sz="1600" dirty="0" smtClean="0">
                <a:solidFill>
                  <a:prstClr val="black"/>
                </a:solidFill>
              </a:rPr>
              <a:t> GP </a:t>
            </a:r>
            <a:r>
              <a:rPr lang="de-DE" sz="1600" dirty="0" err="1" smtClean="0">
                <a:solidFill>
                  <a:prstClr val="black"/>
                </a:solidFill>
              </a:rPr>
              <a:t>and</a:t>
            </a:r>
            <a:r>
              <a:rPr lang="de-DE" sz="1600" dirty="0" smtClean="0">
                <a:solidFill>
                  <a:prstClr val="black"/>
                </a:solidFill>
              </a:rPr>
              <a:t> CIDI:</a:t>
            </a:r>
            <a:endParaRPr lang="de-DE" sz="1600" dirty="0"/>
          </a:p>
          <a:p>
            <a:pPr marL="448056" lvl="1" indent="0">
              <a:buClr>
                <a:srgbClr val="6EA0B0"/>
              </a:buClr>
              <a:buNone/>
            </a:pPr>
            <a:r>
              <a:rPr lang="de-DE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	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associated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with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probability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for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alcohol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dependence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diagnosis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both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by</a:t>
            </a:r>
            <a:r>
              <a:rPr lang="de-DE" sz="1600" dirty="0" smtClean="0">
                <a:sym typeface="Wingdings" panose="05000000000000000000" pitchFamily="2" charset="2"/>
              </a:rPr>
              <a:t> GP+CIDI</a:t>
            </a:r>
            <a:r>
              <a:rPr lang="de-DE" sz="1600" baseline="30000" dirty="0" smtClean="0"/>
              <a:t> </a:t>
            </a:r>
            <a:r>
              <a:rPr lang="de-DE" sz="1600" baseline="30000" dirty="0"/>
              <a:t>6</a:t>
            </a:r>
            <a:endParaRPr lang="de-DE" sz="1600" baseline="30000" dirty="0" smtClean="0"/>
          </a:p>
        </p:txBody>
      </p:sp>
      <p:sp>
        <p:nvSpPr>
          <p:cNvPr id="10" name="Textfeld 40"/>
          <p:cNvSpPr txBox="1">
            <a:spLocks noChangeArrowheads="1"/>
          </p:cNvSpPr>
          <p:nvPr/>
        </p:nvSpPr>
        <p:spPr bwMode="auto">
          <a:xfrm>
            <a:off x="107506" y="6536395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5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Kuitunen-Paul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, 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Pfab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submitted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6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Manthey et al. (2016)	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9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030126" cy="4525963"/>
          </a:xfrm>
        </p:spPr>
        <p:txBody>
          <a:bodyPr>
            <a:noAutofit/>
          </a:bodyPr>
          <a:lstStyle/>
          <a:p>
            <a:pPr marL="452438" lvl="1" indent="0" fontAlgn="t">
              <a:buSzPct val="80000"/>
              <a:buNone/>
            </a:pPr>
            <a:r>
              <a:rPr lang="de-DE" sz="1600" dirty="0" err="1" smtClean="0">
                <a:sym typeface="Wingdings" panose="05000000000000000000" pitchFamily="2" charset="2"/>
              </a:rPr>
              <a:t>Consumption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self</a:t>
            </a:r>
            <a:r>
              <a:rPr lang="de-DE" sz="1600" dirty="0" smtClean="0">
                <a:sym typeface="Wingdings" panose="05000000000000000000" pitchFamily="2" charset="2"/>
              </a:rPr>
              <a:t>-reports </a:t>
            </a:r>
            <a:r>
              <a:rPr lang="de-DE" sz="1600" dirty="0" err="1" smtClean="0">
                <a:sym typeface="Wingdings" panose="05000000000000000000" pitchFamily="2" charset="2"/>
              </a:rPr>
              <a:t>are</a:t>
            </a:r>
            <a:r>
              <a:rPr lang="de-DE" sz="1600" dirty="0" smtClean="0">
                <a:sym typeface="Wingdings" panose="05000000000000000000" pitchFamily="2" charset="2"/>
              </a:rPr>
              <a:t> detailed</a:t>
            </a:r>
            <a:r>
              <a:rPr lang="de-DE" sz="1600" baseline="30000" dirty="0" smtClean="0">
                <a:sym typeface="Wingdings" panose="05000000000000000000" pitchFamily="2" charset="2"/>
              </a:rPr>
              <a:t>1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and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relevant</a:t>
            </a:r>
            <a:r>
              <a:rPr lang="de-DE" sz="1600" baseline="30000" dirty="0" smtClean="0">
                <a:sym typeface="Wingdings" panose="05000000000000000000" pitchFamily="2" charset="2"/>
              </a:rPr>
              <a:t>5,6</a:t>
            </a:r>
            <a:r>
              <a:rPr lang="de-DE" sz="1600" dirty="0" smtClean="0">
                <a:sym typeface="Wingdings" panose="05000000000000000000" pitchFamily="2" charset="2"/>
              </a:rPr>
              <a:t>, but</a:t>
            </a:r>
          </a:p>
          <a:p>
            <a:pPr marL="452438" lvl="1" indent="0" fontAlgn="t">
              <a:buSzPct val="80000"/>
              <a:buNone/>
            </a:pPr>
            <a:endParaRPr lang="de-DE" sz="1600" dirty="0" smtClean="0">
              <a:sym typeface="Wingdings" panose="05000000000000000000" pitchFamily="2" charset="2"/>
            </a:endParaRPr>
          </a:p>
          <a:p>
            <a:pPr marL="452438" lvl="1" indent="0" fontAlgn="t">
              <a:buSzPct val="80000"/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</a:t>
            </a:r>
            <a:r>
              <a:rPr lang="de-DE" sz="1600" b="1" dirty="0" smtClean="0">
                <a:solidFill>
                  <a:srgbClr val="0070C0"/>
                </a:solidFill>
              </a:rPr>
              <a:t>Material </a:t>
            </a:r>
            <a:r>
              <a:rPr lang="de-DE" sz="1600" b="1" dirty="0" err="1" smtClean="0">
                <a:solidFill>
                  <a:srgbClr val="0070C0"/>
                </a:solidFill>
              </a:rPr>
              <a:t>can</a:t>
            </a:r>
            <a:r>
              <a:rPr lang="de-DE" sz="1600" b="1" dirty="0" smtClean="0">
                <a:solidFill>
                  <a:srgbClr val="0070C0"/>
                </a:solidFill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</a:rPr>
              <a:t>be</a:t>
            </a:r>
            <a:r>
              <a:rPr lang="de-DE" sz="1600" b="1" dirty="0" smtClean="0">
                <a:solidFill>
                  <a:srgbClr val="0070C0"/>
                </a:solidFill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</a:rPr>
              <a:t>improved</a:t>
            </a:r>
            <a:r>
              <a:rPr lang="de-DE" sz="1600" dirty="0" smtClean="0"/>
              <a:t>:</a:t>
            </a:r>
            <a:r>
              <a:rPr lang="de-DE" sz="1600" dirty="0"/>
              <a:t> </a:t>
            </a:r>
            <a:r>
              <a:rPr lang="de-DE" sz="1600" dirty="0" err="1" smtClean="0"/>
              <a:t>some</a:t>
            </a:r>
            <a:r>
              <a:rPr lang="de-DE" sz="1600" dirty="0" smtClean="0"/>
              <a:t> </a:t>
            </a:r>
            <a:r>
              <a:rPr lang="de-DE" sz="1600" dirty="0" err="1" smtClean="0"/>
              <a:t>drink</a:t>
            </a:r>
            <a:r>
              <a:rPr lang="de-DE" sz="1600" dirty="0" smtClean="0"/>
              <a:t> </a:t>
            </a:r>
            <a:r>
              <a:rPr lang="de-DE" sz="1600" dirty="0" err="1" smtClean="0"/>
              <a:t>categories</a:t>
            </a:r>
            <a:r>
              <a:rPr lang="de-DE" sz="1600" dirty="0" smtClean="0"/>
              <a:t> </a:t>
            </a:r>
            <a:r>
              <a:rPr lang="de-DE" sz="1600" dirty="0" smtClean="0">
                <a:sym typeface="Wingdings" panose="05000000000000000000" pitchFamily="2" charset="2"/>
              </a:rPr>
              <a:t>irrelevant</a:t>
            </a:r>
            <a:r>
              <a:rPr lang="de-DE" sz="1600" baseline="30000" dirty="0" smtClean="0">
                <a:sym typeface="Wingdings" panose="05000000000000000000" pitchFamily="2" charset="2"/>
              </a:rPr>
              <a:t>1</a:t>
            </a:r>
            <a:r>
              <a:rPr lang="de-DE" sz="1600" dirty="0" smtClean="0">
                <a:sym typeface="Wingdings" panose="05000000000000000000" pitchFamily="2" charset="2"/>
              </a:rPr>
              <a:t>,  extensive</a:t>
            </a:r>
            <a:r>
              <a:rPr lang="de-DE" sz="1600" baseline="30000" dirty="0" smtClean="0">
                <a:sym typeface="Wingdings" panose="05000000000000000000" pitchFamily="2" charset="2"/>
              </a:rPr>
              <a:t>1</a:t>
            </a:r>
            <a:r>
              <a:rPr lang="de-DE" sz="1600" dirty="0" smtClean="0">
                <a:sym typeface="Wingdings" panose="05000000000000000000" pitchFamily="2" charset="2"/>
              </a:rPr>
              <a:t>,</a:t>
            </a:r>
            <a:r>
              <a:rPr lang="de-DE" sz="1600" dirty="0"/>
              <a:t> </a:t>
            </a:r>
            <a:r>
              <a:rPr lang="de-DE" sz="1600" dirty="0" smtClean="0"/>
              <a:t>ambiguous</a:t>
            </a:r>
            <a:r>
              <a:rPr lang="de-DE" sz="1600" baseline="30000" dirty="0" smtClean="0"/>
              <a:t>2</a:t>
            </a:r>
            <a:endParaRPr lang="de-DE" sz="1600" dirty="0">
              <a:sym typeface="Wingdings" panose="05000000000000000000" pitchFamily="2" charset="2"/>
            </a:endParaRPr>
          </a:p>
          <a:p>
            <a:pPr marL="452438" lvl="1" indent="0" fontAlgn="t">
              <a:buSzPct val="80000"/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Q</a:t>
            </a:r>
            <a:r>
              <a:rPr lang="de-DE" sz="1600" b="1" dirty="0" err="1" smtClean="0">
                <a:solidFill>
                  <a:srgbClr val="0070C0"/>
                </a:solidFill>
              </a:rPr>
              <a:t>uantity-conversion</a:t>
            </a:r>
            <a:r>
              <a:rPr lang="de-DE" sz="1600" b="1" dirty="0" smtClean="0">
                <a:solidFill>
                  <a:srgbClr val="0070C0"/>
                </a:solidFill>
              </a:rPr>
              <a:t> inconsistent</a:t>
            </a:r>
            <a:r>
              <a:rPr lang="de-DE" sz="1600" baseline="30000" dirty="0">
                <a:sym typeface="Wingdings" panose="05000000000000000000" pitchFamily="2" charset="2"/>
              </a:rPr>
              <a:t>1</a:t>
            </a:r>
            <a:endParaRPr lang="de-DE" sz="1600" dirty="0" smtClean="0"/>
          </a:p>
          <a:p>
            <a:pPr marL="452438" lvl="1" indent="0" fontAlgn="t">
              <a:buSzPct val="80000"/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Frequency-conversion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varies</a:t>
            </a:r>
            <a:r>
              <a:rPr lang="de-DE" sz="1600" dirty="0" smtClean="0">
                <a:sym typeface="Wingdings" panose="05000000000000000000" pitchFamily="2" charset="2"/>
              </a:rPr>
              <a:t>, </a:t>
            </a:r>
            <a:r>
              <a:rPr lang="de-DE" sz="1600" dirty="0" err="1" smtClean="0">
                <a:sym typeface="Wingdings" panose="05000000000000000000" pitchFamily="2" charset="2"/>
              </a:rPr>
              <a:t>probably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according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to</a:t>
            </a:r>
            <a:r>
              <a:rPr lang="de-DE" sz="1600" dirty="0" smtClean="0">
                <a:sym typeface="Wingdings" panose="05000000000000000000" pitchFamily="2" charset="2"/>
              </a:rPr>
              <a:t> AUD status</a:t>
            </a:r>
            <a:r>
              <a:rPr lang="de-DE" sz="1600" baseline="30000" dirty="0" smtClean="0">
                <a:sym typeface="Wingdings" panose="05000000000000000000" pitchFamily="2" charset="2"/>
              </a:rPr>
              <a:t>3</a:t>
            </a:r>
          </a:p>
          <a:p>
            <a:pPr marL="452438" lvl="1" indent="0" fontAlgn="t">
              <a:buSzPct val="80000"/>
              <a:buNone/>
            </a:pPr>
            <a:endParaRPr lang="de-DE" sz="1600" dirty="0">
              <a:sym typeface="Wingdings" panose="05000000000000000000" pitchFamily="2" charset="2"/>
            </a:endParaRPr>
          </a:p>
          <a:p>
            <a:pPr marL="452438" lvl="0" indent="0" fontAlgn="t">
              <a:buNone/>
            </a:pPr>
            <a:endParaRPr lang="de-DE" sz="1600" dirty="0" smtClean="0">
              <a:sym typeface="Wingdings" panose="05000000000000000000" pitchFamily="2" charset="2"/>
            </a:endParaRPr>
          </a:p>
          <a:p>
            <a:pPr marL="36576" lvl="0" indent="0">
              <a:buNone/>
            </a:pPr>
            <a:endParaRPr lang="de-DE" sz="200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07917"/>
            <a:ext cx="7344816" cy="3163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40"/>
          <p:cNvSpPr txBox="1">
            <a:spLocks noChangeArrowheads="1"/>
          </p:cNvSpPr>
          <p:nvPr/>
        </p:nvSpPr>
        <p:spPr bwMode="auto">
          <a:xfrm>
            <a:off x="-10521" y="6396335"/>
            <a:ext cx="88169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Kuitunen, Scheffel &amp; Kuitunen-Paul (in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	</a:t>
            </a:r>
            <a:r>
              <a:rPr lang="de-DE" sz="1200" baseline="300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3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Kuitunen-Paul,  Höfler et al. (in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 </a:t>
            </a:r>
            <a:endParaRPr lang="de-DE" sz="1200" dirty="0" smtClean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4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Pfab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(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submitted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 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5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Manthey et al. (2016)</a:t>
            </a:r>
            <a:r>
              <a:rPr lang="de-DE" sz="1200" baseline="300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9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6"/>
            <a:ext cx="7931224" cy="4829154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de-DE" sz="2000" dirty="0" err="1" smtClean="0"/>
              <a:t>Strengths</a:t>
            </a:r>
            <a:r>
              <a:rPr lang="de-DE" sz="2000" dirty="0" smtClean="0"/>
              <a:t>:</a:t>
            </a:r>
          </a:p>
          <a:p>
            <a:pPr lvl="1"/>
            <a:r>
              <a:rPr lang="de-DE" sz="1600" dirty="0" smtClean="0"/>
              <a:t>Multicenter </a:t>
            </a:r>
            <a:r>
              <a:rPr lang="de-DE" sz="1600" dirty="0" err="1" smtClean="0"/>
              <a:t>studies</a:t>
            </a:r>
            <a:endParaRPr lang="de-DE" sz="1600" dirty="0" smtClean="0"/>
          </a:p>
          <a:p>
            <a:pPr lvl="1"/>
            <a:r>
              <a:rPr lang="de-DE" sz="1600" dirty="0" smtClean="0"/>
              <a:t>Multiple </a:t>
            </a:r>
            <a:r>
              <a:rPr lang="de-DE" sz="1600" dirty="0" err="1" smtClean="0"/>
              <a:t>methods</a:t>
            </a:r>
            <a:r>
              <a:rPr lang="de-DE" sz="1600" dirty="0" smtClean="0"/>
              <a:t> </a:t>
            </a:r>
            <a:r>
              <a:rPr lang="de-DE" sz="1600" dirty="0" err="1" smtClean="0"/>
              <a:t>used</a:t>
            </a:r>
            <a:r>
              <a:rPr lang="de-DE" sz="1600" dirty="0" smtClean="0"/>
              <a:t> (FTIR, </a:t>
            </a:r>
            <a:r>
              <a:rPr lang="de-DE" sz="1600" dirty="0" err="1" smtClean="0"/>
              <a:t>self</a:t>
            </a:r>
            <a:r>
              <a:rPr lang="de-DE" sz="1600" dirty="0" smtClean="0"/>
              <a:t>-reports, </a:t>
            </a:r>
            <a:r>
              <a:rPr lang="de-DE" sz="1600" dirty="0" err="1" smtClean="0"/>
              <a:t>thirt</a:t>
            </a:r>
            <a:r>
              <a:rPr lang="de-DE" sz="1600" dirty="0" smtClean="0"/>
              <a:t>-person </a:t>
            </a:r>
            <a:r>
              <a:rPr lang="de-DE" sz="1600" dirty="0" err="1" smtClean="0"/>
              <a:t>reports</a:t>
            </a:r>
            <a:r>
              <a:rPr lang="de-DE" sz="1600" dirty="0" smtClean="0"/>
              <a:t>)</a:t>
            </a:r>
          </a:p>
          <a:p>
            <a:pPr lvl="1"/>
            <a:r>
              <a:rPr lang="de-DE" sz="1600" dirty="0" smtClean="0"/>
              <a:t>Controlling </a:t>
            </a:r>
            <a:r>
              <a:rPr lang="de-DE" sz="1600" dirty="0" err="1" smtClean="0"/>
              <a:t>for</a:t>
            </a:r>
            <a:r>
              <a:rPr lang="de-DE" sz="1600" dirty="0" smtClean="0"/>
              <a:t> </a:t>
            </a:r>
            <a:r>
              <a:rPr lang="de-DE" sz="1600" dirty="0" err="1" smtClean="0"/>
              <a:t>several</a:t>
            </a:r>
            <a:r>
              <a:rPr lang="de-DE" sz="1600" dirty="0" smtClean="0"/>
              <a:t> </a:t>
            </a:r>
            <a:r>
              <a:rPr lang="de-DE" sz="1600" dirty="0" err="1" smtClean="0"/>
              <a:t>influencing</a:t>
            </a:r>
            <a:r>
              <a:rPr lang="de-DE" sz="1600" dirty="0" smtClean="0"/>
              <a:t> </a:t>
            </a:r>
            <a:r>
              <a:rPr lang="de-DE" sz="1600" dirty="0" err="1" smtClean="0"/>
              <a:t>factors</a:t>
            </a:r>
            <a:endParaRPr lang="de-DE" sz="1600" dirty="0" smtClean="0"/>
          </a:p>
          <a:p>
            <a:pPr lvl="1"/>
            <a:endParaRPr lang="de-DE" sz="1600" dirty="0" smtClean="0"/>
          </a:p>
          <a:p>
            <a:pPr marL="36576" indent="0">
              <a:buNone/>
            </a:pPr>
            <a:r>
              <a:rPr lang="de-DE" sz="2000" dirty="0" err="1" smtClean="0"/>
              <a:t>Limitations</a:t>
            </a:r>
            <a:r>
              <a:rPr lang="de-DE" sz="2000" dirty="0" smtClean="0"/>
              <a:t>:</a:t>
            </a:r>
          </a:p>
          <a:p>
            <a:pPr lvl="1"/>
            <a:r>
              <a:rPr lang="de-DE" sz="1600" dirty="0" smtClean="0"/>
              <a:t>Samples </a:t>
            </a:r>
            <a:r>
              <a:rPr lang="de-DE" sz="1600" dirty="0" err="1" smtClean="0"/>
              <a:t>from</a:t>
            </a:r>
            <a:r>
              <a:rPr lang="de-DE" sz="1600" dirty="0" smtClean="0"/>
              <a:t> </a:t>
            </a:r>
            <a:r>
              <a:rPr lang="de-DE" sz="1600" dirty="0" err="1" smtClean="0"/>
              <a:t>one</a:t>
            </a:r>
            <a:r>
              <a:rPr lang="de-DE" sz="1600" dirty="0" smtClean="0"/>
              <a:t> </a:t>
            </a:r>
            <a:r>
              <a:rPr lang="de-DE" sz="1600" dirty="0" err="1" smtClean="0"/>
              <a:t>country</a:t>
            </a:r>
            <a:r>
              <a:rPr lang="de-DE" sz="1600" dirty="0" smtClean="0"/>
              <a:t> (%</a:t>
            </a:r>
            <a:r>
              <a:rPr lang="de-DE" sz="1600" dirty="0" err="1" smtClean="0"/>
              <a:t>vol</a:t>
            </a:r>
            <a:r>
              <a:rPr lang="de-DE" sz="1600" dirty="0" smtClean="0"/>
              <a:t>) </a:t>
            </a:r>
            <a:r>
              <a:rPr lang="de-DE" sz="1600" dirty="0" err="1" smtClean="0"/>
              <a:t>or</a:t>
            </a:r>
            <a:r>
              <a:rPr lang="de-DE" sz="1600" dirty="0" smtClean="0"/>
              <a:t> </a:t>
            </a:r>
            <a:r>
              <a:rPr lang="de-DE" sz="1600" dirty="0" err="1" smtClean="0"/>
              <a:t>two</a:t>
            </a:r>
            <a:r>
              <a:rPr lang="de-DE" sz="1600" dirty="0" smtClean="0"/>
              <a:t> countries (</a:t>
            </a:r>
            <a:r>
              <a:rPr lang="de-DE" sz="1600" dirty="0" err="1" smtClean="0"/>
              <a:t>patients</a:t>
            </a:r>
            <a:r>
              <a:rPr lang="de-DE" sz="1600" dirty="0" smtClean="0"/>
              <a:t>) </a:t>
            </a:r>
            <a:r>
              <a:rPr lang="de-DE" sz="1600" dirty="0" err="1" smtClean="0"/>
              <a:t>only</a:t>
            </a:r>
            <a:endParaRPr lang="de-DE" sz="1600" dirty="0" smtClean="0"/>
          </a:p>
          <a:p>
            <a:pPr lvl="1"/>
            <a:r>
              <a:rPr lang="de-DE" sz="1600" dirty="0" err="1" smtClean="0"/>
              <a:t>Unknown</a:t>
            </a:r>
            <a:r>
              <a:rPr lang="de-DE" sz="1600" dirty="0" smtClean="0"/>
              <a:t> a</a:t>
            </a:r>
            <a:r>
              <a:rPr lang="en-US" sz="1600" dirty="0" err="1" smtClean="0"/>
              <a:t>cceptance</a:t>
            </a:r>
            <a:r>
              <a:rPr lang="en-US" sz="1600" dirty="0"/>
              <a:t>, feasibility, and time demands of the revised </a:t>
            </a:r>
            <a:r>
              <a:rPr lang="en-US" sz="1600" dirty="0" smtClean="0"/>
              <a:t>supplementary sheet</a:t>
            </a:r>
          </a:p>
          <a:p>
            <a:pPr lvl="1"/>
            <a:r>
              <a:rPr lang="de-DE" sz="1600" dirty="0" err="1" smtClean="0"/>
              <a:t>Diagnostic</a:t>
            </a:r>
            <a:r>
              <a:rPr lang="de-DE" sz="1600" dirty="0" smtClean="0"/>
              <a:t> </a:t>
            </a:r>
            <a:r>
              <a:rPr lang="de-DE" sz="1600" dirty="0" err="1"/>
              <a:t>relevance</a:t>
            </a:r>
            <a:endParaRPr lang="de-DE" sz="1600" dirty="0"/>
          </a:p>
          <a:p>
            <a:pPr marL="448056" lvl="1" indent="0">
              <a:buNone/>
            </a:pPr>
            <a:endParaRPr lang="de-DE" sz="1600" dirty="0" smtClean="0"/>
          </a:p>
          <a:p>
            <a:pPr marL="36576" indent="0">
              <a:buNone/>
            </a:pPr>
            <a:r>
              <a:rPr lang="de-DE" sz="2000" dirty="0" err="1" smtClean="0"/>
              <a:t>Broader</a:t>
            </a:r>
            <a:r>
              <a:rPr lang="de-DE" sz="2000" dirty="0" smtClean="0"/>
              <a:t> </a:t>
            </a:r>
            <a:r>
              <a:rPr lang="de-DE" sz="2000" dirty="0" err="1" smtClean="0"/>
              <a:t>implications</a:t>
            </a:r>
            <a:r>
              <a:rPr lang="de-DE" sz="2000" dirty="0" smtClean="0"/>
              <a:t>:</a:t>
            </a:r>
          </a:p>
          <a:p>
            <a:pPr lvl="1"/>
            <a:r>
              <a:rPr lang="de-DE" sz="1600" dirty="0" err="1" smtClean="0"/>
              <a:t>retrospective</a:t>
            </a:r>
            <a:r>
              <a:rPr lang="de-DE" sz="1600" dirty="0" smtClean="0"/>
              <a:t> </a:t>
            </a:r>
            <a:r>
              <a:rPr lang="de-DE" sz="1600" dirty="0" err="1" smtClean="0"/>
              <a:t>self</a:t>
            </a:r>
            <a:r>
              <a:rPr lang="de-DE" sz="1600" dirty="0" smtClean="0"/>
              <a:t> </a:t>
            </a:r>
            <a:r>
              <a:rPr lang="de-DE" sz="1600" dirty="0" err="1" smtClean="0"/>
              <a:t>reports</a:t>
            </a:r>
            <a:r>
              <a:rPr lang="de-DE" sz="1600" dirty="0" smtClean="0"/>
              <a:t> inferior </a:t>
            </a:r>
            <a:r>
              <a:rPr lang="de-DE" sz="1600" dirty="0" err="1" smtClean="0"/>
              <a:t>to</a:t>
            </a:r>
            <a:r>
              <a:rPr lang="de-DE" sz="1600" dirty="0" smtClean="0"/>
              <a:t> EMA </a:t>
            </a:r>
            <a:r>
              <a:rPr lang="de-DE" sz="1600" dirty="0" err="1" smtClean="0"/>
              <a:t>or</a:t>
            </a:r>
            <a:r>
              <a:rPr lang="de-DE" sz="1600" dirty="0" smtClean="0"/>
              <a:t> transdermal </a:t>
            </a:r>
            <a:r>
              <a:rPr lang="de-DE" sz="1600" dirty="0" err="1" smtClean="0"/>
              <a:t>measurement</a:t>
            </a:r>
            <a:r>
              <a:rPr lang="de-DE" sz="1600" dirty="0" smtClean="0"/>
              <a:t>? </a:t>
            </a:r>
            <a:r>
              <a:rPr lang="de-DE" sz="1600" baseline="30000" dirty="0" smtClean="0"/>
              <a:t>16</a:t>
            </a:r>
            <a:endParaRPr lang="de-DE" sz="1600" baseline="30000" dirty="0"/>
          </a:p>
          <a:p>
            <a:pPr lvl="1"/>
            <a:r>
              <a:rPr lang="de-DE" sz="1600" dirty="0" err="1"/>
              <a:t>Consumption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AUD </a:t>
            </a:r>
            <a:r>
              <a:rPr lang="de-DE" sz="1600" dirty="0" err="1"/>
              <a:t>criterion</a:t>
            </a:r>
            <a:r>
              <a:rPr lang="de-DE" sz="1600" dirty="0"/>
              <a:t> </a:t>
            </a:r>
            <a:r>
              <a:rPr lang="de-DE" sz="1600" baseline="30000" dirty="0" smtClean="0"/>
              <a:t>13,14,15</a:t>
            </a:r>
            <a:endParaRPr lang="de-DE" sz="1600" baseline="30000" dirty="0"/>
          </a:p>
          <a:p>
            <a:pPr lvl="1"/>
            <a:endParaRPr lang="de-DE" sz="1600" baseline="30000" dirty="0"/>
          </a:p>
          <a:p>
            <a:pPr lvl="1"/>
            <a:endParaRPr lang="de-DE" sz="1600" dirty="0" smtClean="0"/>
          </a:p>
        </p:txBody>
      </p:sp>
      <p:sp>
        <p:nvSpPr>
          <p:cNvPr id="7" name="Textfeld 40"/>
          <p:cNvSpPr txBox="1">
            <a:spLocks noChangeArrowheads="1"/>
          </p:cNvSpPr>
          <p:nvPr/>
        </p:nvSpPr>
        <p:spPr bwMode="auto">
          <a:xfrm>
            <a:off x="107506" y="6536395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a-DK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13</a:t>
            </a:r>
            <a:r>
              <a:rPr lang="da-DK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a-DK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Rehm (2016)  </a:t>
            </a:r>
            <a:r>
              <a:rPr lang="da-DK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14</a:t>
            </a:r>
            <a:r>
              <a:rPr lang="da-DK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a-DK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Rehm, Marmet et al. (2013)  </a:t>
            </a:r>
            <a:r>
              <a:rPr lang="da-DK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15</a:t>
            </a:r>
            <a:r>
              <a:rPr lang="da-DK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Saha </a:t>
            </a:r>
            <a:r>
              <a:rPr lang="da-DK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et al. (2007)  </a:t>
            </a:r>
            <a:r>
              <a:rPr lang="da-DK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16</a:t>
            </a:r>
            <a:r>
              <a:rPr lang="da-DK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a-DK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Morgenstern et al. (2014)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03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8"/>
          <p:cNvSpPr txBox="1">
            <a:spLocks/>
          </p:cNvSpPr>
          <p:nvPr/>
        </p:nvSpPr>
        <p:spPr bwMode="auto">
          <a:xfrm>
            <a:off x="457200" y="1012865"/>
            <a:ext cx="8229600" cy="541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3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3C74BA"/>
              </a:buClr>
              <a:buSzPct val="70000"/>
              <a:buFont typeface="Wingdings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76000"/>
              <a:buFont typeface="Wingdings 3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Principal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investigators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Katja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Beesdo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-Baum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Gerhard Bühringer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Andreas Heinz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Dirk W.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Lachenmeier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Michael A. Rapp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Jürgen Rehm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Michael N. Smolka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Hans-Ulrich Wittchen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Ulrich S. Zimmermann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endParaRPr kumimoji="0" lang="de-DE" sz="21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76000"/>
              <a:buFont typeface="Wingdings 3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Research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staff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Anne Beck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Silke Behrendt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Julian Birkenstock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Robin </a:t>
            </a: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Frank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Eva Friedel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Maria Garbusow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Michael Höfler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Anja Kräplin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Jakob Manthey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Stephan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Nebe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Elisabeth Obst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Mirjam Petersen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Lars Pieper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Oana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G. Rus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Lucie Scholl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Miriam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Sebold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Christian Sommer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Jens Strehle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Sebastian Trautmann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76000"/>
              <a:buFont typeface="Wingdings 3"/>
              <a:buChar char=""/>
              <a:tabLst/>
              <a:defRPr/>
            </a:pP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76000"/>
              <a:buFont typeface="Wingdings 3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Student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assistants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Ute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Böttner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Eva Grunenberg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Lucia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Hämmerl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Firdeus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Kadric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Özlem-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Feray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Kayali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Julia Kleindienst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Elisabeth Kluge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 err="1">
                <a:solidFill>
                  <a:srgbClr val="0070C0"/>
                </a:solidFill>
                <a:latin typeface="Calibri" panose="020F0502020204030204" pitchFamily="34" charset="0"/>
              </a:rPr>
              <a:t>Francie</a:t>
            </a: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 Kriegel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Paula T.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Kuitunen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Eva Maaßen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Dave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Möwisch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Elisabeth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Mühlfeld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Cornelia Neumann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Luise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Olbricht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Sioned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Pfab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Karoline Sauer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Lara Seefeld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Christoph Scheffel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Gianna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Spitta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Katrin </a:t>
            </a: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Staab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Anja Tritt</a:t>
            </a:r>
            <a:endParaRPr lang="de-DE" sz="18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Anna-Maria Walter-Daume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Jean Wendt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Jurij Wiede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Monique Zobel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76000"/>
              <a:buFont typeface="Wingdings 3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Thesis</a:t>
            </a:r>
            <a:r>
              <a:rPr kumimoji="0" lang="de-DE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20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candidates</a:t>
            </a:r>
            <a:endParaRPr kumimoji="0" lang="de-DE" sz="2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Franziska Bender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Erren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 Hua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Danielle Jackson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Robin </a:t>
            </a:r>
            <a:r>
              <a:rPr lang="de-DE" sz="18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Jadkowski</a:t>
            </a:r>
            <a:endParaRPr lang="de-DE" sz="1800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Lucia Kuipers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Franziska Koch</a:t>
            </a:r>
          </a:p>
          <a:p>
            <a:pPr marL="548640" lvl="1" indent="-274320" fontAlgn="auto">
              <a:spcAft>
                <a:spcPts val="0"/>
              </a:spcAft>
              <a:buClr>
                <a:srgbClr val="4584D3"/>
              </a:buClr>
              <a:buFont typeface="Wingdings 3"/>
              <a:buChar char=""/>
              <a:defRPr/>
            </a:pPr>
            <a:r>
              <a:rPr lang="de-DE" sz="1800" dirty="0">
                <a:solidFill>
                  <a:srgbClr val="0070C0"/>
                </a:solidFill>
                <a:latin typeface="Calibri" panose="020F0502020204030204" pitchFamily="34" charset="0"/>
              </a:rPr>
              <a:t>Alexandra </a:t>
            </a:r>
            <a:r>
              <a:rPr lang="de-DE" sz="1800" dirty="0" err="1">
                <a:solidFill>
                  <a:srgbClr val="0070C0"/>
                </a:solidFill>
                <a:latin typeface="Calibri" panose="020F0502020204030204" pitchFamily="34" charset="0"/>
              </a:rPr>
              <a:t>Motzel</a:t>
            </a:r>
            <a:endParaRPr lang="de-DE" sz="18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Theresa Müller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Annika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Pielenz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Anna Rademacher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Britta </a:t>
            </a: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</a:rPr>
              <a:t>Röwer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584D3"/>
              </a:buClr>
              <a:buSzPct val="76000"/>
              <a:buFont typeface="Wingdings 3"/>
              <a:buChar char=""/>
              <a:tabLst/>
              <a:defRPr/>
            </a:pPr>
            <a:r>
              <a:rPr lang="de-DE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Lena Schulz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Untertitel 8"/>
          <p:cNvSpPr txBox="1">
            <a:spLocks/>
          </p:cNvSpPr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tIns="0" rIns="45720" bIns="0" anchor="b">
            <a:noAutofit/>
          </a:bodyPr>
          <a:lstStyle>
            <a:lvl1pPr marL="0" indent="0" algn="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200" dirty="0" err="1" smtClean="0">
                <a:solidFill>
                  <a:srgbClr val="0070C0"/>
                </a:solidFill>
              </a:rPr>
              <a:t>Supported</a:t>
            </a:r>
            <a:r>
              <a:rPr lang="de-DE" sz="1200" dirty="0" smtClean="0">
                <a:solidFill>
                  <a:srgbClr val="0070C0"/>
                </a:solidFill>
              </a:rPr>
              <a:t> </a:t>
            </a:r>
            <a:r>
              <a:rPr lang="de-DE" sz="1200" dirty="0" err="1" smtClean="0">
                <a:solidFill>
                  <a:srgbClr val="0070C0"/>
                </a:solidFill>
              </a:rPr>
              <a:t>by</a:t>
            </a:r>
            <a:r>
              <a:rPr lang="de-DE" sz="1200" dirty="0" smtClean="0">
                <a:solidFill>
                  <a:srgbClr val="0070C0"/>
                </a:solidFill>
              </a:rPr>
              <a:t> </a:t>
            </a:r>
            <a:r>
              <a:rPr lang="de-DE" sz="1200" dirty="0" err="1" smtClean="0">
                <a:solidFill>
                  <a:srgbClr val="0070C0"/>
                </a:solidFill>
              </a:rPr>
              <a:t>the</a:t>
            </a:r>
            <a:r>
              <a:rPr lang="de-DE" sz="1200" dirty="0" smtClean="0">
                <a:solidFill>
                  <a:srgbClr val="0070C0"/>
                </a:solidFill>
              </a:rPr>
              <a:t> German Research </a:t>
            </a:r>
            <a:r>
              <a:rPr lang="de-DE" sz="1200" dirty="0" err="1" smtClean="0">
                <a:solidFill>
                  <a:srgbClr val="0070C0"/>
                </a:solidFill>
              </a:rPr>
              <a:t>Foundation</a:t>
            </a:r>
            <a:r>
              <a:rPr lang="de-DE" sz="1200" dirty="0" smtClean="0">
                <a:solidFill>
                  <a:srgbClr val="0070C0"/>
                </a:solidFill>
              </a:rPr>
              <a:t> DFG (</a:t>
            </a:r>
            <a:r>
              <a:rPr lang="de-DE" sz="1200" dirty="0" err="1" smtClean="0">
                <a:solidFill>
                  <a:srgbClr val="0070C0"/>
                </a:solidFill>
              </a:rPr>
              <a:t>fundings</a:t>
            </a:r>
            <a:r>
              <a:rPr lang="de-DE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smtClean="0">
                <a:solidFill>
                  <a:srgbClr val="0070C0"/>
                </a:solidFill>
              </a:rPr>
              <a:t>WI </a:t>
            </a:r>
            <a:r>
              <a:rPr lang="en-US" sz="1200" dirty="0">
                <a:solidFill>
                  <a:srgbClr val="0070C0"/>
                </a:solidFill>
              </a:rPr>
              <a:t>709/10-1, WI </a:t>
            </a:r>
            <a:r>
              <a:rPr lang="en-US" sz="1200" dirty="0" smtClean="0">
                <a:solidFill>
                  <a:srgbClr val="0070C0"/>
                </a:solidFill>
              </a:rPr>
              <a:t>709/10-2, and others)</a:t>
            </a:r>
            <a:r>
              <a:rPr lang="de-DE" sz="1200" dirty="0" smtClean="0">
                <a:solidFill>
                  <a:srgbClr val="0070C0"/>
                </a:solidFill>
              </a:rPr>
              <a:t> 	</a:t>
            </a:r>
            <a:r>
              <a:rPr lang="de-DE" sz="1200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 </a:t>
            </a:r>
            <a:r>
              <a:rPr lang="de-DE" sz="1200" dirty="0" smtClean="0">
                <a:solidFill>
                  <a:srgbClr val="0070C0"/>
                </a:solidFill>
              </a:rPr>
              <a:t>www.lead-studie.de</a:t>
            </a:r>
            <a:r>
              <a:rPr lang="en-US" sz="1200" dirty="0" smtClean="0">
                <a:solidFill>
                  <a:srgbClr val="0070C0"/>
                </a:solidFill>
              </a:rPr>
              <a:t/>
            </a:r>
            <a:br>
              <a:rPr lang="en-US" sz="1200" dirty="0" smtClean="0">
                <a:solidFill>
                  <a:srgbClr val="0070C0"/>
                </a:solidFill>
              </a:rPr>
            </a:br>
            <a:r>
              <a:rPr lang="de-DE" sz="1200" dirty="0">
                <a:solidFill>
                  <a:srgbClr val="0070C0"/>
                </a:solidFill>
              </a:rPr>
              <a:t>		</a:t>
            </a:r>
            <a:r>
              <a:rPr lang="de-DE" sz="1200" dirty="0" smtClean="0">
                <a:solidFill>
                  <a:srgbClr val="0070C0"/>
                </a:solidFill>
              </a:rPr>
              <a:t>					</a:t>
            </a:r>
            <a:r>
              <a:rPr lang="de-DE" sz="1200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 </a:t>
            </a:r>
            <a:r>
              <a:rPr lang="de-DE" sz="1200" dirty="0" smtClean="0">
                <a:solidFill>
                  <a:srgbClr val="0070C0"/>
                </a:solidFill>
              </a:rPr>
              <a:t>soeren.kuitunen-paul@tu-dresden.de </a:t>
            </a:r>
            <a:endParaRPr lang="de-DE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5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340768"/>
            <a:ext cx="9036496" cy="5616624"/>
          </a:xfrm>
        </p:spPr>
        <p:txBody>
          <a:bodyPr>
            <a:normAutofit fontScale="55000" lnSpcReduction="20000"/>
          </a:bodyPr>
          <a:lstStyle/>
          <a:p>
            <a:pPr marL="36576" indent="0">
              <a:buNone/>
            </a:pPr>
            <a:r>
              <a:rPr lang="de-DE" sz="2000" b="1" dirty="0" err="1" smtClean="0"/>
              <a:t>Introduction</a:t>
            </a:r>
            <a:r>
              <a:rPr lang="de-DE" sz="2000" b="1" dirty="0" smtClean="0"/>
              <a:t>/</a:t>
            </a:r>
            <a:r>
              <a:rPr lang="de-DE" sz="2000" b="1" dirty="0" err="1" smtClean="0"/>
              <a:t>Discussion</a:t>
            </a:r>
            <a:endParaRPr lang="de-DE" sz="2000" b="1" dirty="0" smtClean="0"/>
          </a:p>
          <a:p>
            <a:pPr marL="790956" lvl="1" indent="-342900">
              <a:buFont typeface="+mj-lt"/>
              <a:buAutoNum type="arabicPeriod"/>
            </a:pPr>
            <a:r>
              <a:rPr lang="da-DK" sz="1600" dirty="0"/>
              <a:t>Gomes de Matos, </a:t>
            </a:r>
            <a:r>
              <a:rPr lang="da-DK" sz="1600" dirty="0" smtClean="0"/>
              <a:t>E., Atzendorf</a:t>
            </a:r>
            <a:r>
              <a:rPr lang="da-DK" sz="1600" dirty="0"/>
              <a:t>, </a:t>
            </a:r>
            <a:r>
              <a:rPr lang="da-DK" sz="1600" dirty="0" smtClean="0"/>
              <a:t>J., Kraus, L., &amp; </a:t>
            </a:r>
            <a:r>
              <a:rPr lang="da-DK" sz="1600" dirty="0"/>
              <a:t>Piontek, </a:t>
            </a:r>
            <a:r>
              <a:rPr lang="da-DK" sz="1600" dirty="0" smtClean="0"/>
              <a:t>D. </a:t>
            </a:r>
            <a:r>
              <a:rPr lang="da-DK" sz="1600" dirty="0"/>
              <a:t>(2016). Substanzkonsum in der Allgemeinbevölkerung in Deutschland: Ergebnisse des Epidemiologischen Suchtsurveys 2015. </a:t>
            </a:r>
            <a:r>
              <a:rPr lang="da-DK" sz="1600" i="1" dirty="0" smtClean="0"/>
              <a:t>Sucht, 62</a:t>
            </a:r>
            <a:r>
              <a:rPr lang="da-DK" sz="1600" dirty="0" smtClean="0"/>
              <a:t>, </a:t>
            </a:r>
            <a:r>
              <a:rPr lang="da-DK" sz="1600" dirty="0"/>
              <a:t>271-281</a:t>
            </a:r>
            <a:r>
              <a:rPr lang="da-DK" sz="1600" dirty="0" smtClean="0"/>
              <a:t>.</a:t>
            </a:r>
            <a:endParaRPr lang="da-DK" sz="1600" dirty="0"/>
          </a:p>
          <a:p>
            <a:pPr marL="790956" lvl="1" indent="-342900">
              <a:buFont typeface="+mj-lt"/>
              <a:buAutoNum type="arabicPeriod"/>
            </a:pPr>
            <a:r>
              <a:rPr lang="en-US" sz="1600" dirty="0" err="1"/>
              <a:t>Roerecke</a:t>
            </a:r>
            <a:r>
              <a:rPr lang="en-US" sz="1600" dirty="0"/>
              <a:t>, M. </a:t>
            </a:r>
            <a:r>
              <a:rPr lang="en-US" sz="1600" dirty="0" smtClean="0"/>
              <a:t>&amp; </a:t>
            </a:r>
            <a:r>
              <a:rPr lang="en-US" sz="1600" dirty="0" err="1" smtClean="0"/>
              <a:t>Rehm</a:t>
            </a:r>
            <a:r>
              <a:rPr lang="en-US" sz="1600" dirty="0"/>
              <a:t>, J. (2013</a:t>
            </a:r>
            <a:r>
              <a:rPr lang="en-US" sz="1600" dirty="0" smtClean="0"/>
              <a:t>). </a:t>
            </a:r>
            <a:r>
              <a:rPr lang="en-US" sz="1600" dirty="0"/>
              <a:t>Alcohol use disorders and mortality: a systematic review and meta-analysis. </a:t>
            </a:r>
            <a:r>
              <a:rPr lang="en-US" sz="1600" i="1" dirty="0"/>
              <a:t>Addiction, </a:t>
            </a:r>
            <a:r>
              <a:rPr lang="en-US" sz="1600" i="1" dirty="0" smtClean="0"/>
              <a:t>108</a:t>
            </a:r>
            <a:r>
              <a:rPr lang="en-US" sz="1600" dirty="0" smtClean="0"/>
              <a:t>, 1562–1578</a:t>
            </a:r>
            <a:r>
              <a:rPr lang="da-DK" sz="1600" dirty="0"/>
              <a:t>	</a:t>
            </a:r>
          </a:p>
          <a:p>
            <a:pPr marL="790956" lvl="1" indent="-342900">
              <a:buFont typeface="+mj-lt"/>
              <a:buAutoNum type="arabicPeriod"/>
            </a:pPr>
            <a:r>
              <a:rPr lang="da-DK" sz="1600" dirty="0" smtClean="0"/>
              <a:t>WHO World Health Organization (2014 ). </a:t>
            </a:r>
            <a:r>
              <a:rPr lang="en-US" sz="1600" i="1" dirty="0"/>
              <a:t>Global status </a:t>
            </a:r>
            <a:r>
              <a:rPr lang="en-US" sz="1600" i="1" dirty="0" smtClean="0"/>
              <a:t>report on </a:t>
            </a:r>
            <a:r>
              <a:rPr lang="en-US" sz="1600" i="1" dirty="0"/>
              <a:t>alcohol and </a:t>
            </a:r>
            <a:r>
              <a:rPr lang="en-US" sz="1600" i="1" dirty="0" smtClean="0"/>
              <a:t>health 2014</a:t>
            </a:r>
            <a:r>
              <a:rPr lang="da-DK" sz="1600" dirty="0" smtClean="0"/>
              <a:t>. Geneva: WHO.</a:t>
            </a:r>
          </a:p>
          <a:p>
            <a:pPr marL="790956" lvl="1" indent="-342900">
              <a:buFont typeface="+mj-lt"/>
              <a:buAutoNum type="arabicPeriod"/>
            </a:pPr>
            <a:r>
              <a:rPr lang="en-US" sz="1600" dirty="0" smtClean="0"/>
              <a:t>Kuitunen-Paul</a:t>
            </a:r>
            <a:r>
              <a:rPr lang="en-US" sz="1600" dirty="0"/>
              <a:t>, S., &amp; </a:t>
            </a:r>
            <a:r>
              <a:rPr lang="en-US" sz="1600" dirty="0" err="1"/>
              <a:t>Roerecke</a:t>
            </a:r>
            <a:r>
              <a:rPr lang="en-US" sz="1600" dirty="0"/>
              <a:t>, M. (</a:t>
            </a:r>
            <a:r>
              <a:rPr lang="en-US" sz="1600" dirty="0" smtClean="0"/>
              <a:t>submitted). </a:t>
            </a:r>
            <a:r>
              <a:rPr lang="en-US" sz="1600" dirty="0"/>
              <a:t>Alcohol Use Disorders Identification Test (AUDIT) and mortality risk: A systematic review and </a:t>
            </a:r>
            <a:r>
              <a:rPr lang="en-US" sz="1600" dirty="0" smtClean="0"/>
              <a:t>meta-analysis.</a:t>
            </a:r>
          </a:p>
          <a:p>
            <a:pPr marL="790956" lvl="1" indent="-342900">
              <a:buFont typeface="+mj-lt"/>
              <a:buAutoNum type="arabicPeriod"/>
            </a:pPr>
            <a:r>
              <a:rPr lang="da-DK" sz="1600" dirty="0" smtClean="0"/>
              <a:t>Trautmann, S., Rehm, J., &amp; Wittchen, H.-U. </a:t>
            </a:r>
            <a:r>
              <a:rPr lang="da-DK" sz="1600" dirty="0"/>
              <a:t>(2016</a:t>
            </a:r>
            <a:r>
              <a:rPr lang="da-DK" sz="1600" dirty="0" smtClean="0"/>
              <a:t>). The economic costs of mental disorders. </a:t>
            </a:r>
            <a:r>
              <a:rPr lang="da-DK" sz="1600" i="1" dirty="0" smtClean="0"/>
              <a:t>EMBO reports, 17</a:t>
            </a:r>
            <a:r>
              <a:rPr lang="da-DK" sz="1600" dirty="0" smtClean="0"/>
              <a:t>, 1245-1249.</a:t>
            </a:r>
            <a:endParaRPr lang="da-DK" sz="1600" dirty="0"/>
          </a:p>
          <a:p>
            <a:pPr marL="790956" lvl="1" indent="-342900">
              <a:buFont typeface="+mj-lt"/>
              <a:buAutoNum type="arabicPeriod"/>
            </a:pPr>
            <a:r>
              <a:rPr lang="da-DK" sz="1600" dirty="0" smtClean="0"/>
              <a:t>Stockwell</a:t>
            </a:r>
            <a:r>
              <a:rPr lang="da-DK" sz="1600" dirty="0"/>
              <a:t>, </a:t>
            </a:r>
            <a:r>
              <a:rPr lang="da-DK" sz="1600" dirty="0" smtClean="0"/>
              <a:t>T., Zhao, J., &amp; Thomas, G. (</a:t>
            </a:r>
            <a:r>
              <a:rPr lang="da-DK" sz="1600" dirty="0"/>
              <a:t>2009</a:t>
            </a:r>
            <a:r>
              <a:rPr lang="da-DK" sz="1600" dirty="0" smtClean="0"/>
              <a:t>).</a:t>
            </a:r>
            <a:r>
              <a:rPr lang="en-US" sz="1600" dirty="0"/>
              <a:t> Should alcohol policies aim to reduce total </a:t>
            </a:r>
            <a:r>
              <a:rPr lang="en-US" sz="1600" dirty="0" smtClean="0"/>
              <a:t>alcohol consumption</a:t>
            </a:r>
            <a:r>
              <a:rPr lang="en-US" sz="1600" dirty="0"/>
              <a:t>? New analyses of Canadian </a:t>
            </a:r>
            <a:r>
              <a:rPr lang="en-US" sz="1600" dirty="0" smtClean="0"/>
              <a:t>drinking patterns</a:t>
            </a:r>
            <a:r>
              <a:rPr lang="da-DK" sz="1600" dirty="0" smtClean="0"/>
              <a:t>. </a:t>
            </a:r>
            <a:r>
              <a:rPr lang="da-DK" sz="1600" i="1" dirty="0" smtClean="0"/>
              <a:t>Addiction Research &amp; Theory, 17</a:t>
            </a:r>
            <a:r>
              <a:rPr lang="da-DK" sz="1600" dirty="0" smtClean="0"/>
              <a:t>, 135-151.</a:t>
            </a:r>
            <a:endParaRPr lang="da-DK" sz="1600" dirty="0"/>
          </a:p>
          <a:p>
            <a:pPr marL="790956" lvl="1" indent="-342900">
              <a:buFont typeface="+mj-lt"/>
              <a:buAutoNum type="arabicPeriod"/>
            </a:pPr>
            <a:r>
              <a:rPr lang="da-DK" sz="1600" dirty="0" smtClean="0"/>
              <a:t>AWMF </a:t>
            </a:r>
            <a:r>
              <a:rPr lang="de-DE" sz="1600" dirty="0"/>
              <a:t>Arbeitsgemeinschaft der Wissenschaftlichen Medizinischen </a:t>
            </a:r>
            <a:r>
              <a:rPr lang="de-DE" sz="1600" dirty="0" smtClean="0"/>
              <a:t>Fachgesellschaften </a:t>
            </a:r>
            <a:r>
              <a:rPr lang="da-DK" sz="1600" dirty="0" smtClean="0"/>
              <a:t>(2016). </a:t>
            </a:r>
            <a:r>
              <a:rPr lang="de-DE" sz="1600" dirty="0" smtClean="0"/>
              <a:t>S3-Leitlinie “Screening</a:t>
            </a:r>
            <a:r>
              <a:rPr lang="de-DE" sz="1600" dirty="0"/>
              <a:t>, Diagnose und </a:t>
            </a:r>
            <a:r>
              <a:rPr lang="de-DE" sz="1600" dirty="0" smtClean="0"/>
              <a:t>Behandlung alkoholbezogener </a:t>
            </a:r>
            <a:r>
              <a:rPr lang="de-DE" sz="1600" dirty="0"/>
              <a:t>Störungen</a:t>
            </a:r>
            <a:r>
              <a:rPr lang="de-DE" sz="1600" dirty="0" smtClean="0"/>
              <a:t>”. AWMF-Register-Nr. 076-001. </a:t>
            </a:r>
            <a:r>
              <a:rPr lang="de-DE" sz="1600" dirty="0" err="1" smtClean="0"/>
              <a:t>Retrieved</a:t>
            </a:r>
            <a:r>
              <a:rPr lang="de-DE" sz="1600" dirty="0" smtClean="0"/>
              <a:t> </a:t>
            </a:r>
            <a:r>
              <a:rPr lang="de-DE" sz="1600" dirty="0" err="1" smtClean="0"/>
              <a:t>from</a:t>
            </a:r>
            <a:r>
              <a:rPr lang="de-DE" sz="1600" dirty="0"/>
              <a:t> </a:t>
            </a:r>
            <a:r>
              <a:rPr lang="de-DE" sz="1600" dirty="0">
                <a:hlinkClick r:id="rId2"/>
              </a:rPr>
              <a:t>http://</a:t>
            </a:r>
            <a:r>
              <a:rPr lang="de-DE" sz="1600" dirty="0" smtClean="0">
                <a:hlinkClick r:id="rId2"/>
              </a:rPr>
              <a:t>www.awmf.org/uploads/tx_szleitlinien/076-001l_S3-Leitlinie_Alkohol_2016-02.pdf</a:t>
            </a:r>
            <a:r>
              <a:rPr lang="de-DE" sz="1600" dirty="0" smtClean="0"/>
              <a:t> </a:t>
            </a:r>
            <a:endParaRPr lang="da-DK" sz="1600" dirty="0"/>
          </a:p>
          <a:p>
            <a:pPr marL="790956" lvl="1" indent="-342900">
              <a:buFont typeface="+mj-lt"/>
              <a:buAutoNum type="arabicPeriod"/>
            </a:pPr>
            <a:r>
              <a:rPr lang="de-DE" sz="1600" dirty="0"/>
              <a:t>Kuitunen-Paul, S., Rehm, J., Lachenmeier, D. W., </a:t>
            </a:r>
            <a:r>
              <a:rPr lang="de-DE" sz="1600" dirty="0" err="1"/>
              <a:t>Kadrić</a:t>
            </a:r>
            <a:r>
              <a:rPr lang="de-DE" sz="1600" dirty="0"/>
              <a:t>, F., Kuitunen, P. T., Wittchen, H.-U., &amp; Manthey, J. (2017). Assessment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alcoholic</a:t>
            </a:r>
            <a:r>
              <a:rPr lang="de-DE" sz="1600" dirty="0"/>
              <a:t> </a:t>
            </a:r>
            <a:r>
              <a:rPr lang="de-DE" sz="1600" dirty="0" err="1"/>
              <a:t>standard</a:t>
            </a:r>
            <a:r>
              <a:rPr lang="de-DE" sz="1600" dirty="0"/>
              <a:t> </a:t>
            </a:r>
            <a:r>
              <a:rPr lang="de-DE" sz="1600" dirty="0" err="1"/>
              <a:t>drinks</a:t>
            </a:r>
            <a:r>
              <a:rPr lang="de-DE" sz="1600" dirty="0"/>
              <a:t> </a:t>
            </a:r>
            <a:r>
              <a:rPr lang="de-DE" sz="1600" dirty="0" err="1"/>
              <a:t>using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Munich</a:t>
            </a:r>
            <a:r>
              <a:rPr lang="de-DE" sz="1600" dirty="0"/>
              <a:t> </a:t>
            </a:r>
            <a:r>
              <a:rPr lang="de-DE" sz="1600" dirty="0" err="1"/>
              <a:t>composite</a:t>
            </a:r>
            <a:r>
              <a:rPr lang="de-DE" sz="1600" dirty="0"/>
              <a:t> international </a:t>
            </a:r>
            <a:r>
              <a:rPr lang="de-DE" sz="1600" dirty="0" err="1"/>
              <a:t>diagnostic</a:t>
            </a:r>
            <a:r>
              <a:rPr lang="de-DE" sz="1600" dirty="0"/>
              <a:t> interview (M-CIDI): An </a:t>
            </a:r>
            <a:r>
              <a:rPr lang="de-DE" sz="1600" dirty="0" err="1"/>
              <a:t>evaluation</a:t>
            </a:r>
            <a:r>
              <a:rPr lang="de-DE" sz="1600" dirty="0"/>
              <a:t> </a:t>
            </a:r>
            <a:r>
              <a:rPr lang="de-DE" sz="1600" dirty="0" err="1"/>
              <a:t>and</a:t>
            </a:r>
            <a:r>
              <a:rPr lang="de-DE" sz="1600" dirty="0"/>
              <a:t> subsequent </a:t>
            </a:r>
            <a:r>
              <a:rPr lang="de-DE" sz="1600" dirty="0" err="1"/>
              <a:t>revision</a:t>
            </a:r>
            <a:r>
              <a:rPr lang="de-DE" sz="1600" dirty="0"/>
              <a:t>. </a:t>
            </a:r>
            <a:r>
              <a:rPr lang="de-DE" sz="1600" i="1" dirty="0"/>
              <a:t>International Journal </a:t>
            </a:r>
            <a:r>
              <a:rPr lang="de-DE" sz="1600" i="1" dirty="0" err="1"/>
              <a:t>of</a:t>
            </a:r>
            <a:r>
              <a:rPr lang="de-DE" sz="1600" i="1" dirty="0"/>
              <a:t> </a:t>
            </a:r>
            <a:r>
              <a:rPr lang="de-DE" sz="1600" i="1" dirty="0" err="1"/>
              <a:t>Methods</a:t>
            </a:r>
            <a:r>
              <a:rPr lang="de-DE" sz="1600" i="1" dirty="0"/>
              <a:t> in </a:t>
            </a:r>
            <a:r>
              <a:rPr lang="de-DE" sz="1600" i="1" dirty="0" err="1"/>
              <a:t>Psychiatric</a:t>
            </a:r>
            <a:r>
              <a:rPr lang="de-DE" sz="1600" i="1" dirty="0"/>
              <a:t> Research, 26</a:t>
            </a:r>
            <a:r>
              <a:rPr lang="de-DE" sz="1600" dirty="0"/>
              <a:t>, e1563. doi:10.1002/mpr.1563	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err="1" smtClean="0"/>
              <a:t>Kip</a:t>
            </a:r>
            <a:r>
              <a:rPr lang="de-DE" sz="1600" dirty="0" smtClean="0"/>
              <a:t>, M. J., Spies, C. D., Neumann, T., Nachbar, Y., </a:t>
            </a:r>
            <a:r>
              <a:rPr lang="de-DE" sz="1600" dirty="0" err="1" smtClean="0"/>
              <a:t>Alling</a:t>
            </a:r>
            <a:r>
              <a:rPr lang="de-DE" sz="1600" dirty="0" smtClean="0"/>
              <a:t>, C., … Wurst, F. M. (2008). </a:t>
            </a:r>
            <a:r>
              <a:rPr lang="en-US" sz="1600" dirty="0"/>
              <a:t>The Usefulness of Direct Ethanol Metabolites </a:t>
            </a:r>
            <a:r>
              <a:rPr lang="en-US" sz="1600" dirty="0" smtClean="0"/>
              <a:t>in Assessing </a:t>
            </a:r>
            <a:r>
              <a:rPr lang="en-US" sz="1600" dirty="0"/>
              <a:t>Alcohol Intake in </a:t>
            </a:r>
            <a:r>
              <a:rPr lang="en-US" sz="1600" dirty="0" err="1"/>
              <a:t>Nonintoxicated</a:t>
            </a:r>
            <a:r>
              <a:rPr lang="en-US" sz="1600" dirty="0"/>
              <a:t> Male </a:t>
            </a:r>
            <a:r>
              <a:rPr lang="en-US" sz="1600" dirty="0" smtClean="0"/>
              <a:t>Patients in </a:t>
            </a:r>
            <a:r>
              <a:rPr lang="en-US" sz="1600" dirty="0"/>
              <a:t>an Emergency Room </a:t>
            </a:r>
            <a:r>
              <a:rPr lang="en-US" sz="1600" dirty="0" smtClean="0"/>
              <a:t>Setting. </a:t>
            </a:r>
            <a:r>
              <a:rPr lang="en-US" sz="1600" i="1" dirty="0" smtClean="0"/>
              <a:t>Alcoholism: Clinical and Experimental Research, 32</a:t>
            </a:r>
            <a:r>
              <a:rPr lang="en-US" sz="1600" dirty="0" smtClean="0"/>
              <a:t>, 1284-1291.</a:t>
            </a:r>
            <a:endParaRPr lang="de-DE" sz="1600" dirty="0" smtClean="0"/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err="1" smtClean="0"/>
              <a:t>Tourangeau</a:t>
            </a:r>
            <a:r>
              <a:rPr lang="de-DE" sz="1600" dirty="0" smtClean="0"/>
              <a:t>, R. </a:t>
            </a:r>
            <a:r>
              <a:rPr lang="de-DE" sz="1600" dirty="0"/>
              <a:t>&amp; </a:t>
            </a:r>
            <a:r>
              <a:rPr lang="de-DE" sz="1600" dirty="0" smtClean="0"/>
              <a:t>Yan, T. </a:t>
            </a:r>
            <a:r>
              <a:rPr lang="de-DE" sz="1600" dirty="0"/>
              <a:t>(</a:t>
            </a:r>
            <a:r>
              <a:rPr lang="de-DE" sz="1600" dirty="0" smtClean="0"/>
              <a:t>2007). Sensitive </a:t>
            </a:r>
            <a:r>
              <a:rPr lang="de-DE" sz="1600" dirty="0" err="1" smtClean="0"/>
              <a:t>questions</a:t>
            </a:r>
            <a:r>
              <a:rPr lang="de-DE" sz="1600" dirty="0" smtClean="0"/>
              <a:t> in </a:t>
            </a:r>
            <a:r>
              <a:rPr lang="de-DE" sz="1600" dirty="0" err="1" smtClean="0"/>
              <a:t>surveys</a:t>
            </a:r>
            <a:r>
              <a:rPr lang="de-DE" sz="1600" dirty="0" smtClean="0"/>
              <a:t>. </a:t>
            </a:r>
            <a:r>
              <a:rPr lang="de-DE" sz="1600" i="1" dirty="0" smtClean="0"/>
              <a:t>Psychological Bulletin, 133</a:t>
            </a:r>
            <a:r>
              <a:rPr lang="de-DE" sz="1600" dirty="0" smtClean="0"/>
              <a:t>, 859-883.</a:t>
            </a:r>
          </a:p>
          <a:p>
            <a:pPr marL="790956" lvl="1" indent="-342900">
              <a:buFont typeface="+mj-lt"/>
              <a:buAutoNum type="arabicPeriod"/>
            </a:pPr>
            <a:r>
              <a:rPr lang="en-US" sz="1600" dirty="0" smtClean="0"/>
              <a:t>Greenfield</a:t>
            </a:r>
            <a:r>
              <a:rPr lang="en-US" sz="1600" dirty="0"/>
              <a:t>, T. K., &amp; Kerr, W. C. (2008). Alcohol measurement </a:t>
            </a:r>
            <a:r>
              <a:rPr lang="en-US" sz="1600" dirty="0" smtClean="0"/>
              <a:t>methodology in </a:t>
            </a:r>
            <a:r>
              <a:rPr lang="en-US" sz="1600" dirty="0"/>
              <a:t>epidemiology: Recent advances and opportunities. </a:t>
            </a:r>
            <a:r>
              <a:rPr lang="en-US" sz="1600" i="1" dirty="0"/>
              <a:t>Addiction, </a:t>
            </a:r>
            <a:r>
              <a:rPr lang="en-US" sz="1600" i="1" dirty="0" smtClean="0"/>
              <a:t>103</a:t>
            </a:r>
            <a:r>
              <a:rPr lang="en-US" sz="1600" dirty="0" smtClean="0"/>
              <a:t>, 1082–1099.</a:t>
            </a:r>
            <a:endParaRPr lang="de-DE" sz="1600" dirty="0" smtClean="0"/>
          </a:p>
          <a:p>
            <a:pPr marL="790956" lvl="1" indent="-342900">
              <a:buFont typeface="+mj-lt"/>
              <a:buAutoNum type="arabicPeriod"/>
            </a:pPr>
            <a:r>
              <a:rPr lang="en-US" sz="1600" dirty="0"/>
              <a:t>Kerr, W. C., &amp; </a:t>
            </a:r>
            <a:r>
              <a:rPr lang="en-US" sz="1600" dirty="0" err="1"/>
              <a:t>Stockwell</a:t>
            </a:r>
            <a:r>
              <a:rPr lang="en-US" sz="1600" dirty="0"/>
              <a:t>, T. (2012). Understanding standard drinks </a:t>
            </a:r>
            <a:r>
              <a:rPr lang="en-US" sz="1600" dirty="0" smtClean="0"/>
              <a:t>and drinking </a:t>
            </a:r>
            <a:r>
              <a:rPr lang="en-US" sz="1600" dirty="0"/>
              <a:t>guidelines. </a:t>
            </a:r>
            <a:r>
              <a:rPr lang="en-US" sz="1600" i="1" dirty="0"/>
              <a:t>Drug and Alcohol Review, </a:t>
            </a:r>
            <a:r>
              <a:rPr lang="en-US" sz="1600" i="1" dirty="0" smtClean="0"/>
              <a:t>31</a:t>
            </a:r>
            <a:r>
              <a:rPr lang="en-US" sz="1600" dirty="0" smtClean="0"/>
              <a:t>, 200–205.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smtClean="0"/>
              <a:t>Rehm, J. (2016). </a:t>
            </a:r>
            <a:r>
              <a:rPr lang="en-US" sz="1600" dirty="0" smtClean="0"/>
              <a:t>How </a:t>
            </a:r>
            <a:r>
              <a:rPr lang="en-US" sz="1600" dirty="0"/>
              <a:t>should prevalence of alcohol use disorders be assessed globally</a:t>
            </a:r>
            <a:r>
              <a:rPr lang="en-US" sz="1600" dirty="0" smtClean="0"/>
              <a:t>? </a:t>
            </a:r>
            <a:r>
              <a:rPr lang="en-US" sz="1600" i="1" dirty="0" smtClean="0"/>
              <a:t>International Journal of Methods in Psychiatric Research, 25</a:t>
            </a:r>
            <a:r>
              <a:rPr lang="en-US" sz="1600" dirty="0" smtClean="0"/>
              <a:t>, 79-85.</a:t>
            </a:r>
            <a:endParaRPr lang="de-DE" sz="1600" dirty="0"/>
          </a:p>
          <a:p>
            <a:pPr marL="790956" lvl="1" indent="-342900">
              <a:buFont typeface="+mj-lt"/>
              <a:buAutoNum type="arabicPeriod"/>
            </a:pPr>
            <a:r>
              <a:rPr lang="de-DE" sz="1600" dirty="0"/>
              <a:t>Rehm, J., </a:t>
            </a:r>
            <a:r>
              <a:rPr lang="de-DE" sz="1600" dirty="0" err="1"/>
              <a:t>Marmet</a:t>
            </a:r>
            <a:r>
              <a:rPr lang="de-DE" sz="1600" dirty="0"/>
              <a:t>, S., Anderson, P., </a:t>
            </a:r>
            <a:r>
              <a:rPr lang="de-DE" sz="1600" dirty="0" err="1"/>
              <a:t>Gual</a:t>
            </a:r>
            <a:r>
              <a:rPr lang="de-DE" sz="1600" dirty="0"/>
              <a:t>, A., Kraus, L., </a:t>
            </a:r>
            <a:r>
              <a:rPr lang="de-DE" sz="1600" dirty="0" err="1"/>
              <a:t>Nutt</a:t>
            </a:r>
            <a:r>
              <a:rPr lang="de-DE" sz="1600" dirty="0"/>
              <a:t>, D. J., …</a:t>
            </a:r>
            <a:r>
              <a:rPr lang="de-DE" sz="1600" dirty="0" err="1"/>
              <a:t>Samokhvalov</a:t>
            </a:r>
            <a:r>
              <a:rPr lang="de-DE" sz="1600" dirty="0"/>
              <a:t>, A. V. (2013). </a:t>
            </a:r>
            <a:r>
              <a:rPr lang="de-DE" sz="1600" dirty="0" err="1"/>
              <a:t>Defining</a:t>
            </a:r>
            <a:r>
              <a:rPr lang="de-DE" sz="1600" dirty="0"/>
              <a:t> </a:t>
            </a:r>
            <a:r>
              <a:rPr lang="de-DE" sz="1600" dirty="0" err="1"/>
              <a:t>Substance</a:t>
            </a:r>
            <a:r>
              <a:rPr lang="de-DE" sz="1600" dirty="0"/>
              <a:t> </a:t>
            </a:r>
            <a:r>
              <a:rPr lang="de-DE" sz="1600" dirty="0" err="1"/>
              <a:t>Use</a:t>
            </a:r>
            <a:r>
              <a:rPr lang="de-DE" sz="1600" dirty="0"/>
              <a:t> </a:t>
            </a:r>
            <a:r>
              <a:rPr lang="de-DE" sz="1600" dirty="0" err="1"/>
              <a:t>Disorders</a:t>
            </a:r>
            <a:r>
              <a:rPr lang="de-DE" sz="1600" dirty="0"/>
              <a:t>: Do </a:t>
            </a:r>
            <a:r>
              <a:rPr lang="de-DE" sz="1600" dirty="0" err="1"/>
              <a:t>we</a:t>
            </a:r>
            <a:r>
              <a:rPr lang="de-DE" sz="1600" dirty="0"/>
              <a:t> </a:t>
            </a:r>
            <a:r>
              <a:rPr lang="de-DE" sz="1600" dirty="0" err="1"/>
              <a:t>really</a:t>
            </a:r>
            <a:r>
              <a:rPr lang="de-DE" sz="1600" dirty="0"/>
              <a:t> </a:t>
            </a:r>
            <a:r>
              <a:rPr lang="de-DE" sz="1600" dirty="0" err="1"/>
              <a:t>need</a:t>
            </a:r>
            <a:r>
              <a:rPr lang="de-DE" sz="1600" dirty="0"/>
              <a:t> </a:t>
            </a:r>
            <a:r>
              <a:rPr lang="de-DE" sz="1600" dirty="0" err="1"/>
              <a:t>more</a:t>
            </a:r>
            <a:r>
              <a:rPr lang="de-DE" sz="1600" dirty="0"/>
              <a:t> </a:t>
            </a:r>
            <a:r>
              <a:rPr lang="de-DE" sz="1600" dirty="0" err="1"/>
              <a:t>than</a:t>
            </a:r>
            <a:r>
              <a:rPr lang="de-DE" sz="1600" dirty="0"/>
              <a:t> heavy </a:t>
            </a:r>
            <a:r>
              <a:rPr lang="de-DE" sz="1600" dirty="0" err="1"/>
              <a:t>use</a:t>
            </a:r>
            <a:r>
              <a:rPr lang="de-DE" sz="1600" dirty="0"/>
              <a:t>? </a:t>
            </a:r>
            <a:r>
              <a:rPr lang="de-DE" sz="1600" i="1" dirty="0" err="1"/>
              <a:t>Alcohol</a:t>
            </a:r>
            <a:r>
              <a:rPr lang="de-DE" sz="1600" i="1" dirty="0"/>
              <a:t> </a:t>
            </a:r>
            <a:r>
              <a:rPr lang="de-DE" sz="1600" i="1" dirty="0" err="1"/>
              <a:t>and</a:t>
            </a:r>
            <a:r>
              <a:rPr lang="de-DE" sz="1600" i="1" dirty="0"/>
              <a:t> </a:t>
            </a:r>
            <a:r>
              <a:rPr lang="de-DE" sz="1600" i="1" dirty="0" err="1"/>
              <a:t>Alcoholism</a:t>
            </a:r>
            <a:r>
              <a:rPr lang="de-DE" sz="1600" i="1" dirty="0"/>
              <a:t>, 48</a:t>
            </a:r>
            <a:r>
              <a:rPr lang="de-DE" sz="1600" dirty="0"/>
              <a:t>, </a:t>
            </a:r>
            <a:r>
              <a:rPr lang="de-DE" sz="1600" dirty="0" smtClean="0"/>
              <a:t>633–640.</a:t>
            </a:r>
          </a:p>
          <a:p>
            <a:pPr marL="790956" lvl="1" indent="-342900">
              <a:buFont typeface="+mj-lt"/>
              <a:buAutoNum type="arabicPeriod"/>
            </a:pPr>
            <a:r>
              <a:rPr lang="da-DK" sz="1600" dirty="0" smtClean="0"/>
              <a:t>Saha, T. D., Stinson, F. S., &amp; Grant, B. F. (</a:t>
            </a:r>
            <a:r>
              <a:rPr lang="da-DK" sz="1600" dirty="0"/>
              <a:t>2007</a:t>
            </a:r>
            <a:r>
              <a:rPr lang="da-DK" sz="1600" dirty="0" smtClean="0"/>
              <a:t>). </a:t>
            </a:r>
            <a:r>
              <a:rPr lang="en-US" sz="1600" dirty="0"/>
              <a:t>The Role of Alcohol Consumption in Future Classifications </a:t>
            </a:r>
            <a:r>
              <a:rPr lang="en-US" sz="1600" dirty="0" smtClean="0"/>
              <a:t>of Alcohol </a:t>
            </a:r>
            <a:r>
              <a:rPr lang="en-US" sz="1600" dirty="0"/>
              <a:t>Use </a:t>
            </a:r>
            <a:r>
              <a:rPr lang="en-US" sz="1600" dirty="0" smtClean="0"/>
              <a:t>Disorders. </a:t>
            </a:r>
            <a:r>
              <a:rPr lang="en-US" sz="1600" i="1" dirty="0" smtClean="0"/>
              <a:t>Drug and Alcohol Dependence, 89</a:t>
            </a:r>
            <a:r>
              <a:rPr lang="en-US" sz="1600" dirty="0" smtClean="0"/>
              <a:t>, 82-92.</a:t>
            </a:r>
            <a:endParaRPr lang="da-DK" sz="1600" dirty="0"/>
          </a:p>
          <a:p>
            <a:pPr marL="790956" lvl="1" indent="-342900">
              <a:buFont typeface="+mj-lt"/>
              <a:buAutoNum type="arabicPeriod"/>
            </a:pPr>
            <a:r>
              <a:rPr lang="en-US" sz="1600" dirty="0"/>
              <a:t>Morgenstern, J., </a:t>
            </a:r>
            <a:r>
              <a:rPr lang="en-US" sz="1600" dirty="0" err="1"/>
              <a:t>Kuerbis</a:t>
            </a:r>
            <a:r>
              <a:rPr lang="en-US" sz="1600" dirty="0"/>
              <a:t>, A., &amp; </a:t>
            </a:r>
            <a:r>
              <a:rPr lang="en-US" sz="1600" dirty="0" err="1"/>
              <a:t>Muench</a:t>
            </a:r>
            <a:r>
              <a:rPr lang="en-US" sz="1600" dirty="0"/>
              <a:t>, F. (2014). Ecological </a:t>
            </a:r>
            <a:r>
              <a:rPr lang="en-US" sz="1600" dirty="0" smtClean="0"/>
              <a:t>momentary assessment </a:t>
            </a:r>
            <a:r>
              <a:rPr lang="en-US" sz="1600" dirty="0"/>
              <a:t>and alcohol use disorder treatment. </a:t>
            </a:r>
            <a:r>
              <a:rPr lang="en-US" sz="1600" i="1" dirty="0"/>
              <a:t>Alcohol </a:t>
            </a:r>
            <a:r>
              <a:rPr lang="en-US" sz="1600" i="1" dirty="0" smtClean="0"/>
              <a:t>Research: Current </a:t>
            </a:r>
            <a:r>
              <a:rPr lang="en-US" sz="1600" i="1" dirty="0"/>
              <a:t>Reviews, </a:t>
            </a:r>
            <a:r>
              <a:rPr lang="en-US" sz="1600" i="1" dirty="0" smtClean="0"/>
              <a:t>36</a:t>
            </a:r>
            <a:r>
              <a:rPr lang="en-US" sz="1600" dirty="0" smtClean="0"/>
              <a:t>, </a:t>
            </a:r>
            <a:r>
              <a:rPr lang="en-US" sz="1600" dirty="0"/>
              <a:t>101–110.</a:t>
            </a:r>
            <a:endParaRPr lang="de-DE" sz="1600" dirty="0" smtClean="0"/>
          </a:p>
          <a:p>
            <a:pPr marL="36576" indent="0">
              <a:buNone/>
            </a:pPr>
            <a:endParaRPr lang="de-DE" sz="2000" b="1" dirty="0" smtClean="0"/>
          </a:p>
          <a:p>
            <a:pPr marL="36576" indent="0">
              <a:buNone/>
            </a:pPr>
            <a:r>
              <a:rPr lang="de-DE" sz="2000" b="1" dirty="0" err="1" smtClean="0"/>
              <a:t>Results</a:t>
            </a:r>
            <a:endParaRPr lang="de-DE" sz="2000" b="1" dirty="0" smtClean="0"/>
          </a:p>
          <a:p>
            <a:pPr marL="448056" lvl="1" indent="0">
              <a:buNone/>
            </a:pPr>
            <a:r>
              <a:rPr lang="da-DK" sz="1600" dirty="0" smtClean="0">
                <a:solidFill>
                  <a:srgbClr val="0070C0"/>
                </a:solidFill>
              </a:rPr>
              <a:t>x </a:t>
            </a:r>
            <a:r>
              <a:rPr lang="da-DK" sz="1600" dirty="0" smtClean="0"/>
              <a:t>	Lachner</a:t>
            </a:r>
            <a:r>
              <a:rPr lang="da-DK" sz="1600" dirty="0"/>
              <a:t>, G., Wittchen, H.‐U., Perkonigg, A., Holly, A., Schuster, P</a:t>
            </a:r>
            <a:r>
              <a:rPr lang="da-DK" sz="1600" dirty="0" smtClean="0"/>
              <a:t>., Wunderlich</a:t>
            </a:r>
            <a:r>
              <a:rPr lang="da-DK" sz="1600" dirty="0"/>
              <a:t>, U., … Pfister, H. (1998). Structure, content and </a:t>
            </a:r>
            <a:r>
              <a:rPr lang="da-DK" sz="1600" dirty="0" smtClean="0"/>
              <a:t>reliability of </a:t>
            </a:r>
            <a:r>
              <a:rPr lang="da-DK" sz="1600" dirty="0"/>
              <a:t>the Munich‐composite </a:t>
            </a:r>
            <a:r>
              <a:rPr lang="da-DK" sz="1600" dirty="0" smtClean="0"/>
              <a:t>	international </a:t>
            </a:r>
            <a:r>
              <a:rPr lang="da-DK" sz="1600" dirty="0"/>
              <a:t>diagnostic interview (</a:t>
            </a:r>
            <a:r>
              <a:rPr lang="da-DK" sz="1600" dirty="0" smtClean="0"/>
              <a:t>M‐CIDI) substance </a:t>
            </a:r>
            <a:r>
              <a:rPr lang="da-DK" sz="1600" dirty="0"/>
              <a:t>use sections. </a:t>
            </a:r>
            <a:r>
              <a:rPr lang="da-DK" sz="1600" i="1" dirty="0"/>
              <a:t>European </a:t>
            </a:r>
            <a:r>
              <a:rPr lang="da-DK" sz="1600" i="1"/>
              <a:t>Addiction </a:t>
            </a:r>
            <a:r>
              <a:rPr lang="da-DK" sz="1600" i="1" smtClean="0"/>
              <a:t>Research</a:t>
            </a:r>
            <a:r>
              <a:rPr lang="da-DK" sz="1600" i="1" dirty="0"/>
              <a:t>, 4</a:t>
            </a:r>
            <a:r>
              <a:rPr lang="da-DK" sz="1600" dirty="0"/>
              <a:t>, </a:t>
            </a:r>
            <a:r>
              <a:rPr lang="da-DK" sz="1600" dirty="0" smtClean="0"/>
              <a:t>28–41.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smtClean="0"/>
              <a:t>Kuitunen-Paul, S., Rehm, J., Lachenmeier, D. W., </a:t>
            </a:r>
            <a:r>
              <a:rPr lang="de-DE" sz="1600" dirty="0" err="1" smtClean="0"/>
              <a:t>Kadrić</a:t>
            </a:r>
            <a:r>
              <a:rPr lang="de-DE" sz="1600" dirty="0" smtClean="0"/>
              <a:t>, F., Kuitunen, P. T., Wittchen, H.-U., &amp; Manthey, J. (2017). Assessment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alcoholic</a:t>
            </a:r>
            <a:r>
              <a:rPr lang="de-DE" sz="1600" dirty="0" smtClean="0"/>
              <a:t> </a:t>
            </a:r>
            <a:r>
              <a:rPr lang="de-DE" sz="1600" dirty="0" err="1" smtClean="0"/>
              <a:t>standard</a:t>
            </a:r>
            <a:r>
              <a:rPr lang="de-DE" sz="1600" dirty="0" smtClean="0"/>
              <a:t> </a:t>
            </a:r>
            <a:r>
              <a:rPr lang="de-DE" sz="1600" dirty="0" err="1" smtClean="0"/>
              <a:t>drinks</a:t>
            </a:r>
            <a:r>
              <a:rPr lang="de-DE" sz="1600" dirty="0" smtClean="0"/>
              <a:t> </a:t>
            </a:r>
            <a:r>
              <a:rPr lang="de-DE" sz="1600" dirty="0" err="1" smtClean="0"/>
              <a:t>using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Munich</a:t>
            </a:r>
            <a:r>
              <a:rPr lang="de-DE" sz="1600" dirty="0" smtClean="0"/>
              <a:t> </a:t>
            </a:r>
            <a:r>
              <a:rPr lang="de-DE" sz="1600" dirty="0" err="1" smtClean="0"/>
              <a:t>composite</a:t>
            </a:r>
            <a:r>
              <a:rPr lang="de-DE" sz="1600" dirty="0" smtClean="0"/>
              <a:t> international </a:t>
            </a:r>
            <a:r>
              <a:rPr lang="de-DE" sz="1600" dirty="0" err="1" smtClean="0"/>
              <a:t>diagnostic</a:t>
            </a:r>
            <a:r>
              <a:rPr lang="de-DE" sz="1600" dirty="0" smtClean="0"/>
              <a:t> interview (M-CIDI): An </a:t>
            </a:r>
            <a:r>
              <a:rPr lang="de-DE" sz="1600" dirty="0" err="1" smtClean="0"/>
              <a:t>evaluation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subsequent </a:t>
            </a:r>
            <a:r>
              <a:rPr lang="de-DE" sz="1600" dirty="0" err="1" smtClean="0"/>
              <a:t>revision</a:t>
            </a:r>
            <a:r>
              <a:rPr lang="de-DE" sz="1600" dirty="0" smtClean="0"/>
              <a:t>. </a:t>
            </a:r>
            <a:r>
              <a:rPr lang="de-DE" sz="1600" i="1" dirty="0" smtClean="0"/>
              <a:t>International Journal </a:t>
            </a:r>
            <a:r>
              <a:rPr lang="de-DE" sz="1600" i="1" dirty="0" err="1" smtClean="0"/>
              <a:t>of</a:t>
            </a:r>
            <a:r>
              <a:rPr lang="de-DE" sz="1600" i="1" dirty="0" smtClean="0"/>
              <a:t> </a:t>
            </a:r>
            <a:r>
              <a:rPr lang="de-DE" sz="1600" i="1" dirty="0" err="1" smtClean="0"/>
              <a:t>Methods</a:t>
            </a:r>
            <a:r>
              <a:rPr lang="de-DE" sz="1600" i="1" dirty="0" smtClean="0"/>
              <a:t> in </a:t>
            </a:r>
            <a:r>
              <a:rPr lang="de-DE" sz="1600" i="1" dirty="0" err="1" smtClean="0"/>
              <a:t>Psychiatric</a:t>
            </a:r>
            <a:r>
              <a:rPr lang="de-DE" sz="1600" i="1" dirty="0" smtClean="0"/>
              <a:t> Research, 26</a:t>
            </a:r>
            <a:r>
              <a:rPr lang="de-DE" sz="1600" dirty="0" smtClean="0"/>
              <a:t>, e1563. doi:10.1002/mpr.1563	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smtClean="0"/>
              <a:t>Kuitunen, P., Scheffel, C., </a:t>
            </a:r>
            <a:r>
              <a:rPr lang="de-DE" sz="1600" dirty="0"/>
              <a:t>&amp; Kuitunen-Paul </a:t>
            </a:r>
            <a:r>
              <a:rPr lang="de-DE" sz="1600" dirty="0" smtClean="0"/>
              <a:t>, S. (in </a:t>
            </a:r>
            <a:r>
              <a:rPr lang="de-DE" sz="1600" dirty="0" err="1"/>
              <a:t>prep</a:t>
            </a:r>
            <a:r>
              <a:rPr lang="de-DE" sz="1600" dirty="0" smtClean="0"/>
              <a:t>.). </a:t>
            </a:r>
            <a:r>
              <a:rPr lang="en-US" sz="1600" dirty="0"/>
              <a:t>Assignment of Alcohol Drinks to CIDI Drink </a:t>
            </a:r>
            <a:r>
              <a:rPr lang="en-US" sz="1600" dirty="0" smtClean="0"/>
              <a:t>Categories.</a:t>
            </a:r>
            <a:r>
              <a:rPr lang="de-DE" sz="1600" dirty="0"/>
              <a:t>	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/>
              <a:t>Kuitunen-Paul, S., Höfler, M., Sommer, C., Jünger, E., Garbusow, M., Sebold, M., . . . Wittchen, H.-U. </a:t>
            </a:r>
            <a:r>
              <a:rPr lang="de-DE" sz="1600" dirty="0" smtClean="0"/>
              <a:t>(in </a:t>
            </a:r>
            <a:r>
              <a:rPr lang="de-DE" sz="1600" dirty="0" err="1" smtClean="0"/>
              <a:t>prep</a:t>
            </a:r>
            <a:r>
              <a:rPr lang="de-DE" sz="1600" dirty="0" smtClean="0"/>
              <a:t>.). </a:t>
            </a:r>
            <a:r>
              <a:rPr lang="de-DE" sz="1600" dirty="0"/>
              <a:t>A </a:t>
            </a:r>
            <a:r>
              <a:rPr lang="de-DE" sz="1600" dirty="0" err="1"/>
              <a:t>number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a </a:t>
            </a:r>
            <a:r>
              <a:rPr lang="de-DE" sz="1600" dirty="0" err="1"/>
              <a:t>number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a </a:t>
            </a:r>
            <a:r>
              <a:rPr lang="de-DE" sz="1600" dirty="0" err="1"/>
              <a:t>number</a:t>
            </a:r>
            <a:r>
              <a:rPr lang="de-DE" sz="1600" dirty="0"/>
              <a:t>: Modeling </a:t>
            </a:r>
            <a:r>
              <a:rPr lang="de-DE" sz="1600" dirty="0" err="1"/>
              <a:t>drinking</a:t>
            </a:r>
            <a:r>
              <a:rPr lang="de-DE" sz="1600" dirty="0"/>
              <a:t> </a:t>
            </a:r>
            <a:r>
              <a:rPr lang="de-DE" sz="1600" dirty="0" err="1"/>
              <a:t>frequencies</a:t>
            </a:r>
            <a:r>
              <a:rPr lang="de-DE" sz="1600" dirty="0"/>
              <a:t> in </a:t>
            </a:r>
            <a:r>
              <a:rPr lang="de-DE" sz="1600" dirty="0" err="1"/>
              <a:t>quantity</a:t>
            </a:r>
            <a:r>
              <a:rPr lang="de-DE" sz="1600" dirty="0"/>
              <a:t>-</a:t>
            </a:r>
            <a:r>
              <a:rPr lang="de-DE" sz="1600" dirty="0" err="1"/>
              <a:t>frequency</a:t>
            </a:r>
            <a:r>
              <a:rPr lang="de-DE" sz="1600" dirty="0"/>
              <a:t>-parameters in </a:t>
            </a:r>
            <a:r>
              <a:rPr lang="de-DE" sz="1600" dirty="0" err="1"/>
              <a:t>epidemiological</a:t>
            </a:r>
            <a:r>
              <a:rPr lang="de-DE" sz="1600" dirty="0"/>
              <a:t> </a:t>
            </a:r>
            <a:r>
              <a:rPr lang="de-DE" sz="1600" dirty="0" err="1" smtClean="0"/>
              <a:t>research</a:t>
            </a:r>
            <a:r>
              <a:rPr lang="de-DE" sz="1600" dirty="0" smtClean="0"/>
              <a:t>.</a:t>
            </a:r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smtClean="0"/>
              <a:t>Kuitunen-Paul</a:t>
            </a:r>
            <a:r>
              <a:rPr lang="de-DE" sz="1600" dirty="0"/>
              <a:t>, S., </a:t>
            </a:r>
            <a:r>
              <a:rPr lang="de-DE" sz="1600" dirty="0" err="1"/>
              <a:t>Pfab</a:t>
            </a:r>
            <a:r>
              <a:rPr lang="de-DE" sz="1600" dirty="0"/>
              <a:t>, S., Garbusow, M., Heinz, A., Kuitunen, P. T., Manthey, J., . . . Wittchen, H.-U. </a:t>
            </a:r>
            <a:r>
              <a:rPr lang="de-DE" sz="1600" dirty="0" smtClean="0"/>
              <a:t>(</a:t>
            </a:r>
            <a:r>
              <a:rPr lang="de-DE" sz="1600" dirty="0" err="1" smtClean="0"/>
              <a:t>submitted</a:t>
            </a:r>
            <a:r>
              <a:rPr lang="de-DE" sz="1600" dirty="0" smtClean="0"/>
              <a:t>). </a:t>
            </a:r>
            <a:r>
              <a:rPr lang="de-DE" sz="1600" dirty="0" err="1"/>
              <a:t>Identification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risky</a:t>
            </a:r>
            <a:r>
              <a:rPr lang="de-DE" sz="1600" dirty="0"/>
              <a:t> </a:t>
            </a:r>
            <a:r>
              <a:rPr lang="de-DE" sz="1600" dirty="0" err="1"/>
              <a:t>drinking</a:t>
            </a:r>
            <a:r>
              <a:rPr lang="de-DE" sz="1600" dirty="0"/>
              <a:t> in </a:t>
            </a:r>
            <a:r>
              <a:rPr lang="de-DE" sz="1600" dirty="0" err="1"/>
              <a:t>the</a:t>
            </a:r>
            <a:r>
              <a:rPr lang="de-DE" sz="1600" dirty="0"/>
              <a:t> 10-item AUDIT: </a:t>
            </a:r>
            <a:r>
              <a:rPr lang="de-DE" sz="1600" dirty="0" err="1"/>
              <a:t>Results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a </a:t>
            </a:r>
            <a:r>
              <a:rPr lang="de-DE" sz="1600" dirty="0" err="1"/>
              <a:t>prospective</a:t>
            </a:r>
            <a:r>
              <a:rPr lang="de-DE" sz="1600" dirty="0"/>
              <a:t> </a:t>
            </a:r>
            <a:r>
              <a:rPr lang="de-DE" sz="1600" dirty="0" err="1"/>
              <a:t>study</a:t>
            </a:r>
            <a:r>
              <a:rPr lang="de-DE" sz="1600" dirty="0"/>
              <a:t> </a:t>
            </a:r>
            <a:r>
              <a:rPr lang="de-DE" sz="1600" dirty="0" err="1"/>
              <a:t>among</a:t>
            </a:r>
            <a:r>
              <a:rPr lang="de-DE" sz="1600" dirty="0"/>
              <a:t> 18-21 </a:t>
            </a:r>
            <a:r>
              <a:rPr lang="de-DE" sz="1600" dirty="0" err="1"/>
              <a:t>years</a:t>
            </a:r>
            <a:r>
              <a:rPr lang="de-DE" sz="1600" dirty="0"/>
              <a:t> </a:t>
            </a:r>
            <a:r>
              <a:rPr lang="de-DE" sz="1600" dirty="0" err="1"/>
              <a:t>old</a:t>
            </a:r>
            <a:r>
              <a:rPr lang="de-DE" sz="1600" dirty="0"/>
              <a:t> non-</a:t>
            </a:r>
            <a:r>
              <a:rPr lang="de-DE" sz="1600" dirty="0" err="1"/>
              <a:t>dependent</a:t>
            </a:r>
            <a:r>
              <a:rPr lang="de-DE" sz="1600" dirty="0"/>
              <a:t> German </a:t>
            </a:r>
            <a:r>
              <a:rPr lang="de-DE" sz="1600" dirty="0" err="1"/>
              <a:t>males</a:t>
            </a:r>
            <a:r>
              <a:rPr lang="de-DE" sz="1600" dirty="0"/>
              <a:t>. </a:t>
            </a:r>
            <a:endParaRPr lang="de-DE" sz="1600" dirty="0" smtClean="0"/>
          </a:p>
          <a:p>
            <a:pPr marL="790956" lvl="1" indent="-342900">
              <a:buFont typeface="+mj-lt"/>
              <a:buAutoNum type="arabicPeriod"/>
            </a:pPr>
            <a:r>
              <a:rPr lang="de-DE" sz="1600" dirty="0" smtClean="0"/>
              <a:t>Kuitunen-Paul</a:t>
            </a:r>
            <a:r>
              <a:rPr lang="de-DE" sz="1600" dirty="0"/>
              <a:t>, S., Manthey, J., Trautmann, S., Pieper, L., Wittchen, H.-U., &amp; Rehm, J. (2017). </a:t>
            </a:r>
            <a:r>
              <a:rPr lang="de-DE" sz="1600" dirty="0" err="1"/>
              <a:t>Alcohol</a:t>
            </a:r>
            <a:r>
              <a:rPr lang="de-DE" sz="1600" dirty="0"/>
              <a:t> </a:t>
            </a:r>
            <a:r>
              <a:rPr lang="de-DE" sz="1600" dirty="0" err="1"/>
              <a:t>dependence</a:t>
            </a:r>
            <a:r>
              <a:rPr lang="de-DE" sz="1600" dirty="0"/>
              <a:t> in </a:t>
            </a:r>
            <a:r>
              <a:rPr lang="de-DE" sz="1600" dirty="0" err="1"/>
              <a:t>primary</a:t>
            </a:r>
            <a:r>
              <a:rPr lang="de-DE" sz="1600" dirty="0"/>
              <a:t> care: </a:t>
            </a:r>
            <a:r>
              <a:rPr lang="de-DE" sz="1600" dirty="0" err="1"/>
              <a:t>Which</a:t>
            </a:r>
            <a:r>
              <a:rPr lang="de-DE" sz="1600" dirty="0"/>
              <a:t> </a:t>
            </a:r>
            <a:r>
              <a:rPr lang="de-DE" sz="1600" dirty="0" err="1"/>
              <a:t>patients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dirty="0" err="1"/>
              <a:t>diagnosed</a:t>
            </a:r>
            <a:r>
              <a:rPr lang="de-DE" sz="1600" dirty="0"/>
              <a:t>? </a:t>
            </a:r>
            <a:r>
              <a:rPr lang="de-DE" sz="1600" i="1" dirty="0"/>
              <a:t>Suchttherapie, 18</a:t>
            </a:r>
            <a:r>
              <a:rPr lang="de-DE" sz="1600" dirty="0"/>
              <a:t>, 82-89. doi:10.1055/s-0042-113143</a:t>
            </a:r>
            <a:endParaRPr lang="de-DE" sz="1600" baseline="30000" dirty="0"/>
          </a:p>
        </p:txBody>
      </p:sp>
    </p:spTree>
    <p:extLst>
      <p:ext uri="{BB962C8B-B14F-4D97-AF65-F5344CB8AC3E}">
        <p14:creationId xmlns:p14="http://schemas.microsoft.com/office/powerpoint/2010/main" val="186498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591016"/>
            <a:ext cx="3053868" cy="2621960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sz="2400" dirty="0"/>
              <a:t>Validation of alcohol consumption self-reports in the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Munich </a:t>
            </a:r>
            <a:r>
              <a:rPr lang="en-US" sz="2400" dirty="0"/>
              <a:t>Composite International Diagnostic Interview </a:t>
            </a:r>
            <a:br>
              <a:rPr lang="en-US" sz="2400" dirty="0"/>
            </a:br>
            <a:r>
              <a:rPr lang="en-US" sz="2400" dirty="0"/>
              <a:t>(M-CIDI</a:t>
            </a:r>
            <a:r>
              <a:rPr lang="en-US" sz="2400" dirty="0" smtClean="0"/>
              <a:t>)</a:t>
            </a:r>
            <a:endParaRPr lang="de-DE" sz="2400" kern="0" cap="none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body" sz="half" idx="2"/>
          </p:nvPr>
        </p:nvSpPr>
        <p:spPr>
          <a:xfrm>
            <a:off x="5556735" y="3789854"/>
            <a:ext cx="3053866" cy="2663482"/>
          </a:xfrm>
        </p:spPr>
        <p:txBody>
          <a:bodyPr>
            <a:noAutofit/>
          </a:bodyPr>
          <a:lstStyle/>
          <a:p>
            <a:pPr algn="l"/>
            <a:r>
              <a:rPr lang="de-DE" sz="1600" b="1" dirty="0" smtClean="0"/>
              <a:t>Sören Kuitunen-Paul  </a:t>
            </a:r>
            <a:r>
              <a:rPr lang="de-DE" sz="1600" b="1" i="1" dirty="0" smtClean="0"/>
              <a:t>et al.</a:t>
            </a:r>
          </a:p>
          <a:p>
            <a:pPr algn="l"/>
            <a:r>
              <a:rPr lang="de-DE" sz="1600" dirty="0" smtClean="0"/>
              <a:t>Institute of Clinical </a:t>
            </a:r>
            <a:r>
              <a:rPr lang="de-DE" sz="1600" dirty="0" err="1" smtClean="0"/>
              <a:t>Psychology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Psychotherapy</a:t>
            </a:r>
            <a:r>
              <a:rPr lang="de-DE" sz="1600" dirty="0" smtClean="0"/>
              <a:t>, TU </a:t>
            </a:r>
            <a:r>
              <a:rPr lang="de-DE" sz="1600" dirty="0"/>
              <a:t>Dresden, </a:t>
            </a:r>
            <a:r>
              <a:rPr lang="de-DE" sz="1600" dirty="0" smtClean="0"/>
              <a:t>Germany</a:t>
            </a:r>
          </a:p>
          <a:p>
            <a:pPr algn="l"/>
            <a:r>
              <a:rPr lang="de-DE" sz="1600" dirty="0" smtClean="0"/>
              <a:t/>
            </a:r>
            <a:br>
              <a:rPr lang="de-DE" sz="1600" dirty="0" smtClean="0"/>
            </a:br>
            <a:endParaRPr lang="de-DE" sz="1600" dirty="0" smtClean="0"/>
          </a:p>
          <a:p>
            <a:r>
              <a:rPr lang="de-DE" sz="1600" dirty="0" smtClean="0"/>
              <a:t>2nd </a:t>
            </a:r>
            <a:r>
              <a:rPr lang="de-DE" sz="1600" dirty="0"/>
              <a:t>European Conference on </a:t>
            </a:r>
            <a:r>
              <a:rPr lang="de-DE" sz="1600" dirty="0" err="1"/>
              <a:t>Addictive</a:t>
            </a:r>
            <a:r>
              <a:rPr lang="de-DE" sz="1600" dirty="0"/>
              <a:t> </a:t>
            </a:r>
            <a:r>
              <a:rPr lang="de-DE" sz="1600" dirty="0" err="1"/>
              <a:t>Behaviours</a:t>
            </a:r>
            <a:r>
              <a:rPr lang="de-DE" sz="1600" dirty="0"/>
              <a:t> </a:t>
            </a:r>
            <a:r>
              <a:rPr lang="de-DE" sz="1600" dirty="0" err="1"/>
              <a:t>and</a:t>
            </a:r>
            <a:r>
              <a:rPr lang="de-DE" sz="1600" dirty="0"/>
              <a:t> </a:t>
            </a:r>
            <a:r>
              <a:rPr lang="de-DE" sz="1600" dirty="0" err="1"/>
              <a:t>Dependencies</a:t>
            </a:r>
            <a:r>
              <a:rPr lang="de-DE" sz="1600" dirty="0"/>
              <a:t>, </a:t>
            </a:r>
            <a:r>
              <a:rPr lang="de-DE" sz="1600" dirty="0" err="1"/>
              <a:t>Lisbon</a:t>
            </a:r>
            <a:r>
              <a:rPr lang="de-DE" sz="1600" dirty="0"/>
              <a:t>, Portugal, 24.10.2017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3816424" cy="37767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88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400" dirty="0"/>
              <a:t>Kuitunen-Paul, S., </a:t>
            </a:r>
            <a:r>
              <a:rPr lang="de-DE" sz="1400" dirty="0" err="1"/>
              <a:t>Bühringer</a:t>
            </a:r>
            <a:r>
              <a:rPr lang="de-DE" sz="1400" dirty="0"/>
              <a:t>, G., Rehm, J., Manthey, J., Lachenmeier, D. W., &amp; Wittchen, H.-U. (2017). Validation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alcohol</a:t>
            </a:r>
            <a:r>
              <a:rPr lang="de-DE" sz="1400" dirty="0"/>
              <a:t> </a:t>
            </a:r>
            <a:r>
              <a:rPr lang="de-DE" sz="1400" dirty="0" err="1"/>
              <a:t>consumption</a:t>
            </a:r>
            <a:r>
              <a:rPr lang="de-DE" sz="1400" dirty="0"/>
              <a:t> </a:t>
            </a:r>
            <a:r>
              <a:rPr lang="de-DE" sz="1400" dirty="0" err="1"/>
              <a:t>self</a:t>
            </a:r>
            <a:r>
              <a:rPr lang="de-DE" sz="1400" dirty="0"/>
              <a:t>-reports in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Munich</a:t>
            </a:r>
            <a:r>
              <a:rPr lang="de-DE" sz="1400" dirty="0"/>
              <a:t> Composite International </a:t>
            </a:r>
            <a:r>
              <a:rPr lang="de-DE" sz="1400" dirty="0" err="1"/>
              <a:t>Diagnostic</a:t>
            </a:r>
            <a:r>
              <a:rPr lang="de-DE" sz="1400" dirty="0"/>
              <a:t> Interview (M-CIDI). Paper </a:t>
            </a:r>
            <a:r>
              <a:rPr lang="de-DE" sz="1400" dirty="0" err="1"/>
              <a:t>presented</a:t>
            </a:r>
            <a:r>
              <a:rPr lang="de-DE" sz="1400" dirty="0"/>
              <a:t> at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Lisbon</a:t>
            </a:r>
            <a:r>
              <a:rPr lang="de-DE" sz="1400" dirty="0"/>
              <a:t> </a:t>
            </a:r>
            <a:r>
              <a:rPr lang="de-DE" sz="1400" dirty="0" err="1"/>
              <a:t>Addictions</a:t>
            </a:r>
            <a:r>
              <a:rPr lang="de-DE" sz="1400" dirty="0"/>
              <a:t> 2017 </a:t>
            </a:r>
            <a:r>
              <a:rPr lang="de-DE" sz="1400" dirty="0" err="1"/>
              <a:t>Congress</a:t>
            </a:r>
            <a:r>
              <a:rPr lang="de-DE" sz="1400" dirty="0"/>
              <a:t> Lissabon, Portugal</a:t>
            </a:r>
            <a:r>
              <a:rPr lang="de-DE" sz="1400" dirty="0" smtClean="0"/>
              <a:t>.</a:t>
            </a:r>
            <a:endParaRPr lang="de-DE" sz="1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de-DE" dirty="0"/>
          </a:p>
          <a:p>
            <a:pPr algn="just"/>
            <a:r>
              <a:rPr lang="en-US" b="1" dirty="0" smtClean="0"/>
              <a:t>Background</a:t>
            </a:r>
            <a:r>
              <a:rPr lang="en-US" b="1" dirty="0"/>
              <a:t>:</a:t>
            </a:r>
            <a:r>
              <a:rPr lang="en-US" dirty="0"/>
              <a:t> Self-reports of recent alcohol consumption represents a crucial construct in addiction theories and research [1]. Next to biases in reporting behavior [2,3], also measurement characteristics may impact the validity of measures such as questionnaires and interviews [2,4].</a:t>
            </a:r>
            <a:endParaRPr lang="de-DE" dirty="0"/>
          </a:p>
          <a:p>
            <a:pPr algn="just"/>
            <a:r>
              <a:rPr lang="en-US" b="1" dirty="0"/>
              <a:t>Research question:</a:t>
            </a:r>
            <a:r>
              <a:rPr lang="en-US" dirty="0"/>
              <a:t> Which properties of the M-CIDI consumption assessment may be related to reporting behavior [1] and how do they translate into population-based consumption estimates [5]?</a:t>
            </a:r>
            <a:endParaRPr lang="de-DE" dirty="0"/>
          </a:p>
          <a:p>
            <a:pPr algn="just"/>
            <a:r>
              <a:rPr lang="en-US" b="1" dirty="0"/>
              <a:t>Methods:</a:t>
            </a:r>
            <a:r>
              <a:rPr lang="en-US" dirty="0"/>
              <a:t> We compare the M-CIDI to commonly applied self-report measures. Based on epidemiological samples and a non-representative beverage sample, we analyze presented drink types including the type-wise alcohol concentrations, consumption frequency categories, and transformation conventions for the quantity-frequency index.</a:t>
            </a:r>
            <a:endParaRPr lang="de-DE" dirty="0"/>
          </a:p>
          <a:p>
            <a:pPr algn="just"/>
            <a:r>
              <a:rPr lang="en-US" b="1" dirty="0"/>
              <a:t>Results:</a:t>
            </a:r>
            <a:r>
              <a:rPr lang="en-US" dirty="0"/>
              <a:t> Extra drink-types presented by M-CIDI only may be irrelevant for epidemiological settings. Standard drink conversion factors differ according to drink type and serving amount. Categorical frequency-assessment of the M-CIDI differentially under- or overestimates the number of TLFB drinking days, depending on transformation conventions. Quantity-frequency indices of the M-CIDI are related to alcohol dependence diagnosis both by general practitioners and a standardized diagnostic interview.</a:t>
            </a:r>
            <a:endParaRPr lang="de-DE" dirty="0"/>
          </a:p>
          <a:p>
            <a:pPr algn="just"/>
            <a:r>
              <a:rPr lang="en-US" b="1" dirty="0"/>
              <a:t>Key conclusion:</a:t>
            </a:r>
            <a:r>
              <a:rPr lang="en-US" dirty="0"/>
              <a:t> We suggest revisions of the M-CIDI drink list concerning classification of drinks [1], conversion of %</a:t>
            </a:r>
            <a:r>
              <a:rPr lang="en-US" dirty="0" err="1"/>
              <a:t>alc</a:t>
            </a:r>
            <a:r>
              <a:rPr lang="en-US" dirty="0"/>
              <a:t> into standard drinks [1], and converting frequencies into the maximum number of days [5], however, possible effects on consumption estimates might be small and equivocal [5].  Analyses were partly supported through grants by the German Research Foundation (WI 709/10-1, WI 709/10-2). 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96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418545" cy="3748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13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en-US" sz="2000" i="1" dirty="0" smtClean="0"/>
          </a:p>
        </p:txBody>
      </p:sp>
      <p:sp>
        <p:nvSpPr>
          <p:cNvPr id="45058" name="Foliennummernplatzhalt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D3A688-88D4-4E5E-A5B3-F541E0472941}" type="slidenum">
              <a:rPr lang="de-D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de-DE">
              <a:cs typeface="Arial" charset="0"/>
            </a:endParaRP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2000" b="1" dirty="0" smtClean="0"/>
              <a:t>Alcohol consumption</a:t>
            </a:r>
          </a:p>
          <a:p>
            <a:pPr lvl="1"/>
            <a:r>
              <a:rPr lang="en-US" sz="2000" dirty="0" smtClean="0"/>
              <a:t>Prevalent: </a:t>
            </a:r>
            <a:r>
              <a:rPr lang="en-US" sz="1600" dirty="0" smtClean="0"/>
              <a:t>Normative recreational behavior, frequently in problematic </a:t>
            </a:r>
            <a:br>
              <a:rPr lang="en-US" sz="1600" dirty="0" smtClean="0"/>
            </a:br>
            <a:r>
              <a:rPr lang="en-US" sz="1600" dirty="0" smtClean="0"/>
              <a:t>patterns </a:t>
            </a:r>
            <a:r>
              <a:rPr lang="en-US" sz="1600" baseline="30000" dirty="0" smtClean="0"/>
              <a:t>1</a:t>
            </a:r>
            <a:endParaRPr lang="en-US" sz="1600" dirty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Hazardous: </a:t>
            </a:r>
            <a:r>
              <a:rPr lang="en-US" sz="1600" dirty="0" smtClean="0"/>
              <a:t>increased risk of morbidity </a:t>
            </a:r>
            <a:r>
              <a:rPr lang="en-US" sz="1600" baseline="30000" dirty="0" smtClean="0"/>
              <a:t>2,3</a:t>
            </a:r>
            <a:r>
              <a:rPr lang="en-US" sz="1600" dirty="0" smtClean="0"/>
              <a:t> and mortality </a:t>
            </a:r>
            <a:r>
              <a:rPr lang="en-US" sz="1600" baseline="30000" dirty="0" smtClean="0"/>
              <a:t>3,4</a:t>
            </a:r>
            <a:r>
              <a:rPr lang="en-US" sz="1600" dirty="0" smtClean="0"/>
              <a:t>  leading to a significant burden for societies and the economics </a:t>
            </a:r>
            <a:r>
              <a:rPr lang="en-US" sz="1600" baseline="30000" dirty="0" smtClean="0"/>
              <a:t>2,5</a:t>
            </a:r>
            <a:endParaRPr lang="en-US" sz="1600" dirty="0" smtClean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Central clinical outcome </a:t>
            </a:r>
            <a:r>
              <a:rPr lang="en-US" sz="2000" baseline="30000" dirty="0" smtClean="0"/>
              <a:t>6 </a:t>
            </a:r>
            <a:endParaRPr lang="de-DE" sz="2000" dirty="0" smtClean="0"/>
          </a:p>
          <a:p>
            <a:pPr lvl="1"/>
            <a:endParaRPr lang="de-DE" sz="2000" dirty="0" smtClean="0"/>
          </a:p>
          <a:p>
            <a:pPr lvl="1"/>
            <a:r>
              <a:rPr lang="de-DE" sz="2000" dirty="0" err="1" smtClean="0"/>
              <a:t>Usually</a:t>
            </a:r>
            <a:r>
              <a:rPr lang="de-DE" sz="2000" dirty="0" smtClean="0"/>
              <a:t> </a:t>
            </a:r>
            <a:r>
              <a:rPr lang="de-DE" sz="2000" dirty="0" err="1" smtClean="0"/>
              <a:t>assesed</a:t>
            </a:r>
            <a:r>
              <a:rPr lang="de-DE" sz="2000" dirty="0" smtClean="0"/>
              <a:t> via </a:t>
            </a:r>
            <a:r>
              <a:rPr lang="de-DE" sz="2000" dirty="0" err="1" smtClean="0"/>
              <a:t>subjective</a:t>
            </a:r>
            <a:r>
              <a:rPr lang="de-DE" sz="2000" dirty="0" smtClean="0"/>
              <a:t> </a:t>
            </a:r>
            <a:r>
              <a:rPr lang="de-DE" sz="2000" dirty="0" err="1" smtClean="0"/>
              <a:t>reports</a:t>
            </a:r>
            <a:r>
              <a:rPr lang="de-DE" sz="2000" baseline="30000" dirty="0" smtClean="0"/>
              <a:t> 7,8</a:t>
            </a:r>
            <a:r>
              <a:rPr lang="de-DE" sz="2000" dirty="0" smtClean="0"/>
              <a:t>, e.g. </a:t>
            </a:r>
            <a:r>
              <a:rPr lang="de-DE" sz="2000" dirty="0" err="1" smtClean="0"/>
              <a:t>using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b="1" dirty="0" smtClean="0">
                <a:solidFill>
                  <a:srgbClr val="0070C0"/>
                </a:solidFill>
              </a:rPr>
              <a:t>CIDI</a:t>
            </a:r>
            <a:r>
              <a:rPr lang="de-DE" sz="2000" dirty="0" smtClean="0"/>
              <a:t>: </a:t>
            </a:r>
            <a:r>
              <a:rPr lang="en-US" sz="1600" dirty="0" smtClean="0"/>
              <a:t>diagnostics, epidemiology, basic research</a:t>
            </a:r>
            <a:endParaRPr lang="en-US" sz="1600" dirty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de-DE" sz="2000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de-DE" dirty="0"/>
          </a:p>
          <a:p>
            <a:pPr>
              <a:defRPr/>
            </a:pPr>
            <a:endParaRPr lang="de-DE" dirty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sz="2000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sz="2000" dirty="0"/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1" y="6385539"/>
            <a:ext cx="8988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2692400" algn="l"/>
                <a:tab pos="4662488" algn="l"/>
                <a:tab pos="6280150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Gomes de Matos et al. (2016)  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Roerecke &amp; Rehm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(2013)  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3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WHO 2014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4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 &amp; Roerecke (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submitted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 5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Trautmann, Rehm &amp; Wittchen (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2016)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6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Stockwell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(2009)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7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AWMF (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2016) 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8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,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47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2000" b="1" dirty="0" err="1" smtClean="0"/>
              <a:t>Quantity</a:t>
            </a:r>
            <a:r>
              <a:rPr lang="de-DE" sz="2000" b="1" dirty="0" smtClean="0"/>
              <a:t> </a:t>
            </a:r>
            <a:r>
              <a:rPr lang="de-DE" sz="2000" b="1" dirty="0" err="1"/>
              <a:t>assessment</a:t>
            </a:r>
            <a:r>
              <a:rPr lang="de-DE" sz="2000" b="1" dirty="0"/>
              <a:t>:</a:t>
            </a:r>
          </a:p>
          <a:p>
            <a:pPr lvl="1" fontAlgn="t">
              <a:buClr>
                <a:srgbClr val="6EA0B0"/>
              </a:buClr>
            </a:pPr>
            <a:r>
              <a:rPr lang="de-DE" sz="1600" dirty="0" smtClean="0"/>
              <a:t>Understanding of M-CIDI </a:t>
            </a:r>
            <a:br>
              <a:rPr lang="de-DE" sz="1600" dirty="0" smtClean="0"/>
            </a:br>
            <a:r>
              <a:rPr lang="de-DE" sz="1600" dirty="0" err="1" smtClean="0"/>
              <a:t>drink</a:t>
            </a:r>
            <a:r>
              <a:rPr lang="de-DE" sz="1600" dirty="0" smtClean="0"/>
              <a:t> </a:t>
            </a:r>
            <a:r>
              <a:rPr lang="de-DE" sz="1600" dirty="0" err="1" smtClean="0"/>
              <a:t>categorization</a:t>
            </a:r>
            <a:r>
              <a:rPr lang="de-DE" sz="1600" dirty="0" smtClean="0"/>
              <a:t> </a:t>
            </a:r>
            <a:r>
              <a:rPr lang="de-DE" sz="1600" dirty="0" err="1" smtClean="0"/>
              <a:t>by</a:t>
            </a:r>
            <a:r>
              <a:rPr lang="de-DE" sz="1600" dirty="0" smtClean="0"/>
              <a:t> </a:t>
            </a:r>
            <a:br>
              <a:rPr lang="de-DE" sz="1600" dirty="0" smtClean="0"/>
            </a:br>
            <a:r>
              <a:rPr lang="de-DE" sz="1600" dirty="0" err="1" smtClean="0"/>
              <a:t>consumers</a:t>
            </a:r>
            <a:r>
              <a:rPr lang="de-DE" sz="1600" dirty="0" smtClean="0"/>
              <a:t> </a:t>
            </a:r>
            <a:r>
              <a:rPr lang="de-DE" sz="1600" baseline="30000" dirty="0" smtClean="0"/>
              <a:t>1</a:t>
            </a:r>
          </a:p>
          <a:p>
            <a:pPr lvl="1" fontAlgn="t">
              <a:buClr>
                <a:srgbClr val="6EA0B0"/>
              </a:buClr>
            </a:pPr>
            <a:r>
              <a:rPr lang="de-DE" sz="1600" dirty="0" smtClean="0"/>
              <a:t>Online </a:t>
            </a:r>
            <a:r>
              <a:rPr lang="de-DE" sz="1600" dirty="0" err="1" smtClean="0"/>
              <a:t>survey</a:t>
            </a:r>
            <a:r>
              <a:rPr lang="de-DE" sz="1600" dirty="0" smtClean="0"/>
              <a:t>, </a:t>
            </a:r>
            <a:r>
              <a:rPr lang="de-DE" sz="1600" dirty="0" err="1" smtClean="0"/>
              <a:t>finished</a:t>
            </a: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>05/2017</a:t>
            </a:r>
            <a:endParaRPr lang="de-DE" sz="1600" dirty="0"/>
          </a:p>
          <a:p>
            <a:pPr lvl="1" fontAlgn="t">
              <a:buClr>
                <a:srgbClr val="6EA0B0"/>
              </a:buClr>
            </a:pPr>
            <a:r>
              <a:rPr lang="de-DE" sz="1600" dirty="0" smtClean="0"/>
              <a:t>See </a:t>
            </a:r>
            <a:r>
              <a:rPr lang="de-DE" sz="1600" i="1" dirty="0" smtClean="0"/>
              <a:t>ClinicalTrials.gov </a:t>
            </a:r>
            <a:br>
              <a:rPr lang="de-DE" sz="1600" i="1" dirty="0" smtClean="0"/>
            </a:br>
            <a:r>
              <a:rPr lang="de-DE" sz="1600" i="1" dirty="0" err="1" smtClean="0"/>
              <a:t>identifier</a:t>
            </a:r>
            <a:r>
              <a:rPr lang="de-DE" sz="1600" i="1" dirty="0" smtClean="0"/>
              <a:t> NCT03097354</a:t>
            </a:r>
            <a:endParaRPr lang="de-DE" sz="1600" b="1" baseline="30000" dirty="0" smtClean="0">
              <a:solidFill>
                <a:srgbClr val="0070C0"/>
              </a:solidFill>
            </a:endParaRPr>
          </a:p>
          <a:p>
            <a:pPr marL="379476" lvl="1" indent="-342900" fontAlgn="t">
              <a:buSzPct val="80000"/>
              <a:buFont typeface="Wingdings" pitchFamily="2" charset="2"/>
              <a:buChar char="à"/>
            </a:pPr>
            <a:endParaRPr lang="de-DE" sz="2000" baseline="30000" dirty="0"/>
          </a:p>
          <a:p>
            <a:pPr fontAlgn="t"/>
            <a:endParaRPr lang="en-US" sz="2000" dirty="0" smtClean="0"/>
          </a:p>
          <a:p>
            <a:pPr marL="36576" lvl="0" indent="0">
              <a:buNone/>
            </a:pPr>
            <a:endParaRPr lang="de-DE" sz="2000" dirty="0" smtClean="0"/>
          </a:p>
        </p:txBody>
      </p:sp>
      <p:sp>
        <p:nvSpPr>
          <p:cNvPr id="9" name="Textfeld 40"/>
          <p:cNvSpPr txBox="1">
            <a:spLocks noChangeArrowheads="1"/>
          </p:cNvSpPr>
          <p:nvPr/>
        </p:nvSpPr>
        <p:spPr bwMode="auto">
          <a:xfrm>
            <a:off x="107506" y="6546256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&amp; Kuitunen-Paul (in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8"/>
          <a:stretch/>
        </p:blipFill>
        <p:spPr bwMode="auto">
          <a:xfrm>
            <a:off x="3491880" y="1249461"/>
            <a:ext cx="5578683" cy="55639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Outlook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79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rmAutofit/>
          </a:bodyPr>
          <a:lstStyle/>
          <a:p>
            <a:pPr marL="36576" lvl="0" indent="0">
              <a:buNone/>
            </a:pPr>
            <a:r>
              <a:rPr lang="de-DE" sz="2000" b="1" dirty="0" err="1" smtClean="0"/>
              <a:t>Relevance</a:t>
            </a:r>
            <a:r>
              <a:rPr lang="de-DE" sz="2000" b="1" dirty="0" smtClean="0"/>
              <a:t> – </a:t>
            </a:r>
            <a:r>
              <a:rPr lang="de-DE" sz="2000" b="1" dirty="0" err="1" smtClean="0"/>
              <a:t>Identification</a:t>
            </a:r>
            <a:r>
              <a:rPr lang="de-DE" sz="2000" b="1" dirty="0" smtClean="0"/>
              <a:t> of non-</a:t>
            </a:r>
            <a:r>
              <a:rPr lang="de-DE" sz="2000" b="1" dirty="0" err="1" smtClean="0"/>
              <a:t>dependent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risky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drinkers</a:t>
            </a:r>
            <a:endParaRPr lang="de-DE" sz="2000" b="1" baseline="30000" dirty="0"/>
          </a:p>
          <a:p>
            <a:pPr lvl="1"/>
            <a:r>
              <a:rPr lang="de-DE" sz="1600" i="1" dirty="0"/>
              <a:t>n</a:t>
            </a:r>
            <a:r>
              <a:rPr lang="de-DE" sz="1600" dirty="0"/>
              <a:t>=164 </a:t>
            </a:r>
            <a:r>
              <a:rPr lang="de-DE" sz="1600" dirty="0" smtClean="0"/>
              <a:t>18year </a:t>
            </a:r>
            <a:r>
              <a:rPr lang="de-DE" sz="1600" dirty="0" err="1" smtClean="0"/>
              <a:t>old</a:t>
            </a:r>
            <a:r>
              <a:rPr lang="de-DE" sz="1600" dirty="0" smtClean="0"/>
              <a:t> German </a:t>
            </a:r>
            <a:r>
              <a:rPr lang="de-DE" sz="1600" dirty="0" err="1" smtClean="0"/>
              <a:t>males</a:t>
            </a:r>
            <a:endParaRPr lang="de-DE" sz="1600" dirty="0"/>
          </a:p>
          <a:p>
            <a:pPr marL="450850" lvl="0" indent="0">
              <a:buClr>
                <a:srgbClr val="6EA0B0"/>
              </a:buClr>
              <a:buNone/>
            </a:pPr>
            <a:r>
              <a:rPr lang="de-DE" sz="1600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de-DE" sz="1600" dirty="0">
                <a:solidFill>
                  <a:prstClr val="black"/>
                </a:solidFill>
                <a:sym typeface="Wingdings" panose="05000000000000000000" pitchFamily="2" charset="2"/>
              </a:rPr>
              <a:t>QF-Index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associated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with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AUDIT-C classification, but not with AUDIT classification </a:t>
            </a:r>
            <a:r>
              <a:rPr lang="en-US" sz="1600" b="1" baseline="30000" dirty="0" smtClean="0">
                <a:solidFill>
                  <a:srgbClr val="0070C0"/>
                </a:solidFill>
              </a:rPr>
              <a:t>5</a:t>
            </a:r>
            <a:endParaRPr lang="de-DE" sz="1600" baseline="30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lvl="0"/>
            <a:endParaRPr lang="de-DE" dirty="0"/>
          </a:p>
          <a:p>
            <a:pPr marL="36576" indent="0">
              <a:buNone/>
            </a:pPr>
            <a:r>
              <a:rPr lang="de-DE" sz="2000" b="1" dirty="0" err="1" smtClean="0"/>
              <a:t>Relevance</a:t>
            </a:r>
            <a:r>
              <a:rPr lang="de-DE" sz="2000" b="1" dirty="0" smtClean="0"/>
              <a:t> – </a:t>
            </a:r>
            <a:r>
              <a:rPr lang="de-DE" sz="2000" b="1" dirty="0" err="1" smtClean="0"/>
              <a:t>Identification</a:t>
            </a:r>
            <a:r>
              <a:rPr lang="de-DE" sz="2000" b="1" dirty="0" smtClean="0"/>
              <a:t> of </a:t>
            </a:r>
            <a:r>
              <a:rPr lang="de-DE" sz="2000" b="1" dirty="0" err="1" smtClean="0"/>
              <a:t>dependence</a:t>
            </a:r>
            <a:r>
              <a:rPr lang="de-DE" sz="2000" b="1" dirty="0" smtClean="0"/>
              <a:t> vs. </a:t>
            </a:r>
            <a:r>
              <a:rPr lang="de-DE" sz="2000" b="1" dirty="0" err="1" smtClean="0"/>
              <a:t>general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practicioners</a:t>
            </a:r>
            <a:endParaRPr lang="de-DE" sz="2000" b="1" baseline="30000" dirty="0"/>
          </a:p>
          <a:p>
            <a:pPr lvl="1">
              <a:buClr>
                <a:srgbClr val="6EA0B0"/>
              </a:buClr>
            </a:pPr>
            <a:r>
              <a:rPr lang="de-DE" sz="1600" i="1" dirty="0" smtClean="0">
                <a:solidFill>
                  <a:prstClr val="black"/>
                </a:solidFill>
              </a:rPr>
              <a:t>n</a:t>
            </a:r>
            <a:r>
              <a:rPr lang="de-DE" sz="1600" dirty="0" smtClean="0">
                <a:solidFill>
                  <a:prstClr val="black"/>
                </a:solidFill>
              </a:rPr>
              <a:t>=76 GPs </a:t>
            </a:r>
            <a:r>
              <a:rPr lang="de-DE" sz="1600" dirty="0" err="1" smtClean="0">
                <a:solidFill>
                  <a:prstClr val="black"/>
                </a:solidFill>
              </a:rPr>
              <a:t>with</a:t>
            </a:r>
            <a:r>
              <a:rPr lang="de-DE" sz="1600" dirty="0" smtClean="0">
                <a:solidFill>
                  <a:prstClr val="black"/>
                </a:solidFill>
              </a:rPr>
              <a:t> </a:t>
            </a:r>
            <a:r>
              <a:rPr lang="de-DE" sz="1600" i="1" dirty="0" smtClean="0">
                <a:solidFill>
                  <a:prstClr val="black"/>
                </a:solidFill>
              </a:rPr>
              <a:t>n</a:t>
            </a:r>
            <a:r>
              <a:rPr lang="de-DE" sz="1600" dirty="0" smtClean="0">
                <a:solidFill>
                  <a:prstClr val="black"/>
                </a:solidFill>
              </a:rPr>
              <a:t>=1,356 </a:t>
            </a:r>
            <a:r>
              <a:rPr lang="de-DE" sz="1600" dirty="0" err="1" smtClean="0">
                <a:solidFill>
                  <a:prstClr val="black"/>
                </a:solidFill>
              </a:rPr>
              <a:t>assessed</a:t>
            </a:r>
            <a:r>
              <a:rPr lang="de-DE" sz="1600" dirty="0" smtClean="0">
                <a:solidFill>
                  <a:prstClr val="black"/>
                </a:solidFill>
              </a:rPr>
              <a:t> GP </a:t>
            </a:r>
            <a:r>
              <a:rPr lang="de-DE" sz="1600" dirty="0" err="1" smtClean="0">
                <a:solidFill>
                  <a:prstClr val="black"/>
                </a:solidFill>
              </a:rPr>
              <a:t>patients</a:t>
            </a:r>
            <a:r>
              <a:rPr lang="de-DE" sz="1600" dirty="0" smtClean="0">
                <a:solidFill>
                  <a:prstClr val="black"/>
                </a:solidFill>
              </a:rPr>
              <a:t> (APC-Study)</a:t>
            </a:r>
            <a:endParaRPr lang="de-DE" sz="1600" dirty="0">
              <a:solidFill>
                <a:prstClr val="black"/>
              </a:solidFill>
            </a:endParaRPr>
          </a:p>
          <a:p>
            <a:pPr marL="446088" lvl="0" indent="0"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CIDI QF-Index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associated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with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convergent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diagnosis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both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by</a:t>
            </a:r>
            <a:r>
              <a:rPr lang="de-DE" sz="1600" dirty="0" smtClean="0">
                <a:sym typeface="Wingdings" panose="05000000000000000000" pitchFamily="2" charset="2"/>
              </a:rPr>
              <a:t> GP </a:t>
            </a:r>
            <a:r>
              <a:rPr lang="de-DE" sz="1600" dirty="0" err="1" smtClean="0">
                <a:sym typeface="Wingdings" panose="05000000000000000000" pitchFamily="2" charset="2"/>
              </a:rPr>
              <a:t>and</a:t>
            </a:r>
            <a:r>
              <a:rPr lang="de-DE" sz="1600" dirty="0" smtClean="0">
                <a:sym typeface="Wingdings" panose="05000000000000000000" pitchFamily="2" charset="2"/>
              </a:rPr>
              <a:t> CIDI </a:t>
            </a:r>
            <a:r>
              <a:rPr lang="de-DE" sz="1600" baseline="30000" dirty="0" smtClean="0">
                <a:sym typeface="Wingdings" panose="05000000000000000000" pitchFamily="2" charset="2"/>
              </a:rPr>
              <a:t>6</a:t>
            </a:r>
            <a:endParaRPr lang="de-DE" baseline="30000" dirty="0" smtClean="0"/>
          </a:p>
        </p:txBody>
      </p:sp>
      <p:sp>
        <p:nvSpPr>
          <p:cNvPr id="10" name="Textfeld 40"/>
          <p:cNvSpPr txBox="1">
            <a:spLocks noChangeArrowheads="1"/>
          </p:cNvSpPr>
          <p:nvPr/>
        </p:nvSpPr>
        <p:spPr bwMode="auto">
          <a:xfrm>
            <a:off x="107506" y="6536395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5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Kuitunen-Paul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, 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Pfab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submitted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6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Manthey et al. (2016)	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Outlook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84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Abstract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7504" y="1124744"/>
            <a:ext cx="8276356" cy="5544616"/>
          </a:xfrm>
        </p:spPr>
        <p:txBody>
          <a:bodyPr>
            <a:normAutofit fontScale="70000" lnSpcReduction="20000"/>
          </a:bodyPr>
          <a:lstStyle/>
          <a:p>
            <a:pPr marL="36576" indent="0">
              <a:buNone/>
            </a:pPr>
            <a:r>
              <a:rPr lang="en-US" u="sng" dirty="0" smtClean="0"/>
              <a:t>Objectives</a:t>
            </a:r>
            <a:r>
              <a:rPr lang="en-US" u="sng" dirty="0"/>
              <a:t>:</a:t>
            </a:r>
            <a:r>
              <a:rPr lang="en-US" dirty="0"/>
              <a:t> Quantity and frequency of alcohol consumption are important in risk assessment as well as epidemiological and clinical research. Over the past decades, several large-scale studies have used the Munich Composite International Diagnostic Interview (M-CIDI) to assess drinking amounts. However, the accuracy of this assessment has rarely been evaluated. </a:t>
            </a:r>
            <a:endParaRPr lang="en-US" dirty="0" smtClean="0"/>
          </a:p>
          <a:p>
            <a:pPr marL="36576" indent="0">
              <a:buNone/>
            </a:pPr>
            <a:endParaRPr lang="en-US" u="sng" dirty="0" smtClean="0"/>
          </a:p>
          <a:p>
            <a:pPr marL="36576" indent="0">
              <a:buNone/>
            </a:pPr>
            <a:r>
              <a:rPr lang="en-US" u="sng" dirty="0" smtClean="0"/>
              <a:t>Methods</a:t>
            </a:r>
            <a:r>
              <a:rPr lang="en-US" u="sng" dirty="0"/>
              <a:t>:</a:t>
            </a:r>
            <a:r>
              <a:rPr lang="en-US" dirty="0"/>
              <a:t> We</a:t>
            </a:r>
            <a:r>
              <a:rPr lang="en-US" i="1" dirty="0"/>
              <a:t> </a:t>
            </a:r>
            <a:r>
              <a:rPr lang="en-US" dirty="0"/>
              <a:t>evaluated the relevance of drink categories and pouring sizes, and the factors used to convert actual drinks into standard drinks. We compare the M-CIDI to alternative drink assessment instruments. Drink categories were empirically validated using primary care samples (</a:t>
            </a:r>
            <a:r>
              <a:rPr lang="en-US" i="1" dirty="0"/>
              <a:t>n</a:t>
            </a:r>
            <a:r>
              <a:rPr lang="en-US" dirty="0"/>
              <a:t>=322 from Italy, </a:t>
            </a:r>
            <a:r>
              <a:rPr lang="en-US" i="1" dirty="0"/>
              <a:t>n=</a:t>
            </a:r>
            <a:r>
              <a:rPr lang="en-US" dirty="0"/>
              <a:t>1,189 from Germany), a general population sample (</a:t>
            </a:r>
            <a:r>
              <a:rPr lang="en-US" i="1" dirty="0"/>
              <a:t>n</a:t>
            </a:r>
            <a:r>
              <a:rPr lang="en-US" dirty="0"/>
              <a:t>=3,165 from Germany) and a non-representative set of</a:t>
            </a:r>
            <a:r>
              <a:rPr lang="en-US" i="1" dirty="0"/>
              <a:t> k</a:t>
            </a:r>
            <a:r>
              <a:rPr lang="en-US" dirty="0"/>
              <a:t>=22,503</a:t>
            </a:r>
            <a:r>
              <a:rPr lang="en-US" i="1" dirty="0"/>
              <a:t> </a:t>
            </a:r>
            <a:r>
              <a:rPr lang="en-US" dirty="0"/>
              <a:t>alcoholic beverages sold in Germany</a:t>
            </a:r>
            <a:r>
              <a:rPr lang="en-US" i="1" dirty="0"/>
              <a:t> </a:t>
            </a:r>
            <a:r>
              <a:rPr lang="en-US" dirty="0"/>
              <a:t>in 2010-2016. </a:t>
            </a:r>
            <a:endParaRPr lang="en-US" dirty="0" smtClean="0"/>
          </a:p>
          <a:p>
            <a:pPr marL="36576" indent="0">
              <a:buNone/>
            </a:pPr>
            <a:endParaRPr lang="en-US" u="sng" dirty="0" smtClean="0"/>
          </a:p>
          <a:p>
            <a:pPr marL="36576" indent="0">
              <a:buNone/>
            </a:pPr>
            <a:r>
              <a:rPr lang="en-US" u="sng" dirty="0" smtClean="0"/>
              <a:t>Results</a:t>
            </a:r>
            <a:r>
              <a:rPr lang="en-US" u="sng" dirty="0"/>
              <a:t>:</a:t>
            </a:r>
            <a:r>
              <a:rPr lang="en-US" dirty="0"/>
              <a:t> The M-CIDI supplement sheet displays more categories than other instruments (AUDIT, TLFB, WHO-CIDI). Beer, wine, and spirits represent the most prevalent categories in population samples. Previous standard drink conversion factors were inconsistent for different pouring sizes of the same drink and, to a smaller extent, across drink categories. </a:t>
            </a:r>
            <a:endParaRPr lang="en-US" dirty="0" smtClean="0"/>
          </a:p>
          <a:p>
            <a:pPr marL="36576" indent="0">
              <a:buNone/>
            </a:pPr>
            <a:endParaRPr lang="en-US" u="sng" dirty="0" smtClean="0"/>
          </a:p>
          <a:p>
            <a:pPr marL="36576" indent="0">
              <a:buNone/>
            </a:pPr>
            <a:r>
              <a:rPr lang="en-US" u="sng" dirty="0" smtClean="0"/>
              <a:t>Conclusions</a:t>
            </a:r>
            <a:r>
              <a:rPr lang="en-US" u="sng" dirty="0"/>
              <a:t>:</a:t>
            </a:r>
            <a:r>
              <a:rPr lang="en-US" dirty="0"/>
              <a:t> For the use in Germany and Italy, we propose to limit M-CIDI drink categories and pouring sizes, and a revision of the standard drink conversion. We further suggest corresponding examinations and revisions in other cultures.</a:t>
            </a:r>
            <a:br>
              <a:rPr lang="en-US" dirty="0"/>
            </a:b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Analyses </a:t>
            </a:r>
            <a:r>
              <a:rPr lang="en-US" dirty="0"/>
              <a:t>were partly supported through grants by the German Research Foundation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WI 709/10-1, WI 709/10-2</a:t>
            </a:r>
            <a:r>
              <a:rPr lang="en-US" dirty="0" smtClean="0"/>
              <a:t>).</a:t>
            </a:r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762053" cy="114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54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Ausgangslage</a:t>
            </a:r>
            <a:br>
              <a:rPr lang="de-DE" dirty="0" smtClean="0"/>
            </a:br>
            <a:r>
              <a:rPr lang="de-DE" sz="2000" i="1" dirty="0" smtClean="0"/>
              <a:t>Messung von Alkoholkonsum</a:t>
            </a:r>
            <a:endParaRPr lang="de-DE" sz="2000" i="1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147248" cy="4937760"/>
          </a:xfrm>
        </p:spPr>
        <p:txBody>
          <a:bodyPr/>
          <a:lstStyle/>
          <a:p>
            <a:r>
              <a:rPr lang="de-DE" sz="2400" dirty="0" smtClean="0"/>
              <a:t>Beispiel: </a:t>
            </a:r>
            <a:r>
              <a:rPr lang="en-US" sz="2400" dirty="0" smtClean="0"/>
              <a:t>Alcohol Use Disorder Identification Test (AUDIT)</a:t>
            </a:r>
            <a:endParaRPr lang="de-DE" sz="2400" dirty="0" smtClean="0"/>
          </a:p>
          <a:p>
            <a:pPr lvl="1"/>
            <a:r>
              <a:rPr lang="de-DE" sz="1800" dirty="0" smtClean="0"/>
              <a:t>Screening-Fragebogen zu Alkoholkonsum und AUD</a:t>
            </a:r>
            <a:endParaRPr lang="de-DE" sz="1800" baseline="30000" dirty="0" smtClean="0"/>
          </a:p>
          <a:p>
            <a:pPr lvl="1"/>
            <a:r>
              <a:rPr lang="de-DE" sz="1800" dirty="0" smtClean="0"/>
              <a:t>Eingesetzt insbesondere in Forschung, Arztpraxen, Krankenhäusern</a:t>
            </a:r>
            <a:endParaRPr lang="de-DE" sz="1800" i="1" dirty="0" smtClean="0"/>
          </a:p>
          <a:p>
            <a:pPr lvl="1"/>
            <a:r>
              <a:rPr lang="de-DE" sz="1800" dirty="0" smtClean="0"/>
              <a:t>Erfragt </a:t>
            </a:r>
            <a:r>
              <a:rPr lang="de-DE" sz="1800" i="1" dirty="0" smtClean="0"/>
              <a:t>typische Trinkmuster </a:t>
            </a:r>
            <a:r>
              <a:rPr lang="de-DE" sz="1800" dirty="0" smtClean="0"/>
              <a:t>im letzten Jahr</a:t>
            </a:r>
          </a:p>
          <a:p>
            <a:pPr lvl="2"/>
            <a:r>
              <a:rPr lang="de-DE" sz="1500" dirty="0" smtClean="0"/>
              <a:t>Frequenz des Konsums:</a:t>
            </a:r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r>
              <a:rPr lang="de-DE" sz="1500" dirty="0" smtClean="0"/>
              <a:t>Quantität des Konsums (landestypisch, in Standarddrinks):</a:t>
            </a:r>
          </a:p>
          <a:p>
            <a:pPr lvl="1"/>
            <a:endParaRPr lang="de-DE" sz="1800" dirty="0"/>
          </a:p>
          <a:p>
            <a:pPr lvl="1"/>
            <a:endParaRPr lang="de-DE" sz="1800" dirty="0"/>
          </a:p>
          <a:p>
            <a:endParaRPr lang="de-DE" sz="2400" dirty="0" smtClean="0"/>
          </a:p>
          <a:p>
            <a:endParaRPr lang="de-DE" sz="24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36BCF-5AFB-43C9-9244-AFA65939AD46}" type="slidenum">
              <a:rPr lang="de-DE" smtClean="0">
                <a:solidFill>
                  <a:srgbClr val="073E87"/>
                </a:solidFill>
              </a:rPr>
              <a:pPr>
                <a:defRPr/>
              </a:pPr>
              <a:t>23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1052074" y="6381328"/>
            <a:ext cx="73603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 err="1" smtClean="0">
                <a:solidFill>
                  <a:prstClr val="black"/>
                </a:solidFill>
                <a:cs typeface="Arial" charset="0"/>
              </a:rPr>
              <a:t>Babor</a:t>
            </a:r>
            <a:r>
              <a:rPr lang="de-DE" sz="1600" dirty="0" smtClean="0">
                <a:solidFill>
                  <a:prstClr val="black"/>
                </a:solidFill>
                <a:cs typeface="Arial" charset="0"/>
              </a:rPr>
              <a:t> et al. (2001)</a:t>
            </a:r>
            <a:endParaRPr lang="en-US" sz="1600" i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t="44806"/>
          <a:stretch/>
        </p:blipFill>
        <p:spPr>
          <a:xfrm>
            <a:off x="1179625" y="2996952"/>
            <a:ext cx="6131142" cy="169622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t="14784" b="57952"/>
          <a:stretch/>
        </p:blipFill>
        <p:spPr>
          <a:xfrm>
            <a:off x="1243630" y="5211752"/>
            <a:ext cx="7443170" cy="101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Ausgangslage</a:t>
            </a:r>
            <a:br>
              <a:rPr lang="de-DE" dirty="0" smtClean="0"/>
            </a:br>
            <a:r>
              <a:rPr lang="de-DE" sz="2000" i="1" dirty="0" smtClean="0"/>
              <a:t>Messung von Alkoholkonsum</a:t>
            </a:r>
            <a:endParaRPr lang="de-DE" sz="2000" i="1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147248" cy="4937760"/>
          </a:xfrm>
        </p:spPr>
        <p:txBody>
          <a:bodyPr/>
          <a:lstStyle/>
          <a:p>
            <a:r>
              <a:rPr lang="de-DE" sz="2400" dirty="0" smtClean="0"/>
              <a:t>Beispiel: </a:t>
            </a:r>
            <a:r>
              <a:rPr lang="en-US" sz="2400" dirty="0" smtClean="0"/>
              <a:t>Timeline </a:t>
            </a:r>
            <a:r>
              <a:rPr lang="en-US" sz="2400" dirty="0" err="1" smtClean="0"/>
              <a:t>Followback</a:t>
            </a:r>
            <a:r>
              <a:rPr lang="en-US" sz="2400" dirty="0" smtClean="0"/>
              <a:t> (TLFB)</a:t>
            </a:r>
            <a:endParaRPr lang="de-DE" sz="2400" dirty="0" smtClean="0"/>
          </a:p>
          <a:p>
            <a:pPr lvl="1"/>
            <a:r>
              <a:rPr lang="de-DE" sz="1800" dirty="0" smtClean="0"/>
              <a:t>Strukturiertes Trinktagebuch (Interview und Fragebogen möglich)</a:t>
            </a:r>
            <a:endParaRPr lang="de-DE" sz="1800" baseline="30000" dirty="0" smtClean="0"/>
          </a:p>
          <a:p>
            <a:pPr lvl="1"/>
            <a:r>
              <a:rPr lang="de-DE" sz="1800" dirty="0" smtClean="0"/>
              <a:t>Eingesetzt insbesondere in Forschung und Therapieverlauf zur </a:t>
            </a:r>
            <a:r>
              <a:rPr lang="de-DE" sz="1800" i="1" dirty="0" smtClean="0"/>
              <a:t>Konsumbestimmung</a:t>
            </a:r>
          </a:p>
          <a:p>
            <a:pPr lvl="1"/>
            <a:r>
              <a:rPr lang="de-DE" sz="1800" dirty="0" smtClean="0"/>
              <a:t>Erfragt </a:t>
            </a:r>
            <a:r>
              <a:rPr lang="de-DE" sz="1800" i="1" dirty="0" err="1" smtClean="0"/>
              <a:t>idiosynkratisch</a:t>
            </a:r>
            <a:r>
              <a:rPr lang="de-DE" sz="1800" i="1" dirty="0" smtClean="0"/>
              <a:t> und tagesgenau</a:t>
            </a:r>
          </a:p>
          <a:p>
            <a:pPr lvl="2"/>
            <a:endParaRPr lang="de-DE" sz="1500" dirty="0" smtClean="0"/>
          </a:p>
          <a:p>
            <a:pPr lvl="2"/>
            <a:r>
              <a:rPr lang="de-DE" sz="1500" dirty="0" smtClean="0"/>
              <a:t>Frequenz des Konsums (variabel, meist: letzte 45 Tage):</a:t>
            </a:r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r>
              <a:rPr lang="de-DE" sz="1500" dirty="0" smtClean="0"/>
              <a:t>Quantität des Konsums (landestypisch, in Standarddrinks):</a:t>
            </a:r>
          </a:p>
          <a:p>
            <a:pPr lvl="1"/>
            <a:endParaRPr lang="de-DE" sz="1800" dirty="0"/>
          </a:p>
          <a:p>
            <a:pPr lvl="1"/>
            <a:endParaRPr lang="de-DE" sz="1800" dirty="0"/>
          </a:p>
          <a:p>
            <a:endParaRPr lang="de-DE" sz="2400" dirty="0" smtClean="0"/>
          </a:p>
          <a:p>
            <a:endParaRPr lang="de-DE" sz="24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36BCF-5AFB-43C9-9244-AFA65939AD46}" type="slidenum">
              <a:rPr lang="de-DE" smtClean="0">
                <a:solidFill>
                  <a:srgbClr val="073E87"/>
                </a:solidFill>
              </a:rPr>
              <a:pPr>
                <a:defRPr/>
              </a:pPr>
              <a:t>24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1052074" y="6381328"/>
            <a:ext cx="73603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 err="1" smtClean="0">
                <a:solidFill>
                  <a:prstClr val="black"/>
                </a:solidFill>
                <a:cs typeface="Arial" charset="0"/>
              </a:rPr>
              <a:t>Sobell</a:t>
            </a:r>
            <a:r>
              <a:rPr lang="de-DE" sz="1600" dirty="0" smtClean="0">
                <a:solidFill>
                  <a:prstClr val="black"/>
                </a:solidFill>
                <a:cs typeface="Arial" charset="0"/>
              </a:rPr>
              <a:t> &amp; </a:t>
            </a:r>
            <a:r>
              <a:rPr lang="de-DE" sz="1600" dirty="0" err="1" smtClean="0">
                <a:solidFill>
                  <a:prstClr val="black"/>
                </a:solidFill>
                <a:cs typeface="Arial" charset="0"/>
              </a:rPr>
              <a:t>Sobell</a:t>
            </a:r>
            <a:r>
              <a:rPr lang="de-DE" sz="1600" dirty="0" smtClean="0">
                <a:solidFill>
                  <a:prstClr val="black"/>
                </a:solidFill>
                <a:cs typeface="Arial" charset="0"/>
              </a:rPr>
              <a:t> (1992, 1995)</a:t>
            </a:r>
            <a:endParaRPr lang="en-US" sz="1600" i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637" y="5332260"/>
            <a:ext cx="7616846" cy="97706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/>
          <a:srcRect b="26499"/>
          <a:stretch/>
        </p:blipFill>
        <p:spPr>
          <a:xfrm>
            <a:off x="1248930" y="3284992"/>
            <a:ext cx="6651444" cy="14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5. Zusammenhang mit Diagnosestellung</a:t>
            </a:r>
            <a:endParaRPr lang="de-DE" i="1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62128"/>
          </a:xfrm>
        </p:spPr>
        <p:txBody>
          <a:bodyPr>
            <a:normAutofit fontScale="85000" lnSpcReduction="10000"/>
          </a:bodyPr>
          <a:lstStyle/>
          <a:p>
            <a:r>
              <a:rPr lang="de-DE" dirty="0" smtClean="0"/>
              <a:t>Spielt der berichtete Konsum (QF) eine Rolle für Unterschiede in der AUD-Diagnosestellung zwischen Hausärzten und CIDI?</a:t>
            </a:r>
          </a:p>
          <a:p>
            <a:endParaRPr lang="de-DE" dirty="0" smtClean="0"/>
          </a:p>
          <a:p>
            <a:r>
              <a:rPr lang="de-DE" dirty="0" smtClean="0"/>
              <a:t>Design:</a:t>
            </a:r>
          </a:p>
          <a:p>
            <a:pPr lvl="1"/>
            <a:r>
              <a:rPr lang="de-DE" sz="1700" dirty="0"/>
              <a:t>Epidemiologische </a:t>
            </a:r>
            <a:r>
              <a:rPr lang="de-DE" sz="1700" dirty="0" smtClean="0"/>
              <a:t>Befragung (APC-Studie) von Ostdeutschen </a:t>
            </a:r>
            <a:br>
              <a:rPr lang="de-DE" sz="1700" dirty="0" smtClean="0"/>
            </a:br>
            <a:r>
              <a:rPr lang="de-DE" sz="1700" dirty="0" smtClean="0"/>
              <a:t>Hausärzten (</a:t>
            </a:r>
            <a:r>
              <a:rPr lang="de-DE" sz="1700" i="1" dirty="0" smtClean="0"/>
              <a:t>n</a:t>
            </a:r>
            <a:r>
              <a:rPr lang="de-DE" sz="1700" dirty="0" smtClean="0"/>
              <a:t>=76) und ihren Patienten (</a:t>
            </a:r>
            <a:r>
              <a:rPr lang="de-DE" sz="1700" i="1" dirty="0" smtClean="0"/>
              <a:t>n</a:t>
            </a:r>
            <a:r>
              <a:rPr lang="de-DE" sz="1700" dirty="0" smtClean="0"/>
              <a:t>=1356) </a:t>
            </a:r>
          </a:p>
          <a:p>
            <a:endParaRPr lang="de-DE" dirty="0" smtClean="0"/>
          </a:p>
          <a:p>
            <a:r>
              <a:rPr lang="de-DE" dirty="0" smtClean="0"/>
              <a:t>Ergebnisse:</a:t>
            </a:r>
          </a:p>
          <a:p>
            <a:pPr lvl="1"/>
            <a:r>
              <a:rPr lang="de-DE" sz="1700" dirty="0" smtClean="0"/>
              <a:t>Hausärzte und CIDI erkennen ähnlich viele Fälle (5.6% vs. 6.9%), </a:t>
            </a:r>
            <a:br>
              <a:rPr lang="de-DE" sz="1700" dirty="0" smtClean="0"/>
            </a:br>
            <a:r>
              <a:rPr lang="de-DE" sz="1700" dirty="0" smtClean="0"/>
              <a:t>aber meist unterschiedliche </a:t>
            </a:r>
            <a:r>
              <a:rPr lang="de-DE" sz="1800" baseline="30000" dirty="0" smtClean="0"/>
              <a:t>1</a:t>
            </a:r>
            <a:endParaRPr lang="de-DE" sz="1700" dirty="0" smtClean="0"/>
          </a:p>
          <a:p>
            <a:pPr lvl="1"/>
            <a:r>
              <a:rPr lang="de-DE" sz="1700" dirty="0" smtClean="0"/>
              <a:t>gemeinsam erkannte Fälle (1.5%) u.a. mit etwa 4fach höherem </a:t>
            </a:r>
            <a:br>
              <a:rPr lang="de-DE" sz="1700" dirty="0" smtClean="0"/>
            </a:br>
            <a:r>
              <a:rPr lang="de-DE" sz="1700" dirty="0" smtClean="0"/>
              <a:t>Durchschnittskonsum (QF)</a:t>
            </a:r>
            <a:r>
              <a:rPr lang="de-DE" sz="1800" baseline="30000" dirty="0"/>
              <a:t> </a:t>
            </a:r>
            <a:r>
              <a:rPr lang="de-DE" sz="1800" baseline="30000" dirty="0" smtClean="0"/>
              <a:t>1</a:t>
            </a:r>
            <a:endParaRPr lang="de-DE" sz="1700" dirty="0" smtClean="0"/>
          </a:p>
          <a:p>
            <a:pPr lvl="1"/>
            <a:r>
              <a:rPr lang="de-DE" sz="1600" dirty="0">
                <a:solidFill>
                  <a:srgbClr val="FF0000"/>
                </a:solidFill>
              </a:rPr>
              <a:t>QF-Indizes sind identisch (</a:t>
            </a:r>
            <a:r>
              <a:rPr lang="de-DE" sz="1600" dirty="0" err="1">
                <a:solidFill>
                  <a:srgbClr val="FF0000"/>
                </a:solidFill>
              </a:rPr>
              <a:t>M</a:t>
            </a:r>
            <a:r>
              <a:rPr lang="de-DE" sz="1600" baseline="-25000" dirty="0" err="1">
                <a:solidFill>
                  <a:srgbClr val="FF0000"/>
                </a:solidFill>
              </a:rPr>
              <a:t>Hausärzte</a:t>
            </a:r>
            <a:r>
              <a:rPr lang="de-DE" sz="1600" dirty="0">
                <a:solidFill>
                  <a:srgbClr val="FF0000"/>
                </a:solidFill>
              </a:rPr>
              <a:t>=16.4g/Tag [15.1-17.6], </a:t>
            </a:r>
            <a:r>
              <a:rPr lang="de-DE" sz="1600" dirty="0" smtClean="0">
                <a:solidFill>
                  <a:srgbClr val="FF0000"/>
                </a:solidFill>
              </a:rPr>
              <a:t> </a:t>
            </a:r>
            <a:br>
              <a:rPr lang="de-DE" sz="1600" dirty="0" smtClean="0">
                <a:solidFill>
                  <a:srgbClr val="FF0000"/>
                </a:solidFill>
              </a:rPr>
            </a:br>
            <a:r>
              <a:rPr lang="de-DE" sz="1600" dirty="0" smtClean="0">
                <a:solidFill>
                  <a:srgbClr val="FF0000"/>
                </a:solidFill>
              </a:rPr>
              <a:t>M</a:t>
            </a:r>
            <a:r>
              <a:rPr lang="de-DE" sz="1600" baseline="-25000" dirty="0" smtClean="0">
                <a:solidFill>
                  <a:srgbClr val="FF0000"/>
                </a:solidFill>
              </a:rPr>
              <a:t>CIDI</a:t>
            </a:r>
            <a:r>
              <a:rPr lang="de-DE" sz="1600" dirty="0" smtClean="0">
                <a:solidFill>
                  <a:srgbClr val="FF0000"/>
                </a:solidFill>
              </a:rPr>
              <a:t>=16.3 </a:t>
            </a:r>
            <a:r>
              <a:rPr lang="de-DE" sz="1600" dirty="0">
                <a:solidFill>
                  <a:srgbClr val="FF0000"/>
                </a:solidFill>
              </a:rPr>
              <a:t>g/Tag [15.2-17.4</a:t>
            </a:r>
            <a:r>
              <a:rPr lang="de-DE" sz="1600" dirty="0" smtClean="0">
                <a:solidFill>
                  <a:srgbClr val="FF0000"/>
                </a:solidFill>
              </a:rPr>
              <a:t>]) </a:t>
            </a:r>
            <a:r>
              <a:rPr lang="de-DE" sz="1600" baseline="30000" dirty="0" smtClean="0">
                <a:solidFill>
                  <a:srgbClr val="FF0000"/>
                </a:solidFill>
              </a:rPr>
              <a:t>2</a:t>
            </a:r>
            <a:endParaRPr lang="de-DE" sz="1600" baseline="30000" dirty="0">
              <a:solidFill>
                <a:srgbClr val="FF0000"/>
              </a:solidFill>
            </a:endParaRPr>
          </a:p>
          <a:p>
            <a:pPr lvl="1"/>
            <a:endParaRPr lang="de-DE" sz="1700" dirty="0" smtClean="0"/>
          </a:p>
          <a:p>
            <a:r>
              <a:rPr lang="de-DE" dirty="0" smtClean="0"/>
              <a:t>Zusammenfassung: </a:t>
            </a:r>
          </a:p>
          <a:p>
            <a:pPr lvl="1">
              <a:lnSpc>
                <a:spcPct val="107000"/>
              </a:lnSpc>
              <a:spcAft>
                <a:spcPts val="0"/>
              </a:spcAft>
            </a:pPr>
            <a:r>
              <a:rPr lang="de-DE" sz="1700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stimmt mit Hausarzteinschätzung zu QF </a:t>
            </a:r>
            <a:r>
              <a:rPr lang="de-DE" sz="1700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überein und hängt </a:t>
            </a:r>
            <a:r>
              <a:rPr lang="de-DE" sz="1700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mit größerer Diagnosewahrscheinlichkeit durch CIDI &amp; Hausarzt zusammen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36BCF-5AFB-43C9-9244-AFA65939AD46}" type="slidenum">
              <a:rPr lang="de-DE" smtClean="0">
                <a:solidFill>
                  <a:srgbClr val="073E87"/>
                </a:solidFill>
              </a:rPr>
              <a:pPr>
                <a:defRPr/>
              </a:pPr>
              <a:t>25</a:t>
            </a:fld>
            <a:endParaRPr lang="de-DE">
              <a:solidFill>
                <a:srgbClr val="073E87"/>
              </a:solidFill>
            </a:endParaRPr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1052074" y="6381328"/>
            <a:ext cx="73603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600" baseline="30000" dirty="0" smtClean="0">
                <a:solidFill>
                  <a:prstClr val="black"/>
                </a:solidFill>
                <a:cs typeface="Arial" charset="0"/>
              </a:rPr>
              <a:t>1</a:t>
            </a:r>
            <a:r>
              <a:rPr lang="de-DE" sz="1600" dirty="0" smtClean="0">
                <a:solidFill>
                  <a:prstClr val="black"/>
                </a:solidFill>
                <a:cs typeface="Arial" charset="0"/>
              </a:rPr>
              <a:t> Kuitunen-Paul, Manthey et al. (2016).  </a:t>
            </a:r>
            <a:r>
              <a:rPr lang="de-DE" sz="1600" baseline="30000" dirty="0" smtClean="0">
                <a:solidFill>
                  <a:prstClr val="black"/>
                </a:solidFill>
                <a:cs typeface="Arial" charset="0"/>
              </a:rPr>
              <a:t>2</a:t>
            </a:r>
            <a:r>
              <a:rPr lang="de-DE" sz="1600" dirty="0" smtClean="0">
                <a:solidFill>
                  <a:prstClr val="black"/>
                </a:solidFill>
                <a:cs typeface="Arial" charset="0"/>
              </a:rPr>
              <a:t> Jackson (2016, Thesis).</a:t>
            </a:r>
            <a:endParaRPr lang="en-US" sz="1600" i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42" y="2636912"/>
            <a:ext cx="2864695" cy="250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66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AF-CIDI</a:t>
            </a:r>
            <a:b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Sample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Characteristics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(N=162)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584197"/>
              </p:ext>
            </p:extLst>
          </p:nvPr>
        </p:nvGraphicFramePr>
        <p:xfrm>
          <a:off x="611560" y="3789040"/>
          <a:ext cx="5122912" cy="28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664"/>
                <a:gridCol w="720080"/>
                <a:gridCol w="1512168"/>
              </a:tblGrid>
              <a:tr h="18542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± 8.2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</a:t>
                      </a:r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gender</a:t>
                      </a:r>
                      <a:endParaRPr lang="de-D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60.5 %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Martial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</a:p>
                    <a:p>
                      <a:pPr algn="l"/>
                      <a:r>
                        <a:rPr lang="de-D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de-DE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divorced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46.8 %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married</a:t>
                      </a:r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partnership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53.2 %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57.4 % </a:t>
                      </a:r>
                      <a:endParaRPr lang="de-D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755576" y="1916832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Aim</a:t>
            </a:r>
            <a:r>
              <a:rPr lang="de-DE" dirty="0" smtClean="0"/>
              <a:t>: </a:t>
            </a:r>
            <a:r>
              <a:rPr lang="de-DE" dirty="0" err="1" smtClean="0"/>
              <a:t>see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clinicaltrials.gov/ct2/show/NCT03097354</a:t>
            </a:r>
            <a:r>
              <a:rPr lang="de-DE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 smtClean="0"/>
              <a:t>Bias is assignment of drinks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dirty="0" smtClean="0"/>
              <a:t>Especially when certain drink name (e.g</a:t>
            </a:r>
            <a:r>
              <a:rPr lang="en-US" dirty="0"/>
              <a:t>. "</a:t>
            </a:r>
            <a:r>
              <a:rPr lang="en-US" dirty="0" err="1"/>
              <a:t>Bierlikör</a:t>
            </a:r>
            <a:r>
              <a:rPr lang="en-US" dirty="0"/>
              <a:t> - beer liquor</a:t>
            </a:r>
            <a:r>
              <a:rPr lang="en-US" dirty="0" smtClean="0"/>
              <a:t>")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dirty="0" smtClean="0"/>
              <a:t>Especially when one is less familiar with drink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dirty="0" smtClean="0"/>
              <a:t>Especially when low </a:t>
            </a:r>
            <a:r>
              <a:rPr lang="en-US" dirty="0"/>
              <a:t>use prevalence </a:t>
            </a:r>
            <a:r>
              <a:rPr lang="en-US" dirty="0" smtClean="0"/>
              <a:t>(sweet </a:t>
            </a:r>
            <a:r>
              <a:rPr lang="en-US" dirty="0"/>
              <a:t>liquors and </a:t>
            </a:r>
            <a:r>
              <a:rPr lang="en-US" dirty="0" smtClean="0"/>
              <a:t>cocktails)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dirty="0" smtClean="0"/>
              <a:t>Especially in drinks </a:t>
            </a:r>
            <a:r>
              <a:rPr lang="en-US" dirty="0"/>
              <a:t>that include alcohol mixed with non-alcoholic beverages (e.g. "</a:t>
            </a:r>
            <a:r>
              <a:rPr lang="en-US" dirty="0" err="1"/>
              <a:t>Radler</a:t>
            </a:r>
            <a:r>
              <a:rPr lang="en-US" dirty="0"/>
              <a:t>", a beer-lemonade mix</a:t>
            </a:r>
            <a:r>
              <a:rPr lang="en-US" dirty="0" smtClean="0"/>
              <a:t>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84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922114"/>
          </a:xfrm>
        </p:spPr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AF-CIDI &gt;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90%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correct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(out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60)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445339"/>
              </p:ext>
            </p:extLst>
          </p:nvPr>
        </p:nvGraphicFramePr>
        <p:xfrm>
          <a:off x="539552" y="980728"/>
          <a:ext cx="8352924" cy="58076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2"/>
                <a:gridCol w="2134952"/>
                <a:gridCol w="1004815"/>
                <a:gridCol w="800333"/>
                <a:gridCol w="738769"/>
                <a:gridCol w="861897"/>
                <a:gridCol w="861897"/>
                <a:gridCol w="861897"/>
                <a:gridCol w="800332"/>
              </a:tblGrid>
              <a:tr h="205671"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162)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</a:t>
                      </a:r>
                      <a:r>
                        <a:rPr lang="de-DE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27769">
                <a:tc>
                  <a:txBody>
                    <a:bodyPr/>
                    <a:lstStyle/>
                    <a:p>
                      <a:pPr algn="l" fontAlgn="b"/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Drink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Jules Mumm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Sparkling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0,376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0,362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Long Island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Ice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Tea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Maraschino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Schnapps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Beck’s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Lemon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Veltins V+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Curuba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Weizen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Caipi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Pils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Mojito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Radler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Pina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Colada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0,927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Margarita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0,964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Cuba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Libre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Longdrink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0,953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Weinschorle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0,961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Rosé Federweißer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0,963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Bailey‘s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Sweet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0,950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Gin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Schnapps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0,915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Prosecco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Sparkling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0,927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Chantré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Weinbrand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Brandy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0,923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Eierlikör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Sweet</a:t>
                      </a:r>
                      <a:r>
                        <a:rPr lang="de-DE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0,944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Cognac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Brandy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0,917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Rotkäppchen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Fruchtsecco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Sparkling</a:t>
                      </a:r>
                      <a:r>
                        <a:rPr lang="de-DE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0,833</a:t>
                      </a:r>
                    </a:p>
                  </a:txBody>
                  <a:tcPr marL="9525" marR="9525" marT="9525" marB="0" anchor="b"/>
                </a:tc>
              </a:tr>
              <a:tr h="205671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Mirabellenwasser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Schnapps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97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AF-CIDI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Bottom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correct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819469"/>
              </p:ext>
            </p:extLst>
          </p:nvPr>
        </p:nvGraphicFramePr>
        <p:xfrm>
          <a:off x="683568" y="1844824"/>
          <a:ext cx="7848871" cy="42484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2168"/>
                <a:gridCol w="1272168"/>
                <a:gridCol w="811007"/>
                <a:gridCol w="963667"/>
                <a:gridCol w="763300"/>
                <a:gridCol w="1049539"/>
                <a:gridCol w="811007"/>
                <a:gridCol w="906015"/>
              </a:tblGrid>
              <a:tr h="350898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162)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</a:t>
                      </a:r>
                      <a:r>
                        <a:rPr lang="de-DE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de-DE" sz="1200" b="1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de-DE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69)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88599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Drink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de-DE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83" marR="6383" marT="638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Madeira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Malaga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Sambuca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Sweet </a:t>
                      </a:r>
                      <a:r>
                        <a:rPr lang="de-DE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0.41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0.46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Aperol Spritz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Sweet</a:t>
                      </a:r>
                      <a:r>
                        <a:rPr lang="de-DE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0.69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0.69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Martini Rosso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Cachaca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Sweet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German Punsch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Sweet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Wermut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Fortified</a:t>
                      </a:r>
                      <a:r>
                        <a:rPr lang="de-DE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2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Wine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Ouzo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Liqueur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0.79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0.83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0898"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Calvados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Brandy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2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sz="2000" i="1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147248" cy="5162129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de-DE" sz="2000" b="1" dirty="0" err="1" smtClean="0"/>
              <a:t>Shortcomings</a:t>
            </a:r>
            <a:r>
              <a:rPr lang="de-DE" sz="2000" b="1" dirty="0" smtClean="0"/>
              <a:t> of </a:t>
            </a:r>
            <a:r>
              <a:rPr lang="de-DE" sz="2000" b="1" dirty="0" err="1" smtClean="0"/>
              <a:t>subjective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reports</a:t>
            </a:r>
            <a:endParaRPr lang="de-DE" sz="2000" b="1" dirty="0" smtClean="0"/>
          </a:p>
          <a:p>
            <a:pPr lvl="1"/>
            <a:r>
              <a:rPr lang="de-DE" sz="2000" dirty="0" err="1" smtClean="0"/>
              <a:t>false</a:t>
            </a:r>
            <a:r>
              <a:rPr lang="de-DE" sz="2000" dirty="0" smtClean="0"/>
              <a:t> </a:t>
            </a:r>
            <a:r>
              <a:rPr lang="de-DE" sz="2000" dirty="0" err="1" smtClean="0"/>
              <a:t>reports</a:t>
            </a:r>
            <a:r>
              <a:rPr lang="de-DE" sz="2000" dirty="0" smtClean="0"/>
              <a:t> (</a:t>
            </a:r>
            <a:r>
              <a:rPr lang="de-DE" sz="2000" dirty="0" err="1" smtClean="0"/>
              <a:t>underreporting</a:t>
            </a:r>
            <a:r>
              <a:rPr lang="de-DE" sz="2000" dirty="0" smtClean="0"/>
              <a:t>)</a:t>
            </a:r>
            <a:r>
              <a:rPr lang="de-DE" sz="2000" baseline="30000" dirty="0"/>
              <a:t> </a:t>
            </a:r>
            <a:r>
              <a:rPr lang="de-DE" sz="2000" baseline="30000" dirty="0" smtClean="0"/>
              <a:t>9,10,11</a:t>
            </a:r>
            <a:endParaRPr lang="de-DE" sz="2000" dirty="0" smtClean="0"/>
          </a:p>
          <a:p>
            <a:pPr lvl="1"/>
            <a:r>
              <a:rPr lang="de-DE" sz="2000" dirty="0" err="1" smtClean="0"/>
              <a:t>quality</a:t>
            </a:r>
            <a:r>
              <a:rPr lang="de-DE" sz="2000" dirty="0" smtClean="0"/>
              <a:t> </a:t>
            </a:r>
            <a:r>
              <a:rPr lang="de-DE" sz="2000" dirty="0" err="1" smtClean="0"/>
              <a:t>depending</a:t>
            </a:r>
            <a:r>
              <a:rPr lang="de-DE" sz="2000" dirty="0" smtClean="0"/>
              <a:t> on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b="1" dirty="0" err="1" smtClean="0">
                <a:solidFill>
                  <a:srgbClr val="0070C0"/>
                </a:solidFill>
              </a:rPr>
              <a:t>assessment</a:t>
            </a:r>
            <a:r>
              <a:rPr lang="de-DE" sz="2000" b="1" dirty="0" smtClean="0">
                <a:solidFill>
                  <a:srgbClr val="0070C0"/>
                </a:solidFill>
              </a:rPr>
              <a:t> </a:t>
            </a:r>
            <a:r>
              <a:rPr lang="de-DE" sz="2000" b="1" dirty="0" err="1" smtClean="0">
                <a:solidFill>
                  <a:srgbClr val="0070C0"/>
                </a:solidFill>
              </a:rPr>
              <a:t>characteristics</a:t>
            </a:r>
            <a:r>
              <a:rPr lang="de-DE" sz="2000" b="1" dirty="0" smtClean="0">
                <a:solidFill>
                  <a:srgbClr val="0070C0"/>
                </a:solidFill>
              </a:rPr>
              <a:t> </a:t>
            </a:r>
            <a:br>
              <a:rPr lang="de-DE" sz="2000" b="1" dirty="0" smtClean="0">
                <a:solidFill>
                  <a:srgbClr val="0070C0"/>
                </a:solidFill>
              </a:rPr>
            </a:br>
            <a:r>
              <a:rPr lang="de-DE" sz="2000" dirty="0" smtClean="0"/>
              <a:t>of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instrument</a:t>
            </a:r>
            <a:r>
              <a:rPr lang="de-DE" sz="2000" dirty="0" smtClean="0"/>
              <a:t> </a:t>
            </a:r>
            <a:r>
              <a:rPr lang="de-DE" sz="2000" baseline="30000" dirty="0" smtClean="0"/>
              <a:t>9,10</a:t>
            </a:r>
          </a:p>
          <a:p>
            <a:pPr lvl="1"/>
            <a:r>
              <a:rPr lang="de-DE" sz="2000" dirty="0" smtClean="0"/>
              <a:t>alternative </a:t>
            </a:r>
            <a:r>
              <a:rPr lang="de-DE" sz="2000" dirty="0" err="1" smtClean="0"/>
              <a:t>established</a:t>
            </a:r>
            <a:r>
              <a:rPr lang="de-DE" sz="2000" dirty="0" smtClean="0"/>
              <a:t> </a:t>
            </a:r>
            <a:r>
              <a:rPr lang="de-DE" sz="2000" b="1" dirty="0" err="1" smtClean="0">
                <a:solidFill>
                  <a:srgbClr val="0070C0"/>
                </a:solidFill>
              </a:rPr>
              <a:t>outcomes</a:t>
            </a:r>
            <a:endParaRPr lang="de-DE" sz="2000" b="1" dirty="0">
              <a:solidFill>
                <a:srgbClr val="0070C0"/>
              </a:solidFill>
            </a:endParaRPr>
          </a:p>
          <a:p>
            <a:pPr lvl="1"/>
            <a:r>
              <a:rPr lang="de-DE" sz="2000" dirty="0" smtClean="0"/>
              <a:t>limited </a:t>
            </a:r>
            <a:r>
              <a:rPr lang="de-DE" sz="2000" dirty="0" err="1" smtClean="0"/>
              <a:t>accordance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objective</a:t>
            </a:r>
            <a:r>
              <a:rPr lang="de-DE" sz="2000" dirty="0" smtClean="0"/>
              <a:t> </a:t>
            </a:r>
            <a:r>
              <a:rPr lang="de-DE" sz="2000" dirty="0" err="1" smtClean="0"/>
              <a:t>markers</a:t>
            </a:r>
            <a:r>
              <a:rPr lang="de-DE" sz="2000" dirty="0" smtClean="0"/>
              <a:t> </a:t>
            </a:r>
            <a:r>
              <a:rPr lang="de-DE" sz="2000" baseline="30000" dirty="0" smtClean="0"/>
              <a:t>9,12</a:t>
            </a:r>
            <a:endParaRPr lang="de-DE" sz="2000" baseline="30000" dirty="0"/>
          </a:p>
          <a:p>
            <a:pPr marL="0" lvl="1" indent="0">
              <a:buNone/>
            </a:pPr>
            <a:endParaRPr lang="de-DE" sz="2000" dirty="0" smtClean="0"/>
          </a:p>
          <a:p>
            <a:pPr marL="0" lvl="1" indent="0">
              <a:buNone/>
            </a:pPr>
            <a:r>
              <a:rPr lang="de-DE" sz="2000" b="1" dirty="0" err="1" smtClean="0"/>
              <a:t>therefore</a:t>
            </a:r>
            <a:r>
              <a:rPr lang="de-DE" sz="2000" b="1" dirty="0" smtClean="0"/>
              <a:t>…</a:t>
            </a:r>
          </a:p>
          <a:p>
            <a:pPr lvl="1"/>
            <a:r>
              <a:rPr lang="de-DE" sz="2000" dirty="0" err="1" smtClean="0"/>
              <a:t>biases</a:t>
            </a:r>
            <a:r>
              <a:rPr lang="de-DE" sz="2000" dirty="0" smtClean="0"/>
              <a:t> </a:t>
            </a:r>
            <a:r>
              <a:rPr lang="de-DE" sz="2000" dirty="0" err="1" smtClean="0"/>
              <a:t>might</a:t>
            </a:r>
            <a:r>
              <a:rPr lang="de-DE" sz="2000" dirty="0" smtClean="0"/>
              <a:t> </a:t>
            </a:r>
            <a:r>
              <a:rPr lang="de-DE" sz="2000" dirty="0" err="1" smtClean="0"/>
              <a:t>impact</a:t>
            </a:r>
            <a:r>
              <a:rPr lang="de-DE" sz="2000" dirty="0" smtClean="0"/>
              <a:t> sample-/</a:t>
            </a:r>
            <a:r>
              <a:rPr lang="de-DE" sz="2000" dirty="0" err="1" smtClean="0"/>
              <a:t>population-based</a:t>
            </a:r>
            <a:r>
              <a:rPr lang="de-DE" sz="2000" dirty="0" smtClean="0"/>
              <a:t> </a:t>
            </a:r>
            <a:r>
              <a:rPr lang="de-DE" sz="2000" dirty="0" err="1" smtClean="0"/>
              <a:t>estimations</a:t>
            </a:r>
            <a:endParaRPr lang="de-DE" sz="2000" dirty="0" smtClean="0"/>
          </a:p>
          <a:p>
            <a:pPr lvl="1"/>
            <a:r>
              <a:rPr lang="de-DE" sz="2000" dirty="0" err="1" smtClean="0"/>
              <a:t>restricted</a:t>
            </a:r>
            <a:r>
              <a:rPr lang="de-DE" sz="2000" dirty="0" smtClean="0"/>
              <a:t> </a:t>
            </a:r>
            <a:r>
              <a:rPr lang="de-DE" sz="2000" dirty="0" err="1" smtClean="0"/>
              <a:t>usability</a:t>
            </a:r>
            <a:r>
              <a:rPr lang="de-DE" sz="2000" dirty="0" smtClean="0"/>
              <a:t> of </a:t>
            </a:r>
            <a:r>
              <a:rPr lang="de-DE" sz="2000" dirty="0" err="1" smtClean="0"/>
              <a:t>consumption</a:t>
            </a:r>
            <a:r>
              <a:rPr lang="de-DE" sz="2000" dirty="0" smtClean="0"/>
              <a:t> </a:t>
            </a:r>
            <a:r>
              <a:rPr lang="de-DE" sz="2000" dirty="0" err="1" smtClean="0"/>
              <a:t>reports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a </a:t>
            </a:r>
            <a:r>
              <a:rPr lang="de-DE" sz="2000" b="1" dirty="0" smtClean="0">
                <a:solidFill>
                  <a:srgbClr val="0070C0"/>
                </a:solidFill>
              </a:rPr>
              <a:t>AUD </a:t>
            </a:r>
            <a:r>
              <a:rPr lang="de-DE" sz="2000" b="1" dirty="0" err="1" smtClean="0">
                <a:solidFill>
                  <a:srgbClr val="0070C0"/>
                </a:solidFill>
              </a:rPr>
              <a:t>criterion</a:t>
            </a:r>
            <a:r>
              <a:rPr lang="de-DE" sz="2000" b="1" dirty="0" smtClean="0">
                <a:solidFill>
                  <a:srgbClr val="0070C0"/>
                </a:solidFill>
              </a:rPr>
              <a:t> </a:t>
            </a:r>
            <a:r>
              <a:rPr lang="de-DE" sz="2000" baseline="30000" dirty="0" smtClean="0"/>
              <a:t>13,14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36BCF-5AFB-43C9-9244-AFA65939AD46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0" y="6381347"/>
            <a:ext cx="89244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/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9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Kip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(2008)   	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10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Tourangeau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&amp; Yan (2007)     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11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Greenfield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&amp;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Kerr (2008)      	</a:t>
            </a:r>
            <a:b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</a:b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Kerr &amp;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Stockwell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(2012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13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Rehm (2016)     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14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Rehm,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Marmet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(2013)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pic>
        <p:nvPicPr>
          <p:cNvPr id="6" name="Picture 4" descr="http://actstraining.com/wp-content/uploads/2011/04/understandingcartoon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" t="1194" r="4654"/>
          <a:stretch/>
        </p:blipFill>
        <p:spPr bwMode="auto">
          <a:xfrm>
            <a:off x="6948264" y="1196752"/>
            <a:ext cx="2195736" cy="219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59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Research </a:t>
            </a:r>
            <a:r>
              <a:rPr lang="de-DE" dirty="0" err="1" smtClean="0">
                <a:solidFill>
                  <a:schemeClr val="accent1">
                    <a:lumMod val="50000"/>
                  </a:schemeClr>
                </a:solidFill>
              </a:rPr>
              <a:t>questions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6"/>
            <a:ext cx="8363272" cy="4525963"/>
          </a:xfrm>
        </p:spPr>
        <p:txBody>
          <a:bodyPr>
            <a:normAutofit/>
          </a:bodyPr>
          <a:lstStyle/>
          <a:p>
            <a:pPr marL="493776" lvl="1" indent="-457200">
              <a:buSzPct val="80000"/>
              <a:buFont typeface="+mj-lt"/>
              <a:buAutoNum type="arabicParenBoth"/>
            </a:pPr>
            <a:r>
              <a:rPr lang="de-DE" sz="2000" dirty="0" err="1" smtClean="0"/>
              <a:t>Which</a:t>
            </a:r>
            <a:r>
              <a:rPr lang="de-DE" sz="2000" dirty="0" smtClean="0"/>
              <a:t> </a:t>
            </a:r>
            <a:r>
              <a:rPr lang="de-DE" sz="2000" dirty="0" err="1"/>
              <a:t>assesment</a:t>
            </a:r>
            <a:r>
              <a:rPr lang="de-DE" sz="2000" dirty="0"/>
              <a:t> </a:t>
            </a:r>
            <a:r>
              <a:rPr lang="de-DE" sz="2000" dirty="0" err="1"/>
              <a:t>characteristics</a:t>
            </a:r>
            <a:r>
              <a:rPr lang="de-DE" sz="2000" dirty="0"/>
              <a:t> &amp; </a:t>
            </a:r>
            <a:r>
              <a:rPr lang="de-DE" sz="2000" dirty="0" err="1"/>
              <a:t>problems</a:t>
            </a:r>
            <a:r>
              <a:rPr lang="de-DE" sz="2000" dirty="0"/>
              <a:t> </a:t>
            </a:r>
            <a:r>
              <a:rPr lang="de-DE" sz="2000" dirty="0" err="1"/>
              <a:t>are</a:t>
            </a:r>
            <a:r>
              <a:rPr lang="de-DE" sz="2000" dirty="0"/>
              <a:t> </a:t>
            </a:r>
            <a:r>
              <a:rPr lang="de-DE" sz="2000" dirty="0" err="1" smtClean="0"/>
              <a:t>related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b="1" dirty="0" err="1" smtClean="0">
                <a:solidFill>
                  <a:srgbClr val="0070C0"/>
                </a:solidFill>
              </a:rPr>
              <a:t>quantity</a:t>
            </a:r>
            <a:r>
              <a:rPr lang="de-DE" sz="2000" dirty="0" smtClean="0">
                <a:solidFill>
                  <a:srgbClr val="0070C0"/>
                </a:solidFill>
              </a:rPr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b="1" dirty="0" err="1" smtClean="0">
                <a:solidFill>
                  <a:srgbClr val="0070C0"/>
                </a:solidFill>
              </a:rPr>
              <a:t>frequency</a:t>
            </a:r>
            <a:r>
              <a:rPr lang="de-DE" sz="2000" dirty="0" smtClean="0">
                <a:solidFill>
                  <a:srgbClr val="0070C0"/>
                </a:solidFill>
              </a:rPr>
              <a:t> </a:t>
            </a:r>
            <a:r>
              <a:rPr lang="de-DE" sz="2000" b="1" dirty="0" err="1" smtClean="0">
                <a:solidFill>
                  <a:srgbClr val="0070C0"/>
                </a:solidFill>
              </a:rPr>
              <a:t>assessment</a:t>
            </a:r>
            <a:r>
              <a:rPr lang="de-DE" sz="2000" dirty="0" smtClean="0">
                <a:solidFill>
                  <a:srgbClr val="0070C0"/>
                </a:solidFill>
              </a:rPr>
              <a:t> </a:t>
            </a:r>
            <a:r>
              <a:rPr lang="de-DE" sz="2000" dirty="0" smtClean="0"/>
              <a:t>in </a:t>
            </a:r>
            <a:r>
              <a:rPr lang="de-DE" sz="2000" dirty="0" err="1" smtClean="0"/>
              <a:t>the</a:t>
            </a:r>
            <a:r>
              <a:rPr lang="de-DE" sz="2000" dirty="0" smtClean="0"/>
              <a:t> M-CIDI</a:t>
            </a:r>
            <a:r>
              <a:rPr lang="de-DE" sz="2000" dirty="0"/>
              <a:t>?</a:t>
            </a:r>
            <a:r>
              <a:rPr lang="de-DE" sz="2000" baseline="30000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de-DE" sz="2000" baseline="30000" dirty="0" smtClean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1,2,3</a:t>
            </a:r>
          </a:p>
          <a:p>
            <a:pPr marL="320040" lvl="2" indent="0">
              <a:buSzPct val="80000"/>
              <a:buNone/>
            </a:pPr>
            <a:endParaRPr lang="de-DE" sz="2000" baseline="30000" dirty="0"/>
          </a:p>
          <a:p>
            <a:pPr marL="493776" lvl="1" indent="-457200">
              <a:buSzPct val="80000"/>
              <a:buFont typeface="+mj-lt"/>
              <a:buAutoNum type="arabicParenBoth"/>
            </a:pPr>
            <a:endParaRPr lang="de-DE" sz="2000" baseline="30000" dirty="0"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493776" lvl="1" indent="-457200">
              <a:buSzPct val="80000"/>
              <a:buFont typeface="+mj-lt"/>
              <a:buAutoNum type="arabicParenBoth"/>
            </a:pPr>
            <a:endParaRPr lang="de-DE" sz="2000" dirty="0" smtClean="0"/>
          </a:p>
          <a:p>
            <a:pPr marL="493776" lvl="1" indent="-457200">
              <a:buSzPct val="80000"/>
              <a:buFont typeface="+mj-lt"/>
              <a:buAutoNum type="arabicParenBoth"/>
            </a:pPr>
            <a:r>
              <a:rPr lang="de-DE" sz="2000" dirty="0" smtClean="0"/>
              <a:t>Are </a:t>
            </a:r>
            <a:r>
              <a:rPr lang="de-DE" sz="2000" dirty="0"/>
              <a:t>M-CIDI </a:t>
            </a:r>
            <a:r>
              <a:rPr lang="de-DE" sz="2000" dirty="0" err="1"/>
              <a:t>consumption</a:t>
            </a:r>
            <a:r>
              <a:rPr lang="de-DE" sz="2000" dirty="0"/>
              <a:t> </a:t>
            </a:r>
            <a:r>
              <a:rPr lang="de-DE" sz="2000" dirty="0" err="1" smtClean="0"/>
              <a:t>reports</a:t>
            </a:r>
            <a:r>
              <a:rPr lang="de-DE" sz="2000" dirty="0" smtClean="0"/>
              <a:t> </a:t>
            </a:r>
            <a:r>
              <a:rPr lang="de-DE" sz="2000" b="1" dirty="0" smtClean="0">
                <a:solidFill>
                  <a:srgbClr val="0070C0"/>
                </a:solidFill>
              </a:rPr>
              <a:t>valid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b="1" dirty="0">
                <a:solidFill>
                  <a:srgbClr val="0070C0"/>
                </a:solidFill>
              </a:rPr>
              <a:t>relevant </a:t>
            </a:r>
            <a:r>
              <a:rPr lang="de-DE" sz="2000" dirty="0"/>
              <a:t>in </a:t>
            </a:r>
            <a:r>
              <a:rPr lang="de-DE" sz="2000" dirty="0" err="1"/>
              <a:t>clinical</a:t>
            </a:r>
            <a:r>
              <a:rPr lang="de-DE" sz="2000" dirty="0"/>
              <a:t>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epidemiological</a:t>
            </a:r>
            <a:r>
              <a:rPr lang="de-DE" sz="2000" dirty="0"/>
              <a:t> </a:t>
            </a:r>
            <a:r>
              <a:rPr lang="de-DE" sz="2000" dirty="0" err="1"/>
              <a:t>applications</a:t>
            </a:r>
            <a:r>
              <a:rPr lang="de-DE" sz="2000" dirty="0" smtClean="0"/>
              <a:t>?</a:t>
            </a:r>
            <a:r>
              <a:rPr lang="de-DE" sz="2000" baseline="30000" dirty="0" smtClean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3,4,5</a:t>
            </a:r>
            <a:endParaRPr lang="de-DE" sz="2000" dirty="0"/>
          </a:p>
        </p:txBody>
      </p:sp>
      <p:sp>
        <p:nvSpPr>
          <p:cNvPr id="5" name="Textfeld 40"/>
          <p:cNvSpPr txBox="1">
            <a:spLocks noChangeArrowheads="1"/>
          </p:cNvSpPr>
          <p:nvPr/>
        </p:nvSpPr>
        <p:spPr bwMode="auto">
          <a:xfrm>
            <a:off x="-10521" y="6396335"/>
            <a:ext cx="88169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&amp; Kuitunen-Paul (in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	</a:t>
            </a:r>
            <a:r>
              <a:rPr lang="de-DE" sz="1200" baseline="300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3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Kuitunen-Paul,  Höfler et al. (in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 </a:t>
            </a:r>
            <a:endParaRPr lang="de-DE" sz="1200" dirty="0" smtClean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4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Pfab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et al. (</a:t>
            </a:r>
            <a:r>
              <a:rPr lang="de-DE" sz="1200" dirty="0" err="1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submitted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) 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5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Manthey et al. (2016)</a:t>
            </a:r>
            <a:r>
              <a:rPr lang="de-DE" sz="1200" baseline="300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97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en-US" sz="2000" i="1" dirty="0" smtClean="0"/>
              <a:t>Munich </a:t>
            </a:r>
            <a:r>
              <a:rPr lang="en-US" sz="2000" i="1" dirty="0"/>
              <a:t>Composite International Diagnostic Interview (M-CIDI) </a:t>
            </a:r>
            <a:r>
              <a:rPr lang="en-US" sz="2000" i="1" baseline="30000" dirty="0" smtClean="0"/>
              <a:t>x,1</a:t>
            </a:r>
            <a:r>
              <a:rPr lang="de-DE" sz="2000" dirty="0" smtClean="0"/>
              <a:t>:</a:t>
            </a:r>
          </a:p>
          <a:p>
            <a:pPr lvl="1" fontAlgn="t">
              <a:buClr>
                <a:srgbClr val="6EA0B0"/>
              </a:buClr>
            </a:pPr>
            <a:endParaRPr lang="de-DE" sz="1600" dirty="0" smtClean="0"/>
          </a:p>
          <a:p>
            <a:pPr lvl="1"/>
            <a:r>
              <a:rPr lang="de-DE" sz="1800" dirty="0" err="1"/>
              <a:t>Gathers</a:t>
            </a:r>
            <a:r>
              <a:rPr lang="de-DE" sz="1800" dirty="0"/>
              <a:t> </a:t>
            </a:r>
            <a:r>
              <a:rPr lang="de-DE" sz="1800" dirty="0" err="1"/>
              <a:t>information</a:t>
            </a:r>
            <a:r>
              <a:rPr lang="de-DE" sz="1800" dirty="0"/>
              <a:t> on </a:t>
            </a:r>
            <a:r>
              <a:rPr lang="de-DE" sz="1800" dirty="0" err="1"/>
              <a:t>typical</a:t>
            </a:r>
            <a:r>
              <a:rPr lang="de-DE" sz="1800" dirty="0"/>
              <a:t> </a:t>
            </a:r>
            <a:r>
              <a:rPr lang="de-DE" sz="1800" dirty="0" err="1"/>
              <a:t>drinking</a:t>
            </a:r>
            <a:r>
              <a:rPr lang="de-DE" sz="1800" dirty="0"/>
              <a:t> </a:t>
            </a:r>
            <a:r>
              <a:rPr lang="de-DE" sz="1800" dirty="0" err="1"/>
              <a:t>episodes</a:t>
            </a:r>
            <a:endParaRPr lang="de-DE" sz="1800" dirty="0"/>
          </a:p>
          <a:p>
            <a:pPr lvl="2"/>
            <a:r>
              <a:rPr lang="de-DE" sz="1500" dirty="0" err="1" smtClean="0"/>
              <a:t>Consumption</a:t>
            </a:r>
            <a:r>
              <a:rPr lang="de-DE" sz="1500" dirty="0" smtClean="0"/>
              <a:t> </a:t>
            </a:r>
            <a:r>
              <a:rPr lang="de-DE" sz="1500" dirty="0" err="1"/>
              <a:t>quantity</a:t>
            </a:r>
            <a:r>
              <a:rPr lang="de-DE" sz="1500" dirty="0"/>
              <a:t> (“</a:t>
            </a:r>
            <a:r>
              <a:rPr lang="de-DE" sz="1500" dirty="0" err="1"/>
              <a:t>drink</a:t>
            </a:r>
            <a:r>
              <a:rPr lang="de-DE" sz="1500" dirty="0"/>
              <a:t> </a:t>
            </a:r>
            <a:r>
              <a:rPr lang="de-DE" sz="1500" dirty="0" err="1" smtClean="0"/>
              <a:t>categories</a:t>
            </a:r>
            <a:r>
              <a:rPr lang="de-DE" sz="1500" dirty="0" smtClean="0"/>
              <a:t>“):</a:t>
            </a:r>
            <a:endParaRPr lang="de-DE" sz="2000" baseline="300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endParaRPr lang="de-DE" sz="1500" dirty="0"/>
          </a:p>
          <a:p>
            <a:pPr lvl="2"/>
            <a:endParaRPr lang="de-DE" sz="1500" dirty="0" smtClean="0"/>
          </a:p>
          <a:p>
            <a:pPr lvl="2"/>
            <a:r>
              <a:rPr lang="de-DE" sz="1500" dirty="0" err="1" smtClean="0"/>
              <a:t>Consumption</a:t>
            </a:r>
            <a:r>
              <a:rPr lang="de-DE" sz="1500" dirty="0" smtClean="0"/>
              <a:t> </a:t>
            </a:r>
            <a:r>
              <a:rPr lang="de-DE" sz="1500" dirty="0" err="1"/>
              <a:t>frequency</a:t>
            </a:r>
            <a:r>
              <a:rPr lang="de-DE" sz="1500" dirty="0"/>
              <a:t> (</a:t>
            </a:r>
            <a:r>
              <a:rPr lang="de-DE" sz="1500" dirty="0" err="1"/>
              <a:t>past</a:t>
            </a:r>
            <a:r>
              <a:rPr lang="de-DE" sz="1500" dirty="0"/>
              <a:t> 12 </a:t>
            </a:r>
            <a:r>
              <a:rPr lang="de-DE" sz="1500" dirty="0" err="1"/>
              <a:t>months</a:t>
            </a:r>
            <a:r>
              <a:rPr lang="de-DE" sz="1500" dirty="0"/>
              <a:t>, </a:t>
            </a:r>
            <a:r>
              <a:rPr lang="de-DE" sz="1500" dirty="0" err="1"/>
              <a:t>past</a:t>
            </a:r>
            <a:r>
              <a:rPr lang="de-DE" sz="1500" dirty="0"/>
              <a:t> </a:t>
            </a:r>
            <a:r>
              <a:rPr lang="de-DE" sz="1500" dirty="0" err="1"/>
              <a:t>month</a:t>
            </a:r>
            <a:r>
              <a:rPr lang="de-DE" sz="1500" dirty="0"/>
              <a:t>, </a:t>
            </a:r>
            <a:r>
              <a:rPr lang="de-DE" sz="1500" dirty="0" err="1"/>
              <a:t>maximum</a:t>
            </a:r>
            <a:r>
              <a:rPr lang="de-DE" sz="1500" dirty="0"/>
              <a:t> </a:t>
            </a:r>
            <a:r>
              <a:rPr lang="de-DE" sz="1500" dirty="0" err="1"/>
              <a:t>during</a:t>
            </a:r>
            <a:r>
              <a:rPr lang="de-DE" sz="1500" dirty="0"/>
              <a:t> </a:t>
            </a:r>
            <a:r>
              <a:rPr lang="de-DE" sz="1500" dirty="0" err="1"/>
              <a:t>lifetime</a:t>
            </a:r>
            <a:r>
              <a:rPr lang="de-DE" sz="1500" dirty="0" smtClean="0"/>
              <a:t>):</a:t>
            </a:r>
            <a:endParaRPr lang="en-US" sz="2000" dirty="0" smtClean="0"/>
          </a:p>
          <a:p>
            <a:pPr marL="36576" lvl="0" indent="0">
              <a:buNone/>
            </a:pPr>
            <a:endParaRPr lang="de-DE" sz="2000" dirty="0" smtClean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" t="48836" r="69857" b="25564"/>
          <a:stretch/>
        </p:blipFill>
        <p:spPr>
          <a:xfrm>
            <a:off x="2794667" y="5445224"/>
            <a:ext cx="1705325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" t="4061" r="12413" b="66800"/>
          <a:stretch/>
        </p:blipFill>
        <p:spPr>
          <a:xfrm>
            <a:off x="1691680" y="2636912"/>
            <a:ext cx="3891866" cy="2169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feld 40"/>
          <p:cNvSpPr txBox="1">
            <a:spLocks noChangeArrowheads="1"/>
          </p:cNvSpPr>
          <p:nvPr/>
        </p:nvSpPr>
        <p:spPr bwMode="auto">
          <a:xfrm>
            <a:off x="107504" y="6525344"/>
            <a:ext cx="8352928" cy="33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lvl="2"/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x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Lachner et al. (1998)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					</a:t>
            </a: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464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2000" b="1" dirty="0" smtClean="0"/>
              <a:t>Material:</a:t>
            </a:r>
            <a:endParaRPr lang="de-DE" sz="2000" b="1" dirty="0"/>
          </a:p>
          <a:p>
            <a:pPr lvl="1" fontAlgn="t">
              <a:buClr>
                <a:srgbClr val="6EA0B0"/>
              </a:buClr>
            </a:pPr>
            <a:r>
              <a:rPr lang="de-DE" sz="1600" dirty="0" smtClean="0"/>
              <a:t>in </a:t>
            </a:r>
            <a:r>
              <a:rPr lang="de-DE" sz="1600" dirty="0" err="1" smtClean="0"/>
              <a:t>comparison</a:t>
            </a:r>
            <a:r>
              <a:rPr lang="de-DE" sz="1600" dirty="0" smtClean="0"/>
              <a:t> </a:t>
            </a:r>
            <a:r>
              <a:rPr lang="de-DE" sz="1600" dirty="0" err="1" smtClean="0"/>
              <a:t>to</a:t>
            </a:r>
            <a:r>
              <a:rPr lang="de-DE" sz="1600" dirty="0" smtClean="0"/>
              <a:t> alternative </a:t>
            </a:r>
            <a:r>
              <a:rPr lang="de-DE" sz="1600" dirty="0" err="1" smtClean="0"/>
              <a:t>instruments</a:t>
            </a:r>
            <a:r>
              <a:rPr lang="de-DE" sz="1600" dirty="0" smtClean="0"/>
              <a:t> </a:t>
            </a:r>
            <a:r>
              <a:rPr lang="de-DE" sz="1600" dirty="0" err="1" smtClean="0"/>
              <a:t>using</a:t>
            </a:r>
            <a:r>
              <a:rPr lang="de-DE" sz="1600" dirty="0" smtClean="0"/>
              <a:t> a </a:t>
            </a:r>
            <a:r>
              <a:rPr lang="de-DE" sz="1600" dirty="0" err="1" smtClean="0"/>
              <a:t>drink</a:t>
            </a:r>
            <a:r>
              <a:rPr lang="de-DE" sz="1600" dirty="0" smtClean="0"/>
              <a:t> </a:t>
            </a:r>
            <a:r>
              <a:rPr lang="de-DE" sz="1600" dirty="0" err="1" smtClean="0"/>
              <a:t>list</a:t>
            </a:r>
            <a:r>
              <a:rPr lang="de-DE" sz="1600" dirty="0" smtClean="0"/>
              <a:t> (</a:t>
            </a:r>
            <a:r>
              <a:rPr lang="de-DE" sz="1600" dirty="0"/>
              <a:t>AUDIT, TLFB, </a:t>
            </a:r>
            <a:r>
              <a:rPr lang="de-DE" sz="1600" dirty="0" smtClean="0"/>
              <a:t>WHO-CIDI)</a:t>
            </a:r>
            <a:endParaRPr lang="en-US" sz="2000" dirty="0" smtClean="0"/>
          </a:p>
          <a:p>
            <a:pPr marL="452438" lvl="1" indent="0" fontAlgn="t">
              <a:buSzPct val="80000"/>
              <a:buNone/>
            </a:pPr>
            <a:r>
              <a:rPr lang="de-DE" sz="1600" dirty="0" smtClean="0">
                <a:sym typeface="Wingdings" panose="05000000000000000000" pitchFamily="2" charset="2"/>
              </a:rPr>
              <a:t> </a:t>
            </a:r>
            <a:r>
              <a:rPr lang="de-DE" sz="1600" dirty="0" smtClean="0"/>
              <a:t>M-CIDI </a:t>
            </a:r>
            <a:r>
              <a:rPr lang="de-DE" sz="1600" dirty="0" err="1" smtClean="0"/>
              <a:t>presents</a:t>
            </a:r>
            <a:r>
              <a:rPr lang="de-DE" sz="1600" dirty="0"/>
              <a:t> </a:t>
            </a:r>
            <a:r>
              <a:rPr lang="de-DE" sz="1600" b="1" dirty="0" err="1" smtClean="0">
                <a:solidFill>
                  <a:srgbClr val="0070C0"/>
                </a:solidFill>
              </a:rPr>
              <a:t>more</a:t>
            </a:r>
            <a:r>
              <a:rPr lang="de-DE" sz="1600" b="1" dirty="0" smtClean="0">
                <a:solidFill>
                  <a:srgbClr val="0070C0"/>
                </a:solidFill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</a:rPr>
              <a:t>drink</a:t>
            </a:r>
            <a:r>
              <a:rPr lang="de-DE" sz="1600" b="1" dirty="0" smtClean="0">
                <a:solidFill>
                  <a:srgbClr val="0070C0"/>
                </a:solidFill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</a:rPr>
              <a:t>categories</a:t>
            </a:r>
            <a:r>
              <a:rPr lang="de-DE" sz="1600" b="1" dirty="0" smtClean="0">
                <a:solidFill>
                  <a:srgbClr val="0070C0"/>
                </a:solidFill>
              </a:rPr>
              <a:t> </a:t>
            </a:r>
            <a:r>
              <a:rPr lang="de-DE" sz="1600" b="1" baseline="30000" dirty="0" smtClean="0">
                <a:solidFill>
                  <a:srgbClr val="0070C0"/>
                </a:solidFill>
              </a:rPr>
              <a:t>1</a:t>
            </a:r>
          </a:p>
          <a:p>
            <a:pPr marL="36576" lvl="1" indent="0" fontAlgn="t">
              <a:buSzPct val="80000"/>
              <a:buNone/>
            </a:pPr>
            <a:endParaRPr lang="de-DE" sz="2000" baseline="30000" dirty="0"/>
          </a:p>
          <a:p>
            <a:pPr fontAlgn="t"/>
            <a:endParaRPr lang="en-US" sz="2000" dirty="0" smtClean="0"/>
          </a:p>
          <a:p>
            <a:pPr marL="36576" lvl="0" indent="0">
              <a:buNone/>
            </a:pPr>
            <a:endParaRPr lang="de-DE" sz="2000" dirty="0" smtClean="0"/>
          </a:p>
        </p:txBody>
      </p:sp>
      <p:sp>
        <p:nvSpPr>
          <p:cNvPr id="9" name="Textfeld 40"/>
          <p:cNvSpPr txBox="1">
            <a:spLocks noChangeArrowheads="1"/>
          </p:cNvSpPr>
          <p:nvPr/>
        </p:nvSpPr>
        <p:spPr bwMode="auto">
          <a:xfrm>
            <a:off x="107506" y="6546256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t="14784" b="57952"/>
          <a:stretch/>
        </p:blipFill>
        <p:spPr>
          <a:xfrm>
            <a:off x="755576" y="2780580"/>
            <a:ext cx="7443170" cy="101715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3964108"/>
            <a:ext cx="7616846" cy="977060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820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4525963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2000" b="1" dirty="0" smtClean="0"/>
              <a:t>Material:</a:t>
            </a:r>
            <a:endParaRPr lang="de-DE" sz="2000" b="1" dirty="0"/>
          </a:p>
          <a:p>
            <a:pPr lvl="1" fontAlgn="t">
              <a:buClr>
                <a:srgbClr val="6EA0B0"/>
              </a:buClr>
            </a:pPr>
            <a:r>
              <a:rPr lang="de-DE" sz="1600" dirty="0" err="1" smtClean="0"/>
              <a:t>Descriptive</a:t>
            </a:r>
            <a:r>
              <a:rPr lang="de-DE" sz="1600" dirty="0" smtClean="0"/>
              <a:t> </a:t>
            </a:r>
            <a:r>
              <a:rPr lang="de-DE" sz="1600" dirty="0" err="1" smtClean="0"/>
              <a:t>distribution</a:t>
            </a:r>
            <a:r>
              <a:rPr lang="de-DE" sz="1600" dirty="0" smtClean="0"/>
              <a:t> of </a:t>
            </a:r>
            <a:r>
              <a:rPr lang="de-DE" sz="1600" dirty="0"/>
              <a:t>CIDI </a:t>
            </a:r>
            <a:r>
              <a:rPr lang="de-DE" sz="1600" dirty="0" err="1"/>
              <a:t>drink</a:t>
            </a:r>
            <a:r>
              <a:rPr lang="de-DE" sz="1600" dirty="0"/>
              <a:t> </a:t>
            </a:r>
            <a:r>
              <a:rPr lang="de-DE" sz="1600" dirty="0" err="1"/>
              <a:t>categories</a:t>
            </a:r>
            <a:r>
              <a:rPr lang="de-DE" sz="1600" dirty="0"/>
              <a:t> </a:t>
            </a:r>
            <a:r>
              <a:rPr lang="de-DE" sz="1600" dirty="0" err="1" smtClean="0"/>
              <a:t>among</a:t>
            </a:r>
            <a:r>
              <a:rPr lang="de-DE" sz="1600" dirty="0" smtClean="0"/>
              <a:t> </a:t>
            </a:r>
            <a:r>
              <a:rPr lang="de-DE" sz="1600" dirty="0"/>
              <a:t>GP </a:t>
            </a:r>
            <a:r>
              <a:rPr lang="de-DE" sz="1600" dirty="0" err="1"/>
              <a:t>patients</a:t>
            </a:r>
            <a:r>
              <a:rPr lang="de-DE" sz="1600" dirty="0"/>
              <a:t> </a:t>
            </a:r>
            <a:r>
              <a:rPr lang="de-DE" sz="1600" dirty="0" err="1"/>
              <a:t>and</a:t>
            </a:r>
            <a:r>
              <a:rPr lang="de-DE" sz="1600" dirty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/>
              <a:t>general</a:t>
            </a:r>
            <a:r>
              <a:rPr lang="de-DE" sz="1600" dirty="0"/>
              <a:t> </a:t>
            </a:r>
            <a:r>
              <a:rPr lang="de-DE" sz="1600" dirty="0" err="1"/>
              <a:t>population</a:t>
            </a:r>
            <a:endParaRPr lang="de-DE" sz="1600" dirty="0"/>
          </a:p>
          <a:p>
            <a:pPr marL="452438" lvl="0" indent="0" fontAlgn="t">
              <a:buNone/>
            </a:pPr>
            <a:r>
              <a:rPr lang="de-DE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Some</a:t>
            </a:r>
            <a:r>
              <a:rPr lang="de-DE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c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ategories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/>
            </a:r>
            <a:b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  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are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irrelevant  </a:t>
            </a:r>
            <a:b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  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while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others</a:t>
            </a:r>
            <a:r>
              <a:rPr lang="de-DE" sz="1600" b="1" dirty="0">
                <a:solidFill>
                  <a:srgbClr val="0070C0"/>
                </a:solidFill>
                <a:sym typeface="Wingdings" panose="05000000000000000000" pitchFamily="2" charset="2"/>
              </a:rPr>
              <a:t/>
            </a:r>
            <a:br>
              <a:rPr lang="de-DE" sz="1600" b="1" dirty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de-DE" sz="1600" b="1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  </a:t>
            </a:r>
            <a:r>
              <a:rPr lang="de-DE" sz="1600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are</a:t>
            </a: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de-DE" sz="1600" b="1" dirty="0" err="1">
                <a:solidFill>
                  <a:srgbClr val="0070C0"/>
                </a:solidFill>
                <a:sym typeface="Wingdings" panose="05000000000000000000" pitchFamily="2" charset="2"/>
              </a:rPr>
              <a:t>quite</a:t>
            </a:r>
            <a:r>
              <a:rPr lang="de-DE" sz="1600" b="1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endParaRPr lang="de-DE" sz="1600" b="1" dirty="0" smtClean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452438" lvl="0" indent="0" fontAlgn="t">
              <a:buNone/>
            </a:pPr>
            <a:r>
              <a:rPr lang="de-DE" sz="1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   extensive</a:t>
            </a:r>
            <a:r>
              <a:rPr lang="de-DE" sz="1600" b="1" baseline="30000" dirty="0" smtClean="0">
                <a:solidFill>
                  <a:srgbClr val="0070C0"/>
                </a:solidFill>
              </a:rPr>
              <a:t>1</a:t>
            </a:r>
            <a:endParaRPr lang="de-DE" sz="1600" b="1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379476" lvl="1" indent="-342900" fontAlgn="t">
              <a:buSzPct val="80000"/>
              <a:buFont typeface="Wingdings" pitchFamily="2" charset="2"/>
              <a:buChar char="à"/>
            </a:pPr>
            <a:endParaRPr lang="de-DE" sz="2000" baseline="30000" dirty="0"/>
          </a:p>
          <a:p>
            <a:pPr fontAlgn="t"/>
            <a:endParaRPr lang="en-US" sz="2000" dirty="0" smtClean="0"/>
          </a:p>
          <a:p>
            <a:pPr marL="36576" lvl="0" indent="0">
              <a:buNone/>
            </a:pPr>
            <a:endParaRPr lang="de-DE" sz="2000" dirty="0" smtClean="0"/>
          </a:p>
        </p:txBody>
      </p:sp>
      <p:sp>
        <p:nvSpPr>
          <p:cNvPr id="9" name="Textfeld 40"/>
          <p:cNvSpPr txBox="1">
            <a:spLocks noChangeArrowheads="1"/>
          </p:cNvSpPr>
          <p:nvPr/>
        </p:nvSpPr>
        <p:spPr bwMode="auto">
          <a:xfrm>
            <a:off x="107506" y="6546256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pic>
        <p:nvPicPr>
          <p:cNvPr id="6" name="Grafik 2" descr="Z:\DFG-Alkohol\Publikationen, Vorträge, Foko\In Progress\CIDI amounts\Figure 2 - frequency of drink category (self-reports)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" t="1" b="2178"/>
          <a:stretch/>
        </p:blipFill>
        <p:spPr bwMode="auto">
          <a:xfrm>
            <a:off x="2554356" y="2060849"/>
            <a:ext cx="6482146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436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73783" y="-99393"/>
            <a:ext cx="4464498" cy="86409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 (</a:t>
            </a:r>
            <a:r>
              <a:rPr lang="de-DE" dirty="0" err="1" smtClean="0"/>
              <a:t>prelim</a:t>
            </a:r>
            <a:r>
              <a:rPr lang="de-DE" dirty="0" smtClean="0"/>
              <a:t>.)</a:t>
            </a:r>
            <a:endParaRPr lang="de-DE" dirty="0"/>
          </a:p>
        </p:txBody>
      </p:sp>
      <p:sp>
        <p:nvSpPr>
          <p:cNvPr id="10" name="Abgerundetes Rechteck 9"/>
          <p:cNvSpPr/>
          <p:nvPr/>
        </p:nvSpPr>
        <p:spPr>
          <a:xfrm>
            <a:off x="395536" y="4293092"/>
            <a:ext cx="4896544" cy="2160244"/>
          </a:xfrm>
          <a:prstGeom prst="roundRect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/>
          <p:cNvSpPr/>
          <p:nvPr/>
        </p:nvSpPr>
        <p:spPr>
          <a:xfrm rot="5400000">
            <a:off x="4337429" y="5175739"/>
            <a:ext cx="2187349" cy="278048"/>
          </a:xfrm>
          <a:prstGeom prst="roundRect">
            <a:avLst/>
          </a:prstGeom>
          <a:solidFill>
            <a:srgbClr val="FFFF00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bgerundetes Rechteck 11"/>
          <p:cNvSpPr/>
          <p:nvPr/>
        </p:nvSpPr>
        <p:spPr>
          <a:xfrm rot="5400000">
            <a:off x="4629248" y="5170678"/>
            <a:ext cx="2151526" cy="269765"/>
          </a:xfrm>
          <a:prstGeom prst="round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5839893" y="4221086"/>
            <a:ext cx="2620539" cy="2187350"/>
          </a:xfrm>
          <a:prstGeom prst="roundRect">
            <a:avLst/>
          </a:prstGeom>
          <a:solidFill>
            <a:srgbClr val="FF66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 rot="5400000">
            <a:off x="6909290" y="4591216"/>
            <a:ext cx="3402196" cy="232244"/>
          </a:xfrm>
          <a:prstGeom prst="round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1043608" y="3954538"/>
            <a:ext cx="2520280" cy="338554"/>
          </a:xfrm>
          <a:prstGeom prst="rect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Weizen, Pilsener, Obstler</a:t>
            </a:r>
            <a:endParaRPr lang="de-DE" sz="1600" dirty="0"/>
          </a:p>
        </p:txBody>
      </p:sp>
      <p:sp>
        <p:nvSpPr>
          <p:cNvPr id="15" name="Textfeld 14"/>
          <p:cNvSpPr txBox="1"/>
          <p:nvPr/>
        </p:nvSpPr>
        <p:spPr>
          <a:xfrm>
            <a:off x="4610291" y="3645020"/>
            <a:ext cx="997209" cy="646331"/>
          </a:xfrm>
          <a:prstGeom prst="rect">
            <a:avLst/>
          </a:prstGeom>
          <a:solidFill>
            <a:srgbClr val="F5FBB7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Madeira</a:t>
            </a:r>
            <a:r>
              <a:rPr lang="de-DE" dirty="0" smtClean="0"/>
              <a:t>, </a:t>
            </a:r>
            <a:r>
              <a:rPr lang="de-DE" dirty="0" err="1" smtClean="0"/>
              <a:t>Malaga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5597548" y="3645021"/>
            <a:ext cx="1130862" cy="584775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Ouzo, Sambuca</a:t>
            </a:r>
            <a:endParaRPr lang="de-DE" sz="1600" dirty="0"/>
          </a:p>
        </p:txBody>
      </p:sp>
      <p:sp>
        <p:nvSpPr>
          <p:cNvPr id="17" name="Textfeld 16"/>
          <p:cNvSpPr txBox="1"/>
          <p:nvPr/>
        </p:nvSpPr>
        <p:spPr>
          <a:xfrm>
            <a:off x="6958411" y="3398800"/>
            <a:ext cx="1069973" cy="830997"/>
          </a:xfrm>
          <a:prstGeom prst="rect">
            <a:avLst/>
          </a:prstGeom>
          <a:solidFill>
            <a:srgbClr val="FF6600">
              <a:alpha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Sherry, Wermut, Sangria</a:t>
            </a:r>
            <a:endParaRPr lang="de-DE" sz="1600" dirty="0"/>
          </a:p>
        </p:txBody>
      </p:sp>
      <p:sp>
        <p:nvSpPr>
          <p:cNvPr id="18" name="Textfeld 17"/>
          <p:cNvSpPr txBox="1"/>
          <p:nvPr/>
        </p:nvSpPr>
        <p:spPr>
          <a:xfrm>
            <a:off x="7816960" y="2636908"/>
            <a:ext cx="1378371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Maraschino</a:t>
            </a:r>
            <a:endParaRPr lang="de-DE" dirty="0"/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358246" cy="720075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2000" b="1" dirty="0" smtClean="0"/>
              <a:t>Material:</a:t>
            </a:r>
          </a:p>
          <a:p>
            <a:pPr marL="322326" lvl="1" indent="-285750" fontAlgn="t">
              <a:buSzPct val="80000"/>
            </a:pPr>
            <a:r>
              <a:rPr lang="de-DE" sz="1600" dirty="0" smtClean="0"/>
              <a:t>AF-CIDI </a:t>
            </a:r>
            <a:r>
              <a:rPr lang="de-DE" sz="1600" dirty="0" err="1"/>
              <a:t>study</a:t>
            </a:r>
            <a:r>
              <a:rPr lang="de-DE" sz="1600" dirty="0"/>
              <a:t> (</a:t>
            </a:r>
            <a:r>
              <a:rPr lang="de-DE" sz="1600" i="1" dirty="0"/>
              <a:t>n</a:t>
            </a:r>
            <a:r>
              <a:rPr lang="de-DE" sz="1600" dirty="0"/>
              <a:t>=162), </a:t>
            </a:r>
            <a:r>
              <a:rPr lang="de-DE" sz="1600" dirty="0" err="1"/>
              <a:t>see</a:t>
            </a:r>
            <a:r>
              <a:rPr lang="de-DE" sz="1600" dirty="0"/>
              <a:t> </a:t>
            </a:r>
            <a:r>
              <a:rPr lang="de-DE" sz="1600" dirty="0">
                <a:solidFill>
                  <a:srgbClr val="0070C0"/>
                </a:solidFill>
                <a:hlinkClick r:id="rId4"/>
              </a:rPr>
              <a:t>https://clinicaltrials.gov/ct2/show/NCT03097354</a:t>
            </a:r>
            <a:r>
              <a:rPr lang="de-DE" sz="1600" dirty="0">
                <a:solidFill>
                  <a:srgbClr val="0070C0"/>
                </a:solidFill>
              </a:rPr>
              <a:t> </a:t>
            </a:r>
          </a:p>
          <a:p>
            <a:pPr marL="36576" lvl="1" indent="0" fontAlgn="t">
              <a:buSzPct val="80000"/>
              <a:buNone/>
            </a:pPr>
            <a:endParaRPr lang="de-DE" sz="2000" baseline="30000" dirty="0"/>
          </a:p>
          <a:p>
            <a:pPr fontAlgn="t"/>
            <a:endParaRPr lang="en-US" sz="2000" dirty="0" smtClean="0"/>
          </a:p>
          <a:p>
            <a:pPr marL="36576" lvl="0" indent="0">
              <a:buNone/>
            </a:pPr>
            <a:endParaRPr lang="de-DE" sz="2000" dirty="0" smtClean="0"/>
          </a:p>
        </p:txBody>
      </p:sp>
      <p:sp>
        <p:nvSpPr>
          <p:cNvPr id="20" name="Textfeld 40"/>
          <p:cNvSpPr txBox="1">
            <a:spLocks noChangeArrowheads="1"/>
          </p:cNvSpPr>
          <p:nvPr/>
        </p:nvSpPr>
        <p:spPr bwMode="auto">
          <a:xfrm>
            <a:off x="147508" y="6525344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2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 Kuitunen, Scheffel &amp; Kuitunen-Paul (in </a:t>
            </a:r>
            <a:r>
              <a:rPr lang="de-DE" sz="1200" dirty="0" err="1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prep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.)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6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1268760"/>
            <a:ext cx="8030126" cy="4525963"/>
          </a:xfrm>
        </p:spPr>
        <p:txBody>
          <a:bodyPr>
            <a:noAutofit/>
          </a:bodyPr>
          <a:lstStyle/>
          <a:p>
            <a:pPr marL="36576" lvl="1" indent="0" fontAlgn="t">
              <a:buSzPct val="80000"/>
              <a:buNone/>
            </a:pPr>
            <a:r>
              <a:rPr lang="de-DE" sz="2000" b="1" dirty="0" err="1" smtClean="0"/>
              <a:t>Quantity</a:t>
            </a:r>
            <a:r>
              <a:rPr lang="de-DE" sz="2000" b="1" dirty="0" smtClean="0"/>
              <a:t> </a:t>
            </a:r>
            <a:r>
              <a:rPr lang="de-DE" sz="2000" b="1" dirty="0" err="1"/>
              <a:t>assessment</a:t>
            </a:r>
            <a:r>
              <a:rPr lang="de-DE" sz="2000" b="1" dirty="0"/>
              <a:t>:</a:t>
            </a:r>
          </a:p>
          <a:p>
            <a:pPr lvl="1" fontAlgn="t"/>
            <a:r>
              <a:rPr lang="de-DE" sz="1600" dirty="0" err="1" smtClean="0"/>
              <a:t>Comparing</a:t>
            </a:r>
            <a:r>
              <a:rPr lang="de-DE" sz="1600" dirty="0" smtClean="0"/>
              <a:t> </a:t>
            </a:r>
            <a:r>
              <a:rPr lang="de-DE" sz="1600" dirty="0"/>
              <a:t>% </a:t>
            </a:r>
            <a:r>
              <a:rPr lang="de-DE" sz="1600" dirty="0" err="1"/>
              <a:t>vol-specifications</a:t>
            </a:r>
            <a:r>
              <a:rPr lang="de-DE" sz="1600" dirty="0"/>
              <a:t> </a:t>
            </a:r>
            <a:r>
              <a:rPr lang="de-DE" sz="1600" dirty="0" smtClean="0"/>
              <a:t> </a:t>
            </a:r>
            <a:r>
              <a:rPr lang="de-DE" sz="1600" dirty="0" err="1" smtClean="0"/>
              <a:t>between</a:t>
            </a:r>
            <a:r>
              <a:rPr lang="de-DE" sz="1600" dirty="0" smtClean="0"/>
              <a:t> real </a:t>
            </a:r>
            <a:r>
              <a:rPr lang="de-DE" sz="1600" dirty="0" err="1" smtClean="0"/>
              <a:t>beverages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M-CIDI-</a:t>
            </a:r>
            <a:r>
              <a:rPr lang="de-DE" sz="1600" dirty="0" err="1" smtClean="0"/>
              <a:t>conventions</a:t>
            </a:r>
            <a:r>
              <a:rPr lang="de-DE" sz="1600" dirty="0"/>
              <a:t> </a:t>
            </a:r>
            <a:r>
              <a:rPr lang="de-DE" sz="1600" dirty="0" smtClean="0"/>
              <a:t>in </a:t>
            </a:r>
            <a:r>
              <a:rPr lang="de-DE" sz="1600" dirty="0" err="1" smtClean="0"/>
              <a:t>relation</a:t>
            </a:r>
            <a:r>
              <a:rPr lang="de-DE" sz="1600" dirty="0" smtClean="0"/>
              <a:t> </a:t>
            </a:r>
            <a:r>
              <a:rPr lang="de-DE" sz="1600" dirty="0" err="1" smtClean="0"/>
              <a:t>to</a:t>
            </a:r>
            <a:r>
              <a:rPr lang="de-DE" sz="1600" dirty="0" smtClean="0"/>
              <a:t> </a:t>
            </a:r>
            <a:r>
              <a:rPr lang="de-DE" sz="1600" dirty="0" err="1" smtClean="0"/>
              <a:t>drink</a:t>
            </a:r>
            <a:r>
              <a:rPr lang="de-DE" sz="1600" dirty="0" smtClean="0"/>
              <a:t> </a:t>
            </a:r>
            <a:r>
              <a:rPr lang="de-DE" sz="1600" dirty="0" err="1" smtClean="0"/>
              <a:t>category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serving</a:t>
            </a:r>
            <a:r>
              <a:rPr lang="de-DE" sz="1600" dirty="0" smtClean="0"/>
              <a:t> </a:t>
            </a:r>
            <a:r>
              <a:rPr lang="de-DE" sz="1600" dirty="0" err="1" smtClean="0"/>
              <a:t>size</a:t>
            </a:r>
            <a:endParaRPr lang="en-US" sz="1600" dirty="0"/>
          </a:p>
          <a:p>
            <a:pPr lvl="1" fontAlgn="t"/>
            <a:r>
              <a:rPr lang="en-US" sz="1600" dirty="0" smtClean="0"/>
              <a:t>data from </a:t>
            </a:r>
            <a:r>
              <a:rPr lang="en-US" sz="1600" i="1" dirty="0" smtClean="0"/>
              <a:t>k</a:t>
            </a:r>
            <a:r>
              <a:rPr lang="en-US" sz="1600" dirty="0" smtClean="0"/>
              <a:t>=22,503 alcoholic beverages sold in Germany in 2010-2016</a:t>
            </a:r>
          </a:p>
        </p:txBody>
      </p:sp>
      <p:sp>
        <p:nvSpPr>
          <p:cNvPr id="10" name="Textfeld 40"/>
          <p:cNvSpPr txBox="1">
            <a:spLocks noChangeArrowheads="1"/>
          </p:cNvSpPr>
          <p:nvPr/>
        </p:nvSpPr>
        <p:spPr bwMode="auto">
          <a:xfrm>
            <a:off x="107506" y="6546256"/>
            <a:ext cx="88169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6025">
              <a:tabLst>
                <a:tab pos="2601913" algn="l"/>
                <a:tab pos="5465763" algn="l"/>
              </a:tabLst>
            </a:pPr>
            <a:r>
              <a:rPr lang="de-DE" sz="1200" baseline="300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1 </a:t>
            </a:r>
            <a:r>
              <a:rPr lang="de-DE" sz="1200" dirty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Kuitunen-Paul,  Rehm et al. </a:t>
            </a:r>
            <a:r>
              <a:rPr lang="de-DE" sz="1200" dirty="0" smtClean="0">
                <a:solidFill>
                  <a:schemeClr val="accent1">
                    <a:lumMod val="75000"/>
                  </a:schemeClr>
                </a:solidFill>
                <a:latin typeface="Gill Sans MT" pitchFamily="34" charset="0"/>
              </a:rPr>
              <a:t>(2017)</a:t>
            </a:r>
            <a:endParaRPr lang="en-US" sz="1200" i="1" dirty="0">
              <a:solidFill>
                <a:schemeClr val="accent1">
                  <a:lumMod val="75000"/>
                </a:schemeClr>
              </a:solidFill>
              <a:latin typeface="Gill Sans MT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77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lementa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keanos">
  <a:themeElements>
    <a:clrScheme name="Wellen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keanos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keanos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keanos">
  <a:themeElements>
    <a:clrScheme name="Wellen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keanos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keanos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lementa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ellenform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2.xml><?xml version="1.0" encoding="utf-8"?>
<a:themeOverride xmlns:a="http://schemas.openxmlformats.org/drawingml/2006/main">
  <a:clrScheme name="Wellenform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3.xml><?xml version="1.0" encoding="utf-8"?>
<a:themeOverride xmlns:a="http://schemas.openxmlformats.org/drawingml/2006/main">
  <a:clrScheme name="Wellenform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4.xml><?xml version="1.0" encoding="utf-8"?>
<a:themeOverride xmlns:a="http://schemas.openxmlformats.org/drawingml/2006/main">
  <a:clrScheme name="Wellenform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2367</Words>
  <Application>Microsoft Office PowerPoint</Application>
  <PresentationFormat>Bildschirmpräsentation (4:3)</PresentationFormat>
  <Paragraphs>725</Paragraphs>
  <Slides>28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28</vt:i4>
      </vt:variant>
    </vt:vector>
  </HeadingPairs>
  <TitlesOfParts>
    <vt:vector size="41" baseType="lpstr">
      <vt:lpstr>Arial</vt:lpstr>
      <vt:lpstr>Bookman Old Style</vt:lpstr>
      <vt:lpstr>Calibri</vt:lpstr>
      <vt:lpstr>Gill Sans MT</vt:lpstr>
      <vt:lpstr>Times New Roman</vt:lpstr>
      <vt:lpstr>Wingdings</vt:lpstr>
      <vt:lpstr>Wingdings 2</vt:lpstr>
      <vt:lpstr>Wingdings 3</vt:lpstr>
      <vt:lpstr>Haemera</vt:lpstr>
      <vt:lpstr>Okeanos</vt:lpstr>
      <vt:lpstr>1_Okeanos</vt:lpstr>
      <vt:lpstr>1_Haemera</vt:lpstr>
      <vt:lpstr>2_Haemera</vt:lpstr>
      <vt:lpstr>Validation of alcohol consumption self-reports in the Munich Composite International Diagnostic Interview  (M-CIDI)</vt:lpstr>
      <vt:lpstr>Introduction</vt:lpstr>
      <vt:lpstr>Introduction</vt:lpstr>
      <vt:lpstr>Research questions</vt:lpstr>
      <vt:lpstr>Results</vt:lpstr>
      <vt:lpstr>Results</vt:lpstr>
      <vt:lpstr>Results</vt:lpstr>
      <vt:lpstr>Results (prelim.)</vt:lpstr>
      <vt:lpstr>Results</vt:lpstr>
      <vt:lpstr>Results</vt:lpstr>
      <vt:lpstr>Results</vt:lpstr>
      <vt:lpstr>Results</vt:lpstr>
      <vt:lpstr>Conclusion</vt:lpstr>
      <vt:lpstr>Discussion</vt:lpstr>
      <vt:lpstr>PowerPoint-Präsentation</vt:lpstr>
      <vt:lpstr>Literature</vt:lpstr>
      <vt:lpstr>Validation of alcohol consumption self-reports in the  Munich Composite International Diagnostic Interview  (M-CIDI)</vt:lpstr>
      <vt:lpstr>Kuitunen-Paul, S., Bühringer, G., Rehm, J., Manthey, J., Lachenmeier, D. W., &amp; Wittchen, H.-U. (2017). Validation of alcohol consumption self-reports in the Munich Composite International Diagnostic Interview (M-CIDI). Paper presented at the Lisbon Addictions 2017 Congress Lissabon, Portugal.</vt:lpstr>
      <vt:lpstr>Results</vt:lpstr>
      <vt:lpstr>Outlook</vt:lpstr>
      <vt:lpstr>Outlook</vt:lpstr>
      <vt:lpstr>Abstract</vt:lpstr>
      <vt:lpstr>Ausgangslage Messung von Alkoholkonsum</vt:lpstr>
      <vt:lpstr>Ausgangslage Messung von Alkoholkonsum</vt:lpstr>
      <vt:lpstr>5. Zusammenhang mit Diagnosestellung</vt:lpstr>
      <vt:lpstr>AF-CIDI Sample Characteristics (N=162)</vt:lpstr>
      <vt:lpstr>AF-CIDI &gt;90% correct assigned (out of 60)</vt:lpstr>
      <vt:lpstr>AF-CIDI Bottom ten correct assigned</vt:lpstr>
    </vt:vector>
  </TitlesOfParts>
  <Company>Universitätsklinikum Schleswig-Holstein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bischof-an</dc:creator>
  <cp:lastModifiedBy>Soeren.Kuitunen-Paul</cp:lastModifiedBy>
  <cp:revision>229</cp:revision>
  <dcterms:created xsi:type="dcterms:W3CDTF">2013-04-09T08:02:46Z</dcterms:created>
  <dcterms:modified xsi:type="dcterms:W3CDTF">2017-10-23T20:48:14Z</dcterms:modified>
</cp:coreProperties>
</file>