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785" r:id="rId1"/>
  </p:sldMasterIdLst>
  <p:notesMasterIdLst>
    <p:notesMasterId r:id="rId17"/>
  </p:notesMasterIdLst>
  <p:handoutMasterIdLst>
    <p:handoutMasterId r:id="rId18"/>
  </p:handoutMasterIdLst>
  <p:sldIdLst>
    <p:sldId id="757" r:id="rId2"/>
    <p:sldId id="820" r:id="rId3"/>
    <p:sldId id="797" r:id="rId4"/>
    <p:sldId id="821" r:id="rId5"/>
    <p:sldId id="822" r:id="rId6"/>
    <p:sldId id="811" r:id="rId7"/>
    <p:sldId id="823" r:id="rId8"/>
    <p:sldId id="716" r:id="rId9"/>
    <p:sldId id="798" r:id="rId10"/>
    <p:sldId id="817" r:id="rId11"/>
    <p:sldId id="825" r:id="rId12"/>
    <p:sldId id="814" r:id="rId13"/>
    <p:sldId id="783" r:id="rId14"/>
    <p:sldId id="819" r:id="rId15"/>
    <p:sldId id="756" r:id="rId16"/>
  </p:sldIdLst>
  <p:sldSz cx="9144000" cy="6858000" type="screen4x3"/>
  <p:notesSz cx="6794500" cy="9931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a Fernandes" initials="AF" lastIdx="0" clrIdx="0"/>
  <p:cmAuthor id="1" name="Ana Sofia Correia" initials="ASC" lastIdx="1" clrIdx="1">
    <p:extLst>
      <p:ext uri="{19B8F6BF-5375-455C-9EA6-DF929625EA0E}">
        <p15:presenceInfo xmlns:p15="http://schemas.microsoft.com/office/powerpoint/2012/main" userId="Ana Sofia Corre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33"/>
    <a:srgbClr val="990033"/>
    <a:srgbClr val="A50021"/>
    <a:srgbClr val="C5E0F7"/>
    <a:srgbClr val="D5E9F3"/>
    <a:srgbClr val="CEE8FA"/>
    <a:srgbClr val="A7D4EB"/>
    <a:srgbClr val="BFE2F9"/>
    <a:srgbClr val="DBE4FD"/>
    <a:srgbClr val="DCEF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21" autoAdjust="0"/>
  </p:normalViewPr>
  <p:slideViewPr>
    <p:cSldViewPr>
      <p:cViewPr varScale="1">
        <p:scale>
          <a:sx n="56" d="100"/>
          <a:sy n="56" d="100"/>
        </p:scale>
        <p:origin x="900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8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16" y="-114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15ABC7-FDC2-4170-9FE5-2C083B9B559F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714B047E-277B-4FAD-B714-85C3C92BFA13}">
      <dgm:prSet custT="1"/>
      <dgm:spPr>
        <a:ln>
          <a:solidFill>
            <a:schemeClr val="accent1"/>
          </a:solidFill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 rtl="0"/>
          <a:endParaRPr lang="en-GB" sz="3200" noProof="0" dirty="0">
            <a:solidFill>
              <a:schemeClr val="accent1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9AADD5A4-3194-470B-B2AC-737727B48C57}" type="parTrans" cxnId="{380235FB-36C1-4372-9891-1250131FB670}">
      <dgm:prSet/>
      <dgm:spPr/>
      <dgm:t>
        <a:bodyPr/>
        <a:lstStyle/>
        <a:p>
          <a:endParaRPr lang="pt-PT"/>
        </a:p>
      </dgm:t>
    </dgm:pt>
    <dgm:pt modelId="{FDA5F6DF-8414-4744-8E7F-84C5AC04D202}" type="sibTrans" cxnId="{380235FB-36C1-4372-9891-1250131FB670}">
      <dgm:prSet/>
      <dgm:spPr/>
      <dgm:t>
        <a:bodyPr/>
        <a:lstStyle/>
        <a:p>
          <a:endParaRPr lang="pt-PT"/>
        </a:p>
      </dgm:t>
    </dgm:pt>
    <dgm:pt modelId="{CC353565-0439-4847-A424-49CDE7476A85}">
      <dgm:prSet custT="1"/>
      <dgm:spPr/>
      <dgm:t>
        <a:bodyPr/>
        <a:lstStyle/>
        <a:p>
          <a:pPr rtl="0"/>
          <a:r>
            <a:rPr kumimoji="0" lang="en-US" sz="2700" kern="1200" noProof="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This integrative literature review aims at identifying and analyzing the factors associated with binge drinking in adolescence</a:t>
          </a:r>
          <a:endParaRPr lang="en-GB" sz="2200" kern="1200" noProof="0" dirty="0">
            <a:solidFill>
              <a:schemeClr val="accent1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EE50CA54-6473-4BAC-AA79-E997F8F7D46F}" type="parTrans" cxnId="{A7965B58-7497-4B40-AAA0-57B4DF7632CC}">
      <dgm:prSet/>
      <dgm:spPr/>
      <dgm:t>
        <a:bodyPr/>
        <a:lstStyle/>
        <a:p>
          <a:endParaRPr lang="pt-PT"/>
        </a:p>
      </dgm:t>
    </dgm:pt>
    <dgm:pt modelId="{C4B2C599-51F3-4931-83D0-FE785ED03D66}" type="sibTrans" cxnId="{A7965B58-7497-4B40-AAA0-57B4DF7632CC}">
      <dgm:prSet/>
      <dgm:spPr/>
      <dgm:t>
        <a:bodyPr/>
        <a:lstStyle/>
        <a:p>
          <a:endParaRPr lang="pt-PT"/>
        </a:p>
      </dgm:t>
    </dgm:pt>
    <dgm:pt modelId="{03E19156-BD8C-44E1-8365-37874E95900A}" type="pres">
      <dgm:prSet presAssocID="{A115ABC7-FDC2-4170-9FE5-2C083B9B559F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t-PT"/>
        </a:p>
      </dgm:t>
    </dgm:pt>
    <dgm:pt modelId="{40507982-CC7C-4D6D-8C6D-B671972FDA84}" type="pres">
      <dgm:prSet presAssocID="{714B047E-277B-4FAD-B714-85C3C92BFA13}" presName="thickLine" presStyleLbl="alignNode1" presStyleIdx="0" presStyleCnt="2"/>
      <dgm:spPr/>
    </dgm:pt>
    <dgm:pt modelId="{2DA013E3-5645-41F4-A824-912F401734EC}" type="pres">
      <dgm:prSet presAssocID="{714B047E-277B-4FAD-B714-85C3C92BFA13}" presName="horz1" presStyleCnt="0"/>
      <dgm:spPr/>
    </dgm:pt>
    <dgm:pt modelId="{CE09698E-BFDE-4C86-AA1F-AD8CCF5F91C2}" type="pres">
      <dgm:prSet presAssocID="{714B047E-277B-4FAD-B714-85C3C92BFA13}" presName="tx1" presStyleLbl="revTx" presStyleIdx="0" presStyleCnt="2"/>
      <dgm:spPr/>
      <dgm:t>
        <a:bodyPr/>
        <a:lstStyle/>
        <a:p>
          <a:endParaRPr lang="pt-PT"/>
        </a:p>
      </dgm:t>
    </dgm:pt>
    <dgm:pt modelId="{E2D3E136-631A-442E-8062-645A6EF7C8DD}" type="pres">
      <dgm:prSet presAssocID="{714B047E-277B-4FAD-B714-85C3C92BFA13}" presName="vert1" presStyleCnt="0"/>
      <dgm:spPr/>
    </dgm:pt>
    <dgm:pt modelId="{33E2D888-DBA0-4E51-8930-F89A95FD4F2A}" type="pres">
      <dgm:prSet presAssocID="{CC353565-0439-4847-A424-49CDE7476A85}" presName="thickLine" presStyleLbl="alignNode1" presStyleIdx="1" presStyleCnt="2"/>
      <dgm:spPr/>
    </dgm:pt>
    <dgm:pt modelId="{46C8017A-DF62-4929-8FB8-673ADD438EA6}" type="pres">
      <dgm:prSet presAssocID="{CC353565-0439-4847-A424-49CDE7476A85}" presName="horz1" presStyleCnt="0"/>
      <dgm:spPr/>
    </dgm:pt>
    <dgm:pt modelId="{09FB4D8D-FFFC-4B7C-9878-439994C5F64E}" type="pres">
      <dgm:prSet presAssocID="{CC353565-0439-4847-A424-49CDE7476A85}" presName="tx1" presStyleLbl="revTx" presStyleIdx="1" presStyleCnt="2" custScaleY="242408"/>
      <dgm:spPr/>
      <dgm:t>
        <a:bodyPr/>
        <a:lstStyle/>
        <a:p>
          <a:endParaRPr lang="pt-PT"/>
        </a:p>
      </dgm:t>
    </dgm:pt>
    <dgm:pt modelId="{5ECE431E-D085-452C-8EA3-E55A355174C5}" type="pres">
      <dgm:prSet presAssocID="{CC353565-0439-4847-A424-49CDE7476A85}" presName="vert1" presStyleCnt="0"/>
      <dgm:spPr/>
    </dgm:pt>
  </dgm:ptLst>
  <dgm:cxnLst>
    <dgm:cxn modelId="{9ED70161-EBF8-4573-AA11-C4B395CA305A}" type="presOf" srcId="{714B047E-277B-4FAD-B714-85C3C92BFA13}" destId="{CE09698E-BFDE-4C86-AA1F-AD8CCF5F91C2}" srcOrd="0" destOrd="0" presId="urn:microsoft.com/office/officeart/2008/layout/LinedList"/>
    <dgm:cxn modelId="{74E75E4D-9959-4BF4-81A1-DABFB7BF6E5B}" type="presOf" srcId="{A115ABC7-FDC2-4170-9FE5-2C083B9B559F}" destId="{03E19156-BD8C-44E1-8365-37874E95900A}" srcOrd="0" destOrd="0" presId="urn:microsoft.com/office/officeart/2008/layout/LinedList"/>
    <dgm:cxn modelId="{A6B69913-0BF5-4D85-89D8-9EA2F68D1C82}" type="presOf" srcId="{CC353565-0439-4847-A424-49CDE7476A85}" destId="{09FB4D8D-FFFC-4B7C-9878-439994C5F64E}" srcOrd="0" destOrd="0" presId="urn:microsoft.com/office/officeart/2008/layout/LinedList"/>
    <dgm:cxn modelId="{A7965B58-7497-4B40-AAA0-57B4DF7632CC}" srcId="{A115ABC7-FDC2-4170-9FE5-2C083B9B559F}" destId="{CC353565-0439-4847-A424-49CDE7476A85}" srcOrd="1" destOrd="0" parTransId="{EE50CA54-6473-4BAC-AA79-E997F8F7D46F}" sibTransId="{C4B2C599-51F3-4931-83D0-FE785ED03D66}"/>
    <dgm:cxn modelId="{380235FB-36C1-4372-9891-1250131FB670}" srcId="{A115ABC7-FDC2-4170-9FE5-2C083B9B559F}" destId="{714B047E-277B-4FAD-B714-85C3C92BFA13}" srcOrd="0" destOrd="0" parTransId="{9AADD5A4-3194-470B-B2AC-737727B48C57}" sibTransId="{FDA5F6DF-8414-4744-8E7F-84C5AC04D202}"/>
    <dgm:cxn modelId="{7789E75A-EC82-4FF3-AC50-F82FE8841FC5}" type="presParOf" srcId="{03E19156-BD8C-44E1-8365-37874E95900A}" destId="{40507982-CC7C-4D6D-8C6D-B671972FDA84}" srcOrd="0" destOrd="0" presId="urn:microsoft.com/office/officeart/2008/layout/LinedList"/>
    <dgm:cxn modelId="{A2627173-7F9F-4E33-A341-00289408B405}" type="presParOf" srcId="{03E19156-BD8C-44E1-8365-37874E95900A}" destId="{2DA013E3-5645-41F4-A824-912F401734EC}" srcOrd="1" destOrd="0" presId="urn:microsoft.com/office/officeart/2008/layout/LinedList"/>
    <dgm:cxn modelId="{3EAA3CAD-EF45-4AC6-BF0C-E6DED38C2134}" type="presParOf" srcId="{2DA013E3-5645-41F4-A824-912F401734EC}" destId="{CE09698E-BFDE-4C86-AA1F-AD8CCF5F91C2}" srcOrd="0" destOrd="0" presId="urn:microsoft.com/office/officeart/2008/layout/LinedList"/>
    <dgm:cxn modelId="{7743EA3D-03A7-45C4-971C-88319AEDBE7A}" type="presParOf" srcId="{2DA013E3-5645-41F4-A824-912F401734EC}" destId="{E2D3E136-631A-442E-8062-645A6EF7C8DD}" srcOrd="1" destOrd="0" presId="urn:microsoft.com/office/officeart/2008/layout/LinedList"/>
    <dgm:cxn modelId="{3A1423CD-7DC5-45FA-9E91-7C227C929A4F}" type="presParOf" srcId="{03E19156-BD8C-44E1-8365-37874E95900A}" destId="{33E2D888-DBA0-4E51-8930-F89A95FD4F2A}" srcOrd="2" destOrd="0" presId="urn:microsoft.com/office/officeart/2008/layout/LinedList"/>
    <dgm:cxn modelId="{444ACDB5-9790-40AE-B0F0-4E255A133D0E}" type="presParOf" srcId="{03E19156-BD8C-44E1-8365-37874E95900A}" destId="{46C8017A-DF62-4929-8FB8-673ADD438EA6}" srcOrd="3" destOrd="0" presId="urn:microsoft.com/office/officeart/2008/layout/LinedList"/>
    <dgm:cxn modelId="{A96282FD-119D-4952-86BC-4E871A68F7B8}" type="presParOf" srcId="{46C8017A-DF62-4929-8FB8-673ADD438EA6}" destId="{09FB4D8D-FFFC-4B7C-9878-439994C5F64E}" srcOrd="0" destOrd="0" presId="urn:microsoft.com/office/officeart/2008/layout/LinedList"/>
    <dgm:cxn modelId="{26EA3011-A575-4B5A-8EA3-98F5DCA9B0BC}" type="presParOf" srcId="{46C8017A-DF62-4929-8FB8-673ADD438EA6}" destId="{5ECE431E-D085-452C-8EA3-E55A355174C5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15ABC7-FDC2-4170-9FE5-2C083B9B559F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CC353565-0439-4847-A424-49CDE7476A85}">
      <dgm:prSet custT="1"/>
      <dgm:spPr/>
      <dgm:t>
        <a:bodyPr/>
        <a:lstStyle/>
        <a:p>
          <a:pPr rtl="0"/>
          <a:endParaRPr kumimoji="0" lang="en-US" sz="2000" kern="1200" noProof="0" dirty="0" smtClean="0">
            <a:solidFill>
              <a:schemeClr val="tx1"/>
            </a:solidFill>
            <a:latin typeface="+mn-lt"/>
            <a:ea typeface="+mn-ea"/>
            <a:cs typeface="+mn-cs"/>
          </a:endParaRPr>
        </a:p>
        <a:p>
          <a:pPr rtl="0"/>
          <a:endParaRPr kumimoji="0" lang="en-US" sz="2000" kern="1200" noProof="0" dirty="0" smtClean="0">
            <a:solidFill>
              <a:schemeClr val="tx1"/>
            </a:solidFill>
            <a:latin typeface="+mn-lt"/>
            <a:ea typeface="+mn-ea"/>
            <a:cs typeface="+mn-cs"/>
          </a:endParaRPr>
        </a:p>
        <a:p>
          <a:pPr rtl="0"/>
          <a:r>
            <a:rPr kumimoji="0" lang="en-US" sz="2700" kern="1200" noProof="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What are the factors associated with binge drinking in adolescence?</a:t>
          </a:r>
        </a:p>
      </dgm:t>
    </dgm:pt>
    <dgm:pt modelId="{EE50CA54-6473-4BAC-AA79-E997F8F7D46F}" type="parTrans" cxnId="{A7965B58-7497-4B40-AAA0-57B4DF7632CC}">
      <dgm:prSet/>
      <dgm:spPr/>
      <dgm:t>
        <a:bodyPr/>
        <a:lstStyle/>
        <a:p>
          <a:endParaRPr lang="pt-PT"/>
        </a:p>
      </dgm:t>
    </dgm:pt>
    <dgm:pt modelId="{C4B2C599-51F3-4931-83D0-FE785ED03D66}" type="sibTrans" cxnId="{A7965B58-7497-4B40-AAA0-57B4DF7632CC}">
      <dgm:prSet/>
      <dgm:spPr/>
      <dgm:t>
        <a:bodyPr/>
        <a:lstStyle/>
        <a:p>
          <a:endParaRPr lang="pt-PT"/>
        </a:p>
      </dgm:t>
    </dgm:pt>
    <dgm:pt modelId="{03E19156-BD8C-44E1-8365-37874E95900A}" type="pres">
      <dgm:prSet presAssocID="{A115ABC7-FDC2-4170-9FE5-2C083B9B559F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t-PT"/>
        </a:p>
      </dgm:t>
    </dgm:pt>
    <dgm:pt modelId="{33E2D888-DBA0-4E51-8930-F89A95FD4F2A}" type="pres">
      <dgm:prSet presAssocID="{CC353565-0439-4847-A424-49CDE7476A85}" presName="thickLine" presStyleLbl="alignNode1" presStyleIdx="0" presStyleCnt="1"/>
      <dgm:spPr/>
    </dgm:pt>
    <dgm:pt modelId="{46C8017A-DF62-4929-8FB8-673ADD438EA6}" type="pres">
      <dgm:prSet presAssocID="{CC353565-0439-4847-A424-49CDE7476A85}" presName="horz1" presStyleCnt="0"/>
      <dgm:spPr/>
    </dgm:pt>
    <dgm:pt modelId="{09FB4D8D-FFFC-4B7C-9878-439994C5F64E}" type="pres">
      <dgm:prSet presAssocID="{CC353565-0439-4847-A424-49CDE7476A85}" presName="tx1" presStyleLbl="revTx" presStyleIdx="0" presStyleCnt="1" custScaleY="376223"/>
      <dgm:spPr/>
      <dgm:t>
        <a:bodyPr/>
        <a:lstStyle/>
        <a:p>
          <a:endParaRPr lang="pt-PT"/>
        </a:p>
      </dgm:t>
    </dgm:pt>
    <dgm:pt modelId="{5ECE431E-D085-452C-8EA3-E55A355174C5}" type="pres">
      <dgm:prSet presAssocID="{CC353565-0439-4847-A424-49CDE7476A85}" presName="vert1" presStyleCnt="0"/>
      <dgm:spPr/>
    </dgm:pt>
  </dgm:ptLst>
  <dgm:cxnLst>
    <dgm:cxn modelId="{A7965B58-7497-4B40-AAA0-57B4DF7632CC}" srcId="{A115ABC7-FDC2-4170-9FE5-2C083B9B559F}" destId="{CC353565-0439-4847-A424-49CDE7476A85}" srcOrd="0" destOrd="0" parTransId="{EE50CA54-6473-4BAC-AA79-E997F8F7D46F}" sibTransId="{C4B2C599-51F3-4931-83D0-FE785ED03D66}"/>
    <dgm:cxn modelId="{DE49B9C5-C32F-4F94-BD36-4022B8F5A82E}" type="presOf" srcId="{A115ABC7-FDC2-4170-9FE5-2C083B9B559F}" destId="{03E19156-BD8C-44E1-8365-37874E95900A}" srcOrd="0" destOrd="0" presId="urn:microsoft.com/office/officeart/2008/layout/LinedList"/>
    <dgm:cxn modelId="{C78495B9-0430-43B1-8ACF-9A60B6A0A363}" type="presOf" srcId="{CC353565-0439-4847-A424-49CDE7476A85}" destId="{09FB4D8D-FFFC-4B7C-9878-439994C5F64E}" srcOrd="0" destOrd="0" presId="urn:microsoft.com/office/officeart/2008/layout/LinedList"/>
    <dgm:cxn modelId="{4630C3BA-0643-4817-9BA7-8119DD6021FA}" type="presParOf" srcId="{03E19156-BD8C-44E1-8365-37874E95900A}" destId="{33E2D888-DBA0-4E51-8930-F89A95FD4F2A}" srcOrd="0" destOrd="0" presId="urn:microsoft.com/office/officeart/2008/layout/LinedList"/>
    <dgm:cxn modelId="{2220E7F0-0B76-42C7-940B-4E89615D47C7}" type="presParOf" srcId="{03E19156-BD8C-44E1-8365-37874E95900A}" destId="{46C8017A-DF62-4929-8FB8-673ADD438EA6}" srcOrd="1" destOrd="0" presId="urn:microsoft.com/office/officeart/2008/layout/LinedList"/>
    <dgm:cxn modelId="{C81BA9DA-2024-4C3E-AD59-06770A882680}" type="presParOf" srcId="{46C8017A-DF62-4929-8FB8-673ADD438EA6}" destId="{09FB4D8D-FFFC-4B7C-9878-439994C5F64E}" srcOrd="0" destOrd="0" presId="urn:microsoft.com/office/officeart/2008/layout/LinedList"/>
    <dgm:cxn modelId="{C44E0BF5-98CD-48F4-B198-35CBD6552A19}" type="presParOf" srcId="{46C8017A-DF62-4929-8FB8-673ADD438EA6}" destId="{5ECE431E-D085-452C-8EA3-E55A355174C5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3B9E5D2-C448-4C06-8C96-22AB10E70E8D}" type="doc">
      <dgm:prSet loTypeId="urn:microsoft.com/office/officeart/2005/8/layout/h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E92A92D0-E461-45FF-B998-6D8975897AF6}">
      <dgm:prSet phldrT="[Texto]"/>
      <dgm:spPr/>
      <dgm:t>
        <a:bodyPr/>
        <a:lstStyle/>
        <a:p>
          <a:r>
            <a:rPr lang="pt-PT" dirty="0" err="1" smtClean="0"/>
            <a:t>Risk</a:t>
          </a:r>
          <a:r>
            <a:rPr lang="pt-PT" dirty="0" smtClean="0"/>
            <a:t> </a:t>
          </a:r>
          <a:r>
            <a:rPr lang="pt-PT" dirty="0" err="1" smtClean="0"/>
            <a:t>Factors</a:t>
          </a:r>
          <a:r>
            <a:rPr lang="pt-PT" dirty="0" smtClean="0"/>
            <a:t> </a:t>
          </a:r>
          <a:endParaRPr lang="pt-PT" dirty="0"/>
        </a:p>
      </dgm:t>
    </dgm:pt>
    <dgm:pt modelId="{75E5960C-6F7D-4F36-9994-D61B0107465D}" type="parTrans" cxnId="{3A9C08A9-A807-4450-804A-8390F556B017}">
      <dgm:prSet/>
      <dgm:spPr/>
      <dgm:t>
        <a:bodyPr/>
        <a:lstStyle/>
        <a:p>
          <a:endParaRPr lang="pt-PT"/>
        </a:p>
      </dgm:t>
    </dgm:pt>
    <dgm:pt modelId="{64E229F1-49D3-4FCC-A39C-664836034B8B}" type="sibTrans" cxnId="{3A9C08A9-A807-4450-804A-8390F556B017}">
      <dgm:prSet/>
      <dgm:spPr/>
      <dgm:t>
        <a:bodyPr/>
        <a:lstStyle/>
        <a:p>
          <a:endParaRPr lang="pt-PT"/>
        </a:p>
      </dgm:t>
    </dgm:pt>
    <dgm:pt modelId="{232991B9-1519-4A2B-B0B1-8F4283B05A20}">
      <dgm:prSet phldrT="[Texto]"/>
      <dgm:spPr/>
      <dgm:t>
        <a:bodyPr/>
        <a:lstStyle/>
        <a:p>
          <a:r>
            <a:rPr lang="en-GB" noProof="0" dirty="0" smtClean="0"/>
            <a:t>Protective</a:t>
          </a:r>
          <a:r>
            <a:rPr lang="pt-PT" dirty="0" smtClean="0"/>
            <a:t> </a:t>
          </a:r>
          <a:r>
            <a:rPr lang="pt-PT" dirty="0" err="1" smtClean="0"/>
            <a:t>Factors</a:t>
          </a:r>
          <a:endParaRPr lang="pt-PT" dirty="0"/>
        </a:p>
      </dgm:t>
    </dgm:pt>
    <dgm:pt modelId="{58BBCAA7-B9A0-47F5-958C-E78E29C8B7C5}" type="parTrans" cxnId="{6EF5ED6A-B736-4A86-BCD8-BDCE99F58B92}">
      <dgm:prSet/>
      <dgm:spPr/>
      <dgm:t>
        <a:bodyPr/>
        <a:lstStyle/>
        <a:p>
          <a:endParaRPr lang="pt-PT"/>
        </a:p>
      </dgm:t>
    </dgm:pt>
    <dgm:pt modelId="{3076FA66-FE0A-4CB7-A2B2-68DD3CF5F92A}" type="sibTrans" cxnId="{6EF5ED6A-B736-4A86-BCD8-BDCE99F58B92}">
      <dgm:prSet/>
      <dgm:spPr/>
      <dgm:t>
        <a:bodyPr/>
        <a:lstStyle/>
        <a:p>
          <a:endParaRPr lang="pt-PT"/>
        </a:p>
      </dgm:t>
    </dgm:pt>
    <dgm:pt modelId="{46309344-3113-49AC-BFAF-8D02F41C1FDE}">
      <dgm:prSet phldrT="[Texto]" custT="1"/>
      <dgm:spPr/>
      <dgm:t>
        <a:bodyPr/>
        <a:lstStyle/>
        <a:p>
          <a:r>
            <a:rPr lang="en-US" sz="2000" b="0" u="none" dirty="0" smtClean="0">
              <a:latin typeface="Arial" panose="020B0604020202020204" pitchFamily="34" charset="0"/>
              <a:cs typeface="Arial" panose="020B0604020202020204" pitchFamily="34" charset="0"/>
            </a:rPr>
            <a:t>Family well-being</a:t>
          </a:r>
          <a:endParaRPr lang="pt-PT" sz="2000" b="0" u="non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AC7D287-7D57-403E-87E9-F9932BA929DD}" type="parTrans" cxnId="{43D6FFD8-F6CF-49A4-9A09-DF2280CF2416}">
      <dgm:prSet/>
      <dgm:spPr/>
      <dgm:t>
        <a:bodyPr/>
        <a:lstStyle/>
        <a:p>
          <a:endParaRPr lang="pt-PT"/>
        </a:p>
      </dgm:t>
    </dgm:pt>
    <dgm:pt modelId="{0316FBF8-CD2B-4DD6-A0AD-75B3340BCF4E}" type="sibTrans" cxnId="{43D6FFD8-F6CF-49A4-9A09-DF2280CF2416}">
      <dgm:prSet/>
      <dgm:spPr/>
      <dgm:t>
        <a:bodyPr/>
        <a:lstStyle/>
        <a:p>
          <a:endParaRPr lang="pt-PT"/>
        </a:p>
      </dgm:t>
    </dgm:pt>
    <dgm:pt modelId="{5EDE5958-537A-49CD-9635-892E520BCCB8}">
      <dgm:prSet/>
      <dgm:spPr/>
      <dgm:t>
        <a:bodyPr/>
        <a:lstStyle/>
        <a:p>
          <a:endParaRPr lang="pt-PT" sz="2300" dirty="0"/>
        </a:p>
      </dgm:t>
    </dgm:pt>
    <dgm:pt modelId="{5E811DAB-308F-4AFC-8B19-FFB054A38BDB}" type="parTrans" cxnId="{A7F45B76-5A4A-4FF9-B7C7-961AC030814F}">
      <dgm:prSet/>
      <dgm:spPr/>
      <dgm:t>
        <a:bodyPr/>
        <a:lstStyle/>
        <a:p>
          <a:endParaRPr lang="pt-PT"/>
        </a:p>
      </dgm:t>
    </dgm:pt>
    <dgm:pt modelId="{CBBD2D6C-20C7-45D4-BBEA-05F131B71C3F}" type="sibTrans" cxnId="{A7F45B76-5A4A-4FF9-B7C7-961AC030814F}">
      <dgm:prSet/>
      <dgm:spPr/>
      <dgm:t>
        <a:bodyPr/>
        <a:lstStyle/>
        <a:p>
          <a:endParaRPr lang="pt-PT"/>
        </a:p>
      </dgm:t>
    </dgm:pt>
    <dgm:pt modelId="{CF9BC782-4D9A-4302-9E7E-5CCA76BB0283}">
      <dgm:prSet phldrT="[Texto]" custT="1"/>
      <dgm:spPr/>
      <dgm:t>
        <a:bodyPr/>
        <a:lstStyle/>
        <a:p>
          <a:r>
            <a:rPr lang="en-US" sz="2000" b="0" u="none" dirty="0" smtClean="0">
              <a:latin typeface="Arial" panose="020B0604020202020204" pitchFamily="34" charset="0"/>
              <a:cs typeface="Arial" panose="020B0604020202020204" pitchFamily="34" charset="0"/>
            </a:rPr>
            <a:t>Religious beliefs</a:t>
          </a:r>
          <a:endParaRPr lang="pt-PT" sz="2000" b="0" u="non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46B24F9-CC3E-4AAD-B29E-0597A5EE660E}" type="parTrans" cxnId="{E039C40A-EDD4-4C2C-89C4-9CDBAB23F73C}">
      <dgm:prSet/>
      <dgm:spPr/>
      <dgm:t>
        <a:bodyPr/>
        <a:lstStyle/>
        <a:p>
          <a:endParaRPr lang="pt-PT"/>
        </a:p>
      </dgm:t>
    </dgm:pt>
    <dgm:pt modelId="{789520B2-C16B-46D1-BED8-AA7C4133C1F8}" type="sibTrans" cxnId="{E039C40A-EDD4-4C2C-89C4-9CDBAB23F73C}">
      <dgm:prSet/>
      <dgm:spPr/>
      <dgm:t>
        <a:bodyPr/>
        <a:lstStyle/>
        <a:p>
          <a:endParaRPr lang="pt-PT"/>
        </a:p>
      </dgm:t>
    </dgm:pt>
    <dgm:pt modelId="{F51BB284-C649-4B69-BFF8-895EF47731A6}">
      <dgm:prSet phldrT="[Texto]" custT="1"/>
      <dgm:spPr/>
      <dgm:t>
        <a:bodyPr/>
        <a:lstStyle/>
        <a:p>
          <a:r>
            <a:rPr lang="en-US" sz="2000" b="0" u="none" dirty="0" smtClean="0">
              <a:latin typeface="Arial" panose="020B0604020202020204" pitchFamily="34" charset="0"/>
              <a:cs typeface="Arial" panose="020B0604020202020204" pitchFamily="34" charset="0"/>
            </a:rPr>
            <a:t>Difficult access to alcoholic beverages</a:t>
          </a:r>
          <a:endParaRPr lang="pt-PT" sz="2000" b="0" u="non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70D4703-0DD3-4501-BAD6-DBC8FE7FE95E}" type="parTrans" cxnId="{DEFEB776-FCA3-4AAB-9701-469C41FD64FE}">
      <dgm:prSet/>
      <dgm:spPr/>
      <dgm:t>
        <a:bodyPr/>
        <a:lstStyle/>
        <a:p>
          <a:endParaRPr lang="pt-PT"/>
        </a:p>
      </dgm:t>
    </dgm:pt>
    <dgm:pt modelId="{9CFACDBF-972B-4213-92D0-A96A5DBFCE26}" type="sibTrans" cxnId="{DEFEB776-FCA3-4AAB-9701-469C41FD64FE}">
      <dgm:prSet/>
      <dgm:spPr/>
      <dgm:t>
        <a:bodyPr/>
        <a:lstStyle/>
        <a:p>
          <a:endParaRPr lang="pt-PT"/>
        </a:p>
      </dgm:t>
    </dgm:pt>
    <dgm:pt modelId="{E45E7575-CC7F-4017-B0E7-1C72F85A5B2C}">
      <dgm:prSet phldrT="[Texto]" custT="1"/>
      <dgm:spPr/>
      <dgm:t>
        <a:bodyPr/>
        <a:lstStyle/>
        <a:p>
          <a:r>
            <a:rPr lang="en-US" sz="2000" b="0" u="none" dirty="0" smtClean="0">
              <a:latin typeface="Arial" panose="020B0604020202020204" pitchFamily="34" charset="0"/>
              <a:cs typeface="Arial" panose="020B0604020202020204" pitchFamily="34" charset="0"/>
            </a:rPr>
            <a:t>Adolescents’ perception of risk</a:t>
          </a:r>
          <a:endParaRPr lang="pt-PT" sz="2000" b="0" u="non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732FE9D-208E-434E-A619-234D38C842DF}" type="parTrans" cxnId="{DA833B0E-C03F-4315-A0B4-16D21A5EBBD7}">
      <dgm:prSet/>
      <dgm:spPr/>
      <dgm:t>
        <a:bodyPr/>
        <a:lstStyle/>
        <a:p>
          <a:endParaRPr lang="pt-PT"/>
        </a:p>
      </dgm:t>
    </dgm:pt>
    <dgm:pt modelId="{3B9AD7E0-A7D6-4540-8C27-83CDA394CF9F}" type="sibTrans" cxnId="{DA833B0E-C03F-4315-A0B4-16D21A5EBBD7}">
      <dgm:prSet/>
      <dgm:spPr/>
      <dgm:t>
        <a:bodyPr/>
        <a:lstStyle/>
        <a:p>
          <a:endParaRPr lang="pt-PT"/>
        </a:p>
      </dgm:t>
    </dgm:pt>
    <dgm:pt modelId="{362CB96E-28A9-483A-877D-DB5784D7B193}">
      <dgm:prSet phldrT="[Texto]" custT="1"/>
      <dgm:spPr/>
      <dgm:t>
        <a:bodyPr/>
        <a:lstStyle/>
        <a:p>
          <a:r>
            <a:rPr lang="en-US" sz="2000" b="0" u="none" dirty="0" smtClean="0">
              <a:latin typeface="Arial" panose="020B0604020202020204" pitchFamily="34" charset="0"/>
              <a:cs typeface="Arial" panose="020B0604020202020204" pitchFamily="34" charset="0"/>
            </a:rPr>
            <a:t>Influence of peers/best friends (alcohol, </a:t>
          </a:r>
          <a:r>
            <a:rPr lang="en-US" sz="2000" b="0" u="none" dirty="0" err="1" smtClean="0">
              <a:latin typeface="Arial" panose="020B0604020202020204" pitchFamily="34" charset="0"/>
              <a:cs typeface="Arial" panose="020B0604020202020204" pitchFamily="34" charset="0"/>
            </a:rPr>
            <a:t>tabaco</a:t>
          </a:r>
          <a:r>
            <a:rPr lang="en-US" sz="2000" b="0" u="none" dirty="0" smtClean="0">
              <a:latin typeface="Arial" panose="020B0604020202020204" pitchFamily="34" charset="0"/>
              <a:cs typeface="Arial" panose="020B0604020202020204" pitchFamily="34" charset="0"/>
            </a:rPr>
            <a:t> or other drugs)</a:t>
          </a:r>
          <a:endParaRPr lang="pt-PT" sz="2000" b="0" u="non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168962F-2406-433D-A20A-745D218E974D}" type="parTrans" cxnId="{44F1EE28-215C-4397-A7BB-FF85E467167F}">
      <dgm:prSet/>
      <dgm:spPr/>
      <dgm:t>
        <a:bodyPr/>
        <a:lstStyle/>
        <a:p>
          <a:endParaRPr lang="pt-PT"/>
        </a:p>
      </dgm:t>
    </dgm:pt>
    <dgm:pt modelId="{EC599D66-975C-41F0-BD09-1CD98261FCBC}" type="sibTrans" cxnId="{44F1EE28-215C-4397-A7BB-FF85E467167F}">
      <dgm:prSet/>
      <dgm:spPr/>
      <dgm:t>
        <a:bodyPr/>
        <a:lstStyle/>
        <a:p>
          <a:endParaRPr lang="pt-PT"/>
        </a:p>
      </dgm:t>
    </dgm:pt>
    <dgm:pt modelId="{A0E0A04E-DE44-45FF-B0ED-BC70D6293731}">
      <dgm:prSet phldrT="[Texto]" custT="1"/>
      <dgm:spPr/>
      <dgm:t>
        <a:bodyPr/>
        <a:lstStyle/>
        <a:p>
          <a:r>
            <a:rPr lang="en-US" sz="2000" b="0" u="none" dirty="0" smtClean="0">
              <a:latin typeface="Arial" panose="020B0604020202020204" pitchFamily="34" charset="0"/>
              <a:cs typeface="Arial" panose="020B0604020202020204" pitchFamily="34" charset="0"/>
            </a:rPr>
            <a:t>Adolescents’ positive expectations of alcohol effects</a:t>
          </a:r>
          <a:endParaRPr lang="pt-PT" sz="2000" b="0" u="non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A57ABB3-4CDD-4C46-8613-60F014AAECC0}" type="parTrans" cxnId="{7C17B953-1047-4181-801F-3CBA2E99926A}">
      <dgm:prSet/>
      <dgm:spPr/>
      <dgm:t>
        <a:bodyPr/>
        <a:lstStyle/>
        <a:p>
          <a:endParaRPr lang="pt-PT"/>
        </a:p>
      </dgm:t>
    </dgm:pt>
    <dgm:pt modelId="{5780E18B-05A0-4458-B3F0-7FD6CD835981}" type="sibTrans" cxnId="{7C17B953-1047-4181-801F-3CBA2E99926A}">
      <dgm:prSet/>
      <dgm:spPr/>
      <dgm:t>
        <a:bodyPr/>
        <a:lstStyle/>
        <a:p>
          <a:endParaRPr lang="pt-PT"/>
        </a:p>
      </dgm:t>
    </dgm:pt>
    <dgm:pt modelId="{5D5E714B-23F7-46D1-8C88-6F66D9B51A3D}">
      <dgm:prSet phldrT="[Texto]" custT="1"/>
      <dgm:spPr/>
      <dgm:t>
        <a:bodyPr/>
        <a:lstStyle/>
        <a:p>
          <a:r>
            <a:rPr lang="en-GB" sz="2000" noProof="0" dirty="0" smtClean="0"/>
            <a:t>Attend</a:t>
          </a:r>
          <a:r>
            <a:rPr lang="pt-PT" sz="2000" dirty="0" smtClean="0"/>
            <a:t> </a:t>
          </a:r>
          <a:r>
            <a:rPr lang="pt-PT" sz="2000" dirty="0" err="1" smtClean="0"/>
            <a:t>nighttime</a:t>
          </a:r>
          <a:r>
            <a:rPr lang="pt-PT" sz="2000" dirty="0" smtClean="0"/>
            <a:t> </a:t>
          </a:r>
          <a:r>
            <a:rPr lang="en-GB" sz="2000" noProof="0" dirty="0" smtClean="0"/>
            <a:t>environments</a:t>
          </a:r>
          <a:endParaRPr lang="en-GB" sz="2000" b="0" u="none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A1B0AC5-A3BB-431F-A687-D332495C5ADE}" type="parTrans" cxnId="{9E69D572-3E45-450A-8416-0E9B5F8B838E}">
      <dgm:prSet/>
      <dgm:spPr/>
      <dgm:t>
        <a:bodyPr/>
        <a:lstStyle/>
        <a:p>
          <a:endParaRPr lang="pt-PT"/>
        </a:p>
      </dgm:t>
    </dgm:pt>
    <dgm:pt modelId="{0E6FD611-2A8B-4B27-BEC1-C2AB670D3E6A}" type="sibTrans" cxnId="{9E69D572-3E45-450A-8416-0E9B5F8B838E}">
      <dgm:prSet/>
      <dgm:spPr/>
      <dgm:t>
        <a:bodyPr/>
        <a:lstStyle/>
        <a:p>
          <a:endParaRPr lang="pt-PT"/>
        </a:p>
      </dgm:t>
    </dgm:pt>
    <dgm:pt modelId="{7FBDE5AB-0478-4421-996F-8A8D489F63E5}">
      <dgm:prSet phldrT="[Texto]" custT="1"/>
      <dgm:spPr/>
      <dgm:t>
        <a:bodyPr/>
        <a:lstStyle/>
        <a:p>
          <a:endParaRPr lang="pt-PT" sz="2000" b="0" u="non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065BBB6-B445-412F-85CE-472EABCB9F73}" type="parTrans" cxnId="{62D46769-89EC-4B23-8CAF-AF7556B47B4A}">
      <dgm:prSet/>
      <dgm:spPr/>
      <dgm:t>
        <a:bodyPr/>
        <a:lstStyle/>
        <a:p>
          <a:endParaRPr lang="pt-PT"/>
        </a:p>
      </dgm:t>
    </dgm:pt>
    <dgm:pt modelId="{1F27C7B0-EE23-436E-8C31-8122E1B06C9D}" type="sibTrans" cxnId="{62D46769-89EC-4B23-8CAF-AF7556B47B4A}">
      <dgm:prSet/>
      <dgm:spPr/>
      <dgm:t>
        <a:bodyPr/>
        <a:lstStyle/>
        <a:p>
          <a:endParaRPr lang="pt-PT"/>
        </a:p>
      </dgm:t>
    </dgm:pt>
    <dgm:pt modelId="{1F155742-22B3-4F02-8D6E-E7D96F28C7AA}">
      <dgm:prSet phldrT="[Texto]" custT="1"/>
      <dgm:spPr/>
      <dgm:t>
        <a:bodyPr/>
        <a:lstStyle/>
        <a:p>
          <a:endParaRPr lang="pt-PT" sz="2000" b="0" u="non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2DD55BD-A3EF-46B0-8EF2-73D1135D41DF}" type="parTrans" cxnId="{CAE0661E-5D59-4E5B-918B-95384AA7660D}">
      <dgm:prSet/>
      <dgm:spPr/>
      <dgm:t>
        <a:bodyPr/>
        <a:lstStyle/>
        <a:p>
          <a:endParaRPr lang="pt-PT"/>
        </a:p>
      </dgm:t>
    </dgm:pt>
    <dgm:pt modelId="{9328E12D-159C-4279-87D6-5E3A14BFD7D3}" type="sibTrans" cxnId="{CAE0661E-5D59-4E5B-918B-95384AA7660D}">
      <dgm:prSet/>
      <dgm:spPr/>
      <dgm:t>
        <a:bodyPr/>
        <a:lstStyle/>
        <a:p>
          <a:endParaRPr lang="pt-PT"/>
        </a:p>
      </dgm:t>
    </dgm:pt>
    <dgm:pt modelId="{08F0293E-D777-41A7-B4BA-07E35E81E702}">
      <dgm:prSet phldrT="[Texto]" custT="1"/>
      <dgm:spPr/>
      <dgm:t>
        <a:bodyPr/>
        <a:lstStyle/>
        <a:p>
          <a:endParaRPr lang="pt-PT" sz="2000" b="0" u="non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6F0A760-009E-4B2A-8BC0-5E21089A0705}" type="parTrans" cxnId="{8DCB88B9-E9A9-4BE2-B990-FFD83DEC8D94}">
      <dgm:prSet/>
      <dgm:spPr/>
      <dgm:t>
        <a:bodyPr/>
        <a:lstStyle/>
        <a:p>
          <a:endParaRPr lang="pt-PT"/>
        </a:p>
      </dgm:t>
    </dgm:pt>
    <dgm:pt modelId="{C32EFD60-E426-463C-8F52-5BF50DE950C1}" type="sibTrans" cxnId="{8DCB88B9-E9A9-4BE2-B990-FFD83DEC8D94}">
      <dgm:prSet/>
      <dgm:spPr/>
      <dgm:t>
        <a:bodyPr/>
        <a:lstStyle/>
        <a:p>
          <a:endParaRPr lang="pt-PT"/>
        </a:p>
      </dgm:t>
    </dgm:pt>
    <dgm:pt modelId="{64515F9F-9E39-480C-8BA0-104ECBEEBA15}">
      <dgm:prSet phldrT="[Texto]" custT="1"/>
      <dgm:spPr/>
      <dgm:t>
        <a:bodyPr/>
        <a:lstStyle/>
        <a:p>
          <a:endParaRPr lang="en-GB" sz="2000" b="0" u="none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99DC947-8878-4895-B4CB-1A8DCA81106C}" type="parTrans" cxnId="{5899B59C-A7C8-42FF-891D-AF49858BCD1B}">
      <dgm:prSet/>
      <dgm:spPr/>
      <dgm:t>
        <a:bodyPr/>
        <a:lstStyle/>
        <a:p>
          <a:endParaRPr lang="pt-PT"/>
        </a:p>
      </dgm:t>
    </dgm:pt>
    <dgm:pt modelId="{B03614ED-FB29-4E44-9450-D145E2949DF4}" type="sibTrans" cxnId="{5899B59C-A7C8-42FF-891D-AF49858BCD1B}">
      <dgm:prSet/>
      <dgm:spPr/>
      <dgm:t>
        <a:bodyPr/>
        <a:lstStyle/>
        <a:p>
          <a:endParaRPr lang="pt-PT"/>
        </a:p>
      </dgm:t>
    </dgm:pt>
    <dgm:pt modelId="{623F7CCC-CFFB-455F-9E6C-F6B024E4491F}">
      <dgm:prSet phldrT="[Texto]" custT="1"/>
      <dgm:spPr/>
      <dgm:t>
        <a:bodyPr/>
        <a:lstStyle/>
        <a:p>
          <a:r>
            <a:rPr lang="pt-PT" sz="2000" b="0" u="none" dirty="0" err="1" smtClean="0">
              <a:latin typeface="Arial" panose="020B0604020202020204" pitchFamily="34" charset="0"/>
              <a:cs typeface="Arial" panose="020B0604020202020204" pitchFamily="34" charset="0"/>
            </a:rPr>
            <a:t>low</a:t>
          </a:r>
          <a:r>
            <a:rPr lang="pt-PT" sz="2000" b="0" u="none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GB" sz="2000" b="0" u="none" noProof="0" dirty="0" smtClean="0">
              <a:latin typeface="Arial" panose="020B0604020202020204" pitchFamily="34" charset="0"/>
              <a:cs typeface="Arial" panose="020B0604020202020204" pitchFamily="34" charset="0"/>
            </a:rPr>
            <a:t>commitment</a:t>
          </a:r>
          <a:r>
            <a:rPr lang="pt-PT" sz="2000" b="0" u="none" dirty="0" smtClean="0">
              <a:latin typeface="Arial" panose="020B0604020202020204" pitchFamily="34" charset="0"/>
              <a:cs typeface="Arial" panose="020B0604020202020204" pitchFamily="34" charset="0"/>
            </a:rPr>
            <a:t> to </a:t>
          </a:r>
          <a:r>
            <a:rPr lang="en-GB" sz="2000" b="0" u="none" noProof="0" dirty="0" smtClean="0">
              <a:latin typeface="Arial" panose="020B0604020202020204" pitchFamily="34" charset="0"/>
              <a:cs typeface="Arial" panose="020B0604020202020204" pitchFamily="34" charset="0"/>
            </a:rPr>
            <a:t>school</a:t>
          </a:r>
          <a:endParaRPr lang="en-GB" sz="2000" b="0" u="none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8E35C87-6471-416D-8204-BB0E379F9EAE}" type="parTrans" cxnId="{D5FD6825-BE82-4535-A4C2-0019F9C85920}">
      <dgm:prSet/>
      <dgm:spPr/>
      <dgm:t>
        <a:bodyPr/>
        <a:lstStyle/>
        <a:p>
          <a:endParaRPr lang="pt-PT"/>
        </a:p>
      </dgm:t>
    </dgm:pt>
    <dgm:pt modelId="{A688CB62-140F-4174-B1D6-963E686C4AF4}" type="sibTrans" cxnId="{D5FD6825-BE82-4535-A4C2-0019F9C85920}">
      <dgm:prSet/>
      <dgm:spPr/>
      <dgm:t>
        <a:bodyPr/>
        <a:lstStyle/>
        <a:p>
          <a:endParaRPr lang="pt-PT"/>
        </a:p>
      </dgm:t>
    </dgm:pt>
    <dgm:pt modelId="{45332D62-71D1-4142-B716-FCEA9EB59A39}">
      <dgm:prSet phldrT="[Texto]" custT="1"/>
      <dgm:spPr/>
      <dgm:t>
        <a:bodyPr/>
        <a:lstStyle/>
        <a:p>
          <a:r>
            <a:rPr lang="pt-PT" sz="2000" b="0" u="none" dirty="0" smtClean="0">
              <a:latin typeface="Arial" panose="020B0604020202020204" pitchFamily="34" charset="0"/>
              <a:cs typeface="Arial" panose="020B0604020202020204" pitchFamily="34" charset="0"/>
            </a:rPr>
            <a:t>Parental </a:t>
          </a:r>
          <a:r>
            <a:rPr lang="pt-PT" sz="2000" b="0" u="none" dirty="0" err="1" smtClean="0">
              <a:latin typeface="Arial" panose="020B0604020202020204" pitchFamily="34" charset="0"/>
              <a:cs typeface="Arial" panose="020B0604020202020204" pitchFamily="34" charset="0"/>
            </a:rPr>
            <a:t>supervision</a:t>
          </a:r>
          <a:r>
            <a:rPr lang="pt-PT" sz="2000" b="0" u="none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pt-PT" sz="2000" b="0" u="none" dirty="0" err="1" smtClean="0">
              <a:latin typeface="Arial" panose="020B0604020202020204" pitchFamily="34" charset="0"/>
              <a:cs typeface="Arial" panose="020B0604020202020204" pitchFamily="34" charset="0"/>
            </a:rPr>
            <a:t>and</a:t>
          </a:r>
          <a:r>
            <a:rPr lang="pt-PT" sz="2000" b="0" u="none" dirty="0" smtClean="0">
              <a:latin typeface="Arial" panose="020B0604020202020204" pitchFamily="34" charset="0"/>
              <a:cs typeface="Arial" panose="020B0604020202020204" pitchFamily="34" charset="0"/>
            </a:rPr>
            <a:t> positive p</a:t>
          </a:r>
          <a:r>
            <a:rPr lang="en-US" sz="2000" b="0" u="none" dirty="0" err="1" smtClean="0">
              <a:latin typeface="Arial" panose="020B0604020202020204" pitchFamily="34" charset="0"/>
              <a:cs typeface="Arial" panose="020B0604020202020204" pitchFamily="34" charset="0"/>
            </a:rPr>
            <a:t>arents</a:t>
          </a:r>
          <a:r>
            <a:rPr lang="en-US" sz="2000" b="0" u="none" dirty="0" smtClean="0">
              <a:latin typeface="Arial" panose="020B0604020202020204" pitchFamily="34" charset="0"/>
              <a:cs typeface="Arial" panose="020B0604020202020204" pitchFamily="34" charset="0"/>
            </a:rPr>
            <a:t>’ role</a:t>
          </a:r>
          <a:endParaRPr lang="pt-PT" sz="2000" b="0" u="non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3DF8143-B656-41C1-A3D1-0B63380438E2}" type="parTrans" cxnId="{4CCCEE61-5658-4EC1-BEA4-0CDAAE1707D3}">
      <dgm:prSet/>
      <dgm:spPr/>
      <dgm:t>
        <a:bodyPr/>
        <a:lstStyle/>
        <a:p>
          <a:endParaRPr lang="pt-PT"/>
        </a:p>
      </dgm:t>
    </dgm:pt>
    <dgm:pt modelId="{63423AD3-8B9E-40BE-B258-4CECE8BFCE14}" type="sibTrans" cxnId="{4CCCEE61-5658-4EC1-BEA4-0CDAAE1707D3}">
      <dgm:prSet/>
      <dgm:spPr/>
      <dgm:t>
        <a:bodyPr/>
        <a:lstStyle/>
        <a:p>
          <a:endParaRPr lang="pt-PT"/>
        </a:p>
      </dgm:t>
    </dgm:pt>
    <dgm:pt modelId="{8E844C75-DC4D-493F-83D8-D3DDB5DA437C}">
      <dgm:prSet phldrT="[Texto]" custT="1"/>
      <dgm:spPr/>
      <dgm:t>
        <a:bodyPr/>
        <a:lstStyle/>
        <a:p>
          <a:r>
            <a:rPr lang="en-GB" sz="2000" b="0" u="none" noProof="0" dirty="0" smtClean="0">
              <a:latin typeface="Arial" panose="020B0604020202020204" pitchFamily="34" charset="0"/>
              <a:cs typeface="Arial" panose="020B0604020202020204" pitchFamily="34" charset="0"/>
            </a:rPr>
            <a:t>Family</a:t>
          </a:r>
          <a:r>
            <a:rPr lang="pt-PT" sz="2000" b="0" u="none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GB" sz="2000" b="0" u="none" baseline="0" noProof="0" dirty="0" smtClean="0">
              <a:latin typeface="Arial" panose="020B0604020202020204" pitchFamily="34" charset="0"/>
              <a:cs typeface="Arial" panose="020B0604020202020204" pitchFamily="34" charset="0"/>
            </a:rPr>
            <a:t>violence</a:t>
          </a:r>
          <a:endParaRPr lang="en-GB" sz="2000" b="0" u="none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B5B8AE4-3D4C-463D-9A92-D5BBE418F881}" type="parTrans" cxnId="{70A4C90A-23B8-46C8-B6E0-83CC01E940A4}">
      <dgm:prSet/>
      <dgm:spPr/>
      <dgm:t>
        <a:bodyPr/>
        <a:lstStyle/>
        <a:p>
          <a:endParaRPr lang="pt-PT"/>
        </a:p>
      </dgm:t>
    </dgm:pt>
    <dgm:pt modelId="{CBB857A1-6EAA-453F-A4E0-9E47041F94A5}" type="sibTrans" cxnId="{70A4C90A-23B8-46C8-B6E0-83CC01E940A4}">
      <dgm:prSet/>
      <dgm:spPr/>
      <dgm:t>
        <a:bodyPr/>
        <a:lstStyle/>
        <a:p>
          <a:endParaRPr lang="pt-PT"/>
        </a:p>
      </dgm:t>
    </dgm:pt>
    <dgm:pt modelId="{06B9054B-C440-4423-A161-3A089EA3C965}">
      <dgm:prSet phldrT="[Texto]" custT="1"/>
      <dgm:spPr/>
      <dgm:t>
        <a:bodyPr/>
        <a:lstStyle/>
        <a:p>
          <a:endParaRPr lang="en-GB" sz="2000" b="0" u="none" noProof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949870D-3A53-486D-A824-1378C348CCCC}" type="parTrans" cxnId="{9067ED18-DE55-499F-B569-9C30EC2B1FB7}">
      <dgm:prSet/>
      <dgm:spPr/>
      <dgm:t>
        <a:bodyPr/>
        <a:lstStyle/>
        <a:p>
          <a:endParaRPr lang="pt-PT"/>
        </a:p>
      </dgm:t>
    </dgm:pt>
    <dgm:pt modelId="{D7C248A0-941F-4A0A-8EA8-A5A71F9882AF}" type="sibTrans" cxnId="{9067ED18-DE55-499F-B569-9C30EC2B1FB7}">
      <dgm:prSet/>
      <dgm:spPr/>
      <dgm:t>
        <a:bodyPr/>
        <a:lstStyle/>
        <a:p>
          <a:endParaRPr lang="pt-PT"/>
        </a:p>
      </dgm:t>
    </dgm:pt>
    <dgm:pt modelId="{1D200D28-14BB-41AC-91DE-5684F805DB80}" type="pres">
      <dgm:prSet presAssocID="{43B9E5D2-C448-4C06-8C96-22AB10E70E8D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pt-PT"/>
        </a:p>
      </dgm:t>
    </dgm:pt>
    <dgm:pt modelId="{48FAC470-D941-4078-A4FD-DB0FF9807F1A}" type="pres">
      <dgm:prSet presAssocID="{E92A92D0-E461-45FF-B998-6D8975897AF6}" presName="compositeNode" presStyleCnt="0">
        <dgm:presLayoutVars>
          <dgm:bulletEnabled val="1"/>
        </dgm:presLayoutVars>
      </dgm:prSet>
      <dgm:spPr/>
    </dgm:pt>
    <dgm:pt modelId="{11044E9D-0B1C-43B8-97F3-AD0980CB63EE}" type="pres">
      <dgm:prSet presAssocID="{E92A92D0-E461-45FF-B998-6D8975897AF6}" presName="image" presStyleLbl="fgImgPlace1" presStyleIdx="0" presStyleCnt="2" custScaleX="80734" custScaleY="82797"/>
      <dgm:spPr/>
    </dgm:pt>
    <dgm:pt modelId="{D42CFF86-284E-45D1-850C-8F788A668FA8}" type="pres">
      <dgm:prSet presAssocID="{E92A92D0-E461-45FF-B998-6D8975897AF6}" presName="childNode" presStyleLbl="node1" presStyleIdx="0" presStyleCnt="2" custScaleY="11378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ED22CD81-1B3B-40DE-8C91-DE48CFBBD054}" type="pres">
      <dgm:prSet presAssocID="{E92A92D0-E461-45FF-B998-6D8975897AF6}" presName="parentNode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0E373BE-CB53-4D2C-9052-BC18A3479082}" type="pres">
      <dgm:prSet presAssocID="{64E229F1-49D3-4FCC-A39C-664836034B8B}" presName="sibTrans" presStyleCnt="0"/>
      <dgm:spPr/>
    </dgm:pt>
    <dgm:pt modelId="{374545FE-6638-4F65-ADCA-809EF6744A6B}" type="pres">
      <dgm:prSet presAssocID="{232991B9-1519-4A2B-B0B1-8F4283B05A20}" presName="compositeNode" presStyleCnt="0">
        <dgm:presLayoutVars>
          <dgm:bulletEnabled val="1"/>
        </dgm:presLayoutVars>
      </dgm:prSet>
      <dgm:spPr/>
    </dgm:pt>
    <dgm:pt modelId="{14DF7710-11C5-4414-9926-0F2182A0CE94}" type="pres">
      <dgm:prSet presAssocID="{232991B9-1519-4A2B-B0B1-8F4283B05A20}" presName="image" presStyleLbl="fgImgPlace1" presStyleIdx="1" presStyleCnt="2" custScaleX="94850" custScaleY="71086"/>
      <dgm:spPr/>
    </dgm:pt>
    <dgm:pt modelId="{634D3CFB-6FCD-4D41-9179-4A038B2C0737}" type="pres">
      <dgm:prSet presAssocID="{232991B9-1519-4A2B-B0B1-8F4283B05A20}" presName="childNode" presStyleLbl="node1" presStyleIdx="1" presStyleCnt="2" custScaleY="115593" custLinFactNeighborX="1674" custLinFactNeighborY="196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7E5F0AA-6F38-4C8D-BDBC-937A378DBF04}" type="pres">
      <dgm:prSet presAssocID="{232991B9-1519-4A2B-B0B1-8F4283B05A20}" presName="parentNode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6B0B65D2-C1B4-4E2D-8F29-F6B4F6AC6AE1}" type="presOf" srcId="{5D5E714B-23F7-46D1-8C88-6F66D9B51A3D}" destId="{D42CFF86-284E-45D1-850C-8F788A668FA8}" srcOrd="0" destOrd="6" presId="urn:microsoft.com/office/officeart/2005/8/layout/hList2"/>
    <dgm:cxn modelId="{E710DB00-7CC7-4ADB-B55C-36B1BC8A252A}" type="presOf" srcId="{CF9BC782-4D9A-4302-9E7E-5CCA76BB0283}" destId="{634D3CFB-6FCD-4D41-9179-4A038B2C0737}" srcOrd="0" destOrd="5" presId="urn:microsoft.com/office/officeart/2005/8/layout/hList2"/>
    <dgm:cxn modelId="{4BC3B4FC-4A13-40B9-95B8-9AEE786DD322}" type="presOf" srcId="{F51BB284-C649-4B69-BFF8-895EF47731A6}" destId="{634D3CFB-6FCD-4D41-9179-4A038B2C0737}" srcOrd="0" destOrd="6" presId="urn:microsoft.com/office/officeart/2005/8/layout/hList2"/>
    <dgm:cxn modelId="{F5395169-2182-49D8-B684-3F021E52CF15}" type="presOf" srcId="{A0E0A04E-DE44-45FF-B0ED-BC70D6293731}" destId="{D42CFF86-284E-45D1-850C-8F788A668FA8}" srcOrd="0" destOrd="3" presId="urn:microsoft.com/office/officeart/2005/8/layout/hList2"/>
    <dgm:cxn modelId="{3E7BF584-BD02-4A45-B523-7403FC4E631D}" type="presOf" srcId="{8E844C75-DC4D-493F-83D8-D3DDB5DA437C}" destId="{D42CFF86-284E-45D1-850C-8F788A668FA8}" srcOrd="0" destOrd="2" presId="urn:microsoft.com/office/officeart/2005/8/layout/hList2"/>
    <dgm:cxn modelId="{3F75ED52-D54B-49E7-BDB1-1048A118FA27}" type="presOf" srcId="{46309344-3113-49AC-BFAF-8D02F41C1FDE}" destId="{634D3CFB-6FCD-4D41-9179-4A038B2C0737}" srcOrd="0" destOrd="3" presId="urn:microsoft.com/office/officeart/2005/8/layout/hList2"/>
    <dgm:cxn modelId="{9E69D572-3E45-450A-8416-0E9B5F8B838E}" srcId="{E92A92D0-E461-45FF-B998-6D8975897AF6}" destId="{5D5E714B-23F7-46D1-8C88-6F66D9B51A3D}" srcOrd="6" destOrd="0" parTransId="{CA1B0AC5-A3BB-431F-A687-D332495C5ADE}" sibTransId="{0E6FD611-2A8B-4B27-BEC1-C2AB670D3E6A}"/>
    <dgm:cxn modelId="{5899B59C-A7C8-42FF-891D-AF49858BCD1B}" srcId="{E92A92D0-E461-45FF-B998-6D8975897AF6}" destId="{64515F9F-9E39-480C-8BA0-104ECBEEBA15}" srcOrd="0" destOrd="0" parTransId="{299DC947-8878-4895-B4CB-1A8DCA81106C}" sibTransId="{B03614ED-FB29-4E44-9450-D145E2949DF4}"/>
    <dgm:cxn modelId="{DCF6AF94-0EC3-4B8C-81D5-BB07C07CA4BC}" type="presOf" srcId="{45332D62-71D1-4142-B716-FCEA9EB59A39}" destId="{634D3CFB-6FCD-4D41-9179-4A038B2C0737}" srcOrd="0" destOrd="4" presId="urn:microsoft.com/office/officeart/2005/8/layout/hList2"/>
    <dgm:cxn modelId="{9FCEAA2D-AF12-4CA0-A0C2-2D653C5197D6}" type="presOf" srcId="{08F0293E-D777-41A7-B4BA-07E35E81E702}" destId="{634D3CFB-6FCD-4D41-9179-4A038B2C0737}" srcOrd="0" destOrd="2" presId="urn:microsoft.com/office/officeart/2005/8/layout/hList2"/>
    <dgm:cxn modelId="{3A9C08A9-A807-4450-804A-8390F556B017}" srcId="{43B9E5D2-C448-4C06-8C96-22AB10E70E8D}" destId="{E92A92D0-E461-45FF-B998-6D8975897AF6}" srcOrd="0" destOrd="0" parTransId="{75E5960C-6F7D-4F36-9994-D61B0107465D}" sibTransId="{64E229F1-49D3-4FCC-A39C-664836034B8B}"/>
    <dgm:cxn modelId="{D5FD6825-BE82-4535-A4C2-0019F9C85920}" srcId="{E92A92D0-E461-45FF-B998-6D8975897AF6}" destId="{623F7CCC-CFFB-455F-9E6C-F6B024E4491F}" srcOrd="5" destOrd="0" parTransId="{28E35C87-6471-416D-8204-BB0E379F9EAE}" sibTransId="{A688CB62-140F-4174-B1D6-963E686C4AF4}"/>
    <dgm:cxn modelId="{4CCCEE61-5658-4EC1-BEA4-0CDAAE1707D3}" srcId="{232991B9-1519-4A2B-B0B1-8F4283B05A20}" destId="{45332D62-71D1-4142-B716-FCEA9EB59A39}" srcOrd="4" destOrd="0" parTransId="{83DF8143-B656-41C1-A3D1-0B63380438E2}" sibTransId="{63423AD3-8B9E-40BE-B258-4CECE8BFCE14}"/>
    <dgm:cxn modelId="{D3203ED1-D105-4D66-902E-26F62BC511A0}" type="presOf" srcId="{1F155742-22B3-4F02-8D6E-E7D96F28C7AA}" destId="{634D3CFB-6FCD-4D41-9179-4A038B2C0737}" srcOrd="0" destOrd="1" presId="urn:microsoft.com/office/officeart/2005/8/layout/hList2"/>
    <dgm:cxn modelId="{E039C40A-EDD4-4C2C-89C4-9CDBAB23F73C}" srcId="{232991B9-1519-4A2B-B0B1-8F4283B05A20}" destId="{CF9BC782-4D9A-4302-9E7E-5CCA76BB0283}" srcOrd="5" destOrd="0" parTransId="{846B24F9-CC3E-4AAD-B29E-0597A5EE660E}" sibTransId="{789520B2-C16B-46D1-BED8-AA7C4133C1F8}"/>
    <dgm:cxn modelId="{6EF5ED6A-B736-4A86-BCD8-BDCE99F58B92}" srcId="{43B9E5D2-C448-4C06-8C96-22AB10E70E8D}" destId="{232991B9-1519-4A2B-B0B1-8F4283B05A20}" srcOrd="1" destOrd="0" parTransId="{58BBCAA7-B9A0-47F5-958C-E78E29C8B7C5}" sibTransId="{3076FA66-FE0A-4CB7-A2B2-68DD3CF5F92A}"/>
    <dgm:cxn modelId="{43D6FFD8-F6CF-49A4-9A09-DF2280CF2416}" srcId="{232991B9-1519-4A2B-B0B1-8F4283B05A20}" destId="{46309344-3113-49AC-BFAF-8D02F41C1FDE}" srcOrd="3" destOrd="0" parTransId="{7AC7D287-7D57-403E-87E9-F9932BA929DD}" sibTransId="{0316FBF8-CD2B-4DD6-A0AD-75B3340BCF4E}"/>
    <dgm:cxn modelId="{70A4C90A-23B8-46C8-B6E0-83CC01E940A4}" srcId="{E92A92D0-E461-45FF-B998-6D8975897AF6}" destId="{8E844C75-DC4D-493F-83D8-D3DDB5DA437C}" srcOrd="2" destOrd="0" parTransId="{AB5B8AE4-3D4C-463D-9A92-D5BBE418F881}" sibTransId="{CBB857A1-6EAA-453F-A4E0-9E47041F94A5}"/>
    <dgm:cxn modelId="{31FCB1AF-AC8A-404D-8DF1-607B6540A2AB}" type="presOf" srcId="{E45E7575-CC7F-4017-B0E7-1C72F85A5B2C}" destId="{634D3CFB-6FCD-4D41-9179-4A038B2C0737}" srcOrd="0" destOrd="7" presId="urn:microsoft.com/office/officeart/2005/8/layout/hList2"/>
    <dgm:cxn modelId="{C34CA65C-3FD2-4864-B28D-7981F929C847}" type="presOf" srcId="{5EDE5958-537A-49CD-9635-892E520BCCB8}" destId="{634D3CFB-6FCD-4D41-9179-4A038B2C0737}" srcOrd="0" destOrd="8" presId="urn:microsoft.com/office/officeart/2005/8/layout/hList2"/>
    <dgm:cxn modelId="{5F9BA2DD-B5F2-49DD-A67D-BBC9E52E1B4F}" type="presOf" srcId="{623F7CCC-CFFB-455F-9E6C-F6B024E4491F}" destId="{D42CFF86-284E-45D1-850C-8F788A668FA8}" srcOrd="0" destOrd="5" presId="urn:microsoft.com/office/officeart/2005/8/layout/hList2"/>
    <dgm:cxn modelId="{2037716A-6EC5-481E-8F4E-0FDFA69BE5EA}" type="presOf" srcId="{232991B9-1519-4A2B-B0B1-8F4283B05A20}" destId="{57E5F0AA-6F38-4C8D-BDBC-937A378DBF04}" srcOrd="0" destOrd="0" presId="urn:microsoft.com/office/officeart/2005/8/layout/hList2"/>
    <dgm:cxn modelId="{44F1EE28-215C-4397-A7BB-FF85E467167F}" srcId="{E92A92D0-E461-45FF-B998-6D8975897AF6}" destId="{362CB96E-28A9-483A-877D-DB5784D7B193}" srcOrd="4" destOrd="0" parTransId="{C168962F-2406-433D-A20A-745D218E974D}" sibTransId="{EC599D66-975C-41F0-BD09-1CD98261FCBC}"/>
    <dgm:cxn modelId="{7C17B953-1047-4181-801F-3CBA2E99926A}" srcId="{E92A92D0-E461-45FF-B998-6D8975897AF6}" destId="{A0E0A04E-DE44-45FF-B0ED-BC70D6293731}" srcOrd="3" destOrd="0" parTransId="{5A57ABB3-4CDD-4C46-8613-60F014AAECC0}" sibTransId="{5780E18B-05A0-4458-B3F0-7FD6CD835981}"/>
    <dgm:cxn modelId="{4489D31A-3C1E-49C7-8361-35632327F27E}" type="presOf" srcId="{362CB96E-28A9-483A-877D-DB5784D7B193}" destId="{D42CFF86-284E-45D1-850C-8F788A668FA8}" srcOrd="0" destOrd="4" presId="urn:microsoft.com/office/officeart/2005/8/layout/hList2"/>
    <dgm:cxn modelId="{A7F45B76-5A4A-4FF9-B7C7-961AC030814F}" srcId="{232991B9-1519-4A2B-B0B1-8F4283B05A20}" destId="{5EDE5958-537A-49CD-9635-892E520BCCB8}" srcOrd="8" destOrd="0" parTransId="{5E811DAB-308F-4AFC-8B19-FFB054A38BDB}" sibTransId="{CBBD2D6C-20C7-45D4-BBEA-05F131B71C3F}"/>
    <dgm:cxn modelId="{DA833B0E-C03F-4315-A0B4-16D21A5EBBD7}" srcId="{232991B9-1519-4A2B-B0B1-8F4283B05A20}" destId="{E45E7575-CC7F-4017-B0E7-1C72F85A5B2C}" srcOrd="7" destOrd="0" parTransId="{1732FE9D-208E-434E-A619-234D38C842DF}" sibTransId="{3B9AD7E0-A7D6-4540-8C27-83CDA394CF9F}"/>
    <dgm:cxn modelId="{DEFEB776-FCA3-4AAB-9701-469C41FD64FE}" srcId="{232991B9-1519-4A2B-B0B1-8F4283B05A20}" destId="{F51BB284-C649-4B69-BFF8-895EF47731A6}" srcOrd="6" destOrd="0" parTransId="{F70D4703-0DD3-4501-BAD6-DBC8FE7FE95E}" sibTransId="{9CFACDBF-972B-4213-92D0-A96A5DBFCE26}"/>
    <dgm:cxn modelId="{CAE0661E-5D59-4E5B-918B-95384AA7660D}" srcId="{232991B9-1519-4A2B-B0B1-8F4283B05A20}" destId="{1F155742-22B3-4F02-8D6E-E7D96F28C7AA}" srcOrd="1" destOrd="0" parTransId="{82DD55BD-A3EF-46B0-8EF2-73D1135D41DF}" sibTransId="{9328E12D-159C-4279-87D6-5E3A14BFD7D3}"/>
    <dgm:cxn modelId="{CCC067FC-3024-4199-BB2E-6A7280D1018D}" type="presOf" srcId="{06B9054B-C440-4423-A161-3A089EA3C965}" destId="{D42CFF86-284E-45D1-850C-8F788A668FA8}" srcOrd="0" destOrd="1" presId="urn:microsoft.com/office/officeart/2005/8/layout/hList2"/>
    <dgm:cxn modelId="{8DCB88B9-E9A9-4BE2-B990-FFD83DEC8D94}" srcId="{232991B9-1519-4A2B-B0B1-8F4283B05A20}" destId="{08F0293E-D777-41A7-B4BA-07E35E81E702}" srcOrd="2" destOrd="0" parTransId="{16F0A760-009E-4B2A-8BC0-5E21089A0705}" sibTransId="{C32EFD60-E426-463C-8F52-5BF50DE950C1}"/>
    <dgm:cxn modelId="{E2A411D4-FD5B-4486-BCDB-62F0DF076B63}" type="presOf" srcId="{7FBDE5AB-0478-4421-996F-8A8D489F63E5}" destId="{634D3CFB-6FCD-4D41-9179-4A038B2C0737}" srcOrd="0" destOrd="0" presId="urn:microsoft.com/office/officeart/2005/8/layout/hList2"/>
    <dgm:cxn modelId="{46CA6898-B15E-4AA2-B2AD-F960A4DEC6F9}" type="presOf" srcId="{43B9E5D2-C448-4C06-8C96-22AB10E70E8D}" destId="{1D200D28-14BB-41AC-91DE-5684F805DB80}" srcOrd="0" destOrd="0" presId="urn:microsoft.com/office/officeart/2005/8/layout/hList2"/>
    <dgm:cxn modelId="{9067ED18-DE55-499F-B569-9C30EC2B1FB7}" srcId="{E92A92D0-E461-45FF-B998-6D8975897AF6}" destId="{06B9054B-C440-4423-A161-3A089EA3C965}" srcOrd="1" destOrd="0" parTransId="{1949870D-3A53-486D-A824-1378C348CCCC}" sibTransId="{D7C248A0-941F-4A0A-8EA8-A5A71F9882AF}"/>
    <dgm:cxn modelId="{A33F7C8B-FF82-4B00-9F5B-64CA58DAD15C}" type="presOf" srcId="{E92A92D0-E461-45FF-B998-6D8975897AF6}" destId="{ED22CD81-1B3B-40DE-8C91-DE48CFBBD054}" srcOrd="0" destOrd="0" presId="urn:microsoft.com/office/officeart/2005/8/layout/hList2"/>
    <dgm:cxn modelId="{62D46769-89EC-4B23-8CAF-AF7556B47B4A}" srcId="{232991B9-1519-4A2B-B0B1-8F4283B05A20}" destId="{7FBDE5AB-0478-4421-996F-8A8D489F63E5}" srcOrd="0" destOrd="0" parTransId="{0065BBB6-B445-412F-85CE-472EABCB9F73}" sibTransId="{1F27C7B0-EE23-436E-8C31-8122E1B06C9D}"/>
    <dgm:cxn modelId="{62B19F0A-7297-4583-A7FC-9652AB3D51D9}" type="presOf" srcId="{64515F9F-9E39-480C-8BA0-104ECBEEBA15}" destId="{D42CFF86-284E-45D1-850C-8F788A668FA8}" srcOrd="0" destOrd="0" presId="urn:microsoft.com/office/officeart/2005/8/layout/hList2"/>
    <dgm:cxn modelId="{EF14CCD1-CDBF-4C3E-A76B-F34B34B0840C}" type="presParOf" srcId="{1D200D28-14BB-41AC-91DE-5684F805DB80}" destId="{48FAC470-D941-4078-A4FD-DB0FF9807F1A}" srcOrd="0" destOrd="0" presId="urn:microsoft.com/office/officeart/2005/8/layout/hList2"/>
    <dgm:cxn modelId="{F067FBC0-FDA3-4898-8BA3-5183CD222699}" type="presParOf" srcId="{48FAC470-D941-4078-A4FD-DB0FF9807F1A}" destId="{11044E9D-0B1C-43B8-97F3-AD0980CB63EE}" srcOrd="0" destOrd="0" presId="urn:microsoft.com/office/officeart/2005/8/layout/hList2"/>
    <dgm:cxn modelId="{60C18F41-9DBE-45B4-B544-92E6BD0B2AF3}" type="presParOf" srcId="{48FAC470-D941-4078-A4FD-DB0FF9807F1A}" destId="{D42CFF86-284E-45D1-850C-8F788A668FA8}" srcOrd="1" destOrd="0" presId="urn:microsoft.com/office/officeart/2005/8/layout/hList2"/>
    <dgm:cxn modelId="{A37CCF89-69EA-4140-816C-6F08A138F781}" type="presParOf" srcId="{48FAC470-D941-4078-A4FD-DB0FF9807F1A}" destId="{ED22CD81-1B3B-40DE-8C91-DE48CFBBD054}" srcOrd="2" destOrd="0" presId="urn:microsoft.com/office/officeart/2005/8/layout/hList2"/>
    <dgm:cxn modelId="{2B5003AF-D1FE-427D-A4F4-B70C62C66342}" type="presParOf" srcId="{1D200D28-14BB-41AC-91DE-5684F805DB80}" destId="{50E373BE-CB53-4D2C-9052-BC18A3479082}" srcOrd="1" destOrd="0" presId="urn:microsoft.com/office/officeart/2005/8/layout/hList2"/>
    <dgm:cxn modelId="{F076C5FF-38AA-434D-A682-56611C5B455F}" type="presParOf" srcId="{1D200D28-14BB-41AC-91DE-5684F805DB80}" destId="{374545FE-6638-4F65-ADCA-809EF6744A6B}" srcOrd="2" destOrd="0" presId="urn:microsoft.com/office/officeart/2005/8/layout/hList2"/>
    <dgm:cxn modelId="{38A3BC86-3A0D-4DAE-B0FA-C63A5FFDAC12}" type="presParOf" srcId="{374545FE-6638-4F65-ADCA-809EF6744A6B}" destId="{14DF7710-11C5-4414-9926-0F2182A0CE94}" srcOrd="0" destOrd="0" presId="urn:microsoft.com/office/officeart/2005/8/layout/hList2"/>
    <dgm:cxn modelId="{D1759691-A8E7-46D5-AC4D-9A8E35DC2A88}" type="presParOf" srcId="{374545FE-6638-4F65-ADCA-809EF6744A6B}" destId="{634D3CFB-6FCD-4D41-9179-4A038B2C0737}" srcOrd="1" destOrd="0" presId="urn:microsoft.com/office/officeart/2005/8/layout/hList2"/>
    <dgm:cxn modelId="{82190EEC-750D-4E8F-800D-D35B83CC0D29}" type="presParOf" srcId="{374545FE-6638-4F65-ADCA-809EF6744A6B}" destId="{57E5F0AA-6F38-4C8D-BDBC-937A378DBF04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49F4270-A015-41E1-99FA-516410D25E20}" type="doc">
      <dgm:prSet loTypeId="urn:microsoft.com/office/officeart/2005/8/layout/chevron2" loCatId="process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pt-PT"/>
        </a:p>
      </dgm:t>
    </dgm:pt>
    <dgm:pt modelId="{090A2CD3-78E7-4797-9A39-4305BF6E4107}">
      <dgm:prSet phldrT="[Texto]" custT="1"/>
      <dgm:spPr/>
      <dgm:t>
        <a:bodyPr/>
        <a:lstStyle/>
        <a:p>
          <a:r>
            <a:rPr lang="pt-PT" sz="1400" dirty="0" smtClean="0">
              <a:latin typeface="Arial" pitchFamily="34" charset="0"/>
              <a:cs typeface="Arial" pitchFamily="34" charset="0"/>
            </a:rPr>
            <a:t>BRIEF INTERVENTION</a:t>
          </a:r>
          <a:endParaRPr lang="pt-PT" sz="1400" dirty="0">
            <a:latin typeface="Arial" pitchFamily="34" charset="0"/>
            <a:cs typeface="Arial" pitchFamily="34" charset="0"/>
          </a:endParaRPr>
        </a:p>
      </dgm:t>
    </dgm:pt>
    <dgm:pt modelId="{758EC48A-532D-44EC-99CF-6C393FD25A83}" type="parTrans" cxnId="{242865AC-B5A3-4190-A6CE-0AEBF88871A8}">
      <dgm:prSet/>
      <dgm:spPr/>
      <dgm:t>
        <a:bodyPr/>
        <a:lstStyle/>
        <a:p>
          <a:endParaRPr lang="pt-PT"/>
        </a:p>
      </dgm:t>
    </dgm:pt>
    <dgm:pt modelId="{9C3E73C5-8BA8-42D6-8CCD-8AE08E42C695}" type="sibTrans" cxnId="{242865AC-B5A3-4190-A6CE-0AEBF88871A8}">
      <dgm:prSet/>
      <dgm:spPr/>
      <dgm:t>
        <a:bodyPr/>
        <a:lstStyle/>
        <a:p>
          <a:endParaRPr lang="pt-PT"/>
        </a:p>
      </dgm:t>
    </dgm:pt>
    <dgm:pt modelId="{5D9E43A1-09AC-4A28-AB11-9C7C312DC836}">
      <dgm:prSet phldrT="[Texto]" custT="1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pPr algn="l"/>
          <a:r>
            <a:rPr kumimoji="0" lang="en-US" sz="2000" kern="1200" noProof="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The identification of the factors associated with binge drinking contributes to the development of nursing interventions (both educational and behavioral) aimed at promoting healthy lifestyles and preventing risk behaviors</a:t>
          </a:r>
          <a:endParaRPr kumimoji="0" lang="en-US" sz="2000" kern="1200" noProof="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56A4D356-8DB9-47FD-AD09-89214547A2BA}" type="parTrans" cxnId="{06A36E9E-A78B-4152-B931-273F51FCE63F}">
      <dgm:prSet/>
      <dgm:spPr/>
      <dgm:t>
        <a:bodyPr/>
        <a:lstStyle/>
        <a:p>
          <a:endParaRPr lang="pt-PT"/>
        </a:p>
      </dgm:t>
    </dgm:pt>
    <dgm:pt modelId="{47615AFD-358C-4060-A170-0A3D1A2828BB}" type="sibTrans" cxnId="{06A36E9E-A78B-4152-B931-273F51FCE63F}">
      <dgm:prSet/>
      <dgm:spPr/>
      <dgm:t>
        <a:bodyPr/>
        <a:lstStyle/>
        <a:p>
          <a:endParaRPr lang="pt-PT"/>
        </a:p>
      </dgm:t>
    </dgm:pt>
    <dgm:pt modelId="{9FD7B016-6BEC-4EBB-A6DF-DEC26685BA78}" type="pres">
      <dgm:prSet presAssocID="{449F4270-A015-41E1-99FA-516410D25E2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9834D6D6-4BC9-4D67-90E5-27F2B175706E}" type="pres">
      <dgm:prSet presAssocID="{090A2CD3-78E7-4797-9A39-4305BF6E4107}" presName="composite" presStyleCnt="0"/>
      <dgm:spPr/>
      <dgm:t>
        <a:bodyPr/>
        <a:lstStyle/>
        <a:p>
          <a:endParaRPr lang="pt-PT"/>
        </a:p>
      </dgm:t>
    </dgm:pt>
    <dgm:pt modelId="{B79BC85F-F2DD-4141-A18F-0AE5248A9D34}" type="pres">
      <dgm:prSet presAssocID="{090A2CD3-78E7-4797-9A39-4305BF6E4107}" presName="parentText" presStyleLbl="alignNode1" presStyleIdx="0" presStyleCnt="1" custLinFactNeighborY="6433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39D8D55-2CE1-4CE1-8688-6C8515707286}" type="pres">
      <dgm:prSet presAssocID="{090A2CD3-78E7-4797-9A39-4305BF6E4107}" presName="descendantText" presStyleLbl="alignAcc1" presStyleIdx="0" presStyleCnt="1" custScaleX="99913" custScaleY="177806" custLinFactNeighborY="24087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8CC56CC5-653A-47CA-A960-E94291CA065C}" type="presOf" srcId="{449F4270-A015-41E1-99FA-516410D25E20}" destId="{9FD7B016-6BEC-4EBB-A6DF-DEC26685BA78}" srcOrd="0" destOrd="0" presId="urn:microsoft.com/office/officeart/2005/8/layout/chevron2"/>
    <dgm:cxn modelId="{2ABFD901-2061-4A22-AC94-A89740208969}" type="presOf" srcId="{090A2CD3-78E7-4797-9A39-4305BF6E4107}" destId="{B79BC85F-F2DD-4141-A18F-0AE5248A9D34}" srcOrd="0" destOrd="0" presId="urn:microsoft.com/office/officeart/2005/8/layout/chevron2"/>
    <dgm:cxn modelId="{242865AC-B5A3-4190-A6CE-0AEBF88871A8}" srcId="{449F4270-A015-41E1-99FA-516410D25E20}" destId="{090A2CD3-78E7-4797-9A39-4305BF6E4107}" srcOrd="0" destOrd="0" parTransId="{758EC48A-532D-44EC-99CF-6C393FD25A83}" sibTransId="{9C3E73C5-8BA8-42D6-8CCD-8AE08E42C695}"/>
    <dgm:cxn modelId="{06A36E9E-A78B-4152-B931-273F51FCE63F}" srcId="{090A2CD3-78E7-4797-9A39-4305BF6E4107}" destId="{5D9E43A1-09AC-4A28-AB11-9C7C312DC836}" srcOrd="0" destOrd="0" parTransId="{56A4D356-8DB9-47FD-AD09-89214547A2BA}" sibTransId="{47615AFD-358C-4060-A170-0A3D1A2828BB}"/>
    <dgm:cxn modelId="{DD15AEB5-6892-47DC-87EB-70653E2F7E4B}" type="presOf" srcId="{5D9E43A1-09AC-4A28-AB11-9C7C312DC836}" destId="{439D8D55-2CE1-4CE1-8688-6C8515707286}" srcOrd="0" destOrd="0" presId="urn:microsoft.com/office/officeart/2005/8/layout/chevron2"/>
    <dgm:cxn modelId="{2729FEA0-AD8D-48F9-A81E-10E98FD48CA0}" type="presParOf" srcId="{9FD7B016-6BEC-4EBB-A6DF-DEC26685BA78}" destId="{9834D6D6-4BC9-4D67-90E5-27F2B175706E}" srcOrd="0" destOrd="0" presId="urn:microsoft.com/office/officeart/2005/8/layout/chevron2"/>
    <dgm:cxn modelId="{E5226D07-7511-4E0C-B392-5E96D837C251}" type="presParOf" srcId="{9834D6D6-4BC9-4D67-90E5-27F2B175706E}" destId="{B79BC85F-F2DD-4141-A18F-0AE5248A9D34}" srcOrd="0" destOrd="0" presId="urn:microsoft.com/office/officeart/2005/8/layout/chevron2"/>
    <dgm:cxn modelId="{0B44BDE4-07B0-4C04-9CFE-FCFB9ED8D1F0}" type="presParOf" srcId="{9834D6D6-4BC9-4D67-90E5-27F2B175706E}" destId="{439D8D55-2CE1-4CE1-8688-6C851570728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507982-CC7C-4D6D-8C6D-B671972FDA84}">
      <dsp:nvSpPr>
        <dsp:cNvPr id="0" name=""/>
        <dsp:cNvSpPr/>
      </dsp:nvSpPr>
      <dsp:spPr>
        <a:xfrm>
          <a:off x="0" y="422"/>
          <a:ext cx="619640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09698E-BFDE-4C86-AA1F-AD8CCF5F91C2}">
      <dsp:nvSpPr>
        <dsp:cNvPr id="0" name=""/>
        <dsp:cNvSpPr/>
      </dsp:nvSpPr>
      <dsp:spPr>
        <a:xfrm>
          <a:off x="0" y="422"/>
          <a:ext cx="6196405" cy="1261546"/>
        </a:xfrm>
        <a:prstGeom prst="rect">
          <a:avLst/>
        </a:prstGeom>
        <a:noFill/>
        <a:ln>
          <a:solidFill>
            <a:schemeClr val="accent1"/>
          </a:solidFill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3200" kern="1200" noProof="0" dirty="0">
            <a:solidFill>
              <a:schemeClr val="accent1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0" y="422"/>
        <a:ext cx="6196405" cy="1261546"/>
      </dsp:txXfrm>
    </dsp:sp>
    <dsp:sp modelId="{33E2D888-DBA0-4E51-8930-F89A95FD4F2A}">
      <dsp:nvSpPr>
        <dsp:cNvPr id="0" name=""/>
        <dsp:cNvSpPr/>
      </dsp:nvSpPr>
      <dsp:spPr>
        <a:xfrm>
          <a:off x="0" y="1261968"/>
          <a:ext cx="619640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FB4D8D-FFFC-4B7C-9878-439994C5F64E}">
      <dsp:nvSpPr>
        <dsp:cNvPr id="0" name=""/>
        <dsp:cNvSpPr/>
      </dsp:nvSpPr>
      <dsp:spPr>
        <a:xfrm>
          <a:off x="0" y="1261968"/>
          <a:ext cx="6190353" cy="30580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US" sz="2700" kern="1200" noProof="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This integrative literature review aims at identifying and analyzing the factors associated with binge drinking in adolescence</a:t>
          </a:r>
          <a:endParaRPr lang="en-GB" sz="2200" kern="1200" noProof="0" dirty="0">
            <a:solidFill>
              <a:schemeClr val="accent1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0" y="1261968"/>
        <a:ext cx="6190353" cy="30580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E2D888-DBA0-4E51-8930-F89A95FD4F2A}">
      <dsp:nvSpPr>
        <dsp:cNvPr id="0" name=""/>
        <dsp:cNvSpPr/>
      </dsp:nvSpPr>
      <dsp:spPr>
        <a:xfrm>
          <a:off x="0" y="1420"/>
          <a:ext cx="619640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FB4D8D-FFFC-4B7C-9878-439994C5F64E}">
      <dsp:nvSpPr>
        <dsp:cNvPr id="0" name=""/>
        <dsp:cNvSpPr/>
      </dsp:nvSpPr>
      <dsp:spPr>
        <a:xfrm>
          <a:off x="0" y="1420"/>
          <a:ext cx="6190353" cy="43176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0" lang="en-US" sz="2000" kern="1200" noProof="0" dirty="0" smtClean="0">
            <a:solidFill>
              <a:schemeClr val="tx1"/>
            </a:solidFill>
            <a:latin typeface="+mn-lt"/>
            <a:ea typeface="+mn-ea"/>
            <a:cs typeface="+mn-cs"/>
          </a:endParaRP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0" lang="en-US" sz="2000" kern="1200" noProof="0" dirty="0" smtClean="0">
            <a:solidFill>
              <a:schemeClr val="tx1"/>
            </a:solidFill>
            <a:latin typeface="+mn-lt"/>
            <a:ea typeface="+mn-ea"/>
            <a:cs typeface="+mn-cs"/>
          </a:endParaRP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US" sz="2700" kern="1200" noProof="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What are the factors associated with binge drinking in adolescence?</a:t>
          </a:r>
        </a:p>
      </dsp:txBody>
      <dsp:txXfrm>
        <a:off x="0" y="1420"/>
        <a:ext cx="6190353" cy="43176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22CD81-1B3B-40DE-8C91-DE48CFBBD054}">
      <dsp:nvSpPr>
        <dsp:cNvPr id="0" name=""/>
        <dsp:cNvSpPr/>
      </dsp:nvSpPr>
      <dsp:spPr>
        <a:xfrm rot="16200000">
          <a:off x="-1877297" y="2758058"/>
          <a:ext cx="4471939" cy="614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42253" bIns="0" numCol="1" spcCol="1270" anchor="t" anchorCtr="0">
          <a:noAutofit/>
        </a:bodyPr>
        <a:lstStyle/>
        <a:p>
          <a:pPr lvl="0" algn="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3300" kern="1200" dirty="0" err="1" smtClean="0"/>
            <a:t>Risk</a:t>
          </a:r>
          <a:r>
            <a:rPr lang="pt-PT" sz="3300" kern="1200" dirty="0" smtClean="0"/>
            <a:t> </a:t>
          </a:r>
          <a:r>
            <a:rPr lang="pt-PT" sz="3300" kern="1200" dirty="0" err="1" smtClean="0"/>
            <a:t>Factors</a:t>
          </a:r>
          <a:r>
            <a:rPr lang="pt-PT" sz="3300" kern="1200" dirty="0" smtClean="0"/>
            <a:t> </a:t>
          </a:r>
          <a:endParaRPr lang="pt-PT" sz="3300" kern="1200" dirty="0"/>
        </a:p>
      </dsp:txBody>
      <dsp:txXfrm>
        <a:off x="-1877297" y="2758058"/>
        <a:ext cx="4471939" cy="614837"/>
      </dsp:txXfrm>
    </dsp:sp>
    <dsp:sp modelId="{D42CFF86-284E-45D1-850C-8F788A668FA8}">
      <dsp:nvSpPr>
        <dsp:cNvPr id="0" name=""/>
        <dsp:cNvSpPr/>
      </dsp:nvSpPr>
      <dsp:spPr>
        <a:xfrm>
          <a:off x="666090" y="521390"/>
          <a:ext cx="3062544" cy="50881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542253" rIns="142240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2000" b="0" u="none" kern="1200" noProof="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2000" b="0" u="none" kern="1200" noProof="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000" b="0" u="none" kern="1200" noProof="0" dirty="0" smtClean="0">
              <a:latin typeface="Arial" panose="020B0604020202020204" pitchFamily="34" charset="0"/>
              <a:cs typeface="Arial" panose="020B0604020202020204" pitchFamily="34" charset="0"/>
            </a:rPr>
            <a:t>Family</a:t>
          </a:r>
          <a:r>
            <a:rPr lang="pt-PT" sz="2000" b="0" u="none" kern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GB" sz="2000" b="0" u="none" kern="1200" baseline="0" noProof="0" dirty="0" smtClean="0">
              <a:latin typeface="Arial" panose="020B0604020202020204" pitchFamily="34" charset="0"/>
              <a:cs typeface="Arial" panose="020B0604020202020204" pitchFamily="34" charset="0"/>
            </a:rPr>
            <a:t>violence</a:t>
          </a:r>
          <a:endParaRPr lang="en-GB" sz="2000" b="0" u="none" kern="1200" noProof="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Adolescents’ positive expectations of alcohol effects</a:t>
          </a:r>
          <a:endParaRPr lang="pt-PT" sz="2000" b="0" u="none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Influence of peers/best friends (alcohol, </a:t>
          </a:r>
          <a:r>
            <a:rPr lang="en-US" sz="2000" b="0" u="none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tabaco</a:t>
          </a:r>
          <a:r>
            <a:rPr lang="en-US" sz="2000" b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 or other drugs)</a:t>
          </a:r>
          <a:endParaRPr lang="pt-PT" sz="2000" b="0" u="none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000" b="0" u="none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low</a:t>
          </a:r>
          <a:r>
            <a:rPr lang="pt-PT" sz="2000" b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GB" sz="2000" b="0" u="none" kern="1200" noProof="0" dirty="0" smtClean="0">
              <a:latin typeface="Arial" panose="020B0604020202020204" pitchFamily="34" charset="0"/>
              <a:cs typeface="Arial" panose="020B0604020202020204" pitchFamily="34" charset="0"/>
            </a:rPr>
            <a:t>commitment</a:t>
          </a:r>
          <a:r>
            <a:rPr lang="pt-PT" sz="2000" b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 to </a:t>
          </a:r>
          <a:r>
            <a:rPr lang="en-GB" sz="2000" b="0" u="none" kern="1200" noProof="0" dirty="0" smtClean="0">
              <a:latin typeface="Arial" panose="020B0604020202020204" pitchFamily="34" charset="0"/>
              <a:cs typeface="Arial" panose="020B0604020202020204" pitchFamily="34" charset="0"/>
            </a:rPr>
            <a:t>school</a:t>
          </a:r>
          <a:endParaRPr lang="en-GB" sz="2000" b="0" u="none" kern="1200" noProof="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000" kern="1200" noProof="0" dirty="0" smtClean="0"/>
            <a:t>Attend</a:t>
          </a:r>
          <a:r>
            <a:rPr lang="pt-PT" sz="2000" kern="1200" dirty="0" smtClean="0"/>
            <a:t> </a:t>
          </a:r>
          <a:r>
            <a:rPr lang="pt-PT" sz="2000" kern="1200" dirty="0" err="1" smtClean="0"/>
            <a:t>nighttime</a:t>
          </a:r>
          <a:r>
            <a:rPr lang="pt-PT" sz="2000" kern="1200" dirty="0" smtClean="0"/>
            <a:t> </a:t>
          </a:r>
          <a:r>
            <a:rPr lang="en-GB" sz="2000" kern="1200" noProof="0" dirty="0" smtClean="0"/>
            <a:t>environments</a:t>
          </a:r>
          <a:endParaRPr lang="en-GB" sz="2000" b="0" u="none" kern="1200" noProof="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66090" y="521390"/>
        <a:ext cx="3062544" cy="5088172"/>
      </dsp:txXfrm>
    </dsp:sp>
    <dsp:sp modelId="{11044E9D-0B1C-43B8-97F3-AD0980CB63EE}">
      <dsp:nvSpPr>
        <dsp:cNvPr id="0" name=""/>
        <dsp:cNvSpPr/>
      </dsp:nvSpPr>
      <dsp:spPr>
        <a:xfrm>
          <a:off x="169707" y="123692"/>
          <a:ext cx="992766" cy="1018134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E5F0AA-6F38-4C8D-BDBC-937A378DBF04}">
      <dsp:nvSpPr>
        <dsp:cNvPr id="0" name=""/>
        <dsp:cNvSpPr/>
      </dsp:nvSpPr>
      <dsp:spPr>
        <a:xfrm rot="16200000">
          <a:off x="2572413" y="2686054"/>
          <a:ext cx="4471939" cy="614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42253" bIns="0" numCol="1" spcCol="1270" anchor="t" anchorCtr="0">
          <a:noAutofit/>
        </a:bodyPr>
        <a:lstStyle/>
        <a:p>
          <a:pPr lvl="0" algn="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300" kern="1200" noProof="0" dirty="0" smtClean="0"/>
            <a:t>Protective</a:t>
          </a:r>
          <a:r>
            <a:rPr lang="pt-PT" sz="3300" kern="1200" dirty="0" smtClean="0"/>
            <a:t> </a:t>
          </a:r>
          <a:r>
            <a:rPr lang="pt-PT" sz="3300" kern="1200" dirty="0" err="1" smtClean="0"/>
            <a:t>Factors</a:t>
          </a:r>
          <a:endParaRPr lang="pt-PT" sz="3300" kern="1200" dirty="0"/>
        </a:p>
      </dsp:txBody>
      <dsp:txXfrm>
        <a:off x="2572413" y="2686054"/>
        <a:ext cx="4471939" cy="614837"/>
      </dsp:txXfrm>
    </dsp:sp>
    <dsp:sp modelId="{634D3CFB-6FCD-4D41-9179-4A038B2C0737}">
      <dsp:nvSpPr>
        <dsp:cNvPr id="0" name=""/>
        <dsp:cNvSpPr/>
      </dsp:nvSpPr>
      <dsp:spPr>
        <a:xfrm>
          <a:off x="5167055" y="496678"/>
          <a:ext cx="3062544" cy="51692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542253" rIns="142240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t-PT" sz="2000" b="0" u="none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t-PT" sz="2000" b="0" u="none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t-PT" sz="2000" b="0" u="none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Family well-being</a:t>
          </a:r>
          <a:endParaRPr lang="pt-PT" sz="2000" b="0" u="none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000" b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Parental </a:t>
          </a:r>
          <a:r>
            <a:rPr lang="pt-PT" sz="2000" b="0" u="none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supervision</a:t>
          </a:r>
          <a:r>
            <a:rPr lang="pt-PT" sz="2000" b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pt-PT" sz="2000" b="0" u="none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and</a:t>
          </a:r>
          <a:r>
            <a:rPr lang="pt-PT" sz="2000" b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 positive p</a:t>
          </a:r>
          <a:r>
            <a:rPr lang="en-US" sz="2000" b="0" u="none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arents</a:t>
          </a:r>
          <a:r>
            <a:rPr lang="en-US" sz="2000" b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’ role</a:t>
          </a:r>
          <a:endParaRPr lang="pt-PT" sz="2000" b="0" u="none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Religious beliefs</a:t>
          </a:r>
          <a:endParaRPr lang="pt-PT" sz="2000" b="0" u="none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Difficult access to alcoholic beverages</a:t>
          </a:r>
          <a:endParaRPr lang="pt-PT" sz="2000" b="0" u="none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u="none" kern="1200" dirty="0" smtClean="0">
              <a:latin typeface="Arial" panose="020B0604020202020204" pitchFamily="34" charset="0"/>
              <a:cs typeface="Arial" panose="020B0604020202020204" pitchFamily="34" charset="0"/>
            </a:rPr>
            <a:t>Adolescents’ perception of risk</a:t>
          </a:r>
          <a:endParaRPr lang="pt-PT" sz="2000" b="0" u="none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t-PT" sz="2300" kern="1200" dirty="0"/>
        </a:p>
      </dsp:txBody>
      <dsp:txXfrm>
        <a:off x="5167055" y="496678"/>
        <a:ext cx="3062544" cy="5169249"/>
      </dsp:txXfrm>
    </dsp:sp>
    <dsp:sp modelId="{14DF7710-11C5-4414-9926-0F2182A0CE94}">
      <dsp:nvSpPr>
        <dsp:cNvPr id="0" name=""/>
        <dsp:cNvSpPr/>
      </dsp:nvSpPr>
      <dsp:spPr>
        <a:xfrm>
          <a:off x="4532628" y="123692"/>
          <a:ext cx="1166347" cy="87412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9BC85F-F2DD-4141-A18F-0AE5248A9D34}">
      <dsp:nvSpPr>
        <dsp:cNvPr id="0" name=""/>
        <dsp:cNvSpPr/>
      </dsp:nvSpPr>
      <dsp:spPr>
        <a:xfrm rot="5400000">
          <a:off x="-598302" y="1716579"/>
          <a:ext cx="3995281" cy="2796696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dirty="0" smtClean="0">
              <a:latin typeface="Arial" pitchFamily="34" charset="0"/>
              <a:cs typeface="Arial" pitchFamily="34" charset="0"/>
            </a:rPr>
            <a:t>BRIEF INTERVENTION</a:t>
          </a:r>
          <a:endParaRPr lang="pt-PT" sz="1400" kern="1200" dirty="0">
            <a:latin typeface="Arial" pitchFamily="34" charset="0"/>
            <a:cs typeface="Arial" pitchFamily="34" charset="0"/>
          </a:endParaRPr>
        </a:p>
      </dsp:txBody>
      <dsp:txXfrm rot="-5400000">
        <a:off x="991" y="2515634"/>
        <a:ext cx="2796696" cy="1198585"/>
      </dsp:txXfrm>
    </dsp:sp>
    <dsp:sp modelId="{439D8D55-2CE1-4CE1-8688-6C8515707286}">
      <dsp:nvSpPr>
        <dsp:cNvPr id="0" name=""/>
        <dsp:cNvSpPr/>
      </dsp:nvSpPr>
      <dsp:spPr>
        <a:xfrm rot="5400000">
          <a:off x="2762994" y="531735"/>
          <a:ext cx="4617502" cy="4544162"/>
        </a:xfrm>
        <a:prstGeom prst="round2SameRect">
          <a:avLst/>
        </a:prstGeom>
        <a:solidFill>
          <a:schemeClr val="bg2">
            <a:lumMod val="9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en-US" sz="2000" kern="1200" noProof="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The identification of the factors associated with binge drinking contributes to the development of nursing interventions (both educational and behavioral) aimed at promoting healthy lifestyles and preventing risk behaviors</a:t>
          </a:r>
          <a:endParaRPr kumimoji="0" lang="en-US" sz="2000" kern="1200" noProof="0" dirty="0">
            <a:solidFill>
              <a:schemeClr val="tx1"/>
            </a:solidFill>
            <a:latin typeface="+mn-lt"/>
            <a:ea typeface="+mn-ea"/>
            <a:cs typeface="+mn-cs"/>
          </a:endParaRPr>
        </a:p>
      </dsp:txBody>
      <dsp:txXfrm rot="-5400000">
        <a:off x="2799664" y="716893"/>
        <a:ext cx="4322334" cy="41738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486" cy="4960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5569" tIns="47784" rIns="95569" bIns="47784" numCol="1" anchor="t" anchorCtr="0" compatLnSpc="1">
            <a:prstTxWarp prst="textNoShape">
              <a:avLst/>
            </a:prstTxWarp>
          </a:bodyPr>
          <a:lstStyle>
            <a:lvl1pPr defTabSz="955830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015" y="0"/>
            <a:ext cx="2944486" cy="4960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5569" tIns="47784" rIns="95569" bIns="47784" numCol="1" anchor="t" anchorCtr="0" compatLnSpc="1">
            <a:prstTxWarp prst="textNoShape">
              <a:avLst/>
            </a:prstTxWarp>
          </a:bodyPr>
          <a:lstStyle>
            <a:lvl1pPr algn="r" defTabSz="955830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5370"/>
            <a:ext cx="2944486" cy="4960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5569" tIns="47784" rIns="95569" bIns="47784" numCol="1" anchor="b" anchorCtr="0" compatLnSpc="1">
            <a:prstTxWarp prst="textNoShape">
              <a:avLst/>
            </a:prstTxWarp>
          </a:bodyPr>
          <a:lstStyle>
            <a:lvl1pPr defTabSz="955830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015" y="9435370"/>
            <a:ext cx="2944486" cy="4960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5569" tIns="47784" rIns="95569" bIns="47784" numCol="1" anchor="b" anchorCtr="0" compatLnSpc="1">
            <a:prstTxWarp prst="textNoShape">
              <a:avLst/>
            </a:prstTxWarp>
          </a:bodyPr>
          <a:lstStyle>
            <a:lvl1pPr algn="r" defTabSz="955830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A65DCC2D-C8EC-49A1-9BB0-F390DF744935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48138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486" cy="4960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5569" tIns="47784" rIns="95569" bIns="47784" numCol="1" anchor="t" anchorCtr="0" compatLnSpc="1">
            <a:prstTxWarp prst="textNoShape">
              <a:avLst/>
            </a:prstTxWarp>
          </a:bodyPr>
          <a:lstStyle>
            <a:lvl1pPr defTabSz="955830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015" y="0"/>
            <a:ext cx="2944486" cy="4960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5569" tIns="47784" rIns="95569" bIns="47784" numCol="1" anchor="t" anchorCtr="0" compatLnSpc="1">
            <a:prstTxWarp prst="textNoShape">
              <a:avLst/>
            </a:prstTxWarp>
          </a:bodyPr>
          <a:lstStyle>
            <a:lvl1pPr algn="r" defTabSz="955830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4400" y="744538"/>
            <a:ext cx="4967288" cy="37258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528" y="4716915"/>
            <a:ext cx="4983444" cy="447043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5569" tIns="47784" rIns="95569" bIns="47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Clique para editar os estilos de texto do modelo global</a:t>
            </a:r>
          </a:p>
          <a:p>
            <a:pPr lvl="1"/>
            <a:r>
              <a:rPr lang="en-US" noProof="0" smtClean="0"/>
              <a:t>Segundo nível</a:t>
            </a:r>
          </a:p>
          <a:p>
            <a:pPr lvl="2"/>
            <a:r>
              <a:rPr lang="en-US" noProof="0" smtClean="0"/>
              <a:t>Terceiro nível</a:t>
            </a:r>
          </a:p>
          <a:p>
            <a:pPr lvl="3"/>
            <a:r>
              <a:rPr lang="en-US" noProof="0" smtClean="0"/>
              <a:t>Quarto nível</a:t>
            </a:r>
          </a:p>
          <a:p>
            <a:pPr lvl="4"/>
            <a:r>
              <a:rPr lang="en-US" noProof="0" smtClean="0"/>
              <a:t>Quinto nível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5370"/>
            <a:ext cx="2944486" cy="4960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5569" tIns="47784" rIns="95569" bIns="47784" numCol="1" anchor="b" anchorCtr="0" compatLnSpc="1">
            <a:prstTxWarp prst="textNoShape">
              <a:avLst/>
            </a:prstTxWarp>
          </a:bodyPr>
          <a:lstStyle>
            <a:lvl1pPr defTabSz="955830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015" y="9435370"/>
            <a:ext cx="2944486" cy="4960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5569" tIns="47784" rIns="95569" bIns="47784" numCol="1" anchor="b" anchorCtr="0" compatLnSpc="1">
            <a:prstTxWarp prst="textNoShape">
              <a:avLst/>
            </a:prstTxWarp>
          </a:bodyPr>
          <a:lstStyle>
            <a:lvl1pPr algn="r" defTabSz="955830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551C1DAA-EE09-4681-9B4C-EE62F65DAEDD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7470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7EE60A-1D90-47EB-B67A-ED3EBF522DA4}" type="slidenum">
              <a:rPr lang="en-US" smtClean="0"/>
              <a:pPr/>
              <a:t>1</a:t>
            </a:fld>
            <a:endParaRPr lang="en-US" dirty="0" smtClean="0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pt-PT" dirty="0" smtClean="0"/>
          </a:p>
        </p:txBody>
      </p:sp>
    </p:spTree>
    <p:extLst>
      <p:ext uri="{BB962C8B-B14F-4D97-AF65-F5344CB8AC3E}">
        <p14:creationId xmlns:p14="http://schemas.microsoft.com/office/powerpoint/2010/main" val="42835914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723072-DE66-4D52-8A9C-8FE4DF3466DB}" type="slidenum">
              <a:rPr lang="pt-PT" smtClean="0"/>
              <a:t>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266203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723072-DE66-4D52-8A9C-8FE4DF3466DB}" type="slidenum">
              <a:rPr lang="pt-PT" smtClean="0"/>
              <a:t>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57659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1C1DAA-EE09-4681-9B4C-EE62F65DAEDD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957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ângulo rectângulo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grpSp>
        <p:nvGrpSpPr>
          <p:cNvPr id="2" name="Grupo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a liv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8" name="Forma liv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1" name="Forma liv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Conexão rect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Marcador de Posição d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19" name="Marcador de Posição do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27" name="Marcador de Posição do Número do Diapositivo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BA75E955-35C6-42D0-A03C-29B1352D0B83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83A69A-513B-4734-97ED-ACA2F8190A0B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89C90-5DC0-4E07-ACBF-F223F2E978F3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96376-452B-45D5-9103-9CB1D668F190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9D35E1-4208-40EC-9EBA-63AE50255055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  <p:sp>
        <p:nvSpPr>
          <p:cNvPr id="7" name="Divis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dirty="0"/>
          </a:p>
        </p:txBody>
      </p:sp>
      <p:sp>
        <p:nvSpPr>
          <p:cNvPr id="8" name="Divis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AEF3F0-BEC4-44FB-B5EF-01DAF979E30C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BAC990-E3B9-4028-B5F5-9BC741632F94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595D31-27B9-4DFD-A3BE-8BE4A64A53D9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E9E002-ADB8-4DE6-8D0E-0406F553D082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D86E6C-0AA7-456E-8DE9-09275AF5AA5A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t-PT" dirty="0" smtClean="0"/>
              <a:t>Clique no ícone para adicionar uma imagem</a:t>
            </a:r>
            <a:endParaRPr kumimoji="0" lang="en-US" dirty="0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7E9165F-5369-4281-9C05-6A57D4381CDB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Triângulo rectângulo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Conexão rect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ivis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dirty="0"/>
          </a:p>
        </p:txBody>
      </p:sp>
      <p:sp>
        <p:nvSpPr>
          <p:cNvPr id="13" name="Divis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a livre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Forma livre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Triângulo rectângu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Conexão rect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Marcador de Posição do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0" name="Marcador de Posição do Texto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0" name="Marcador de Posição da Data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22" name="Marcador de Posição do Rodap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18" name="Marcador de Posição do Número do Diapositivo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8C877DE1-F4B5-490D-962A-1ED142D5AC6C}" type="slidenum">
              <a:rPr lang="en-US" smtClean="0"/>
              <a:pPr>
                <a:defRPr/>
              </a:pPr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060141" y="3235043"/>
            <a:ext cx="5112568" cy="1657350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sz="1600" dirty="0" smtClean="0">
                <a:solidFill>
                  <a:srgbClr val="00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Teresa </a:t>
            </a:r>
            <a:r>
              <a:rPr lang="en-US" sz="1600" noProof="0" dirty="0" smtClean="0">
                <a:solidFill>
                  <a:srgbClr val="00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Barroso</a:t>
            </a:r>
            <a:endParaRPr lang="en-US" sz="1600" dirty="0" smtClean="0">
              <a:solidFill>
                <a:srgbClr val="000066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1600" noProof="0" dirty="0" smtClean="0">
                <a:solidFill>
                  <a:srgbClr val="00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600" dirty="0" smtClean="0">
                <a:solidFill>
                  <a:srgbClr val="00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Dominik Mendes</a:t>
            </a:r>
          </a:p>
          <a:p>
            <a:pPr algn="ctr"/>
            <a:r>
              <a:rPr lang="en-US" sz="1600" dirty="0" smtClean="0">
                <a:solidFill>
                  <a:srgbClr val="00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Bruno Coutinho</a:t>
            </a:r>
          </a:p>
          <a:p>
            <a:pPr algn="ctr"/>
            <a:r>
              <a:rPr lang="en-US" sz="1600" dirty="0" smtClean="0">
                <a:solidFill>
                  <a:srgbClr val="00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Nuno Marques</a:t>
            </a:r>
          </a:p>
          <a:p>
            <a:pPr algn="ctr"/>
            <a:endParaRPr lang="en-US" sz="1600" dirty="0" smtClean="0">
              <a:solidFill>
                <a:srgbClr val="000066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1600" dirty="0" smtClean="0">
                <a:solidFill>
                  <a:srgbClr val="00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Nursing School of Coimbra</a:t>
            </a:r>
          </a:p>
          <a:p>
            <a:pPr algn="ctr"/>
            <a:r>
              <a:rPr lang="en-US" sz="1600" noProof="0" dirty="0" smtClean="0">
                <a:solidFill>
                  <a:srgbClr val="00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Portugal</a:t>
            </a: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583976" y="1527210"/>
            <a:ext cx="8120062" cy="158665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  <a:defRPr/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FACTORS </a:t>
            </a: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ASSOCIATED WITH </a:t>
            </a: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BINGE DRINKING </a:t>
            </a:r>
            <a:endParaRPr lang="en-US" sz="24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0" hangingPunct="0">
              <a:lnSpc>
                <a:spcPct val="150000"/>
              </a:lnSpc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IN ADOLESCENCE:</a:t>
            </a:r>
            <a:b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INTEGRATIVE </a:t>
            </a: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LITERATURE REVIEW </a:t>
            </a:r>
            <a:endParaRPr lang="pt-PT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8438" name="Picture 6" descr="2 logo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326" y="0"/>
            <a:ext cx="4614681" cy="908720"/>
          </a:xfrm>
          <a:prstGeom prst="rect">
            <a:avLst/>
          </a:prstGeom>
          <a:noFill/>
        </p:spPr>
      </p:pic>
      <p:sp>
        <p:nvSpPr>
          <p:cNvPr id="4" name="Rectângulo 3"/>
          <p:cNvSpPr/>
          <p:nvPr/>
        </p:nvSpPr>
        <p:spPr>
          <a:xfrm>
            <a:off x="755576" y="5796478"/>
            <a:ext cx="7399281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/>
              <a:t>Lisbon</a:t>
            </a:r>
          </a:p>
          <a:p>
            <a:pPr algn="ctr"/>
            <a:r>
              <a:rPr lang="en-US" sz="1600" b="1" dirty="0" smtClean="0"/>
              <a:t>2017</a:t>
            </a:r>
            <a:endParaRPr lang="en-GB" sz="1600" b="1" dirty="0" smtClean="0"/>
          </a:p>
          <a:p>
            <a:pPr algn="ctr"/>
            <a:endParaRPr lang="pt-PT" b="1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519" y="106577"/>
            <a:ext cx="3820380" cy="69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84959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Search conducted in three online databases: MEDLINE with Full Text®, </a:t>
            </a:r>
            <a:r>
              <a:rPr lang="en-US" dirty="0" err="1" smtClean="0"/>
              <a:t>CINAHL</a:t>
            </a:r>
            <a:r>
              <a:rPr lang="en-US" dirty="0" smtClean="0"/>
              <a:t> Plus with Full Text®, and Psychology &amp; Behavioral Sciences Collection</a:t>
            </a: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cap="all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METHODS</a:t>
            </a:r>
            <a:endParaRPr lang="en-US" sz="3200" cap="all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04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arcador de Posição de Conteúdo 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3941" y="1124744"/>
            <a:ext cx="8606571" cy="4436326"/>
          </a:xfrm>
          <a:prstGeom prst="rect">
            <a:avLst/>
          </a:prstGeom>
        </p:spPr>
      </p:pic>
      <p:sp>
        <p:nvSpPr>
          <p:cNvPr id="7" name="Marcador de Posição do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1115616" y="5078214"/>
            <a:ext cx="705678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smtClean="0"/>
              <a:t>Inclusion </a:t>
            </a:r>
            <a:r>
              <a:rPr lang="en-US" sz="2000" dirty="0"/>
              <a:t>criteria </a:t>
            </a:r>
            <a:r>
              <a:rPr lang="en-US" sz="2000" dirty="0" smtClean="0"/>
              <a:t>were </a:t>
            </a:r>
            <a:r>
              <a:rPr lang="en-US" sz="2000" dirty="0"/>
              <a:t>defined according to the </a:t>
            </a:r>
            <a:r>
              <a:rPr lang="en-US" sz="2000" dirty="0" smtClean="0"/>
              <a:t>study population</a:t>
            </a:r>
            <a:r>
              <a:rPr lang="en-US" sz="2000" dirty="0"/>
              <a:t>, </a:t>
            </a:r>
            <a:r>
              <a:rPr lang="en-US" sz="2000" dirty="0" smtClean="0"/>
              <a:t>outcomes, </a:t>
            </a:r>
            <a:r>
              <a:rPr lang="en-US" sz="2000" dirty="0"/>
              <a:t>type of study</a:t>
            </a:r>
            <a:r>
              <a:rPr lang="en-US" sz="2000" dirty="0" smtClean="0"/>
              <a:t>, and language </a:t>
            </a:r>
            <a:r>
              <a:rPr lang="en-US" sz="2000" dirty="0"/>
              <a:t>and date of publication</a:t>
            </a:r>
          </a:p>
          <a:p>
            <a:endParaRPr lang="pt-PT" dirty="0"/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cap="all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METHODS</a:t>
            </a:r>
            <a:endParaRPr lang="en-US" sz="3200" cap="all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26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Posição de Conteúdo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1600" y="1268760"/>
            <a:ext cx="7488832" cy="4828182"/>
          </a:xfrm>
          <a:prstGeom prst="rect">
            <a:avLst/>
          </a:prstGeom>
        </p:spPr>
      </p:pic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Study selection process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46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endParaRPr lang="en-US" dirty="0" smtClean="0"/>
          </a:p>
          <a:p>
            <a:r>
              <a:rPr lang="en-US" sz="2900" dirty="0"/>
              <a:t>Eight studies were </a:t>
            </a:r>
            <a:r>
              <a:rPr lang="en-US" sz="2900" dirty="0" smtClean="0"/>
              <a:t>included</a:t>
            </a:r>
            <a:endParaRPr lang="en-US" sz="2900" dirty="0"/>
          </a:p>
          <a:p>
            <a:pPr marL="109728" indent="0">
              <a:buNone/>
            </a:pPr>
            <a:endParaRPr lang="en-US" sz="2900" dirty="0"/>
          </a:p>
          <a:p>
            <a:r>
              <a:rPr lang="en-US" sz="2900" dirty="0"/>
              <a:t>Two major dimensions </a:t>
            </a:r>
            <a:r>
              <a:rPr lang="en-US" sz="2900" dirty="0" smtClean="0"/>
              <a:t>emerged:</a:t>
            </a:r>
          </a:p>
          <a:p>
            <a:endParaRPr lang="en-US" sz="2900" dirty="0" smtClean="0"/>
          </a:p>
          <a:p>
            <a:pPr marL="109728" indent="0">
              <a:buNone/>
            </a:pPr>
            <a:r>
              <a:rPr lang="en-US" sz="2900" b="1" dirty="0" smtClean="0"/>
              <a:t>Risk </a:t>
            </a:r>
            <a:r>
              <a:rPr lang="en-US" sz="2900" b="1" dirty="0"/>
              <a:t>f</a:t>
            </a:r>
            <a:r>
              <a:rPr lang="en-US" sz="2900" b="1" dirty="0" smtClean="0"/>
              <a:t>actors </a:t>
            </a:r>
            <a:r>
              <a:rPr lang="en-US" sz="2900" dirty="0"/>
              <a:t>and </a:t>
            </a:r>
            <a:r>
              <a:rPr lang="en-US" sz="2900" b="1" dirty="0" smtClean="0"/>
              <a:t>Protective factors</a:t>
            </a:r>
          </a:p>
          <a:p>
            <a:pPr marL="109728" indent="0">
              <a:buNone/>
            </a:pPr>
            <a:endParaRPr lang="en-US" sz="2900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cap="all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rEsults</a:t>
            </a:r>
            <a:endParaRPr lang="en-US" sz="3200" cap="all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92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Marcador de Posição de Conteú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5052741"/>
              </p:ext>
            </p:extLst>
          </p:nvPr>
        </p:nvGraphicFramePr>
        <p:xfrm>
          <a:off x="457200" y="1124744"/>
          <a:ext cx="8229600" cy="5733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cap="all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rEsults</a:t>
            </a:r>
            <a:endParaRPr lang="en-US" sz="3200" cap="all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12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arcador de Posição de Conteúdo 9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926616"/>
          </a:xfrm>
        </p:spPr>
        <p:txBody>
          <a:bodyPr/>
          <a:lstStyle/>
          <a:p>
            <a:pPr lvl="0"/>
            <a:endParaRPr lang="en-US" noProof="0" dirty="0" smtClean="0"/>
          </a:p>
          <a:p>
            <a:pPr lvl="0"/>
            <a:endParaRPr lang="en-US" noProof="0" dirty="0" smtClean="0"/>
          </a:p>
          <a:p>
            <a:pPr lvl="0"/>
            <a:endParaRPr lang="en-US" noProof="0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cap="all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CONCLUSIONS</a:t>
            </a:r>
            <a:endParaRPr lang="en-US" sz="3200" cap="all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396223105"/>
              </p:ext>
            </p:extLst>
          </p:nvPr>
        </p:nvGraphicFramePr>
        <p:xfrm>
          <a:off x="971600" y="1268760"/>
          <a:ext cx="734481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4126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109728" indent="0">
              <a:buNone/>
            </a:pPr>
            <a:r>
              <a:rPr lang="en-US" dirty="0" smtClean="0"/>
              <a:t>We have no conflict of interest to declare</a:t>
            </a:r>
            <a:endParaRPr lang="en-US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TBarroso</a:t>
            </a:r>
            <a:r>
              <a:rPr lang="en-US" smtClean="0"/>
              <a:t> 2017</a:t>
            </a:r>
            <a:endParaRPr lang="en-US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99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There are multiple factors </a:t>
            </a:r>
            <a:r>
              <a:rPr lang="en-US" dirty="0"/>
              <a:t>that explain alcohol </a:t>
            </a:r>
            <a:r>
              <a:rPr lang="en-US" dirty="0" smtClean="0"/>
              <a:t>consumption and drinking patterns, namely changes in cognitive </a:t>
            </a:r>
            <a:r>
              <a:rPr lang="en-US" dirty="0"/>
              <a:t>processes or </a:t>
            </a:r>
            <a:r>
              <a:rPr lang="en-US" dirty="0" smtClean="0"/>
              <a:t>expectations of alcohol effects</a:t>
            </a:r>
          </a:p>
          <a:p>
            <a:pPr marL="109728" indent="0" algn="just">
              <a:buNone/>
            </a:pPr>
            <a:endParaRPr lang="en-US" dirty="0" smtClean="0"/>
          </a:p>
          <a:p>
            <a:pPr marL="109728" indent="0" algn="just">
              <a:buNone/>
            </a:pPr>
            <a:endParaRPr lang="en-US" dirty="0" smtClean="0"/>
          </a:p>
          <a:p>
            <a:pPr algn="just"/>
            <a:r>
              <a:rPr lang="en-US" dirty="0"/>
              <a:t>Potentially modifiable risk factors </a:t>
            </a:r>
            <a:r>
              <a:rPr lang="en-US" dirty="0" smtClean="0"/>
              <a:t>are a </a:t>
            </a:r>
            <a:r>
              <a:rPr lang="en-US" dirty="0"/>
              <a:t>priority in preventive </a:t>
            </a:r>
            <a:r>
              <a:rPr lang="en-US" dirty="0" smtClean="0"/>
              <a:t>care</a:t>
            </a:r>
          </a:p>
          <a:p>
            <a:pPr marL="109728" indent="0" algn="r">
              <a:buNone/>
            </a:pPr>
            <a:endParaRPr lang="en-US" sz="1400" dirty="0" smtClean="0"/>
          </a:p>
          <a:p>
            <a:pPr algn="just"/>
            <a:endParaRPr lang="en-US" dirty="0" smtClean="0"/>
          </a:p>
          <a:p>
            <a:endParaRPr lang="en-US" dirty="0" smtClean="0"/>
          </a:p>
          <a:p>
            <a:endParaRPr lang="en-US" noProof="0" dirty="0" smtClean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cap="all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Background</a:t>
            </a:r>
            <a:endParaRPr lang="en-US" sz="3200" cap="all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30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109728" indent="0" algn="just">
              <a:buNone/>
            </a:pPr>
            <a:endParaRPr lang="en-US" dirty="0" smtClean="0"/>
          </a:p>
          <a:p>
            <a:pPr algn="just"/>
            <a:r>
              <a:rPr lang="en-US" dirty="0" smtClean="0"/>
              <a:t>“</a:t>
            </a:r>
            <a:r>
              <a:rPr lang="en-US" sz="2900" dirty="0"/>
              <a:t>The use of alcoholic drinks is quite evident amongst the Portuguese young, more commonly and frequently as age increases,</a:t>
            </a:r>
            <a:r>
              <a:rPr lang="en-US" sz="2900" b="1" dirty="0"/>
              <a:t> especially from the age of 16</a:t>
            </a:r>
            <a:r>
              <a:rPr lang="en-US" sz="2900" dirty="0"/>
              <a:t>, but with </a:t>
            </a:r>
            <a:r>
              <a:rPr lang="en-US" sz="2900" b="1" dirty="0"/>
              <a:t>very relevant prevalence between the 10-15 years </a:t>
            </a:r>
            <a:r>
              <a:rPr lang="en-US" sz="2900" b="1" dirty="0" smtClean="0"/>
              <a:t>old”, </a:t>
            </a:r>
            <a:r>
              <a:rPr lang="en-US" sz="3200" dirty="0"/>
              <a:t>under the legal drinking </a:t>
            </a:r>
            <a:r>
              <a:rPr lang="en-US" sz="3200" dirty="0" smtClean="0"/>
              <a:t>age</a:t>
            </a:r>
          </a:p>
          <a:p>
            <a:pPr marL="109728" indent="0" algn="just">
              <a:buNone/>
            </a:pPr>
            <a:endParaRPr lang="en-US" sz="2900" dirty="0"/>
          </a:p>
          <a:p>
            <a:pPr marL="109728" indent="0" algn="r">
              <a:buNone/>
            </a:pPr>
            <a:r>
              <a:rPr lang="en-US" sz="1700" dirty="0"/>
              <a:t>(Calado, </a:t>
            </a:r>
            <a:r>
              <a:rPr lang="en-US" sz="1700" dirty="0" err="1"/>
              <a:t>Lavado</a:t>
            </a:r>
            <a:r>
              <a:rPr lang="en-US" sz="1700" dirty="0"/>
              <a:t>, &amp; Dias, </a:t>
            </a:r>
            <a:r>
              <a:rPr lang="en-US" sz="1700" dirty="0" smtClean="0"/>
              <a:t>2015:13)</a:t>
            </a:r>
            <a:endParaRPr lang="en-US" sz="1700" dirty="0"/>
          </a:p>
          <a:p>
            <a:pPr marL="109728" indent="0" algn="just">
              <a:buNone/>
            </a:pPr>
            <a:endParaRPr lang="en-US" dirty="0" smtClean="0"/>
          </a:p>
          <a:p>
            <a:pPr marL="109728" indent="0" algn="just">
              <a:buNone/>
            </a:pPr>
            <a:endParaRPr lang="en-US" dirty="0"/>
          </a:p>
          <a:p>
            <a:pPr marL="109728" indent="0" algn="just">
              <a:buNone/>
            </a:pPr>
            <a:r>
              <a:rPr lang="en-US" dirty="0" smtClean="0"/>
              <a:t>(the legal drinking age was updated to 18 years in </a:t>
            </a:r>
            <a:r>
              <a:rPr lang="en-US" b="1" dirty="0" smtClean="0"/>
              <a:t>2015</a:t>
            </a:r>
            <a:r>
              <a:rPr lang="en-US" dirty="0" smtClean="0"/>
              <a:t>)</a:t>
            </a: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19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Drinking onset tends to occur at an early age: </a:t>
            </a:r>
            <a:r>
              <a:rPr lang="en-US" b="1" dirty="0" smtClean="0"/>
              <a:t>between 13 and 15 years</a:t>
            </a:r>
            <a:endParaRPr lang="en-US" dirty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“Alcohol consumption at such early ages is </a:t>
            </a:r>
            <a:r>
              <a:rPr lang="en-US" dirty="0"/>
              <a:t>regarded as a natural </a:t>
            </a:r>
            <a:r>
              <a:rPr lang="en-US" dirty="0" smtClean="0"/>
              <a:t>and, therefore, expected experience”</a:t>
            </a:r>
          </a:p>
          <a:p>
            <a:endParaRPr lang="en-US" dirty="0"/>
          </a:p>
          <a:p>
            <a:pPr marL="109728" indent="0" algn="r">
              <a:buNone/>
            </a:pPr>
            <a:r>
              <a:rPr lang="en-US" sz="1400" dirty="0"/>
              <a:t>(Calado, </a:t>
            </a:r>
            <a:r>
              <a:rPr lang="en-US" sz="1400" dirty="0" err="1"/>
              <a:t>Lavado</a:t>
            </a:r>
            <a:r>
              <a:rPr lang="en-US" sz="1400" dirty="0"/>
              <a:t>, &amp; Dias, </a:t>
            </a:r>
            <a:r>
              <a:rPr lang="en-US" sz="1400" dirty="0" smtClean="0"/>
              <a:t>2015:13)</a:t>
            </a:r>
            <a:endParaRPr lang="en-US" sz="1400" dirty="0"/>
          </a:p>
          <a:p>
            <a:endParaRPr lang="en-US" dirty="0" smtClean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58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b="1" dirty="0" smtClean="0"/>
          </a:p>
          <a:p>
            <a:pPr algn="just"/>
            <a:endParaRPr lang="en-US" b="1" dirty="0" smtClean="0"/>
          </a:p>
          <a:p>
            <a:pPr algn="just"/>
            <a:r>
              <a:rPr lang="en-US" b="1" dirty="0" smtClean="0"/>
              <a:t>Binge drinking </a:t>
            </a:r>
            <a:r>
              <a:rPr lang="en-US" dirty="0" smtClean="0"/>
              <a:t>is defined as a pattern of alcohol consumption of 4 drinks or more for women and 5 drinks or more for men on a single occasion</a:t>
            </a:r>
          </a:p>
          <a:p>
            <a:pPr algn="just"/>
            <a:r>
              <a:rPr lang="en-US" b="1" dirty="0" smtClean="0"/>
              <a:t>Binge drinking </a:t>
            </a:r>
            <a:r>
              <a:rPr lang="en-US" dirty="0" smtClean="0"/>
              <a:t>causes long-lasting effects on the adolescents’ brain</a:t>
            </a:r>
          </a:p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r>
              <a:rPr lang="en-US" sz="1500" dirty="0" smtClean="0"/>
              <a:t>Crews, </a:t>
            </a:r>
            <a:r>
              <a:rPr lang="en-US" sz="1500" dirty="0" err="1" smtClean="0"/>
              <a:t>Vetreno</a:t>
            </a:r>
            <a:r>
              <a:rPr lang="en-US" sz="1500" dirty="0" smtClean="0"/>
              <a:t>, Qin, and Zou (2013); </a:t>
            </a:r>
            <a:r>
              <a:rPr lang="en-US" sz="1500" dirty="0" err="1" smtClean="0"/>
              <a:t>Naassila</a:t>
            </a:r>
            <a:r>
              <a:rPr lang="en-US" sz="1500" dirty="0" smtClean="0"/>
              <a:t>, </a:t>
            </a:r>
            <a:r>
              <a:rPr lang="en-US" sz="1500" dirty="0" err="1" smtClean="0"/>
              <a:t>Alaux-Cantin</a:t>
            </a:r>
            <a:r>
              <a:rPr lang="en-US" sz="1500" dirty="0" smtClean="0"/>
              <a:t>, </a:t>
            </a:r>
            <a:r>
              <a:rPr lang="en-US" sz="1500" dirty="0" err="1" smtClean="0"/>
              <a:t>Warnault</a:t>
            </a:r>
            <a:r>
              <a:rPr lang="en-US" sz="1500" dirty="0" smtClean="0"/>
              <a:t>, </a:t>
            </a:r>
            <a:r>
              <a:rPr lang="en-US" sz="1500" dirty="0" err="1" smtClean="0"/>
              <a:t>Legastelois</a:t>
            </a:r>
            <a:r>
              <a:rPr lang="en-US" sz="1500" dirty="0" smtClean="0"/>
              <a:t>, </a:t>
            </a:r>
            <a:r>
              <a:rPr lang="en-US" sz="1500" dirty="0" err="1" smtClean="0"/>
              <a:t>Bota</a:t>
            </a:r>
            <a:r>
              <a:rPr lang="en-US" sz="1500" dirty="0" smtClean="0"/>
              <a:t>, </a:t>
            </a:r>
            <a:r>
              <a:rPr lang="en-US" sz="1500" dirty="0" err="1" smtClean="0"/>
              <a:t>Pierrefiche</a:t>
            </a:r>
            <a:r>
              <a:rPr lang="en-US" sz="1500" dirty="0" smtClean="0"/>
              <a:t>, and </a:t>
            </a:r>
            <a:r>
              <a:rPr lang="en-US" sz="1500" dirty="0" err="1" smtClean="0"/>
              <a:t>Vilpoux</a:t>
            </a:r>
            <a:r>
              <a:rPr lang="en-US" sz="1500" dirty="0" smtClean="0"/>
              <a:t> (2013)</a:t>
            </a:r>
            <a:endParaRPr lang="en-US" dirty="0" smtClean="0"/>
          </a:p>
          <a:p>
            <a:endParaRPr lang="en-US" dirty="0" smtClean="0"/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27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Marcador de Posição de Conteúdo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0" y="1340768"/>
            <a:ext cx="8136904" cy="4384876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2555776" y="5589240"/>
            <a:ext cx="645443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Study</a:t>
            </a:r>
            <a:r>
              <a:rPr lang="pt-PT" dirty="0" smtClean="0"/>
              <a:t> </a:t>
            </a:r>
            <a:r>
              <a:rPr lang="en-US" dirty="0" smtClean="0"/>
              <a:t>on</a:t>
            </a:r>
            <a:r>
              <a:rPr lang="pt-PT" dirty="0" smtClean="0"/>
              <a:t> </a:t>
            </a:r>
            <a:r>
              <a:rPr lang="en-US" dirty="0" smtClean="0"/>
              <a:t>alcohol</a:t>
            </a:r>
            <a:r>
              <a:rPr lang="pt-PT" dirty="0" smtClean="0"/>
              <a:t>, </a:t>
            </a:r>
            <a:r>
              <a:rPr lang="en-US" dirty="0" smtClean="0"/>
              <a:t>tobacco,</a:t>
            </a:r>
            <a:r>
              <a:rPr lang="pt-PT" dirty="0" smtClean="0"/>
              <a:t> </a:t>
            </a:r>
            <a:r>
              <a:rPr lang="en-US" dirty="0" smtClean="0"/>
              <a:t>and</a:t>
            </a:r>
            <a:r>
              <a:rPr lang="pt-PT" dirty="0" smtClean="0"/>
              <a:t> </a:t>
            </a:r>
            <a:r>
              <a:rPr lang="en-US" dirty="0" smtClean="0"/>
              <a:t>drugs</a:t>
            </a:r>
            <a:r>
              <a:rPr lang="pt-PT" dirty="0" smtClean="0"/>
              <a:t> use </a:t>
            </a:r>
            <a:r>
              <a:rPr lang="en-US" dirty="0" smtClean="0"/>
              <a:t>and</a:t>
            </a:r>
            <a:r>
              <a:rPr lang="pt-PT" dirty="0" smtClean="0"/>
              <a:t> </a:t>
            </a:r>
            <a:r>
              <a:rPr lang="en-US" dirty="0" smtClean="0"/>
              <a:t>other</a:t>
            </a:r>
            <a:r>
              <a:rPr lang="pt-PT" dirty="0" smtClean="0"/>
              <a:t> </a:t>
            </a:r>
            <a:r>
              <a:rPr lang="en-US" dirty="0" smtClean="0"/>
              <a:t>addictive</a:t>
            </a:r>
            <a:r>
              <a:rPr lang="pt-PT" dirty="0" smtClean="0"/>
              <a:t> </a:t>
            </a:r>
            <a:r>
              <a:rPr lang="en-GB" dirty="0" smtClean="0"/>
              <a:t>behaviours</a:t>
            </a:r>
            <a:r>
              <a:rPr lang="pt-PT" dirty="0" smtClean="0"/>
              <a:t> </a:t>
            </a:r>
            <a:r>
              <a:rPr lang="en-GB" dirty="0" smtClean="0"/>
              <a:t>and</a:t>
            </a:r>
            <a:r>
              <a:rPr lang="pt-PT" dirty="0" smtClean="0"/>
              <a:t> </a:t>
            </a:r>
            <a:r>
              <a:rPr lang="en-GB" dirty="0" smtClean="0"/>
              <a:t>dependencies</a:t>
            </a:r>
            <a:r>
              <a:rPr lang="pt-PT" dirty="0" smtClean="0"/>
              <a:t> (2015) </a:t>
            </a:r>
            <a:r>
              <a:rPr lang="en-GB" dirty="0" smtClean="0"/>
              <a:t>adapted</a:t>
            </a:r>
            <a:r>
              <a:rPr lang="pt-PT" dirty="0" smtClean="0"/>
              <a:t> </a:t>
            </a:r>
            <a:r>
              <a:rPr lang="en-GB" dirty="0" smtClean="0"/>
              <a:t>from</a:t>
            </a:r>
            <a:r>
              <a:rPr lang="en-US" dirty="0" smtClean="0"/>
              <a:t>: </a:t>
            </a:r>
            <a:r>
              <a:rPr lang="en-US" dirty="0"/>
              <a:t>STATISTICAL BULLETIN 2015 </a:t>
            </a:r>
            <a:r>
              <a:rPr lang="en-US" dirty="0" smtClean="0"/>
              <a:t>– Alcohol (SICAD, 2017:5)</a:t>
            </a:r>
            <a:r>
              <a:rPr lang="pt-PT" dirty="0" smtClean="0"/>
              <a:t> 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1679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Marcador de Posição de Conteúdo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0279557"/>
              </p:ext>
            </p:extLst>
          </p:nvPr>
        </p:nvGraphicFramePr>
        <p:xfrm>
          <a:off x="2051720" y="1412776"/>
          <a:ext cx="6196405" cy="43204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cap="all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StudY</a:t>
            </a:r>
            <a:r>
              <a:rPr lang="en-US" sz="3200" cap="all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cap="all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OBJECTIVE</a:t>
            </a:r>
          </a:p>
        </p:txBody>
      </p:sp>
    </p:spTree>
    <p:extLst>
      <p:ext uri="{BB962C8B-B14F-4D97-AF65-F5344CB8AC3E}">
        <p14:creationId xmlns:p14="http://schemas.microsoft.com/office/powerpoint/2010/main" val="374847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Marcador de Posição de Conteúdo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0213066"/>
              </p:ext>
            </p:extLst>
          </p:nvPr>
        </p:nvGraphicFramePr>
        <p:xfrm>
          <a:off x="1463040" y="1988841"/>
          <a:ext cx="6196405" cy="43204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TBarroso 2017</a:t>
            </a:r>
            <a:endParaRPr lang="en-US" dirty="0"/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cap="all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Research </a:t>
            </a:r>
            <a:r>
              <a:rPr lang="en-US" sz="3200" cap="all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question</a:t>
            </a:r>
            <a:endParaRPr lang="en-US" sz="3200" cap="all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56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fluência">
  <a:themeElements>
    <a:clrScheme name="wine2">
      <a:dk1>
        <a:srgbClr val="002060"/>
      </a:dk1>
      <a:lt1>
        <a:sysClr val="window" lastClr="FFFFFF"/>
      </a:lt1>
      <a:dk2>
        <a:srgbClr val="0070C0"/>
      </a:dk2>
      <a:lt2>
        <a:srgbClr val="FBEEC9"/>
      </a:lt2>
      <a:accent1>
        <a:srgbClr val="8F0000"/>
      </a:accent1>
      <a:accent2>
        <a:srgbClr val="A5644E"/>
      </a:accent2>
      <a:accent3>
        <a:srgbClr val="FF6566"/>
      </a:accent3>
      <a:accent4>
        <a:srgbClr val="C3986D"/>
      </a:accent4>
      <a:accent5>
        <a:srgbClr val="FF0000"/>
      </a:accent5>
      <a:accent6>
        <a:srgbClr val="C17529"/>
      </a:accent6>
      <a:hlink>
        <a:srgbClr val="AD1F1F"/>
      </a:hlink>
      <a:folHlink>
        <a:srgbClr val="FFC42F"/>
      </a:folHlink>
    </a:clrScheme>
    <a:fontScheme name="Confluê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fluê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11925</TotalTime>
  <Words>493</Words>
  <Application>Microsoft Office PowerPoint</Application>
  <PresentationFormat>Apresentação no Ecrã (4:3)</PresentationFormat>
  <Paragraphs>98</Paragraphs>
  <Slides>15</Slides>
  <Notes>4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15</vt:i4>
      </vt:variant>
    </vt:vector>
  </HeadingPairs>
  <TitlesOfParts>
    <vt:vector size="23" baseType="lpstr">
      <vt:lpstr>Arial</vt:lpstr>
      <vt:lpstr>Lucida Sans Unicode</vt:lpstr>
      <vt:lpstr>Tahoma</vt:lpstr>
      <vt:lpstr>Times New Roman</vt:lpstr>
      <vt:lpstr>Verdana</vt:lpstr>
      <vt:lpstr>Wingdings 2</vt:lpstr>
      <vt:lpstr>Wingdings 3</vt:lpstr>
      <vt:lpstr>Confluência</vt:lpstr>
      <vt:lpstr>Apresentação do PowerPoint</vt:lpstr>
      <vt:lpstr>Apresentação do PowerPoint</vt:lpstr>
      <vt:lpstr>Background</vt:lpstr>
      <vt:lpstr>Apresentação do PowerPoint</vt:lpstr>
      <vt:lpstr>Apresentação do PowerPoint</vt:lpstr>
      <vt:lpstr>Apresentação do PowerPoint</vt:lpstr>
      <vt:lpstr>Apresentação do PowerPoint</vt:lpstr>
      <vt:lpstr>StudY OBJECTIVE</vt:lpstr>
      <vt:lpstr>Research question</vt:lpstr>
      <vt:lpstr>METHODS</vt:lpstr>
      <vt:lpstr>METHODS</vt:lpstr>
      <vt:lpstr>Study selection process</vt:lpstr>
      <vt:lpstr>rEsults</vt:lpstr>
      <vt:lpstr>rEsults</vt:lpstr>
      <vt:lpstr>CONCLUSIONS</vt:lpstr>
    </vt:vector>
  </TitlesOfParts>
  <Company>ZeCabra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Doutoranda Enfermagem Univerrsidade Lisboa</dc:title>
  <dc:creator>TeresaBarroso</dc:creator>
  <cp:lastModifiedBy>Docente</cp:lastModifiedBy>
  <cp:revision>867</cp:revision>
  <cp:lastPrinted>2014-09-16T10:47:21Z</cp:lastPrinted>
  <dcterms:created xsi:type="dcterms:W3CDTF">2006-01-21T17:52:08Z</dcterms:created>
  <dcterms:modified xsi:type="dcterms:W3CDTF">2017-10-25T10:29:02Z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TC010183732070</vt:lpwstr>
  </property>
</Properties>
</file>