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tif" ContentType="image/tiff"/>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28" r:id="rId2"/>
    <p:sldId id="318" r:id="rId3"/>
    <p:sldId id="341" r:id="rId4"/>
    <p:sldId id="344" r:id="rId5"/>
    <p:sldId id="345" r:id="rId6"/>
    <p:sldId id="330" r:id="rId7"/>
    <p:sldId id="319" r:id="rId8"/>
    <p:sldId id="322" r:id="rId9"/>
    <p:sldId id="331" r:id="rId10"/>
    <p:sldId id="334" r:id="rId11"/>
    <p:sldId id="323" r:id="rId12"/>
    <p:sldId id="347" r:id="rId13"/>
    <p:sldId id="348" r:id="rId14"/>
    <p:sldId id="340" r:id="rId15"/>
    <p:sldId id="335" r:id="rId16"/>
    <p:sldId id="337" r:id="rId17"/>
    <p:sldId id="349" r:id="rId1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7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15" autoAdjust="0"/>
    <p:restoredTop sz="94617" autoAdjust="0"/>
  </p:normalViewPr>
  <p:slideViewPr>
    <p:cSldViewPr>
      <p:cViewPr>
        <p:scale>
          <a:sx n="141" d="100"/>
          <a:sy n="141" d="100"/>
        </p:scale>
        <p:origin x="144" y="1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5315BB-8314-4F49-89EA-81B7DB6627C2}" type="doc">
      <dgm:prSet loTypeId="urn:microsoft.com/office/officeart/2005/8/layout/hierarchy2" loCatId="hierarchy" qsTypeId="urn:microsoft.com/office/officeart/2005/8/quickstyle/simple4" qsCatId="simple" csTypeId="urn:microsoft.com/office/officeart/2005/8/colors/colorful4" csCatId="colorful" phldr="1"/>
      <dgm:spPr/>
      <dgm:t>
        <a:bodyPr/>
        <a:lstStyle/>
        <a:p>
          <a:endParaRPr lang="en-US"/>
        </a:p>
      </dgm:t>
    </dgm:pt>
    <dgm:pt modelId="{C6CFBB88-581C-B743-8CE8-8EEAAB8A37B1}">
      <dgm:prSet/>
      <dgm:spPr/>
      <dgm:t>
        <a:bodyPr/>
        <a:lstStyle/>
        <a:p>
          <a:pPr rtl="0"/>
          <a:r>
            <a:rPr lang="en-US" dirty="0" smtClean="0"/>
            <a:t>MEASURES</a:t>
          </a:r>
          <a:endParaRPr lang="en-US" dirty="0"/>
        </a:p>
      </dgm:t>
    </dgm:pt>
    <dgm:pt modelId="{B434309D-A053-1B44-BC0B-68C448116445}" type="sibTrans" cxnId="{96604B2E-08CB-ED45-BEF4-457C919A5A7A}">
      <dgm:prSet/>
      <dgm:spPr/>
      <dgm:t>
        <a:bodyPr/>
        <a:lstStyle/>
        <a:p>
          <a:endParaRPr lang="en-US"/>
        </a:p>
      </dgm:t>
    </dgm:pt>
    <dgm:pt modelId="{D1E4C925-BFB5-7B45-B815-FE190E8BF3C0}" type="parTrans" cxnId="{96604B2E-08CB-ED45-BEF4-457C919A5A7A}">
      <dgm:prSet/>
      <dgm:spPr/>
      <dgm:t>
        <a:bodyPr/>
        <a:lstStyle/>
        <a:p>
          <a:endParaRPr lang="en-US"/>
        </a:p>
      </dgm:t>
    </dgm:pt>
    <dgm:pt modelId="{17C0C276-1C52-B041-8BDD-74886614DD06}">
      <dgm:prSet custT="1"/>
      <dgm:spPr/>
      <dgm:t>
        <a:bodyPr/>
        <a:lstStyle/>
        <a:p>
          <a:r>
            <a:rPr lang="en-US" sz="1800" dirty="0" smtClean="0"/>
            <a:t>DIPENDENT VARIABLE</a:t>
          </a:r>
          <a:r>
            <a:rPr lang="en-US" sz="1800" baseline="0" dirty="0" smtClean="0"/>
            <a:t> </a:t>
          </a:r>
          <a:endParaRPr lang="en-US" sz="1800" dirty="0"/>
        </a:p>
      </dgm:t>
    </dgm:pt>
    <dgm:pt modelId="{C99F1EC3-8D83-624B-A138-4E3710BCDDAD}" type="parTrans" cxnId="{249BCAC8-4A59-F640-98C2-CD3D7F1908BB}">
      <dgm:prSet/>
      <dgm:spPr/>
      <dgm:t>
        <a:bodyPr/>
        <a:lstStyle/>
        <a:p>
          <a:endParaRPr lang="en-US"/>
        </a:p>
      </dgm:t>
    </dgm:pt>
    <dgm:pt modelId="{36C5DC55-0CD7-E845-8976-D494F72005A6}" type="sibTrans" cxnId="{249BCAC8-4A59-F640-98C2-CD3D7F1908BB}">
      <dgm:prSet/>
      <dgm:spPr/>
      <dgm:t>
        <a:bodyPr/>
        <a:lstStyle/>
        <a:p>
          <a:endParaRPr lang="en-US"/>
        </a:p>
      </dgm:t>
    </dgm:pt>
    <dgm:pt modelId="{59EED46C-E901-B646-9B07-D25768C5B5B8}">
      <dgm:prSet custT="1"/>
      <dgm:spPr/>
      <dgm:t>
        <a:bodyPr/>
        <a:lstStyle/>
        <a:p>
          <a:r>
            <a:rPr lang="en-US" sz="1800" dirty="0" smtClean="0"/>
            <a:t>INDIPENDENT VARIABLE </a:t>
          </a:r>
          <a:endParaRPr lang="en-US" sz="1800" dirty="0"/>
        </a:p>
      </dgm:t>
    </dgm:pt>
    <dgm:pt modelId="{E9EFB4C4-FCEF-3049-BDAF-03A2475D40F1}" type="parTrans" cxnId="{8EF6280F-26AD-8B4D-96DD-AC9DBD61B1E7}">
      <dgm:prSet/>
      <dgm:spPr/>
      <dgm:t>
        <a:bodyPr/>
        <a:lstStyle/>
        <a:p>
          <a:endParaRPr lang="en-US"/>
        </a:p>
      </dgm:t>
    </dgm:pt>
    <dgm:pt modelId="{024D2B5A-7463-2447-883D-7569F7886F5C}" type="sibTrans" cxnId="{8EF6280F-26AD-8B4D-96DD-AC9DBD61B1E7}">
      <dgm:prSet/>
      <dgm:spPr/>
      <dgm:t>
        <a:bodyPr/>
        <a:lstStyle/>
        <a:p>
          <a:endParaRPr lang="en-US"/>
        </a:p>
      </dgm:t>
    </dgm:pt>
    <dgm:pt modelId="{E0DD191B-185E-B144-A646-3820A5385DD1}">
      <dgm:prSet custT="1"/>
      <dgm:spPr/>
      <dgm:t>
        <a:bodyPr/>
        <a:lstStyle/>
        <a:p>
          <a:r>
            <a:rPr lang="en-US" sz="1400" dirty="0" smtClean="0"/>
            <a:t>Use of EDs</a:t>
          </a:r>
          <a:endParaRPr lang="en-US" sz="1400" dirty="0"/>
        </a:p>
      </dgm:t>
    </dgm:pt>
    <dgm:pt modelId="{C2E0DCB0-E970-384C-A2B0-6777CB3321BB}" type="parTrans" cxnId="{416A59FA-53BA-B643-A8B9-A47257E25225}">
      <dgm:prSet/>
      <dgm:spPr/>
      <dgm:t>
        <a:bodyPr/>
        <a:lstStyle/>
        <a:p>
          <a:endParaRPr lang="en-US"/>
        </a:p>
      </dgm:t>
    </dgm:pt>
    <dgm:pt modelId="{85D4440E-4CAE-544D-B5B8-1B16F0D34786}" type="sibTrans" cxnId="{416A59FA-53BA-B643-A8B9-A47257E25225}">
      <dgm:prSet/>
      <dgm:spPr/>
      <dgm:t>
        <a:bodyPr/>
        <a:lstStyle/>
        <a:p>
          <a:endParaRPr lang="en-US"/>
        </a:p>
      </dgm:t>
    </dgm:pt>
    <dgm:pt modelId="{2253932C-F473-4E48-987C-191EF399C0C5}">
      <dgm:prSet/>
      <dgm:spPr/>
      <dgm:t>
        <a:bodyPr/>
        <a:lstStyle/>
        <a:p>
          <a:r>
            <a:rPr lang="en-US" dirty="0" smtClean="0"/>
            <a:t>ENERGY DRINK USE</a:t>
          </a:r>
        </a:p>
        <a:p>
          <a:r>
            <a:rPr lang="en-US" dirty="0" smtClean="0"/>
            <a:t>IN LAST 12 MONTHS</a:t>
          </a:r>
          <a:endParaRPr lang="en-US" dirty="0"/>
        </a:p>
      </dgm:t>
    </dgm:pt>
    <dgm:pt modelId="{99933FD3-F34C-1340-89C7-69E66925DCBC}" type="parTrans" cxnId="{91B08E94-6356-3848-ACE5-7AA676655E42}">
      <dgm:prSet/>
      <dgm:spPr/>
      <dgm:t>
        <a:bodyPr/>
        <a:lstStyle/>
        <a:p>
          <a:endParaRPr lang="en-US"/>
        </a:p>
      </dgm:t>
    </dgm:pt>
    <dgm:pt modelId="{E693024A-5353-524F-9540-08E8C59345DB}" type="sibTrans" cxnId="{91B08E94-6356-3848-ACE5-7AA676655E42}">
      <dgm:prSet/>
      <dgm:spPr/>
      <dgm:t>
        <a:bodyPr/>
        <a:lstStyle/>
        <a:p>
          <a:endParaRPr lang="en-US"/>
        </a:p>
      </dgm:t>
    </dgm:pt>
    <dgm:pt modelId="{24596809-FF46-7C4D-9FA1-13A7FC62131C}">
      <dgm:prSet custT="1"/>
      <dgm:spPr/>
      <dgm:t>
        <a:bodyPr/>
        <a:lstStyle/>
        <a:p>
          <a:r>
            <a:rPr lang="en-US" sz="1400" dirty="0" smtClean="0"/>
            <a:t>Use of </a:t>
          </a:r>
          <a:r>
            <a:rPr lang="en-US" sz="1400" dirty="0" err="1" smtClean="0"/>
            <a:t>AmEDs</a:t>
          </a:r>
          <a:endParaRPr lang="en-US" sz="1400" dirty="0"/>
        </a:p>
      </dgm:t>
    </dgm:pt>
    <dgm:pt modelId="{2F547DBB-0090-4F4B-A1AB-762861A4106A}" type="parTrans" cxnId="{897A0727-C622-BB4D-BF4A-6DFE4E36A039}">
      <dgm:prSet/>
      <dgm:spPr/>
      <dgm:t>
        <a:bodyPr/>
        <a:lstStyle/>
        <a:p>
          <a:endParaRPr lang="en-US"/>
        </a:p>
      </dgm:t>
    </dgm:pt>
    <dgm:pt modelId="{3EDAA15B-CA62-AA4B-B795-14C8B4768FAD}" type="sibTrans" cxnId="{897A0727-C622-BB4D-BF4A-6DFE4E36A039}">
      <dgm:prSet/>
      <dgm:spPr/>
      <dgm:t>
        <a:bodyPr/>
        <a:lstStyle/>
        <a:p>
          <a:endParaRPr lang="en-US"/>
        </a:p>
      </dgm:t>
    </dgm:pt>
    <dgm:pt modelId="{96C9435D-E4DF-1640-B3D3-B0DBD4115875}">
      <dgm:prSet/>
      <dgm:spPr/>
      <dgm:t>
        <a:bodyPr/>
        <a:lstStyle/>
        <a:p>
          <a:r>
            <a:rPr lang="en-US" i="1" dirty="0" smtClean="0"/>
            <a:t>Substance use</a:t>
          </a:r>
          <a:endParaRPr lang="en-US" dirty="0"/>
        </a:p>
      </dgm:t>
    </dgm:pt>
    <dgm:pt modelId="{73DB1E9F-A1D2-C245-8D9A-848D2D62698F}" type="parTrans" cxnId="{4753D5A2-4A7C-9F47-8727-57AE1A1D1F77}">
      <dgm:prSet/>
      <dgm:spPr/>
      <dgm:t>
        <a:bodyPr/>
        <a:lstStyle/>
        <a:p>
          <a:endParaRPr lang="en-US"/>
        </a:p>
      </dgm:t>
    </dgm:pt>
    <dgm:pt modelId="{6A7FC4C0-0688-1D48-8DBC-AABE5B9B8527}" type="sibTrans" cxnId="{4753D5A2-4A7C-9F47-8727-57AE1A1D1F77}">
      <dgm:prSet/>
      <dgm:spPr/>
      <dgm:t>
        <a:bodyPr/>
        <a:lstStyle/>
        <a:p>
          <a:endParaRPr lang="en-US"/>
        </a:p>
      </dgm:t>
    </dgm:pt>
    <dgm:pt modelId="{EB03E169-E7B0-F947-8F05-3BA5ED55CD66}">
      <dgm:prSet/>
      <dgm:spPr/>
      <dgm:t>
        <a:bodyPr/>
        <a:lstStyle/>
        <a:p>
          <a:r>
            <a:rPr lang="en-US" i="1" dirty="0" smtClean="0"/>
            <a:t>Family, friend and school environment/relationship</a:t>
          </a:r>
          <a:endParaRPr lang="en-US" dirty="0"/>
        </a:p>
      </dgm:t>
    </dgm:pt>
    <dgm:pt modelId="{F9FA666D-7885-324A-9736-84276C8F5665}" type="parTrans" cxnId="{5145E030-1446-EB47-9527-19785BACC670}">
      <dgm:prSet/>
      <dgm:spPr/>
      <dgm:t>
        <a:bodyPr/>
        <a:lstStyle/>
        <a:p>
          <a:endParaRPr lang="en-US"/>
        </a:p>
      </dgm:t>
    </dgm:pt>
    <dgm:pt modelId="{3110F233-FBDD-6342-A220-9A0058314F6F}" type="sibTrans" cxnId="{5145E030-1446-EB47-9527-19785BACC670}">
      <dgm:prSet/>
      <dgm:spPr/>
      <dgm:t>
        <a:bodyPr/>
        <a:lstStyle/>
        <a:p>
          <a:endParaRPr lang="en-US"/>
        </a:p>
      </dgm:t>
    </dgm:pt>
    <dgm:pt modelId="{A444B660-A0C6-2F42-A611-A151167DEA97}">
      <dgm:prSet/>
      <dgm:spPr/>
      <dgm:t>
        <a:bodyPr/>
        <a:lstStyle/>
        <a:p>
          <a:r>
            <a:rPr lang="it-IT" i="1" dirty="0" smtClean="0"/>
            <a:t>wellness/</a:t>
          </a:r>
          <a:r>
            <a:rPr lang="it-IT" i="1" dirty="0" err="1" smtClean="0"/>
            <a:t>health</a:t>
          </a:r>
          <a:r>
            <a:rPr lang="it-IT" i="1" dirty="0" smtClean="0"/>
            <a:t> </a:t>
          </a:r>
          <a:r>
            <a:rPr lang="it-IT" i="1" dirty="0" err="1" smtClean="0"/>
            <a:t>behaviors</a:t>
          </a:r>
          <a:r>
            <a:rPr lang="it-IT" i="1" dirty="0" smtClean="0"/>
            <a:t> </a:t>
          </a:r>
          <a:endParaRPr lang="en-US" i="1" dirty="0"/>
        </a:p>
      </dgm:t>
    </dgm:pt>
    <dgm:pt modelId="{2E59728B-D7CB-1348-A353-2FA409F48373}" type="parTrans" cxnId="{4F80BD25-2A15-D845-8FBA-6A0DCFBD6143}">
      <dgm:prSet/>
      <dgm:spPr/>
      <dgm:t>
        <a:bodyPr/>
        <a:lstStyle/>
        <a:p>
          <a:endParaRPr lang="en-US"/>
        </a:p>
      </dgm:t>
    </dgm:pt>
    <dgm:pt modelId="{DBD0FE69-1836-9F41-B997-1CB19CFDA0EA}" type="sibTrans" cxnId="{4F80BD25-2A15-D845-8FBA-6A0DCFBD6143}">
      <dgm:prSet/>
      <dgm:spPr/>
      <dgm:t>
        <a:bodyPr/>
        <a:lstStyle/>
        <a:p>
          <a:endParaRPr lang="en-US"/>
        </a:p>
      </dgm:t>
    </dgm:pt>
    <dgm:pt modelId="{D71A07B8-73AB-8C4F-ACC7-2ACCF6090D9A}" type="pres">
      <dgm:prSet presAssocID="{3D5315BB-8314-4F49-89EA-81B7DB6627C2}" presName="diagram" presStyleCnt="0">
        <dgm:presLayoutVars>
          <dgm:chPref val="1"/>
          <dgm:dir/>
          <dgm:animOne val="branch"/>
          <dgm:animLvl val="lvl"/>
          <dgm:resizeHandles val="exact"/>
        </dgm:presLayoutVars>
      </dgm:prSet>
      <dgm:spPr/>
      <dgm:t>
        <a:bodyPr/>
        <a:lstStyle/>
        <a:p>
          <a:endParaRPr lang="en-US"/>
        </a:p>
      </dgm:t>
    </dgm:pt>
    <dgm:pt modelId="{140376DA-13CB-DA46-B89C-30530A7BB951}" type="pres">
      <dgm:prSet presAssocID="{C6CFBB88-581C-B743-8CE8-8EEAAB8A37B1}" presName="root1" presStyleCnt="0"/>
      <dgm:spPr/>
      <dgm:t>
        <a:bodyPr/>
        <a:lstStyle/>
        <a:p>
          <a:endParaRPr lang="en-US"/>
        </a:p>
      </dgm:t>
    </dgm:pt>
    <dgm:pt modelId="{86CC0B83-EAB2-114C-A4F7-9BBC468546E4}" type="pres">
      <dgm:prSet presAssocID="{C6CFBB88-581C-B743-8CE8-8EEAAB8A37B1}" presName="LevelOneTextNode" presStyleLbl="node0" presStyleIdx="0" presStyleCnt="1" custScaleX="100917" custScaleY="206775">
        <dgm:presLayoutVars>
          <dgm:chPref val="3"/>
        </dgm:presLayoutVars>
      </dgm:prSet>
      <dgm:spPr/>
      <dgm:t>
        <a:bodyPr/>
        <a:lstStyle/>
        <a:p>
          <a:endParaRPr lang="en-US"/>
        </a:p>
      </dgm:t>
    </dgm:pt>
    <dgm:pt modelId="{02CEAFC0-8708-2946-A07E-E4627B5086E4}" type="pres">
      <dgm:prSet presAssocID="{C6CFBB88-581C-B743-8CE8-8EEAAB8A37B1}" presName="level2hierChild" presStyleCnt="0"/>
      <dgm:spPr/>
      <dgm:t>
        <a:bodyPr/>
        <a:lstStyle/>
        <a:p>
          <a:endParaRPr lang="en-US"/>
        </a:p>
      </dgm:t>
    </dgm:pt>
    <dgm:pt modelId="{2F384687-E150-A84B-B3E2-5828E0E25C59}" type="pres">
      <dgm:prSet presAssocID="{C99F1EC3-8D83-624B-A138-4E3710BCDDAD}" presName="conn2-1" presStyleLbl="parChTrans1D2" presStyleIdx="0" presStyleCnt="2"/>
      <dgm:spPr/>
      <dgm:t>
        <a:bodyPr/>
        <a:lstStyle/>
        <a:p>
          <a:endParaRPr lang="en-US"/>
        </a:p>
      </dgm:t>
    </dgm:pt>
    <dgm:pt modelId="{8DF87920-D74D-AC49-8F93-16A6948158B8}" type="pres">
      <dgm:prSet presAssocID="{C99F1EC3-8D83-624B-A138-4E3710BCDDAD}" presName="connTx" presStyleLbl="parChTrans1D2" presStyleIdx="0" presStyleCnt="2"/>
      <dgm:spPr/>
      <dgm:t>
        <a:bodyPr/>
        <a:lstStyle/>
        <a:p>
          <a:endParaRPr lang="en-US"/>
        </a:p>
      </dgm:t>
    </dgm:pt>
    <dgm:pt modelId="{9C04864F-490F-A044-9A7C-78338CDF5BF2}" type="pres">
      <dgm:prSet presAssocID="{17C0C276-1C52-B041-8BDD-74886614DD06}" presName="root2" presStyleCnt="0"/>
      <dgm:spPr/>
      <dgm:t>
        <a:bodyPr/>
        <a:lstStyle/>
        <a:p>
          <a:endParaRPr lang="en-US"/>
        </a:p>
      </dgm:t>
    </dgm:pt>
    <dgm:pt modelId="{D58DA7FF-44A6-6140-86B6-6420D3F5BD71}" type="pres">
      <dgm:prSet presAssocID="{17C0C276-1C52-B041-8BDD-74886614DD06}" presName="LevelTwoTextNode" presStyleLbl="node2" presStyleIdx="0" presStyleCnt="2" custScaleX="94034" custScaleY="76027" custLinFactY="-68979" custLinFactNeighborX="-7738" custLinFactNeighborY="-100000">
        <dgm:presLayoutVars>
          <dgm:chPref val="3"/>
        </dgm:presLayoutVars>
      </dgm:prSet>
      <dgm:spPr/>
      <dgm:t>
        <a:bodyPr/>
        <a:lstStyle/>
        <a:p>
          <a:endParaRPr lang="en-US"/>
        </a:p>
      </dgm:t>
    </dgm:pt>
    <dgm:pt modelId="{9799AE27-8991-F145-8F2B-44BB070B1E5F}" type="pres">
      <dgm:prSet presAssocID="{17C0C276-1C52-B041-8BDD-74886614DD06}" presName="level3hierChild" presStyleCnt="0"/>
      <dgm:spPr/>
      <dgm:t>
        <a:bodyPr/>
        <a:lstStyle/>
        <a:p>
          <a:endParaRPr lang="en-US"/>
        </a:p>
      </dgm:t>
    </dgm:pt>
    <dgm:pt modelId="{77BC6E46-92EF-5E4A-B053-91C2D324C67C}" type="pres">
      <dgm:prSet presAssocID="{99933FD3-F34C-1340-89C7-69E66925DCBC}" presName="conn2-1" presStyleLbl="parChTrans1D3" presStyleIdx="0" presStyleCnt="4"/>
      <dgm:spPr/>
      <dgm:t>
        <a:bodyPr/>
        <a:lstStyle/>
        <a:p>
          <a:endParaRPr lang="en-US"/>
        </a:p>
      </dgm:t>
    </dgm:pt>
    <dgm:pt modelId="{80BDC7FB-50D6-304D-971C-BCA5C18F9F59}" type="pres">
      <dgm:prSet presAssocID="{99933FD3-F34C-1340-89C7-69E66925DCBC}" presName="connTx" presStyleLbl="parChTrans1D3" presStyleIdx="0" presStyleCnt="4"/>
      <dgm:spPr/>
      <dgm:t>
        <a:bodyPr/>
        <a:lstStyle/>
        <a:p>
          <a:endParaRPr lang="en-US"/>
        </a:p>
      </dgm:t>
    </dgm:pt>
    <dgm:pt modelId="{9C4AB633-1390-1E4A-BF2C-14CB1BBB1678}" type="pres">
      <dgm:prSet presAssocID="{2253932C-F473-4E48-987C-191EF399C0C5}" presName="root2" presStyleCnt="0"/>
      <dgm:spPr/>
      <dgm:t>
        <a:bodyPr/>
        <a:lstStyle/>
        <a:p>
          <a:endParaRPr lang="en-US"/>
        </a:p>
      </dgm:t>
    </dgm:pt>
    <dgm:pt modelId="{6E928AFC-985B-694E-9E66-073860A96CF0}" type="pres">
      <dgm:prSet presAssocID="{2253932C-F473-4E48-987C-191EF399C0C5}" presName="LevelTwoTextNode" presStyleLbl="node3" presStyleIdx="0" presStyleCnt="4" custLinFactY="-59855" custLinFactNeighborX="-24562" custLinFactNeighborY="-100000">
        <dgm:presLayoutVars>
          <dgm:chPref val="3"/>
        </dgm:presLayoutVars>
      </dgm:prSet>
      <dgm:spPr/>
      <dgm:t>
        <a:bodyPr/>
        <a:lstStyle/>
        <a:p>
          <a:endParaRPr lang="en-US"/>
        </a:p>
      </dgm:t>
    </dgm:pt>
    <dgm:pt modelId="{2C49AB80-B607-D84D-B987-468D92672D5B}" type="pres">
      <dgm:prSet presAssocID="{2253932C-F473-4E48-987C-191EF399C0C5}" presName="level3hierChild" presStyleCnt="0"/>
      <dgm:spPr/>
      <dgm:t>
        <a:bodyPr/>
        <a:lstStyle/>
        <a:p>
          <a:endParaRPr lang="en-US"/>
        </a:p>
      </dgm:t>
    </dgm:pt>
    <dgm:pt modelId="{D2F5E1E3-507B-BC47-A2AF-8236349BE579}" type="pres">
      <dgm:prSet presAssocID="{C2E0DCB0-E970-384C-A2B0-6777CB3321BB}" presName="conn2-1" presStyleLbl="parChTrans1D4" presStyleIdx="0" presStyleCnt="2"/>
      <dgm:spPr/>
      <dgm:t>
        <a:bodyPr/>
        <a:lstStyle/>
        <a:p>
          <a:endParaRPr lang="en-US"/>
        </a:p>
      </dgm:t>
    </dgm:pt>
    <dgm:pt modelId="{66468408-6341-8C4F-8E15-F18ADFE732D0}" type="pres">
      <dgm:prSet presAssocID="{C2E0DCB0-E970-384C-A2B0-6777CB3321BB}" presName="connTx" presStyleLbl="parChTrans1D4" presStyleIdx="0" presStyleCnt="2"/>
      <dgm:spPr/>
      <dgm:t>
        <a:bodyPr/>
        <a:lstStyle/>
        <a:p>
          <a:endParaRPr lang="en-US"/>
        </a:p>
      </dgm:t>
    </dgm:pt>
    <dgm:pt modelId="{17DE134D-85B3-E843-9FD6-09EE50F26F32}" type="pres">
      <dgm:prSet presAssocID="{E0DD191B-185E-B144-A646-3820A5385DD1}" presName="root2" presStyleCnt="0"/>
      <dgm:spPr/>
      <dgm:t>
        <a:bodyPr/>
        <a:lstStyle/>
        <a:p>
          <a:endParaRPr lang="en-US"/>
        </a:p>
      </dgm:t>
    </dgm:pt>
    <dgm:pt modelId="{27B7019F-35E4-AF4B-B1C8-3188D31F7DD9}" type="pres">
      <dgm:prSet presAssocID="{E0DD191B-185E-B144-A646-3820A5385DD1}" presName="LevelTwoTextNode" presStyleLbl="node4" presStyleIdx="0" presStyleCnt="2" custScaleX="76023" custScaleY="60419" custLinFactY="-17716" custLinFactNeighborX="-16900" custLinFactNeighborY="-100000">
        <dgm:presLayoutVars>
          <dgm:chPref val="3"/>
        </dgm:presLayoutVars>
      </dgm:prSet>
      <dgm:spPr/>
      <dgm:t>
        <a:bodyPr/>
        <a:lstStyle/>
        <a:p>
          <a:endParaRPr lang="en-US"/>
        </a:p>
      </dgm:t>
    </dgm:pt>
    <dgm:pt modelId="{334F499F-8763-5D47-A94D-09DCBEC9BB83}" type="pres">
      <dgm:prSet presAssocID="{E0DD191B-185E-B144-A646-3820A5385DD1}" presName="level3hierChild" presStyleCnt="0"/>
      <dgm:spPr/>
      <dgm:t>
        <a:bodyPr/>
        <a:lstStyle/>
        <a:p>
          <a:endParaRPr lang="en-US"/>
        </a:p>
      </dgm:t>
    </dgm:pt>
    <dgm:pt modelId="{B5C21D2B-56D7-4847-855B-4907B9CEA85D}" type="pres">
      <dgm:prSet presAssocID="{2F547DBB-0090-4F4B-A1AB-762861A4106A}" presName="conn2-1" presStyleLbl="parChTrans1D4" presStyleIdx="1" presStyleCnt="2"/>
      <dgm:spPr/>
      <dgm:t>
        <a:bodyPr/>
        <a:lstStyle/>
        <a:p>
          <a:endParaRPr lang="en-US"/>
        </a:p>
      </dgm:t>
    </dgm:pt>
    <dgm:pt modelId="{A3203E99-6593-284D-8487-F34E3753EC1A}" type="pres">
      <dgm:prSet presAssocID="{2F547DBB-0090-4F4B-A1AB-762861A4106A}" presName="connTx" presStyleLbl="parChTrans1D4" presStyleIdx="1" presStyleCnt="2"/>
      <dgm:spPr/>
      <dgm:t>
        <a:bodyPr/>
        <a:lstStyle/>
        <a:p>
          <a:endParaRPr lang="en-US"/>
        </a:p>
      </dgm:t>
    </dgm:pt>
    <dgm:pt modelId="{5926F656-66BD-324C-BCD0-90262FD497CD}" type="pres">
      <dgm:prSet presAssocID="{24596809-FF46-7C4D-9FA1-13A7FC62131C}" presName="root2" presStyleCnt="0"/>
      <dgm:spPr/>
      <dgm:t>
        <a:bodyPr/>
        <a:lstStyle/>
        <a:p>
          <a:endParaRPr lang="en-US"/>
        </a:p>
      </dgm:t>
    </dgm:pt>
    <dgm:pt modelId="{5E780431-0E00-AA49-9C5F-E308BFEB6910}" type="pres">
      <dgm:prSet presAssocID="{24596809-FF46-7C4D-9FA1-13A7FC62131C}" presName="LevelTwoTextNode" presStyleLbl="node4" presStyleIdx="1" presStyleCnt="2" custScaleX="76023" custScaleY="60419" custLinFactNeighborX="-17073" custLinFactNeighborY="-81482">
        <dgm:presLayoutVars>
          <dgm:chPref val="3"/>
        </dgm:presLayoutVars>
      </dgm:prSet>
      <dgm:spPr/>
      <dgm:t>
        <a:bodyPr/>
        <a:lstStyle/>
        <a:p>
          <a:endParaRPr lang="en-US"/>
        </a:p>
      </dgm:t>
    </dgm:pt>
    <dgm:pt modelId="{E125F21B-0273-E247-AD4A-26CE7303A23E}" type="pres">
      <dgm:prSet presAssocID="{24596809-FF46-7C4D-9FA1-13A7FC62131C}" presName="level3hierChild" presStyleCnt="0"/>
      <dgm:spPr/>
      <dgm:t>
        <a:bodyPr/>
        <a:lstStyle/>
        <a:p>
          <a:endParaRPr lang="en-US"/>
        </a:p>
      </dgm:t>
    </dgm:pt>
    <dgm:pt modelId="{C2BE2123-5DDB-8443-A57D-85F54E5A4583}" type="pres">
      <dgm:prSet presAssocID="{E9EFB4C4-FCEF-3049-BDAF-03A2475D40F1}" presName="conn2-1" presStyleLbl="parChTrans1D2" presStyleIdx="1" presStyleCnt="2"/>
      <dgm:spPr/>
      <dgm:t>
        <a:bodyPr/>
        <a:lstStyle/>
        <a:p>
          <a:endParaRPr lang="en-US"/>
        </a:p>
      </dgm:t>
    </dgm:pt>
    <dgm:pt modelId="{83BE65B2-5793-664E-85E1-64F5D6291F15}" type="pres">
      <dgm:prSet presAssocID="{E9EFB4C4-FCEF-3049-BDAF-03A2475D40F1}" presName="connTx" presStyleLbl="parChTrans1D2" presStyleIdx="1" presStyleCnt="2"/>
      <dgm:spPr/>
      <dgm:t>
        <a:bodyPr/>
        <a:lstStyle/>
        <a:p>
          <a:endParaRPr lang="en-US"/>
        </a:p>
      </dgm:t>
    </dgm:pt>
    <dgm:pt modelId="{C590043D-375E-9E45-A991-79575AEC469D}" type="pres">
      <dgm:prSet presAssocID="{59EED46C-E901-B646-9B07-D25768C5B5B8}" presName="root2" presStyleCnt="0"/>
      <dgm:spPr/>
      <dgm:t>
        <a:bodyPr/>
        <a:lstStyle/>
        <a:p>
          <a:endParaRPr lang="en-US"/>
        </a:p>
      </dgm:t>
    </dgm:pt>
    <dgm:pt modelId="{C7852CFC-9E70-9447-A751-F8432C562912}" type="pres">
      <dgm:prSet presAssocID="{59EED46C-E901-B646-9B07-D25768C5B5B8}" presName="LevelTwoTextNode" presStyleLbl="node2" presStyleIdx="1" presStyleCnt="2" custLinFactNeighborX="-17109" custLinFactNeighborY="75537">
        <dgm:presLayoutVars>
          <dgm:chPref val="3"/>
        </dgm:presLayoutVars>
      </dgm:prSet>
      <dgm:spPr/>
      <dgm:t>
        <a:bodyPr/>
        <a:lstStyle/>
        <a:p>
          <a:endParaRPr lang="en-US"/>
        </a:p>
      </dgm:t>
    </dgm:pt>
    <dgm:pt modelId="{3CE16A42-2467-DE43-8BB5-BF4DE8132530}" type="pres">
      <dgm:prSet presAssocID="{59EED46C-E901-B646-9B07-D25768C5B5B8}" presName="level3hierChild" presStyleCnt="0"/>
      <dgm:spPr/>
      <dgm:t>
        <a:bodyPr/>
        <a:lstStyle/>
        <a:p>
          <a:endParaRPr lang="en-US"/>
        </a:p>
      </dgm:t>
    </dgm:pt>
    <dgm:pt modelId="{CDAA3BA2-A5E2-8542-A459-61AFB767D2BB}" type="pres">
      <dgm:prSet presAssocID="{F9FA666D-7885-324A-9736-84276C8F5665}" presName="conn2-1" presStyleLbl="parChTrans1D3" presStyleIdx="1" presStyleCnt="4"/>
      <dgm:spPr/>
      <dgm:t>
        <a:bodyPr/>
        <a:lstStyle/>
        <a:p>
          <a:endParaRPr lang="en-US"/>
        </a:p>
      </dgm:t>
    </dgm:pt>
    <dgm:pt modelId="{F99A2F6E-ACE3-C849-87DC-BE719D38CE2E}" type="pres">
      <dgm:prSet presAssocID="{F9FA666D-7885-324A-9736-84276C8F5665}" presName="connTx" presStyleLbl="parChTrans1D3" presStyleIdx="1" presStyleCnt="4"/>
      <dgm:spPr/>
      <dgm:t>
        <a:bodyPr/>
        <a:lstStyle/>
        <a:p>
          <a:endParaRPr lang="en-US"/>
        </a:p>
      </dgm:t>
    </dgm:pt>
    <dgm:pt modelId="{A75915F8-EFA2-1040-A7D9-643A644C365C}" type="pres">
      <dgm:prSet presAssocID="{EB03E169-E7B0-F947-8F05-3BA5ED55CD66}" presName="root2" presStyleCnt="0"/>
      <dgm:spPr/>
      <dgm:t>
        <a:bodyPr/>
        <a:lstStyle/>
        <a:p>
          <a:endParaRPr lang="en-US"/>
        </a:p>
      </dgm:t>
    </dgm:pt>
    <dgm:pt modelId="{F782A7A4-939D-B943-B984-B9704ED7424E}" type="pres">
      <dgm:prSet presAssocID="{EB03E169-E7B0-F947-8F05-3BA5ED55CD66}" presName="LevelTwoTextNode" presStyleLbl="node3" presStyleIdx="1" presStyleCnt="4" custScaleX="119037" custScaleY="94812">
        <dgm:presLayoutVars>
          <dgm:chPref val="3"/>
        </dgm:presLayoutVars>
      </dgm:prSet>
      <dgm:spPr/>
      <dgm:t>
        <a:bodyPr/>
        <a:lstStyle/>
        <a:p>
          <a:endParaRPr lang="en-US"/>
        </a:p>
      </dgm:t>
    </dgm:pt>
    <dgm:pt modelId="{BB61C1B5-0788-9544-BA4D-BFEDB8CCB928}" type="pres">
      <dgm:prSet presAssocID="{EB03E169-E7B0-F947-8F05-3BA5ED55CD66}" presName="level3hierChild" presStyleCnt="0"/>
      <dgm:spPr/>
      <dgm:t>
        <a:bodyPr/>
        <a:lstStyle/>
        <a:p>
          <a:endParaRPr lang="en-US"/>
        </a:p>
      </dgm:t>
    </dgm:pt>
    <dgm:pt modelId="{8D30FD7C-8DE7-2745-8FD7-CB55AEE6AA73}" type="pres">
      <dgm:prSet presAssocID="{2E59728B-D7CB-1348-A353-2FA409F48373}" presName="conn2-1" presStyleLbl="parChTrans1D3" presStyleIdx="2" presStyleCnt="4"/>
      <dgm:spPr/>
      <dgm:t>
        <a:bodyPr/>
        <a:lstStyle/>
        <a:p>
          <a:endParaRPr lang="en-US"/>
        </a:p>
      </dgm:t>
    </dgm:pt>
    <dgm:pt modelId="{55E27465-4FC2-CB48-9E2C-DACD3C567322}" type="pres">
      <dgm:prSet presAssocID="{2E59728B-D7CB-1348-A353-2FA409F48373}" presName="connTx" presStyleLbl="parChTrans1D3" presStyleIdx="2" presStyleCnt="4"/>
      <dgm:spPr/>
      <dgm:t>
        <a:bodyPr/>
        <a:lstStyle/>
        <a:p>
          <a:endParaRPr lang="en-US"/>
        </a:p>
      </dgm:t>
    </dgm:pt>
    <dgm:pt modelId="{7D8AD54A-6A93-E544-9A10-0EC17954A61D}" type="pres">
      <dgm:prSet presAssocID="{A444B660-A0C6-2F42-A611-A151167DEA97}" presName="root2" presStyleCnt="0"/>
      <dgm:spPr/>
      <dgm:t>
        <a:bodyPr/>
        <a:lstStyle/>
        <a:p>
          <a:endParaRPr lang="en-US"/>
        </a:p>
      </dgm:t>
    </dgm:pt>
    <dgm:pt modelId="{13EFC210-47FF-6940-8AFA-1CA12FA3DABC}" type="pres">
      <dgm:prSet presAssocID="{A444B660-A0C6-2F42-A611-A151167DEA97}" presName="LevelTwoTextNode" presStyleLbl="node3" presStyleIdx="2" presStyleCnt="4" custScaleX="117079" custScaleY="55469">
        <dgm:presLayoutVars>
          <dgm:chPref val="3"/>
        </dgm:presLayoutVars>
      </dgm:prSet>
      <dgm:spPr/>
      <dgm:t>
        <a:bodyPr/>
        <a:lstStyle/>
        <a:p>
          <a:endParaRPr lang="en-US"/>
        </a:p>
      </dgm:t>
    </dgm:pt>
    <dgm:pt modelId="{BAA166A1-32C7-E849-8B95-E753F6EE3DAD}" type="pres">
      <dgm:prSet presAssocID="{A444B660-A0C6-2F42-A611-A151167DEA97}" presName="level3hierChild" presStyleCnt="0"/>
      <dgm:spPr/>
      <dgm:t>
        <a:bodyPr/>
        <a:lstStyle/>
        <a:p>
          <a:endParaRPr lang="en-US"/>
        </a:p>
      </dgm:t>
    </dgm:pt>
    <dgm:pt modelId="{7761E09F-0574-5045-AC64-A23F154B070E}" type="pres">
      <dgm:prSet presAssocID="{73DB1E9F-A1D2-C245-8D9A-848D2D62698F}" presName="conn2-1" presStyleLbl="parChTrans1D3" presStyleIdx="3" presStyleCnt="4"/>
      <dgm:spPr/>
      <dgm:t>
        <a:bodyPr/>
        <a:lstStyle/>
        <a:p>
          <a:endParaRPr lang="en-US"/>
        </a:p>
      </dgm:t>
    </dgm:pt>
    <dgm:pt modelId="{81DE6E47-2C3D-DC49-9399-C5E892C95CE4}" type="pres">
      <dgm:prSet presAssocID="{73DB1E9F-A1D2-C245-8D9A-848D2D62698F}" presName="connTx" presStyleLbl="parChTrans1D3" presStyleIdx="3" presStyleCnt="4"/>
      <dgm:spPr/>
      <dgm:t>
        <a:bodyPr/>
        <a:lstStyle/>
        <a:p>
          <a:endParaRPr lang="en-US"/>
        </a:p>
      </dgm:t>
    </dgm:pt>
    <dgm:pt modelId="{81987B9E-A5D4-0542-89FE-84927AA2FB5F}" type="pres">
      <dgm:prSet presAssocID="{96C9435D-E4DF-1640-B3D3-B0DBD4115875}" presName="root2" presStyleCnt="0"/>
      <dgm:spPr/>
      <dgm:t>
        <a:bodyPr/>
        <a:lstStyle/>
        <a:p>
          <a:endParaRPr lang="en-US"/>
        </a:p>
      </dgm:t>
    </dgm:pt>
    <dgm:pt modelId="{0734A62D-F8F2-0B47-8BBD-642A821B525E}" type="pres">
      <dgm:prSet presAssocID="{96C9435D-E4DF-1640-B3D3-B0DBD4115875}" presName="LevelTwoTextNode" presStyleLbl="node3" presStyleIdx="3" presStyleCnt="4" custScaleX="115192" custScaleY="49471">
        <dgm:presLayoutVars>
          <dgm:chPref val="3"/>
        </dgm:presLayoutVars>
      </dgm:prSet>
      <dgm:spPr/>
      <dgm:t>
        <a:bodyPr/>
        <a:lstStyle/>
        <a:p>
          <a:endParaRPr lang="en-US"/>
        </a:p>
      </dgm:t>
    </dgm:pt>
    <dgm:pt modelId="{5C57980F-B492-7141-8306-A5E2B0E773C8}" type="pres">
      <dgm:prSet presAssocID="{96C9435D-E4DF-1640-B3D3-B0DBD4115875}" presName="level3hierChild" presStyleCnt="0"/>
      <dgm:spPr/>
      <dgm:t>
        <a:bodyPr/>
        <a:lstStyle/>
        <a:p>
          <a:endParaRPr lang="en-US"/>
        </a:p>
      </dgm:t>
    </dgm:pt>
  </dgm:ptLst>
  <dgm:cxnLst>
    <dgm:cxn modelId="{1B7513A9-F974-F448-91F2-810534B69A54}" type="presOf" srcId="{E9EFB4C4-FCEF-3049-BDAF-03A2475D40F1}" destId="{83BE65B2-5793-664E-85E1-64F5D6291F15}" srcOrd="1" destOrd="0" presId="urn:microsoft.com/office/officeart/2005/8/layout/hierarchy2"/>
    <dgm:cxn modelId="{A7DB4559-EE4D-E945-8AF8-F4017B0CEA51}" type="presOf" srcId="{17C0C276-1C52-B041-8BDD-74886614DD06}" destId="{D58DA7FF-44A6-6140-86B6-6420D3F5BD71}" srcOrd="0" destOrd="0" presId="urn:microsoft.com/office/officeart/2005/8/layout/hierarchy2"/>
    <dgm:cxn modelId="{DB1A0532-A60F-D841-8207-C43C09B5F9CE}" type="presOf" srcId="{96C9435D-E4DF-1640-B3D3-B0DBD4115875}" destId="{0734A62D-F8F2-0B47-8BBD-642A821B525E}" srcOrd="0" destOrd="0" presId="urn:microsoft.com/office/officeart/2005/8/layout/hierarchy2"/>
    <dgm:cxn modelId="{7029E65D-9EC6-AF40-8BD4-460327D6138B}" type="presOf" srcId="{2253932C-F473-4E48-987C-191EF399C0C5}" destId="{6E928AFC-985B-694E-9E66-073860A96CF0}" srcOrd="0" destOrd="0" presId="urn:microsoft.com/office/officeart/2005/8/layout/hierarchy2"/>
    <dgm:cxn modelId="{9E133F85-653F-544D-AC17-171C298E93C1}" type="presOf" srcId="{F9FA666D-7885-324A-9736-84276C8F5665}" destId="{CDAA3BA2-A5E2-8542-A459-61AFB767D2BB}" srcOrd="0" destOrd="0" presId="urn:microsoft.com/office/officeart/2005/8/layout/hierarchy2"/>
    <dgm:cxn modelId="{96604B2E-08CB-ED45-BEF4-457C919A5A7A}" srcId="{3D5315BB-8314-4F49-89EA-81B7DB6627C2}" destId="{C6CFBB88-581C-B743-8CE8-8EEAAB8A37B1}" srcOrd="0" destOrd="0" parTransId="{D1E4C925-BFB5-7B45-B815-FE190E8BF3C0}" sibTransId="{B434309D-A053-1B44-BC0B-68C448116445}"/>
    <dgm:cxn modelId="{5145E030-1446-EB47-9527-19785BACC670}" srcId="{59EED46C-E901-B646-9B07-D25768C5B5B8}" destId="{EB03E169-E7B0-F947-8F05-3BA5ED55CD66}" srcOrd="0" destOrd="0" parTransId="{F9FA666D-7885-324A-9736-84276C8F5665}" sibTransId="{3110F233-FBDD-6342-A220-9A0058314F6F}"/>
    <dgm:cxn modelId="{6A770EF6-77A6-754F-8CF4-F34F962E296E}" type="presOf" srcId="{73DB1E9F-A1D2-C245-8D9A-848D2D62698F}" destId="{7761E09F-0574-5045-AC64-A23F154B070E}" srcOrd="0" destOrd="0" presId="urn:microsoft.com/office/officeart/2005/8/layout/hierarchy2"/>
    <dgm:cxn modelId="{4F80BD25-2A15-D845-8FBA-6A0DCFBD6143}" srcId="{59EED46C-E901-B646-9B07-D25768C5B5B8}" destId="{A444B660-A0C6-2F42-A611-A151167DEA97}" srcOrd="1" destOrd="0" parTransId="{2E59728B-D7CB-1348-A353-2FA409F48373}" sibTransId="{DBD0FE69-1836-9F41-B997-1CB19CFDA0EA}"/>
    <dgm:cxn modelId="{27EFBDC8-4FFF-384F-A814-4A3B38DB3696}" type="presOf" srcId="{99933FD3-F34C-1340-89C7-69E66925DCBC}" destId="{77BC6E46-92EF-5E4A-B053-91C2D324C67C}" srcOrd="0" destOrd="0" presId="urn:microsoft.com/office/officeart/2005/8/layout/hierarchy2"/>
    <dgm:cxn modelId="{91B08E94-6356-3848-ACE5-7AA676655E42}" srcId="{17C0C276-1C52-B041-8BDD-74886614DD06}" destId="{2253932C-F473-4E48-987C-191EF399C0C5}" srcOrd="0" destOrd="0" parTransId="{99933FD3-F34C-1340-89C7-69E66925DCBC}" sibTransId="{E693024A-5353-524F-9540-08E8C59345DB}"/>
    <dgm:cxn modelId="{249BCAC8-4A59-F640-98C2-CD3D7F1908BB}" srcId="{C6CFBB88-581C-B743-8CE8-8EEAAB8A37B1}" destId="{17C0C276-1C52-B041-8BDD-74886614DD06}" srcOrd="0" destOrd="0" parTransId="{C99F1EC3-8D83-624B-A138-4E3710BCDDAD}" sibTransId="{36C5DC55-0CD7-E845-8976-D494F72005A6}"/>
    <dgm:cxn modelId="{FDCF2C2D-D8C4-8849-8A76-B6AA7735C80C}" type="presOf" srcId="{EB03E169-E7B0-F947-8F05-3BA5ED55CD66}" destId="{F782A7A4-939D-B943-B984-B9704ED7424E}" srcOrd="0" destOrd="0" presId="urn:microsoft.com/office/officeart/2005/8/layout/hierarchy2"/>
    <dgm:cxn modelId="{77FBF94E-F437-5248-AD70-CBA0CAB3886D}" type="presOf" srcId="{E0DD191B-185E-B144-A646-3820A5385DD1}" destId="{27B7019F-35E4-AF4B-B1C8-3188D31F7DD9}" srcOrd="0" destOrd="0" presId="urn:microsoft.com/office/officeart/2005/8/layout/hierarchy2"/>
    <dgm:cxn modelId="{1103C683-1243-5A43-A268-D4AE44141045}" type="presOf" srcId="{2F547DBB-0090-4F4B-A1AB-762861A4106A}" destId="{A3203E99-6593-284D-8487-F34E3753EC1A}" srcOrd="1" destOrd="0" presId="urn:microsoft.com/office/officeart/2005/8/layout/hierarchy2"/>
    <dgm:cxn modelId="{6A029BE0-443D-8945-90A4-507D6744993D}" type="presOf" srcId="{E9EFB4C4-FCEF-3049-BDAF-03A2475D40F1}" destId="{C2BE2123-5DDB-8443-A57D-85F54E5A4583}" srcOrd="0" destOrd="0" presId="urn:microsoft.com/office/officeart/2005/8/layout/hierarchy2"/>
    <dgm:cxn modelId="{416A59FA-53BA-B643-A8B9-A47257E25225}" srcId="{2253932C-F473-4E48-987C-191EF399C0C5}" destId="{E0DD191B-185E-B144-A646-3820A5385DD1}" srcOrd="0" destOrd="0" parTransId="{C2E0DCB0-E970-384C-A2B0-6777CB3321BB}" sibTransId="{85D4440E-4CAE-544D-B5B8-1B16F0D34786}"/>
    <dgm:cxn modelId="{E75274EC-23B7-AB49-8F43-8C906A0D4D36}" type="presOf" srcId="{A444B660-A0C6-2F42-A611-A151167DEA97}" destId="{13EFC210-47FF-6940-8AFA-1CA12FA3DABC}" srcOrd="0" destOrd="0" presId="urn:microsoft.com/office/officeart/2005/8/layout/hierarchy2"/>
    <dgm:cxn modelId="{6F5EFE3D-7FDF-E245-8999-B1C38025A4A9}" type="presOf" srcId="{C6CFBB88-581C-B743-8CE8-8EEAAB8A37B1}" destId="{86CC0B83-EAB2-114C-A4F7-9BBC468546E4}" srcOrd="0" destOrd="0" presId="urn:microsoft.com/office/officeart/2005/8/layout/hierarchy2"/>
    <dgm:cxn modelId="{64FDD34F-D0ED-214F-9A30-23C4FB316268}" type="presOf" srcId="{2E59728B-D7CB-1348-A353-2FA409F48373}" destId="{8D30FD7C-8DE7-2745-8FD7-CB55AEE6AA73}" srcOrd="0" destOrd="0" presId="urn:microsoft.com/office/officeart/2005/8/layout/hierarchy2"/>
    <dgm:cxn modelId="{C10476D9-34E8-864A-94D2-64BC21F82B0F}" type="presOf" srcId="{C99F1EC3-8D83-624B-A138-4E3710BCDDAD}" destId="{8DF87920-D74D-AC49-8F93-16A6948158B8}" srcOrd="1" destOrd="0" presId="urn:microsoft.com/office/officeart/2005/8/layout/hierarchy2"/>
    <dgm:cxn modelId="{4753D5A2-4A7C-9F47-8727-57AE1A1D1F77}" srcId="{59EED46C-E901-B646-9B07-D25768C5B5B8}" destId="{96C9435D-E4DF-1640-B3D3-B0DBD4115875}" srcOrd="2" destOrd="0" parTransId="{73DB1E9F-A1D2-C245-8D9A-848D2D62698F}" sibTransId="{6A7FC4C0-0688-1D48-8DBC-AABE5B9B8527}"/>
    <dgm:cxn modelId="{E35F60A2-A3BF-7348-964E-063CA3F70303}" type="presOf" srcId="{3D5315BB-8314-4F49-89EA-81B7DB6627C2}" destId="{D71A07B8-73AB-8C4F-ACC7-2ACCF6090D9A}" srcOrd="0" destOrd="0" presId="urn:microsoft.com/office/officeart/2005/8/layout/hierarchy2"/>
    <dgm:cxn modelId="{481EDDBF-783C-EE47-B9E3-D483B6D22D27}" type="presOf" srcId="{C2E0DCB0-E970-384C-A2B0-6777CB3321BB}" destId="{66468408-6341-8C4F-8E15-F18ADFE732D0}" srcOrd="1" destOrd="0" presId="urn:microsoft.com/office/officeart/2005/8/layout/hierarchy2"/>
    <dgm:cxn modelId="{F8D43E29-0CC5-BE41-A518-47AF946A86B9}" type="presOf" srcId="{F9FA666D-7885-324A-9736-84276C8F5665}" destId="{F99A2F6E-ACE3-C849-87DC-BE719D38CE2E}" srcOrd="1" destOrd="0" presId="urn:microsoft.com/office/officeart/2005/8/layout/hierarchy2"/>
    <dgm:cxn modelId="{897A0727-C622-BB4D-BF4A-6DFE4E36A039}" srcId="{2253932C-F473-4E48-987C-191EF399C0C5}" destId="{24596809-FF46-7C4D-9FA1-13A7FC62131C}" srcOrd="1" destOrd="0" parTransId="{2F547DBB-0090-4F4B-A1AB-762861A4106A}" sibTransId="{3EDAA15B-CA62-AA4B-B795-14C8B4768FAD}"/>
    <dgm:cxn modelId="{00F3C58E-297E-0945-AEE9-AEBDB1E0407E}" type="presOf" srcId="{C2E0DCB0-E970-384C-A2B0-6777CB3321BB}" destId="{D2F5E1E3-507B-BC47-A2AF-8236349BE579}" srcOrd="0" destOrd="0" presId="urn:microsoft.com/office/officeart/2005/8/layout/hierarchy2"/>
    <dgm:cxn modelId="{FB3DC900-BBF3-774C-B9E9-C6AC2C9BFF32}" type="presOf" srcId="{C99F1EC3-8D83-624B-A138-4E3710BCDDAD}" destId="{2F384687-E150-A84B-B3E2-5828E0E25C59}" srcOrd="0" destOrd="0" presId="urn:microsoft.com/office/officeart/2005/8/layout/hierarchy2"/>
    <dgm:cxn modelId="{8EF6280F-26AD-8B4D-96DD-AC9DBD61B1E7}" srcId="{C6CFBB88-581C-B743-8CE8-8EEAAB8A37B1}" destId="{59EED46C-E901-B646-9B07-D25768C5B5B8}" srcOrd="1" destOrd="0" parTransId="{E9EFB4C4-FCEF-3049-BDAF-03A2475D40F1}" sibTransId="{024D2B5A-7463-2447-883D-7569F7886F5C}"/>
    <dgm:cxn modelId="{6BFB8684-C386-394F-8211-1FC00FECFDE0}" type="presOf" srcId="{2F547DBB-0090-4F4B-A1AB-762861A4106A}" destId="{B5C21D2B-56D7-4847-855B-4907B9CEA85D}" srcOrd="0" destOrd="0" presId="urn:microsoft.com/office/officeart/2005/8/layout/hierarchy2"/>
    <dgm:cxn modelId="{9557F0DE-56CE-7643-9544-5BD21AFB4791}" type="presOf" srcId="{59EED46C-E901-B646-9B07-D25768C5B5B8}" destId="{C7852CFC-9E70-9447-A751-F8432C562912}" srcOrd="0" destOrd="0" presId="urn:microsoft.com/office/officeart/2005/8/layout/hierarchy2"/>
    <dgm:cxn modelId="{FD624CFD-94C0-7548-BFC2-3CEBA8BBC8B2}" type="presOf" srcId="{2E59728B-D7CB-1348-A353-2FA409F48373}" destId="{55E27465-4FC2-CB48-9E2C-DACD3C567322}" srcOrd="1" destOrd="0" presId="urn:microsoft.com/office/officeart/2005/8/layout/hierarchy2"/>
    <dgm:cxn modelId="{47C5A940-DD00-204F-B382-4CC3D431A6E0}" type="presOf" srcId="{73DB1E9F-A1D2-C245-8D9A-848D2D62698F}" destId="{81DE6E47-2C3D-DC49-9399-C5E892C95CE4}" srcOrd="1" destOrd="0" presId="urn:microsoft.com/office/officeart/2005/8/layout/hierarchy2"/>
    <dgm:cxn modelId="{F0DDFFB8-EE3A-9842-83EE-934A341508F3}" type="presOf" srcId="{99933FD3-F34C-1340-89C7-69E66925DCBC}" destId="{80BDC7FB-50D6-304D-971C-BCA5C18F9F59}" srcOrd="1" destOrd="0" presId="urn:microsoft.com/office/officeart/2005/8/layout/hierarchy2"/>
    <dgm:cxn modelId="{28FE94CE-9596-D94C-97B2-9CE796BBEDA4}" type="presOf" srcId="{24596809-FF46-7C4D-9FA1-13A7FC62131C}" destId="{5E780431-0E00-AA49-9C5F-E308BFEB6910}" srcOrd="0" destOrd="0" presId="urn:microsoft.com/office/officeart/2005/8/layout/hierarchy2"/>
    <dgm:cxn modelId="{0606F35A-C029-0F4C-A857-B44F9F4F9ED9}" type="presParOf" srcId="{D71A07B8-73AB-8C4F-ACC7-2ACCF6090D9A}" destId="{140376DA-13CB-DA46-B89C-30530A7BB951}" srcOrd="0" destOrd="0" presId="urn:microsoft.com/office/officeart/2005/8/layout/hierarchy2"/>
    <dgm:cxn modelId="{2FC4315D-4A00-3A4D-8963-6F6A770C454A}" type="presParOf" srcId="{140376DA-13CB-DA46-B89C-30530A7BB951}" destId="{86CC0B83-EAB2-114C-A4F7-9BBC468546E4}" srcOrd="0" destOrd="0" presId="urn:microsoft.com/office/officeart/2005/8/layout/hierarchy2"/>
    <dgm:cxn modelId="{1BF1AF15-3EA3-B247-9A2B-1EB9EBBD6240}" type="presParOf" srcId="{140376DA-13CB-DA46-B89C-30530A7BB951}" destId="{02CEAFC0-8708-2946-A07E-E4627B5086E4}" srcOrd="1" destOrd="0" presId="urn:microsoft.com/office/officeart/2005/8/layout/hierarchy2"/>
    <dgm:cxn modelId="{D72BE4D8-8C50-6449-9FBF-ED26442B1F3F}" type="presParOf" srcId="{02CEAFC0-8708-2946-A07E-E4627B5086E4}" destId="{2F384687-E150-A84B-B3E2-5828E0E25C59}" srcOrd="0" destOrd="0" presId="urn:microsoft.com/office/officeart/2005/8/layout/hierarchy2"/>
    <dgm:cxn modelId="{F6E3BAD0-6370-D645-84DE-CA9718CD8DF1}" type="presParOf" srcId="{2F384687-E150-A84B-B3E2-5828E0E25C59}" destId="{8DF87920-D74D-AC49-8F93-16A6948158B8}" srcOrd="0" destOrd="0" presId="urn:microsoft.com/office/officeart/2005/8/layout/hierarchy2"/>
    <dgm:cxn modelId="{F8EB2545-72DA-4643-960A-E2D625E3B82C}" type="presParOf" srcId="{02CEAFC0-8708-2946-A07E-E4627B5086E4}" destId="{9C04864F-490F-A044-9A7C-78338CDF5BF2}" srcOrd="1" destOrd="0" presId="urn:microsoft.com/office/officeart/2005/8/layout/hierarchy2"/>
    <dgm:cxn modelId="{A6CE32AB-2D8E-194B-9195-16D162D69AB8}" type="presParOf" srcId="{9C04864F-490F-A044-9A7C-78338CDF5BF2}" destId="{D58DA7FF-44A6-6140-86B6-6420D3F5BD71}" srcOrd="0" destOrd="0" presId="urn:microsoft.com/office/officeart/2005/8/layout/hierarchy2"/>
    <dgm:cxn modelId="{05EBF942-7273-8D47-853B-0B21BE21E7CE}" type="presParOf" srcId="{9C04864F-490F-A044-9A7C-78338CDF5BF2}" destId="{9799AE27-8991-F145-8F2B-44BB070B1E5F}" srcOrd="1" destOrd="0" presId="urn:microsoft.com/office/officeart/2005/8/layout/hierarchy2"/>
    <dgm:cxn modelId="{3ABF7BBB-2EC3-7841-BB98-D160A2283531}" type="presParOf" srcId="{9799AE27-8991-F145-8F2B-44BB070B1E5F}" destId="{77BC6E46-92EF-5E4A-B053-91C2D324C67C}" srcOrd="0" destOrd="0" presId="urn:microsoft.com/office/officeart/2005/8/layout/hierarchy2"/>
    <dgm:cxn modelId="{D64BD8B9-32E6-9846-867D-62C4171197B1}" type="presParOf" srcId="{77BC6E46-92EF-5E4A-B053-91C2D324C67C}" destId="{80BDC7FB-50D6-304D-971C-BCA5C18F9F59}" srcOrd="0" destOrd="0" presId="urn:microsoft.com/office/officeart/2005/8/layout/hierarchy2"/>
    <dgm:cxn modelId="{2206D6A1-55F7-374B-92EA-A12D50ADE547}" type="presParOf" srcId="{9799AE27-8991-F145-8F2B-44BB070B1E5F}" destId="{9C4AB633-1390-1E4A-BF2C-14CB1BBB1678}" srcOrd="1" destOrd="0" presId="urn:microsoft.com/office/officeart/2005/8/layout/hierarchy2"/>
    <dgm:cxn modelId="{EABCC1AB-BAEA-B145-B5E5-EADAC35C0E6F}" type="presParOf" srcId="{9C4AB633-1390-1E4A-BF2C-14CB1BBB1678}" destId="{6E928AFC-985B-694E-9E66-073860A96CF0}" srcOrd="0" destOrd="0" presId="urn:microsoft.com/office/officeart/2005/8/layout/hierarchy2"/>
    <dgm:cxn modelId="{EEFEAFE8-E3FB-4542-8636-4B7D2806218A}" type="presParOf" srcId="{9C4AB633-1390-1E4A-BF2C-14CB1BBB1678}" destId="{2C49AB80-B607-D84D-B987-468D92672D5B}" srcOrd="1" destOrd="0" presId="urn:microsoft.com/office/officeart/2005/8/layout/hierarchy2"/>
    <dgm:cxn modelId="{1DF6BD4C-24AE-7345-9CF4-DA558A92CB11}" type="presParOf" srcId="{2C49AB80-B607-D84D-B987-468D92672D5B}" destId="{D2F5E1E3-507B-BC47-A2AF-8236349BE579}" srcOrd="0" destOrd="0" presId="urn:microsoft.com/office/officeart/2005/8/layout/hierarchy2"/>
    <dgm:cxn modelId="{6BF5AFB2-6056-794F-9ADA-CD68AEFD068E}" type="presParOf" srcId="{D2F5E1E3-507B-BC47-A2AF-8236349BE579}" destId="{66468408-6341-8C4F-8E15-F18ADFE732D0}" srcOrd="0" destOrd="0" presId="urn:microsoft.com/office/officeart/2005/8/layout/hierarchy2"/>
    <dgm:cxn modelId="{8519E476-B546-7C40-932E-8BA563F0D51F}" type="presParOf" srcId="{2C49AB80-B607-D84D-B987-468D92672D5B}" destId="{17DE134D-85B3-E843-9FD6-09EE50F26F32}" srcOrd="1" destOrd="0" presId="urn:microsoft.com/office/officeart/2005/8/layout/hierarchy2"/>
    <dgm:cxn modelId="{A56600B8-1BBD-C740-BEB1-89C313C0563A}" type="presParOf" srcId="{17DE134D-85B3-E843-9FD6-09EE50F26F32}" destId="{27B7019F-35E4-AF4B-B1C8-3188D31F7DD9}" srcOrd="0" destOrd="0" presId="urn:microsoft.com/office/officeart/2005/8/layout/hierarchy2"/>
    <dgm:cxn modelId="{41EE7AE3-EDF5-DF49-804E-E2EF4646E71E}" type="presParOf" srcId="{17DE134D-85B3-E843-9FD6-09EE50F26F32}" destId="{334F499F-8763-5D47-A94D-09DCBEC9BB83}" srcOrd="1" destOrd="0" presId="urn:microsoft.com/office/officeart/2005/8/layout/hierarchy2"/>
    <dgm:cxn modelId="{D3258935-7B1A-F349-8AA1-3CCB3B1A342C}" type="presParOf" srcId="{2C49AB80-B607-D84D-B987-468D92672D5B}" destId="{B5C21D2B-56D7-4847-855B-4907B9CEA85D}" srcOrd="2" destOrd="0" presId="urn:microsoft.com/office/officeart/2005/8/layout/hierarchy2"/>
    <dgm:cxn modelId="{0EE61506-1B0A-AC4E-913A-B4E0FF9E5D6F}" type="presParOf" srcId="{B5C21D2B-56D7-4847-855B-4907B9CEA85D}" destId="{A3203E99-6593-284D-8487-F34E3753EC1A}" srcOrd="0" destOrd="0" presId="urn:microsoft.com/office/officeart/2005/8/layout/hierarchy2"/>
    <dgm:cxn modelId="{3F70C478-00A8-594C-8048-297B8DACFC91}" type="presParOf" srcId="{2C49AB80-B607-D84D-B987-468D92672D5B}" destId="{5926F656-66BD-324C-BCD0-90262FD497CD}" srcOrd="3" destOrd="0" presId="urn:microsoft.com/office/officeart/2005/8/layout/hierarchy2"/>
    <dgm:cxn modelId="{821AC96F-0BE2-454F-BF11-A9FEA7FD9C10}" type="presParOf" srcId="{5926F656-66BD-324C-BCD0-90262FD497CD}" destId="{5E780431-0E00-AA49-9C5F-E308BFEB6910}" srcOrd="0" destOrd="0" presId="urn:microsoft.com/office/officeart/2005/8/layout/hierarchy2"/>
    <dgm:cxn modelId="{21EA36D3-1EDE-504F-9C9A-B88F6A0F4DCD}" type="presParOf" srcId="{5926F656-66BD-324C-BCD0-90262FD497CD}" destId="{E125F21B-0273-E247-AD4A-26CE7303A23E}" srcOrd="1" destOrd="0" presId="urn:microsoft.com/office/officeart/2005/8/layout/hierarchy2"/>
    <dgm:cxn modelId="{F339FBD6-FD41-CA4A-A228-026D990EF2E2}" type="presParOf" srcId="{02CEAFC0-8708-2946-A07E-E4627B5086E4}" destId="{C2BE2123-5DDB-8443-A57D-85F54E5A4583}" srcOrd="2" destOrd="0" presId="urn:microsoft.com/office/officeart/2005/8/layout/hierarchy2"/>
    <dgm:cxn modelId="{E40E4CEE-49D5-D740-8DF1-19B91BDEEA7F}" type="presParOf" srcId="{C2BE2123-5DDB-8443-A57D-85F54E5A4583}" destId="{83BE65B2-5793-664E-85E1-64F5D6291F15}" srcOrd="0" destOrd="0" presId="urn:microsoft.com/office/officeart/2005/8/layout/hierarchy2"/>
    <dgm:cxn modelId="{8FBC86E3-35F5-C845-9824-D4B630C21151}" type="presParOf" srcId="{02CEAFC0-8708-2946-A07E-E4627B5086E4}" destId="{C590043D-375E-9E45-A991-79575AEC469D}" srcOrd="3" destOrd="0" presId="urn:microsoft.com/office/officeart/2005/8/layout/hierarchy2"/>
    <dgm:cxn modelId="{02687A71-41B4-9345-9D0C-BC1CB7371BE5}" type="presParOf" srcId="{C590043D-375E-9E45-A991-79575AEC469D}" destId="{C7852CFC-9E70-9447-A751-F8432C562912}" srcOrd="0" destOrd="0" presId="urn:microsoft.com/office/officeart/2005/8/layout/hierarchy2"/>
    <dgm:cxn modelId="{FB5673A7-70A8-C444-A26B-CFF65F0AE086}" type="presParOf" srcId="{C590043D-375E-9E45-A991-79575AEC469D}" destId="{3CE16A42-2467-DE43-8BB5-BF4DE8132530}" srcOrd="1" destOrd="0" presId="urn:microsoft.com/office/officeart/2005/8/layout/hierarchy2"/>
    <dgm:cxn modelId="{D963CC54-741A-8F4B-9B7D-9F7A8CD2216E}" type="presParOf" srcId="{3CE16A42-2467-DE43-8BB5-BF4DE8132530}" destId="{CDAA3BA2-A5E2-8542-A459-61AFB767D2BB}" srcOrd="0" destOrd="0" presId="urn:microsoft.com/office/officeart/2005/8/layout/hierarchy2"/>
    <dgm:cxn modelId="{F0B3097D-DEEF-FF40-9393-D477DF9998F8}" type="presParOf" srcId="{CDAA3BA2-A5E2-8542-A459-61AFB767D2BB}" destId="{F99A2F6E-ACE3-C849-87DC-BE719D38CE2E}" srcOrd="0" destOrd="0" presId="urn:microsoft.com/office/officeart/2005/8/layout/hierarchy2"/>
    <dgm:cxn modelId="{14351296-FEF4-7343-858F-0E80440F82D0}" type="presParOf" srcId="{3CE16A42-2467-DE43-8BB5-BF4DE8132530}" destId="{A75915F8-EFA2-1040-A7D9-643A644C365C}" srcOrd="1" destOrd="0" presId="urn:microsoft.com/office/officeart/2005/8/layout/hierarchy2"/>
    <dgm:cxn modelId="{919949BC-75C7-214C-ABB5-AFEF237EC0A7}" type="presParOf" srcId="{A75915F8-EFA2-1040-A7D9-643A644C365C}" destId="{F782A7A4-939D-B943-B984-B9704ED7424E}" srcOrd="0" destOrd="0" presId="urn:microsoft.com/office/officeart/2005/8/layout/hierarchy2"/>
    <dgm:cxn modelId="{DD9DB3B0-DBA7-D34E-8B7B-24C6FCCC364C}" type="presParOf" srcId="{A75915F8-EFA2-1040-A7D9-643A644C365C}" destId="{BB61C1B5-0788-9544-BA4D-BFEDB8CCB928}" srcOrd="1" destOrd="0" presId="urn:microsoft.com/office/officeart/2005/8/layout/hierarchy2"/>
    <dgm:cxn modelId="{9E42F0D7-A5CC-064A-AF48-96C475665E55}" type="presParOf" srcId="{3CE16A42-2467-DE43-8BB5-BF4DE8132530}" destId="{8D30FD7C-8DE7-2745-8FD7-CB55AEE6AA73}" srcOrd="2" destOrd="0" presId="urn:microsoft.com/office/officeart/2005/8/layout/hierarchy2"/>
    <dgm:cxn modelId="{779EB776-E59F-1E4D-851A-B4DC11B15EF4}" type="presParOf" srcId="{8D30FD7C-8DE7-2745-8FD7-CB55AEE6AA73}" destId="{55E27465-4FC2-CB48-9E2C-DACD3C567322}" srcOrd="0" destOrd="0" presId="urn:microsoft.com/office/officeart/2005/8/layout/hierarchy2"/>
    <dgm:cxn modelId="{86659C4E-D1E1-154F-92C8-7C0C6F7A7D21}" type="presParOf" srcId="{3CE16A42-2467-DE43-8BB5-BF4DE8132530}" destId="{7D8AD54A-6A93-E544-9A10-0EC17954A61D}" srcOrd="3" destOrd="0" presId="urn:microsoft.com/office/officeart/2005/8/layout/hierarchy2"/>
    <dgm:cxn modelId="{E918ADEF-0383-EE4C-A8C7-2C2984AE0D2F}" type="presParOf" srcId="{7D8AD54A-6A93-E544-9A10-0EC17954A61D}" destId="{13EFC210-47FF-6940-8AFA-1CA12FA3DABC}" srcOrd="0" destOrd="0" presId="urn:microsoft.com/office/officeart/2005/8/layout/hierarchy2"/>
    <dgm:cxn modelId="{8CD615BA-0885-9046-B306-A38A089FBBFC}" type="presParOf" srcId="{7D8AD54A-6A93-E544-9A10-0EC17954A61D}" destId="{BAA166A1-32C7-E849-8B95-E753F6EE3DAD}" srcOrd="1" destOrd="0" presId="urn:microsoft.com/office/officeart/2005/8/layout/hierarchy2"/>
    <dgm:cxn modelId="{48EC0D86-491A-1440-BBD4-4A96EB55BD96}" type="presParOf" srcId="{3CE16A42-2467-DE43-8BB5-BF4DE8132530}" destId="{7761E09F-0574-5045-AC64-A23F154B070E}" srcOrd="4" destOrd="0" presId="urn:microsoft.com/office/officeart/2005/8/layout/hierarchy2"/>
    <dgm:cxn modelId="{8182466A-FE46-F047-98BD-DCD7E14B0186}" type="presParOf" srcId="{7761E09F-0574-5045-AC64-A23F154B070E}" destId="{81DE6E47-2C3D-DC49-9399-C5E892C95CE4}" srcOrd="0" destOrd="0" presId="urn:microsoft.com/office/officeart/2005/8/layout/hierarchy2"/>
    <dgm:cxn modelId="{67803CDE-41FE-CA46-AF1E-0CEBAD86A7B0}" type="presParOf" srcId="{3CE16A42-2467-DE43-8BB5-BF4DE8132530}" destId="{81987B9E-A5D4-0542-89FE-84927AA2FB5F}" srcOrd="5" destOrd="0" presId="urn:microsoft.com/office/officeart/2005/8/layout/hierarchy2"/>
    <dgm:cxn modelId="{B48DB8FD-5DC2-D248-BB73-B53C60A6B47B}" type="presParOf" srcId="{81987B9E-A5D4-0542-89FE-84927AA2FB5F}" destId="{0734A62D-F8F2-0B47-8BBD-642A821B525E}" srcOrd="0" destOrd="0" presId="urn:microsoft.com/office/officeart/2005/8/layout/hierarchy2"/>
    <dgm:cxn modelId="{FB59EC9A-9B8C-964F-A04A-40A37DB55CD1}" type="presParOf" srcId="{81987B9E-A5D4-0542-89FE-84927AA2FB5F}" destId="{5C57980F-B492-7141-8306-A5E2B0E773C8}"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CC0B83-EAB2-114C-A4F7-9BBC468546E4}">
      <dsp:nvSpPr>
        <dsp:cNvPr id="0" name=""/>
        <dsp:cNvSpPr/>
      </dsp:nvSpPr>
      <dsp:spPr>
        <a:xfrm>
          <a:off x="84" y="1775302"/>
          <a:ext cx="1702062" cy="174373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0">
            <a:lnSpc>
              <a:spcPct val="90000"/>
            </a:lnSpc>
            <a:spcBef>
              <a:spcPct val="0"/>
            </a:spcBef>
            <a:spcAft>
              <a:spcPct val="35000"/>
            </a:spcAft>
          </a:pPr>
          <a:r>
            <a:rPr lang="en-US" sz="1300" kern="1200" dirty="0" smtClean="0"/>
            <a:t>MEASURES</a:t>
          </a:r>
          <a:endParaRPr lang="en-US" sz="1300" kern="1200" dirty="0"/>
        </a:p>
      </dsp:txBody>
      <dsp:txXfrm>
        <a:off x="49936" y="1825154"/>
        <a:ext cx="1602358" cy="1644026"/>
      </dsp:txXfrm>
    </dsp:sp>
    <dsp:sp modelId="{2F384687-E150-A84B-B3E2-5828E0E25C59}">
      <dsp:nvSpPr>
        <dsp:cNvPr id="0" name=""/>
        <dsp:cNvSpPr/>
      </dsp:nvSpPr>
      <dsp:spPr>
        <a:xfrm rot="17021337">
          <a:off x="824563" y="1516596"/>
          <a:ext cx="2299295" cy="27158"/>
        </a:xfrm>
        <a:custGeom>
          <a:avLst/>
          <a:gdLst/>
          <a:ahLst/>
          <a:cxnLst/>
          <a:rect l="0" t="0" r="0" b="0"/>
          <a:pathLst>
            <a:path>
              <a:moveTo>
                <a:pt x="0" y="13579"/>
              </a:moveTo>
              <a:lnTo>
                <a:pt x="2299295" y="13579"/>
              </a:lnTo>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1916729" y="1472692"/>
        <a:ext cx="114964" cy="114964"/>
      </dsp:txXfrm>
    </dsp:sp>
    <dsp:sp modelId="{D58DA7FF-44A6-6140-86B6-6420D3F5BD71}">
      <dsp:nvSpPr>
        <dsp:cNvPr id="0" name=""/>
        <dsp:cNvSpPr/>
      </dsp:nvSpPr>
      <dsp:spPr>
        <a:xfrm>
          <a:off x="2246276" y="92615"/>
          <a:ext cx="1585974" cy="641134"/>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DIPENDENT VARIABLE</a:t>
          </a:r>
          <a:r>
            <a:rPr lang="en-US" sz="1800" kern="1200" baseline="0" dirty="0" smtClean="0"/>
            <a:t> </a:t>
          </a:r>
          <a:endParaRPr lang="en-US" sz="1800" kern="1200" dirty="0"/>
        </a:p>
      </dsp:txBody>
      <dsp:txXfrm>
        <a:off x="2265054" y="111393"/>
        <a:ext cx="1548418" cy="603578"/>
      </dsp:txXfrm>
    </dsp:sp>
    <dsp:sp modelId="{77BC6E46-92EF-5E4A-B053-91C2D324C67C}">
      <dsp:nvSpPr>
        <dsp:cNvPr id="0" name=""/>
        <dsp:cNvSpPr/>
      </dsp:nvSpPr>
      <dsp:spPr>
        <a:xfrm rot="668149">
          <a:off x="3828500" y="438075"/>
          <a:ext cx="398386" cy="27158"/>
        </a:xfrm>
        <a:custGeom>
          <a:avLst/>
          <a:gdLst/>
          <a:ahLst/>
          <a:cxnLst/>
          <a:rect l="0" t="0" r="0" b="0"/>
          <a:pathLst>
            <a:path>
              <a:moveTo>
                <a:pt x="0" y="13579"/>
              </a:moveTo>
              <a:lnTo>
                <a:pt x="398386" y="13579"/>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017734" y="441694"/>
        <a:ext cx="19919" cy="19919"/>
      </dsp:txXfrm>
    </dsp:sp>
    <dsp:sp modelId="{6E928AFC-985B-694E-9E66-073860A96CF0}">
      <dsp:nvSpPr>
        <dsp:cNvPr id="0" name=""/>
        <dsp:cNvSpPr/>
      </dsp:nvSpPr>
      <dsp:spPr>
        <a:xfrm>
          <a:off x="4223136" y="68476"/>
          <a:ext cx="1686596" cy="843298"/>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ENERGY DRINK USE</a:t>
          </a:r>
        </a:p>
        <a:p>
          <a:pPr lvl="0" algn="ctr" defTabSz="577850">
            <a:lnSpc>
              <a:spcPct val="90000"/>
            </a:lnSpc>
            <a:spcBef>
              <a:spcPct val="0"/>
            </a:spcBef>
            <a:spcAft>
              <a:spcPct val="35000"/>
            </a:spcAft>
          </a:pPr>
          <a:r>
            <a:rPr lang="en-US" sz="1300" kern="1200" dirty="0" smtClean="0"/>
            <a:t>IN LAST 12 MONTHS</a:t>
          </a:r>
          <a:endParaRPr lang="en-US" sz="1300" kern="1200" dirty="0"/>
        </a:p>
      </dsp:txBody>
      <dsp:txXfrm>
        <a:off x="4247835" y="93175"/>
        <a:ext cx="1637198" cy="793900"/>
      </dsp:txXfrm>
    </dsp:sp>
    <dsp:sp modelId="{D2F5E1E3-507B-BC47-A2AF-8236349BE579}">
      <dsp:nvSpPr>
        <dsp:cNvPr id="0" name=""/>
        <dsp:cNvSpPr/>
      </dsp:nvSpPr>
      <dsp:spPr>
        <a:xfrm rot="159630">
          <a:off x="5909300" y="495223"/>
          <a:ext cx="804733" cy="27158"/>
        </a:xfrm>
        <a:custGeom>
          <a:avLst/>
          <a:gdLst/>
          <a:ahLst/>
          <a:cxnLst/>
          <a:rect l="0" t="0" r="0" b="0"/>
          <a:pathLst>
            <a:path>
              <a:moveTo>
                <a:pt x="0" y="13579"/>
              </a:moveTo>
              <a:lnTo>
                <a:pt x="804733" y="13579"/>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291548" y="488684"/>
        <a:ext cx="40236" cy="40236"/>
      </dsp:txXfrm>
    </dsp:sp>
    <dsp:sp modelId="{27B7019F-35E4-AF4B-B1C8-3188D31F7DD9}">
      <dsp:nvSpPr>
        <dsp:cNvPr id="0" name=""/>
        <dsp:cNvSpPr/>
      </dsp:nvSpPr>
      <dsp:spPr>
        <a:xfrm>
          <a:off x="6713599" y="272723"/>
          <a:ext cx="1282201" cy="50951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Use of EDs</a:t>
          </a:r>
          <a:endParaRPr lang="en-US" sz="1400" kern="1200" dirty="0"/>
        </a:p>
      </dsp:txBody>
      <dsp:txXfrm>
        <a:off x="6728522" y="287646"/>
        <a:ext cx="1252355" cy="479666"/>
      </dsp:txXfrm>
    </dsp:sp>
    <dsp:sp modelId="{B5C21D2B-56D7-4847-855B-4907B9CEA85D}">
      <dsp:nvSpPr>
        <dsp:cNvPr id="0" name=""/>
        <dsp:cNvSpPr/>
      </dsp:nvSpPr>
      <dsp:spPr>
        <a:xfrm rot="3042611">
          <a:off x="5677790" y="966007"/>
          <a:ext cx="1264834" cy="27158"/>
        </a:xfrm>
        <a:custGeom>
          <a:avLst/>
          <a:gdLst/>
          <a:ahLst/>
          <a:cxnLst/>
          <a:rect l="0" t="0" r="0" b="0"/>
          <a:pathLst>
            <a:path>
              <a:moveTo>
                <a:pt x="0" y="13579"/>
              </a:moveTo>
              <a:lnTo>
                <a:pt x="1264834" y="13579"/>
              </a:lnTo>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6278586" y="947965"/>
        <a:ext cx="63241" cy="63241"/>
      </dsp:txXfrm>
    </dsp:sp>
    <dsp:sp modelId="{5E780431-0E00-AA49-9C5F-E308BFEB6910}">
      <dsp:nvSpPr>
        <dsp:cNvPr id="0" name=""/>
        <dsp:cNvSpPr/>
      </dsp:nvSpPr>
      <dsp:spPr>
        <a:xfrm>
          <a:off x="6710681" y="1214291"/>
          <a:ext cx="1282201" cy="50951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Use of </a:t>
          </a:r>
          <a:r>
            <a:rPr lang="en-US" sz="1400" kern="1200" dirty="0" err="1" smtClean="0"/>
            <a:t>AmEDs</a:t>
          </a:r>
          <a:endParaRPr lang="en-US" sz="1400" kern="1200" dirty="0"/>
        </a:p>
      </dsp:txBody>
      <dsp:txXfrm>
        <a:off x="6725604" y="1229214"/>
        <a:ext cx="1252355" cy="479666"/>
      </dsp:txXfrm>
    </dsp:sp>
    <dsp:sp modelId="{C2BE2123-5DDB-8443-A57D-85F54E5A4583}">
      <dsp:nvSpPr>
        <dsp:cNvPr id="0" name=""/>
        <dsp:cNvSpPr/>
      </dsp:nvSpPr>
      <dsp:spPr>
        <a:xfrm rot="4438977">
          <a:off x="1195573" y="3306041"/>
          <a:ext cx="1399225" cy="27158"/>
        </a:xfrm>
        <a:custGeom>
          <a:avLst/>
          <a:gdLst/>
          <a:ahLst/>
          <a:cxnLst/>
          <a:rect l="0" t="0" r="0" b="0"/>
          <a:pathLst>
            <a:path>
              <a:moveTo>
                <a:pt x="0" y="13579"/>
              </a:moveTo>
              <a:lnTo>
                <a:pt x="1399225" y="13579"/>
              </a:lnTo>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860205" y="3284640"/>
        <a:ext cx="69961" cy="69961"/>
      </dsp:txXfrm>
    </dsp:sp>
    <dsp:sp modelId="{C7852CFC-9E70-9447-A751-F8432C562912}">
      <dsp:nvSpPr>
        <dsp:cNvPr id="0" name=""/>
        <dsp:cNvSpPr/>
      </dsp:nvSpPr>
      <dsp:spPr>
        <a:xfrm>
          <a:off x="2088225" y="3570425"/>
          <a:ext cx="1686596" cy="843298"/>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t>INDIPENDENT VARIABLE </a:t>
          </a:r>
          <a:endParaRPr lang="en-US" sz="1800" kern="1200" dirty="0"/>
        </a:p>
      </dsp:txBody>
      <dsp:txXfrm>
        <a:off x="2112924" y="3595124"/>
        <a:ext cx="1637198" cy="793900"/>
      </dsp:txXfrm>
    </dsp:sp>
    <dsp:sp modelId="{CDAA3BA2-A5E2-8542-A459-61AFB767D2BB}">
      <dsp:nvSpPr>
        <dsp:cNvPr id="0" name=""/>
        <dsp:cNvSpPr/>
      </dsp:nvSpPr>
      <dsp:spPr>
        <a:xfrm rot="18516837">
          <a:off x="3484714" y="3375507"/>
          <a:ext cx="1543414" cy="27158"/>
        </a:xfrm>
        <a:custGeom>
          <a:avLst/>
          <a:gdLst/>
          <a:ahLst/>
          <a:cxnLst/>
          <a:rect l="0" t="0" r="0" b="0"/>
          <a:pathLst>
            <a:path>
              <a:moveTo>
                <a:pt x="0" y="13579"/>
              </a:moveTo>
              <a:lnTo>
                <a:pt x="1543414" y="13579"/>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17836" y="3350500"/>
        <a:ext cx="77170" cy="77170"/>
      </dsp:txXfrm>
    </dsp:sp>
    <dsp:sp modelId="{F782A7A4-939D-B943-B984-B9704ED7424E}">
      <dsp:nvSpPr>
        <dsp:cNvPr id="0" name=""/>
        <dsp:cNvSpPr/>
      </dsp:nvSpPr>
      <dsp:spPr>
        <a:xfrm>
          <a:off x="4738021" y="2386324"/>
          <a:ext cx="2007674" cy="799548"/>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i="1" kern="1200" dirty="0" smtClean="0"/>
            <a:t>Family, friend and school environment/relationship</a:t>
          </a:r>
          <a:endParaRPr lang="en-US" sz="1300" kern="1200" dirty="0"/>
        </a:p>
      </dsp:txBody>
      <dsp:txXfrm>
        <a:off x="4761439" y="2409742"/>
        <a:ext cx="1960838" cy="752712"/>
      </dsp:txXfrm>
    </dsp:sp>
    <dsp:sp modelId="{8D30FD7C-8DE7-2745-8FD7-CB55AEE6AA73}">
      <dsp:nvSpPr>
        <dsp:cNvPr id="0" name=""/>
        <dsp:cNvSpPr/>
      </dsp:nvSpPr>
      <dsp:spPr>
        <a:xfrm rot="20109759">
          <a:off x="3725736" y="3755583"/>
          <a:ext cx="1061371" cy="27158"/>
        </a:xfrm>
        <a:custGeom>
          <a:avLst/>
          <a:gdLst/>
          <a:ahLst/>
          <a:cxnLst/>
          <a:rect l="0" t="0" r="0" b="0"/>
          <a:pathLst>
            <a:path>
              <a:moveTo>
                <a:pt x="0" y="13579"/>
              </a:moveTo>
              <a:lnTo>
                <a:pt x="1061371" y="13579"/>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9887" y="3742628"/>
        <a:ext cx="53068" cy="53068"/>
      </dsp:txXfrm>
    </dsp:sp>
    <dsp:sp modelId="{13EFC210-47FF-6940-8AFA-1CA12FA3DABC}">
      <dsp:nvSpPr>
        <dsp:cNvPr id="0" name=""/>
        <dsp:cNvSpPr/>
      </dsp:nvSpPr>
      <dsp:spPr>
        <a:xfrm>
          <a:off x="4738021" y="3312367"/>
          <a:ext cx="1974650" cy="467769"/>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it-IT" sz="1300" i="1" kern="1200" dirty="0" smtClean="0"/>
            <a:t>wellness/</a:t>
          </a:r>
          <a:r>
            <a:rPr lang="it-IT" sz="1300" i="1" kern="1200" dirty="0" err="1" smtClean="0"/>
            <a:t>health</a:t>
          </a:r>
          <a:r>
            <a:rPr lang="it-IT" sz="1300" i="1" kern="1200" dirty="0" smtClean="0"/>
            <a:t> </a:t>
          </a:r>
          <a:r>
            <a:rPr lang="it-IT" sz="1300" i="1" kern="1200" dirty="0" err="1" smtClean="0"/>
            <a:t>behaviors</a:t>
          </a:r>
          <a:r>
            <a:rPr lang="it-IT" sz="1300" i="1" kern="1200" dirty="0" smtClean="0"/>
            <a:t> </a:t>
          </a:r>
          <a:endParaRPr lang="en-US" sz="1300" i="1" kern="1200" dirty="0"/>
        </a:p>
      </dsp:txBody>
      <dsp:txXfrm>
        <a:off x="4751721" y="3326067"/>
        <a:ext cx="1947250" cy="440369"/>
      </dsp:txXfrm>
    </dsp:sp>
    <dsp:sp modelId="{7761E09F-0574-5045-AC64-A23F154B070E}">
      <dsp:nvSpPr>
        <dsp:cNvPr id="0" name=""/>
        <dsp:cNvSpPr/>
      </dsp:nvSpPr>
      <dsp:spPr>
        <a:xfrm rot="437166">
          <a:off x="3770902" y="4040070"/>
          <a:ext cx="971039" cy="27158"/>
        </a:xfrm>
        <a:custGeom>
          <a:avLst/>
          <a:gdLst/>
          <a:ahLst/>
          <a:cxnLst/>
          <a:rect l="0" t="0" r="0" b="0"/>
          <a:pathLst>
            <a:path>
              <a:moveTo>
                <a:pt x="0" y="13579"/>
              </a:moveTo>
              <a:lnTo>
                <a:pt x="971039" y="13579"/>
              </a:lnTo>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32145" y="4029373"/>
        <a:ext cx="48551" cy="48551"/>
      </dsp:txXfrm>
    </dsp:sp>
    <dsp:sp modelId="{0734A62D-F8F2-0B47-8BBD-642A821B525E}">
      <dsp:nvSpPr>
        <dsp:cNvPr id="0" name=""/>
        <dsp:cNvSpPr/>
      </dsp:nvSpPr>
      <dsp:spPr>
        <a:xfrm>
          <a:off x="4738021" y="3906631"/>
          <a:ext cx="1942824" cy="417188"/>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i="1" kern="1200" dirty="0" smtClean="0"/>
            <a:t>Substance use</a:t>
          </a:r>
          <a:endParaRPr lang="en-US" sz="1300" kern="1200" dirty="0"/>
        </a:p>
      </dsp:txBody>
      <dsp:txXfrm>
        <a:off x="4750240" y="3918850"/>
        <a:ext cx="1918386" cy="3927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A4DFA6-4C2B-45AD-B6C6-52A9929ED6D7}" type="datetimeFigureOut">
              <a:rPr lang="it-IT" smtClean="0"/>
              <a:pPr/>
              <a:t>26/10/17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C9636F-673E-46B2-A7CD-4D7AA42C1119}" type="slidenum">
              <a:rPr lang="it-IT" smtClean="0"/>
              <a:pPr/>
              <a:t>‹n.›</a:t>
            </a:fld>
            <a:endParaRPr lang="it-IT"/>
          </a:p>
        </p:txBody>
      </p:sp>
    </p:spTree>
    <p:extLst>
      <p:ext uri="{BB962C8B-B14F-4D97-AF65-F5344CB8AC3E}">
        <p14:creationId xmlns:p14="http://schemas.microsoft.com/office/powerpoint/2010/main" val="1441423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jpe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cxnSp>
        <p:nvCxnSpPr>
          <p:cNvPr id="9" name="Connettore 1 8"/>
          <p:cNvCxnSpPr/>
          <p:nvPr userDrawn="1"/>
        </p:nvCxnSpPr>
        <p:spPr>
          <a:xfrm flipV="1">
            <a:off x="251520" y="765423"/>
            <a:ext cx="8640960" cy="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8" name="Connettore 1 17"/>
          <p:cNvCxnSpPr/>
          <p:nvPr userDrawn="1"/>
        </p:nvCxnSpPr>
        <p:spPr>
          <a:xfrm>
            <a:off x="323528" y="6309320"/>
            <a:ext cx="864096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 name="Segnaposto data 12"/>
          <p:cNvSpPr>
            <a:spLocks noGrp="1"/>
          </p:cNvSpPr>
          <p:nvPr>
            <p:ph type="dt" sz="half" idx="10"/>
          </p:nvPr>
        </p:nvSpPr>
        <p:spPr>
          <a:xfrm>
            <a:off x="457200" y="6421710"/>
            <a:ext cx="2133600" cy="365125"/>
          </a:xfrm>
        </p:spPr>
        <p:txBody>
          <a:bodyPr/>
          <a:lstStyle>
            <a:lvl1pPr>
              <a:defRPr sz="1000" b="1">
                <a:solidFill>
                  <a:schemeClr val="tx2">
                    <a:lumMod val="75000"/>
                  </a:schemeClr>
                </a:solidFill>
              </a:defRPr>
            </a:lvl1pPr>
          </a:lstStyle>
          <a:p>
            <a:r>
              <a:rPr lang="it-IT" dirty="0" smtClean="0"/>
              <a:t>26 </a:t>
            </a:r>
            <a:r>
              <a:rPr lang="it-IT" dirty="0" err="1" smtClean="0"/>
              <a:t>Jan</a:t>
            </a:r>
            <a:r>
              <a:rPr lang="it-IT" dirty="0" smtClean="0"/>
              <a:t> 2012</a:t>
            </a:r>
            <a:endParaRPr lang="it-IT" dirty="0"/>
          </a:p>
        </p:txBody>
      </p:sp>
      <p:sp>
        <p:nvSpPr>
          <p:cNvPr id="15" name="Segnaposto piè di pagina 14"/>
          <p:cNvSpPr>
            <a:spLocks noGrp="1"/>
          </p:cNvSpPr>
          <p:nvPr>
            <p:ph type="ftr" sz="quarter" idx="11"/>
          </p:nvPr>
        </p:nvSpPr>
        <p:spPr>
          <a:xfrm>
            <a:off x="3124200" y="6421710"/>
            <a:ext cx="2895600" cy="365125"/>
          </a:xfrm>
        </p:spPr>
        <p:txBody>
          <a:bodyPr/>
          <a:lstStyle/>
          <a:p>
            <a:endParaRPr lang="it-IT"/>
          </a:p>
        </p:txBody>
      </p:sp>
      <p:sp>
        <p:nvSpPr>
          <p:cNvPr id="16" name="Segnaposto numero diapositiva 15"/>
          <p:cNvSpPr>
            <a:spLocks noGrp="1"/>
          </p:cNvSpPr>
          <p:nvPr>
            <p:ph type="sldNum" sz="quarter" idx="12"/>
          </p:nvPr>
        </p:nvSpPr>
        <p:spPr/>
        <p:txBody>
          <a:bodyPr/>
          <a:lstStyle/>
          <a:p>
            <a:fld id="{717E435E-C4B5-4498-9D59-77DDC32ABFE1}" type="slidenum">
              <a:rPr lang="it-IT" smtClean="0"/>
              <a:pPr/>
              <a:t>‹n.›</a:t>
            </a:fld>
            <a:endParaRPr lang="it-IT"/>
          </a:p>
        </p:txBody>
      </p:sp>
      <p:pic>
        <p:nvPicPr>
          <p:cNvPr id="12" name="Immagin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504" y="44624"/>
            <a:ext cx="2088232" cy="689116"/>
          </a:xfrm>
          <a:prstGeom prst="rect">
            <a:avLst/>
          </a:prstGeom>
        </p:spPr>
      </p:pic>
      <p:pic>
        <p:nvPicPr>
          <p:cNvPr id="17" name="Picture 4" descr="C:\Documenti\CNR\DBCLIN\grafica\logo-colore.png"/>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531392" y="6446688"/>
            <a:ext cx="433096" cy="366688"/>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2"/>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8099344" y="6447005"/>
            <a:ext cx="339030" cy="3663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Immagine 19"/>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7380312" y="6453336"/>
            <a:ext cx="584065" cy="360040"/>
          </a:xfrm>
          <a:prstGeom prst="rect">
            <a:avLst/>
          </a:prstGeom>
        </p:spPr>
      </p:pic>
    </p:spTree>
    <p:extLst>
      <p:ext uri="{BB962C8B-B14F-4D97-AF65-F5344CB8AC3E}">
        <p14:creationId xmlns:p14="http://schemas.microsoft.com/office/powerpoint/2010/main" val="4741801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1CA82C-7B05-4EF4-9135-229BFF8A66E0}" type="datetimeFigureOut">
              <a:rPr lang="it-IT" smtClean="0"/>
              <a:pPr/>
              <a:t>26/10/17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53913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1CA82C-7B05-4EF4-9135-229BFF8A66E0}" type="datetimeFigureOut">
              <a:rPr lang="it-IT" smtClean="0"/>
              <a:pPr/>
              <a:t>26/10/17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1830122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26/10/17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extLst>
      <p:ext uri="{BB962C8B-B14F-4D97-AF65-F5344CB8AC3E}">
        <p14:creationId xmlns:p14="http://schemas.microsoft.com/office/powerpoint/2010/main" val="1210306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1CA82C-7B05-4EF4-9135-229BFF8A66E0}" type="datetimeFigureOut">
              <a:rPr lang="it-IT" smtClean="0"/>
              <a:pPr/>
              <a:t>26/10/17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7278629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B71CA82C-7B05-4EF4-9135-229BFF8A66E0}" type="datetimeFigureOut">
              <a:rPr lang="it-IT" smtClean="0"/>
              <a:pPr/>
              <a:t>26/10/17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499426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B71CA82C-7B05-4EF4-9135-229BFF8A66E0}" type="datetimeFigureOut">
              <a:rPr lang="it-IT" smtClean="0"/>
              <a:pPr/>
              <a:t>26/10/17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738807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B71CA82C-7B05-4EF4-9135-229BFF8A66E0}" type="datetimeFigureOut">
              <a:rPr lang="it-IT" smtClean="0"/>
              <a:pPr/>
              <a:t>26/10/17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486897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B71CA82C-7B05-4EF4-9135-229BFF8A66E0}" type="datetimeFigureOut">
              <a:rPr lang="it-IT" smtClean="0"/>
              <a:pPr/>
              <a:t>26/10/17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829083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71CA82C-7B05-4EF4-9135-229BFF8A66E0}" type="datetimeFigureOut">
              <a:rPr lang="it-IT" smtClean="0"/>
              <a:pPr/>
              <a:t>26/10/17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3712468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71CA82C-7B05-4EF4-9135-229BFF8A66E0}" type="datetimeFigureOut">
              <a:rPr lang="it-IT" smtClean="0"/>
              <a:pPr/>
              <a:t>26/10/17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263608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71CA82C-7B05-4EF4-9135-229BFF8A66E0}" type="datetimeFigureOut">
              <a:rPr lang="it-IT" smtClean="0"/>
              <a:pPr/>
              <a:t>26/10/17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7E435E-C4B5-4498-9D59-77DDC32ABFE1}" type="slidenum">
              <a:rPr lang="it-IT" smtClean="0"/>
              <a:pPr/>
              <a:t>‹n.›</a:t>
            </a:fld>
            <a:endParaRPr lang="it-IT"/>
          </a:p>
        </p:txBody>
      </p:sp>
    </p:spTree>
    <p:extLst>
      <p:ext uri="{BB962C8B-B14F-4D97-AF65-F5344CB8AC3E}">
        <p14:creationId xmlns:p14="http://schemas.microsoft.com/office/powerpoint/2010/main" val="32066466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1CA82C-7B05-4EF4-9135-229BFF8A66E0}" type="datetimeFigureOut">
              <a:rPr lang="it-IT" smtClean="0"/>
              <a:pPr/>
              <a:t>26/10/17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7E435E-C4B5-4498-9D59-77DDC32ABFE1}" type="slidenum">
              <a:rPr lang="it-IT" smtClean="0"/>
              <a:pPr/>
              <a:t>‹n.›</a:t>
            </a:fld>
            <a:endParaRPr lang="it-IT"/>
          </a:p>
        </p:txBody>
      </p:sp>
    </p:spTree>
    <p:extLst>
      <p:ext uri="{BB962C8B-B14F-4D97-AF65-F5344CB8AC3E}">
        <p14:creationId xmlns:p14="http://schemas.microsoft.com/office/powerpoint/2010/main" val="3934174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Relationship Id="rId3"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Relationship Id="rId3"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60032" y="404664"/>
            <a:ext cx="4032448" cy="4968552"/>
          </a:xfrm>
        </p:spPr>
        <p:txBody>
          <a:bodyPr>
            <a:normAutofit fontScale="90000"/>
          </a:bodyPr>
          <a:lstStyle/>
          <a:p>
            <a:pPr algn="l"/>
            <a:r>
              <a:rPr lang="en-US" sz="2800" dirty="0" smtClean="0">
                <a:solidFill>
                  <a:schemeClr val="accent1">
                    <a:lumMod val="50000"/>
                  </a:schemeClr>
                </a:solidFill>
                <a:latin typeface="Arial" pitchFamily="34" charset="0"/>
                <a:cs typeface="Arial" pitchFamily="34" charset="0"/>
              </a:rPr>
              <a:t/>
            </a:r>
            <a:br>
              <a:rPr lang="en-US" sz="2800" dirty="0" smtClean="0">
                <a:solidFill>
                  <a:schemeClr val="accent1">
                    <a:lumMod val="50000"/>
                  </a:schemeClr>
                </a:solidFill>
                <a:latin typeface="Arial" pitchFamily="34" charset="0"/>
                <a:cs typeface="Arial" pitchFamily="34" charset="0"/>
              </a:rPr>
            </a:br>
            <a:r>
              <a:rPr lang="en-US" sz="2800" dirty="0" smtClean="0">
                <a:solidFill>
                  <a:schemeClr val="accent1">
                    <a:lumMod val="50000"/>
                  </a:schemeClr>
                </a:solidFill>
                <a:latin typeface="Arial" pitchFamily="34" charset="0"/>
                <a:cs typeface="Arial" pitchFamily="34" charset="0"/>
              </a:rPr>
              <a:t/>
            </a:r>
            <a:br>
              <a:rPr lang="en-US" sz="2800" dirty="0" smtClean="0">
                <a:solidFill>
                  <a:schemeClr val="accent1">
                    <a:lumMod val="50000"/>
                  </a:schemeClr>
                </a:solidFill>
                <a:latin typeface="Arial" pitchFamily="34" charset="0"/>
                <a:cs typeface="Arial" pitchFamily="34" charset="0"/>
              </a:rPr>
            </a:br>
            <a:r>
              <a:rPr lang="en-US" sz="2800" dirty="0" smtClean="0">
                <a:solidFill>
                  <a:schemeClr val="accent1">
                    <a:lumMod val="50000"/>
                  </a:schemeClr>
                </a:solidFill>
                <a:latin typeface="Arial" pitchFamily="34" charset="0"/>
                <a:cs typeface="Arial" pitchFamily="34" charset="0"/>
              </a:rPr>
              <a:t/>
            </a:r>
            <a:br>
              <a:rPr lang="en-US" sz="2800" dirty="0" smtClean="0">
                <a:solidFill>
                  <a:schemeClr val="accent1">
                    <a:lumMod val="50000"/>
                  </a:schemeClr>
                </a:solidFill>
                <a:latin typeface="Arial" pitchFamily="34" charset="0"/>
                <a:cs typeface="Arial" pitchFamily="34" charset="0"/>
              </a:rPr>
            </a:br>
            <a:r>
              <a:rPr lang="en-US" sz="3100" dirty="0" smtClean="0">
                <a:solidFill>
                  <a:schemeClr val="accent1">
                    <a:lumMod val="50000"/>
                  </a:schemeClr>
                </a:solidFill>
                <a:latin typeface="Arial" pitchFamily="34" charset="0"/>
                <a:cs typeface="Arial" pitchFamily="34" charset="0"/>
              </a:rPr>
              <a:t/>
            </a:r>
            <a:br>
              <a:rPr lang="en-US" sz="3100" dirty="0" smtClean="0">
                <a:solidFill>
                  <a:schemeClr val="accent1">
                    <a:lumMod val="50000"/>
                  </a:schemeClr>
                </a:solidFill>
                <a:latin typeface="Arial" pitchFamily="34" charset="0"/>
                <a:cs typeface="Arial" pitchFamily="34" charset="0"/>
              </a:rPr>
            </a:br>
            <a:r>
              <a:rPr lang="en-US" sz="2700" dirty="0">
                <a:solidFill>
                  <a:srgbClr val="315784"/>
                </a:solidFill>
              </a:rPr>
              <a:t>Energy Drink and Alcohol mixed Energy Drink use among high school adolescents: Association with risk taking behavior, </a:t>
            </a:r>
            <a:r>
              <a:rPr lang="en-US" sz="2700">
                <a:solidFill>
                  <a:srgbClr val="315784"/>
                </a:solidFill>
              </a:rPr>
              <a:t>social </a:t>
            </a:r>
            <a:r>
              <a:rPr lang="en-US" sz="2700" smtClean="0">
                <a:solidFill>
                  <a:srgbClr val="315784"/>
                </a:solidFill>
              </a:rPr>
              <a:t>characteristics. </a:t>
            </a:r>
            <a:r>
              <a:rPr lang="en-US" sz="2700" dirty="0"/>
              <a:t/>
            </a:r>
            <a:br>
              <a:rPr lang="en-US" sz="2700" dirty="0"/>
            </a:br>
            <a:r>
              <a:rPr lang="en-US" sz="2800" dirty="0" smtClean="0">
                <a:solidFill>
                  <a:schemeClr val="accent1">
                    <a:lumMod val="50000"/>
                  </a:schemeClr>
                </a:solidFill>
                <a:latin typeface="Arial" pitchFamily="34" charset="0"/>
                <a:cs typeface="Arial" pitchFamily="34" charset="0"/>
              </a:rPr>
              <a:t/>
            </a:r>
            <a:br>
              <a:rPr lang="en-US" sz="2800" dirty="0" smtClean="0">
                <a:solidFill>
                  <a:schemeClr val="accent1">
                    <a:lumMod val="50000"/>
                  </a:schemeClr>
                </a:solidFill>
                <a:latin typeface="Arial" pitchFamily="34" charset="0"/>
                <a:cs typeface="Arial" pitchFamily="34" charset="0"/>
              </a:rPr>
            </a:br>
            <a:r>
              <a:rPr lang="it-IT" sz="2400" b="1" dirty="0" smtClean="0">
                <a:solidFill>
                  <a:schemeClr val="accent1">
                    <a:lumMod val="50000"/>
                  </a:schemeClr>
                </a:solidFill>
                <a:latin typeface="Arial" pitchFamily="34" charset="0"/>
                <a:cs typeface="Arial" pitchFamily="34" charset="0"/>
              </a:rPr>
              <a:t>Sabrina </a:t>
            </a:r>
            <a:r>
              <a:rPr lang="it-IT" sz="2400" b="1" dirty="0" err="1" smtClean="0">
                <a:solidFill>
                  <a:schemeClr val="accent1">
                    <a:lumMod val="50000"/>
                  </a:schemeClr>
                </a:solidFill>
                <a:latin typeface="Arial" pitchFamily="34" charset="0"/>
                <a:cs typeface="Arial" pitchFamily="34" charset="0"/>
              </a:rPr>
              <a:t>Molinaro</a:t>
            </a:r>
            <a:r>
              <a:rPr lang="it-IT" sz="2400" b="1" dirty="0" smtClean="0">
                <a:solidFill>
                  <a:schemeClr val="accent1">
                    <a:lumMod val="50000"/>
                  </a:schemeClr>
                </a:solidFill>
                <a:latin typeface="Arial" pitchFamily="34" charset="0"/>
                <a:cs typeface="Arial" pitchFamily="34" charset="0"/>
              </a:rPr>
              <a:t>, </a:t>
            </a:r>
            <a:r>
              <a:rPr lang="it-IT" sz="2400" b="1" dirty="0" err="1" smtClean="0">
                <a:solidFill>
                  <a:schemeClr val="accent1">
                    <a:lumMod val="50000"/>
                  </a:schemeClr>
                </a:solidFill>
                <a:latin typeface="Arial" pitchFamily="34" charset="0"/>
                <a:cs typeface="Arial" pitchFamily="34" charset="0"/>
              </a:rPr>
              <a:t>PhD</a:t>
            </a:r>
            <a:r>
              <a:rPr lang="it-IT" sz="2400" dirty="0" smtClean="0">
                <a:solidFill>
                  <a:schemeClr val="accent1">
                    <a:lumMod val="50000"/>
                  </a:schemeClr>
                </a:solidFill>
                <a:latin typeface="Arial" pitchFamily="34" charset="0"/>
                <a:cs typeface="Arial" pitchFamily="34" charset="0"/>
              </a:rPr>
              <a:t/>
            </a:r>
            <a:br>
              <a:rPr lang="it-IT" sz="2400" dirty="0" smtClean="0">
                <a:solidFill>
                  <a:schemeClr val="accent1">
                    <a:lumMod val="50000"/>
                  </a:schemeClr>
                </a:solidFill>
                <a:latin typeface="Arial" pitchFamily="34" charset="0"/>
                <a:cs typeface="Arial" pitchFamily="34" charset="0"/>
              </a:rPr>
            </a:br>
            <a:r>
              <a:rPr lang="en-US" altLang="it-IT" sz="1600" i="1" dirty="0" smtClean="0">
                <a:solidFill>
                  <a:schemeClr val="accent1">
                    <a:lumMod val="50000"/>
                  </a:schemeClr>
                </a:solidFill>
                <a:latin typeface="Arial" pitchFamily="34" charset="0"/>
                <a:ea typeface="+mn-ea"/>
                <a:cs typeface="Arial" pitchFamily="34" charset="0"/>
              </a:rPr>
              <a:t>Institute of Clinical Physiology ,National Research Council of Italy (CNR) </a:t>
            </a:r>
            <a:br>
              <a:rPr lang="en-US" altLang="it-IT" sz="1600" i="1" dirty="0" smtClean="0">
                <a:solidFill>
                  <a:schemeClr val="accent1">
                    <a:lumMod val="50000"/>
                  </a:schemeClr>
                </a:solidFill>
                <a:latin typeface="Arial" pitchFamily="34" charset="0"/>
                <a:ea typeface="+mn-ea"/>
                <a:cs typeface="Arial" pitchFamily="34" charset="0"/>
              </a:rPr>
            </a:br>
            <a:r>
              <a:rPr lang="en-US" altLang="it-IT" sz="1600" dirty="0" smtClean="0">
                <a:solidFill>
                  <a:schemeClr val="accent1">
                    <a:lumMod val="50000"/>
                  </a:schemeClr>
                </a:solidFill>
                <a:latin typeface="Arial" pitchFamily="34" charset="0"/>
                <a:ea typeface="+mn-ea"/>
                <a:cs typeface="Arial" pitchFamily="34" charset="0"/>
              </a:rPr>
              <a:t/>
            </a:r>
            <a:br>
              <a:rPr lang="en-US" altLang="it-IT" sz="1600" dirty="0" smtClean="0">
                <a:solidFill>
                  <a:schemeClr val="accent1">
                    <a:lumMod val="50000"/>
                  </a:schemeClr>
                </a:solidFill>
                <a:latin typeface="Arial" pitchFamily="34" charset="0"/>
                <a:ea typeface="+mn-ea"/>
                <a:cs typeface="Arial" pitchFamily="34" charset="0"/>
              </a:rPr>
            </a:br>
            <a:r>
              <a:rPr lang="en-US" altLang="it-IT" sz="1600" dirty="0" smtClean="0">
                <a:solidFill>
                  <a:schemeClr val="accent1">
                    <a:lumMod val="50000"/>
                  </a:schemeClr>
                </a:solidFill>
                <a:latin typeface="Arial" pitchFamily="34" charset="0"/>
                <a:ea typeface="+mn-ea"/>
                <a:cs typeface="Arial" pitchFamily="34" charset="0"/>
              </a:rPr>
              <a:t>Lisbon Addiction Conference</a:t>
            </a:r>
            <a:br>
              <a:rPr lang="en-US" altLang="it-IT" sz="1600" dirty="0" smtClean="0">
                <a:solidFill>
                  <a:schemeClr val="accent1">
                    <a:lumMod val="50000"/>
                  </a:schemeClr>
                </a:solidFill>
                <a:latin typeface="Arial" pitchFamily="34" charset="0"/>
                <a:ea typeface="+mn-ea"/>
                <a:cs typeface="Arial" pitchFamily="34" charset="0"/>
              </a:rPr>
            </a:br>
            <a:r>
              <a:rPr lang="en-US" altLang="it-IT" sz="1600" dirty="0" smtClean="0">
                <a:solidFill>
                  <a:schemeClr val="accent1">
                    <a:lumMod val="50000"/>
                  </a:schemeClr>
                </a:solidFill>
                <a:latin typeface="Arial" pitchFamily="34" charset="0"/>
                <a:ea typeface="+mn-ea"/>
                <a:cs typeface="Arial" pitchFamily="34" charset="0"/>
              </a:rPr>
              <a:t>Lisbon 24-26 </a:t>
            </a:r>
            <a:r>
              <a:rPr lang="en-US" altLang="it-IT" sz="1600" dirty="0" err="1" smtClean="0">
                <a:solidFill>
                  <a:schemeClr val="accent1">
                    <a:lumMod val="50000"/>
                  </a:schemeClr>
                </a:solidFill>
                <a:latin typeface="Arial" pitchFamily="34" charset="0"/>
                <a:ea typeface="+mn-ea"/>
                <a:cs typeface="Arial" pitchFamily="34" charset="0"/>
              </a:rPr>
              <a:t>Octoberr</a:t>
            </a:r>
            <a:r>
              <a:rPr lang="en-US" altLang="it-IT" sz="1600" dirty="0" smtClean="0">
                <a:solidFill>
                  <a:schemeClr val="accent1">
                    <a:lumMod val="50000"/>
                  </a:schemeClr>
                </a:solidFill>
                <a:latin typeface="Arial" pitchFamily="34" charset="0"/>
                <a:ea typeface="+mn-ea"/>
                <a:cs typeface="Arial" pitchFamily="34" charset="0"/>
              </a:rPr>
              <a:t> 2017</a:t>
            </a:r>
            <a:r>
              <a:rPr lang="it-IT" sz="1600" b="1" dirty="0" smtClean="0">
                <a:solidFill>
                  <a:schemeClr val="accent1">
                    <a:lumMod val="50000"/>
                  </a:schemeClr>
                </a:solidFill>
                <a:latin typeface="Arial" pitchFamily="34" charset="0"/>
                <a:cs typeface="Arial" pitchFamily="34" charset="0"/>
              </a:rPr>
              <a:t/>
            </a:r>
            <a:br>
              <a:rPr lang="it-IT" sz="1600" b="1" dirty="0" smtClean="0">
                <a:solidFill>
                  <a:schemeClr val="accent1">
                    <a:lumMod val="50000"/>
                  </a:schemeClr>
                </a:solidFill>
                <a:latin typeface="Arial" pitchFamily="34" charset="0"/>
                <a:cs typeface="Arial" pitchFamily="34" charset="0"/>
              </a:rPr>
            </a:br>
            <a:endParaRPr lang="it-IT" altLang="it-IT" sz="1600" b="1" dirty="0" smtClean="0">
              <a:solidFill>
                <a:schemeClr val="accent1">
                  <a:lumMod val="50000"/>
                </a:schemeClr>
              </a:solidFill>
              <a:latin typeface="Arial" pitchFamily="34" charset="0"/>
              <a:ea typeface="+mn-ea"/>
              <a:cs typeface="Arial" pitchFamily="34" charset="0"/>
            </a:endParaRPr>
          </a:p>
        </p:txBody>
      </p:sp>
      <p:pic>
        <p:nvPicPr>
          <p:cNvPr id="5" name="Immagine 4" descr="images.jpg"/>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57475" y="116672"/>
            <a:ext cx="4514525" cy="6494156"/>
          </a:xfrm>
          <a:prstGeom prst="rect">
            <a:avLst/>
          </a:prstGeom>
        </p:spPr>
      </p:pic>
      <p:pic>
        <p:nvPicPr>
          <p:cNvPr id="3" name="Immagin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1040" y="116672"/>
            <a:ext cx="2740928" cy="882292"/>
          </a:xfrm>
          <a:prstGeom prst="rect">
            <a:avLst/>
          </a:prstGeom>
        </p:spPr>
      </p:pic>
    </p:spTree>
    <p:extLst>
      <p:ext uri="{BB962C8B-B14F-4D97-AF65-F5344CB8AC3E}">
        <p14:creationId xmlns:p14="http://schemas.microsoft.com/office/powerpoint/2010/main" val="20809060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549841"/>
            <a:ext cx="7200800" cy="461665"/>
          </a:xfrm>
          <a:prstGeom prst="rect">
            <a:avLst/>
          </a:prstGeom>
        </p:spPr>
        <p:txBody>
          <a:bodyPr wrap="square">
            <a:spAutoFit/>
          </a:bodyPr>
          <a:lstStyle/>
          <a:p>
            <a:r>
              <a:rPr lang="en-US" sz="2400" b="1" dirty="0">
                <a:solidFill>
                  <a:srgbClr val="315784"/>
                </a:solidFill>
              </a:rPr>
              <a:t>Statistical Analysis</a:t>
            </a:r>
            <a:endParaRPr lang="it-IT" sz="2400" dirty="0">
              <a:solidFill>
                <a:srgbClr val="315784"/>
              </a:solidFill>
            </a:endParaRP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Rettangolo 6"/>
          <p:cNvSpPr/>
          <p:nvPr/>
        </p:nvSpPr>
        <p:spPr>
          <a:xfrm>
            <a:off x="1475656" y="1442393"/>
            <a:ext cx="7200800" cy="4093428"/>
          </a:xfrm>
          <a:prstGeom prst="rect">
            <a:avLst/>
          </a:prstGeom>
        </p:spPr>
        <p:txBody>
          <a:bodyPr wrap="square">
            <a:spAutoFit/>
          </a:bodyPr>
          <a:lstStyle/>
          <a:p>
            <a:r>
              <a:rPr lang="it-IT" sz="2000" dirty="0" err="1">
                <a:solidFill>
                  <a:srgbClr val="315784"/>
                </a:solidFill>
              </a:rPr>
              <a:t>Prevalence</a:t>
            </a:r>
            <a:r>
              <a:rPr lang="it-IT" sz="2000" dirty="0">
                <a:solidFill>
                  <a:srgbClr val="315784"/>
                </a:solidFill>
              </a:rPr>
              <a:t> of ED and </a:t>
            </a:r>
            <a:r>
              <a:rPr lang="it-IT" sz="2000" dirty="0" err="1">
                <a:solidFill>
                  <a:srgbClr val="315784"/>
                </a:solidFill>
              </a:rPr>
              <a:t>AmED</a:t>
            </a:r>
            <a:r>
              <a:rPr lang="it-IT" sz="2000" dirty="0">
                <a:solidFill>
                  <a:srgbClr val="315784"/>
                </a:solidFill>
              </a:rPr>
              <a:t>, </a:t>
            </a:r>
            <a:r>
              <a:rPr lang="it-IT" sz="2000" dirty="0" err="1">
                <a:solidFill>
                  <a:srgbClr val="315784"/>
                </a:solidFill>
              </a:rPr>
              <a:t>students</a:t>
            </a:r>
            <a:r>
              <a:rPr lang="it-IT" sz="2000" dirty="0">
                <a:solidFill>
                  <a:srgbClr val="315784"/>
                </a:solidFill>
              </a:rPr>
              <a:t>' social background, </a:t>
            </a:r>
            <a:r>
              <a:rPr lang="it-IT" sz="2000" dirty="0" err="1">
                <a:solidFill>
                  <a:srgbClr val="315784"/>
                </a:solidFill>
              </a:rPr>
              <a:t>attitudes</a:t>
            </a:r>
            <a:r>
              <a:rPr lang="it-IT" sz="2000" dirty="0">
                <a:solidFill>
                  <a:srgbClr val="315784"/>
                </a:solidFill>
              </a:rPr>
              <a:t> and </a:t>
            </a:r>
            <a:r>
              <a:rPr lang="it-IT" sz="2000" dirty="0" err="1">
                <a:solidFill>
                  <a:srgbClr val="315784"/>
                </a:solidFill>
              </a:rPr>
              <a:t>drug</a:t>
            </a:r>
            <a:r>
              <a:rPr lang="it-IT" sz="2000" dirty="0">
                <a:solidFill>
                  <a:srgbClr val="315784"/>
                </a:solidFill>
              </a:rPr>
              <a:t> use </a:t>
            </a:r>
            <a:r>
              <a:rPr lang="it-IT" sz="2000" dirty="0" err="1">
                <a:solidFill>
                  <a:srgbClr val="315784"/>
                </a:solidFill>
              </a:rPr>
              <a:t>were</a:t>
            </a:r>
            <a:r>
              <a:rPr lang="it-IT" sz="2000" dirty="0">
                <a:solidFill>
                  <a:srgbClr val="315784"/>
                </a:solidFill>
              </a:rPr>
              <a:t> </a:t>
            </a:r>
            <a:r>
              <a:rPr lang="it-IT" sz="2000" dirty="0" err="1">
                <a:solidFill>
                  <a:srgbClr val="315784"/>
                </a:solidFill>
              </a:rPr>
              <a:t>summarized</a:t>
            </a:r>
            <a:r>
              <a:rPr lang="it-IT" sz="2000" dirty="0">
                <a:solidFill>
                  <a:srgbClr val="315784"/>
                </a:solidFill>
              </a:rPr>
              <a:t> by </a:t>
            </a:r>
            <a:r>
              <a:rPr lang="it-IT" sz="2000" dirty="0" err="1">
                <a:solidFill>
                  <a:srgbClr val="315784"/>
                </a:solidFill>
              </a:rPr>
              <a:t>using</a:t>
            </a:r>
            <a:r>
              <a:rPr lang="it-IT" sz="2000" dirty="0">
                <a:solidFill>
                  <a:srgbClr val="315784"/>
                </a:solidFill>
              </a:rPr>
              <a:t> </a:t>
            </a:r>
            <a:r>
              <a:rPr lang="it-IT" sz="2000" dirty="0" err="1" smtClean="0">
                <a:solidFill>
                  <a:srgbClr val="315784"/>
                </a:solidFill>
              </a:rPr>
              <a:t>percentages</a:t>
            </a:r>
            <a:r>
              <a:rPr lang="it-IT" sz="2000" dirty="0" smtClean="0">
                <a:solidFill>
                  <a:srgbClr val="315784"/>
                </a:solidFill>
              </a:rPr>
              <a:t>.</a:t>
            </a:r>
          </a:p>
          <a:p>
            <a:endParaRPr lang="it-IT" sz="2000" dirty="0">
              <a:solidFill>
                <a:srgbClr val="315784"/>
              </a:solidFill>
            </a:endParaRPr>
          </a:p>
          <a:p>
            <a:r>
              <a:rPr lang="it-IT" sz="2000" b="1" dirty="0" err="1" smtClean="0">
                <a:solidFill>
                  <a:srgbClr val="315784"/>
                </a:solidFill>
              </a:rPr>
              <a:t>Binary</a:t>
            </a:r>
            <a:r>
              <a:rPr lang="it-IT" sz="2000" b="1" dirty="0" smtClean="0">
                <a:solidFill>
                  <a:srgbClr val="315784"/>
                </a:solidFill>
              </a:rPr>
              <a:t> </a:t>
            </a:r>
            <a:r>
              <a:rPr lang="it-IT" sz="2000" b="1" dirty="0" err="1">
                <a:solidFill>
                  <a:srgbClr val="315784"/>
                </a:solidFill>
              </a:rPr>
              <a:t>logistic</a:t>
            </a:r>
            <a:r>
              <a:rPr lang="it-IT" sz="2000" b="1" dirty="0">
                <a:solidFill>
                  <a:srgbClr val="315784"/>
                </a:solidFill>
              </a:rPr>
              <a:t> </a:t>
            </a:r>
            <a:r>
              <a:rPr lang="it-IT" sz="2000" b="1" dirty="0" err="1">
                <a:solidFill>
                  <a:srgbClr val="315784"/>
                </a:solidFill>
              </a:rPr>
              <a:t>regression</a:t>
            </a:r>
            <a:r>
              <a:rPr lang="it-IT" sz="2000" b="1" dirty="0">
                <a:solidFill>
                  <a:srgbClr val="315784"/>
                </a:solidFill>
              </a:rPr>
              <a:t> </a:t>
            </a:r>
            <a:r>
              <a:rPr lang="it-IT" sz="2000" b="1" dirty="0" err="1">
                <a:solidFill>
                  <a:srgbClr val="315784"/>
                </a:solidFill>
              </a:rPr>
              <a:t>analysis</a:t>
            </a:r>
            <a:r>
              <a:rPr lang="it-IT" sz="2000" dirty="0">
                <a:solidFill>
                  <a:srgbClr val="315784"/>
                </a:solidFill>
              </a:rPr>
              <a:t>, </a:t>
            </a:r>
            <a:r>
              <a:rPr lang="it-IT" sz="2000" dirty="0" err="1">
                <a:solidFill>
                  <a:srgbClr val="315784"/>
                </a:solidFill>
              </a:rPr>
              <a:t>adjusted</a:t>
            </a:r>
            <a:r>
              <a:rPr lang="it-IT" sz="2000" dirty="0">
                <a:solidFill>
                  <a:srgbClr val="315784"/>
                </a:solidFill>
              </a:rPr>
              <a:t> for gender and </a:t>
            </a:r>
            <a:r>
              <a:rPr lang="it-IT" sz="2000" dirty="0" err="1">
                <a:solidFill>
                  <a:srgbClr val="315784"/>
                </a:solidFill>
              </a:rPr>
              <a:t>age</a:t>
            </a:r>
            <a:r>
              <a:rPr lang="it-IT" sz="2000" dirty="0">
                <a:solidFill>
                  <a:srgbClr val="315784"/>
                </a:solidFill>
              </a:rPr>
              <a:t>, </a:t>
            </a:r>
            <a:r>
              <a:rPr lang="it-IT" sz="2000" dirty="0" err="1">
                <a:solidFill>
                  <a:srgbClr val="315784"/>
                </a:solidFill>
              </a:rPr>
              <a:t>was</a:t>
            </a:r>
            <a:r>
              <a:rPr lang="it-IT" sz="2000" dirty="0">
                <a:solidFill>
                  <a:srgbClr val="315784"/>
                </a:solidFill>
              </a:rPr>
              <a:t> </a:t>
            </a:r>
            <a:r>
              <a:rPr lang="it-IT" sz="2000" dirty="0" err="1">
                <a:solidFill>
                  <a:srgbClr val="315784"/>
                </a:solidFill>
              </a:rPr>
              <a:t>conducted</a:t>
            </a:r>
            <a:r>
              <a:rPr lang="it-IT" sz="2000" dirty="0">
                <a:solidFill>
                  <a:srgbClr val="315784"/>
                </a:solidFill>
              </a:rPr>
              <a:t> </a:t>
            </a:r>
            <a:r>
              <a:rPr lang="it-IT" sz="2000" dirty="0" err="1">
                <a:solidFill>
                  <a:srgbClr val="315784"/>
                </a:solidFill>
              </a:rPr>
              <a:t>separately</a:t>
            </a:r>
            <a:r>
              <a:rPr lang="it-IT" sz="2000" dirty="0">
                <a:solidFill>
                  <a:srgbClr val="315784"/>
                </a:solidFill>
              </a:rPr>
              <a:t> on </a:t>
            </a:r>
            <a:r>
              <a:rPr lang="it-IT" sz="2000" dirty="0" err="1">
                <a:solidFill>
                  <a:srgbClr val="315784"/>
                </a:solidFill>
              </a:rPr>
              <a:t>each</a:t>
            </a:r>
            <a:r>
              <a:rPr lang="it-IT" sz="2000" dirty="0">
                <a:solidFill>
                  <a:srgbClr val="315784"/>
                </a:solidFill>
              </a:rPr>
              <a:t> </a:t>
            </a:r>
            <a:r>
              <a:rPr lang="it-IT" sz="2000" dirty="0" err="1">
                <a:solidFill>
                  <a:srgbClr val="315784"/>
                </a:solidFill>
              </a:rPr>
              <a:t>variable</a:t>
            </a:r>
            <a:r>
              <a:rPr lang="it-IT" sz="2000" dirty="0">
                <a:solidFill>
                  <a:srgbClr val="315784"/>
                </a:solidFill>
              </a:rPr>
              <a:t> to </a:t>
            </a:r>
            <a:r>
              <a:rPr lang="it-IT" sz="2000" dirty="0" err="1">
                <a:solidFill>
                  <a:srgbClr val="315784"/>
                </a:solidFill>
              </a:rPr>
              <a:t>assess</a:t>
            </a:r>
            <a:r>
              <a:rPr lang="it-IT" sz="2000" dirty="0">
                <a:solidFill>
                  <a:srgbClr val="315784"/>
                </a:solidFill>
              </a:rPr>
              <a:t> </a:t>
            </a:r>
            <a:r>
              <a:rPr lang="it-IT" sz="2000" dirty="0" err="1">
                <a:solidFill>
                  <a:srgbClr val="315784"/>
                </a:solidFill>
              </a:rPr>
              <a:t>relationships</a:t>
            </a:r>
            <a:r>
              <a:rPr lang="it-IT" sz="2000" dirty="0">
                <a:solidFill>
                  <a:srgbClr val="315784"/>
                </a:solidFill>
              </a:rPr>
              <a:t> </a:t>
            </a:r>
            <a:r>
              <a:rPr lang="it-IT" sz="2000" dirty="0" err="1">
                <a:solidFill>
                  <a:srgbClr val="315784"/>
                </a:solidFill>
              </a:rPr>
              <a:t>between</a:t>
            </a:r>
            <a:r>
              <a:rPr lang="it-IT" sz="2000" dirty="0">
                <a:solidFill>
                  <a:srgbClr val="315784"/>
                </a:solidFill>
              </a:rPr>
              <a:t> ED and </a:t>
            </a:r>
            <a:r>
              <a:rPr lang="it-IT" sz="2000" dirty="0" err="1">
                <a:solidFill>
                  <a:srgbClr val="315784"/>
                </a:solidFill>
              </a:rPr>
              <a:t>AmED</a:t>
            </a:r>
            <a:r>
              <a:rPr lang="it-IT" sz="2000" dirty="0">
                <a:solidFill>
                  <a:srgbClr val="315784"/>
                </a:solidFill>
              </a:rPr>
              <a:t> </a:t>
            </a:r>
            <a:r>
              <a:rPr lang="it-IT" sz="2000" dirty="0" err="1">
                <a:solidFill>
                  <a:srgbClr val="315784"/>
                </a:solidFill>
              </a:rPr>
              <a:t>drinking</a:t>
            </a:r>
            <a:r>
              <a:rPr lang="it-IT" sz="2000" dirty="0">
                <a:solidFill>
                  <a:srgbClr val="315784"/>
                </a:solidFill>
              </a:rPr>
              <a:t> and the </a:t>
            </a:r>
            <a:r>
              <a:rPr lang="it-IT" sz="2000" dirty="0" err="1">
                <a:solidFill>
                  <a:srgbClr val="315784"/>
                </a:solidFill>
              </a:rPr>
              <a:t>other</a:t>
            </a:r>
            <a:r>
              <a:rPr lang="it-IT" sz="2000" dirty="0">
                <a:solidFill>
                  <a:srgbClr val="315784"/>
                </a:solidFill>
              </a:rPr>
              <a:t> </a:t>
            </a:r>
            <a:r>
              <a:rPr lang="it-IT" sz="2000" dirty="0" err="1">
                <a:solidFill>
                  <a:srgbClr val="315784"/>
                </a:solidFill>
              </a:rPr>
              <a:t>adolescents</a:t>
            </a:r>
            <a:r>
              <a:rPr lang="it-IT" sz="2000" dirty="0">
                <a:solidFill>
                  <a:srgbClr val="315784"/>
                </a:solidFill>
              </a:rPr>
              <a:t>' </a:t>
            </a:r>
            <a:r>
              <a:rPr lang="it-IT" sz="2000" dirty="0" err="1" smtClean="0">
                <a:solidFill>
                  <a:srgbClr val="315784"/>
                </a:solidFill>
              </a:rPr>
              <a:t>characteristics</a:t>
            </a:r>
            <a:r>
              <a:rPr lang="it-IT" sz="2000" dirty="0" smtClean="0">
                <a:solidFill>
                  <a:srgbClr val="315784"/>
                </a:solidFill>
              </a:rPr>
              <a:t>.</a:t>
            </a:r>
          </a:p>
          <a:p>
            <a:endParaRPr lang="it-IT" sz="2000" dirty="0">
              <a:solidFill>
                <a:srgbClr val="315784"/>
              </a:solidFill>
            </a:endParaRPr>
          </a:p>
          <a:p>
            <a:pPr algn="just"/>
            <a:r>
              <a:rPr lang="it-IT" sz="2000" b="1" dirty="0" smtClean="0">
                <a:solidFill>
                  <a:srgbClr val="315784"/>
                </a:solidFill>
              </a:rPr>
              <a:t>Multivariate </a:t>
            </a:r>
            <a:r>
              <a:rPr lang="it-IT" sz="2000" b="1" dirty="0" err="1">
                <a:solidFill>
                  <a:srgbClr val="315784"/>
                </a:solidFill>
              </a:rPr>
              <a:t>logistic</a:t>
            </a:r>
            <a:r>
              <a:rPr lang="it-IT" sz="2000" b="1" dirty="0">
                <a:solidFill>
                  <a:srgbClr val="315784"/>
                </a:solidFill>
              </a:rPr>
              <a:t> </a:t>
            </a:r>
            <a:r>
              <a:rPr lang="it-IT" sz="2000" b="1" dirty="0" err="1">
                <a:solidFill>
                  <a:srgbClr val="315784"/>
                </a:solidFill>
              </a:rPr>
              <a:t>regression</a:t>
            </a:r>
            <a:r>
              <a:rPr lang="it-IT" sz="2000" b="1" dirty="0">
                <a:solidFill>
                  <a:srgbClr val="315784"/>
                </a:solidFill>
              </a:rPr>
              <a:t> </a:t>
            </a:r>
            <a:r>
              <a:rPr lang="it-IT" sz="2000" b="1" dirty="0" err="1">
                <a:solidFill>
                  <a:srgbClr val="315784"/>
                </a:solidFill>
              </a:rPr>
              <a:t>analyses</a:t>
            </a:r>
            <a:r>
              <a:rPr lang="it-IT" sz="2000" dirty="0">
                <a:solidFill>
                  <a:srgbClr val="315784"/>
                </a:solidFill>
              </a:rPr>
              <a:t>, </a:t>
            </a:r>
            <a:r>
              <a:rPr lang="it-IT" sz="2000" dirty="0" err="1">
                <a:solidFill>
                  <a:srgbClr val="315784"/>
                </a:solidFill>
              </a:rPr>
              <a:t>included</a:t>
            </a:r>
            <a:r>
              <a:rPr lang="it-IT" sz="2000" dirty="0">
                <a:solidFill>
                  <a:srgbClr val="315784"/>
                </a:solidFill>
              </a:rPr>
              <a:t> gender, </a:t>
            </a:r>
            <a:r>
              <a:rPr lang="it-IT" sz="2000" dirty="0" err="1">
                <a:solidFill>
                  <a:srgbClr val="315784"/>
                </a:solidFill>
              </a:rPr>
              <a:t>age</a:t>
            </a:r>
            <a:r>
              <a:rPr lang="it-IT" sz="2000" dirty="0">
                <a:solidFill>
                  <a:srgbClr val="315784"/>
                </a:solidFill>
              </a:rPr>
              <a:t> and </a:t>
            </a:r>
            <a:r>
              <a:rPr lang="it-IT" sz="2000" dirty="0" err="1">
                <a:solidFill>
                  <a:srgbClr val="315784"/>
                </a:solidFill>
              </a:rPr>
              <a:t>all</a:t>
            </a:r>
            <a:r>
              <a:rPr lang="it-IT" sz="2000" dirty="0">
                <a:solidFill>
                  <a:srgbClr val="315784"/>
                </a:solidFill>
              </a:rPr>
              <a:t> </a:t>
            </a:r>
            <a:r>
              <a:rPr lang="it-IT" sz="2000" dirty="0" err="1">
                <a:solidFill>
                  <a:srgbClr val="315784"/>
                </a:solidFill>
              </a:rPr>
              <a:t>variables</a:t>
            </a:r>
            <a:r>
              <a:rPr lang="it-IT" sz="2000" dirty="0">
                <a:solidFill>
                  <a:srgbClr val="315784"/>
                </a:solidFill>
              </a:rPr>
              <a:t> with a </a:t>
            </a:r>
            <a:r>
              <a:rPr lang="it-IT" sz="2000" dirty="0" err="1">
                <a:solidFill>
                  <a:srgbClr val="315784"/>
                </a:solidFill>
              </a:rPr>
              <a:t>significance</a:t>
            </a:r>
            <a:r>
              <a:rPr lang="it-IT" sz="2000" dirty="0">
                <a:solidFill>
                  <a:srgbClr val="315784"/>
                </a:solidFill>
              </a:rPr>
              <a:t> of 0.1, </a:t>
            </a:r>
            <a:r>
              <a:rPr lang="it-IT" sz="2000" dirty="0" err="1">
                <a:solidFill>
                  <a:srgbClr val="315784"/>
                </a:solidFill>
              </a:rPr>
              <a:t>were</a:t>
            </a:r>
            <a:r>
              <a:rPr lang="it-IT" sz="2000" dirty="0">
                <a:solidFill>
                  <a:srgbClr val="315784"/>
                </a:solidFill>
              </a:rPr>
              <a:t> </a:t>
            </a:r>
            <a:r>
              <a:rPr lang="it-IT" sz="2000" dirty="0" err="1">
                <a:solidFill>
                  <a:srgbClr val="315784"/>
                </a:solidFill>
              </a:rPr>
              <a:t>also</a:t>
            </a:r>
            <a:r>
              <a:rPr lang="it-IT" sz="2000" dirty="0">
                <a:solidFill>
                  <a:srgbClr val="315784"/>
                </a:solidFill>
              </a:rPr>
              <a:t> </a:t>
            </a:r>
            <a:r>
              <a:rPr lang="it-IT" sz="2000" dirty="0" err="1">
                <a:solidFill>
                  <a:srgbClr val="315784"/>
                </a:solidFill>
              </a:rPr>
              <a:t>performed</a:t>
            </a:r>
            <a:r>
              <a:rPr lang="it-IT" sz="2000" dirty="0">
                <a:solidFill>
                  <a:srgbClr val="315784"/>
                </a:solidFill>
              </a:rPr>
              <a:t> to </a:t>
            </a:r>
            <a:r>
              <a:rPr lang="it-IT" sz="2000" dirty="0" err="1">
                <a:solidFill>
                  <a:srgbClr val="315784"/>
                </a:solidFill>
              </a:rPr>
              <a:t>determine</a:t>
            </a:r>
            <a:r>
              <a:rPr lang="it-IT" sz="2000" dirty="0">
                <a:solidFill>
                  <a:srgbClr val="315784"/>
                </a:solidFill>
              </a:rPr>
              <a:t> the </a:t>
            </a:r>
            <a:r>
              <a:rPr lang="it-IT" sz="2000" dirty="0" err="1">
                <a:solidFill>
                  <a:srgbClr val="315784"/>
                </a:solidFill>
              </a:rPr>
              <a:t>independent</a:t>
            </a:r>
            <a:r>
              <a:rPr lang="it-IT" sz="2000" dirty="0">
                <a:solidFill>
                  <a:srgbClr val="315784"/>
                </a:solidFill>
              </a:rPr>
              <a:t> </a:t>
            </a:r>
            <a:r>
              <a:rPr lang="it-IT" sz="2000" dirty="0" err="1">
                <a:solidFill>
                  <a:srgbClr val="315784"/>
                </a:solidFill>
              </a:rPr>
              <a:t>association</a:t>
            </a:r>
            <a:r>
              <a:rPr lang="it-IT" sz="2000" dirty="0">
                <a:solidFill>
                  <a:srgbClr val="315784"/>
                </a:solidFill>
              </a:rPr>
              <a:t> of the </a:t>
            </a:r>
            <a:r>
              <a:rPr lang="it-IT" sz="2000" dirty="0" err="1">
                <a:solidFill>
                  <a:srgbClr val="315784"/>
                </a:solidFill>
              </a:rPr>
              <a:t>potential</a:t>
            </a:r>
            <a:r>
              <a:rPr lang="it-IT" sz="2000" dirty="0">
                <a:solidFill>
                  <a:srgbClr val="315784"/>
                </a:solidFill>
              </a:rPr>
              <a:t> </a:t>
            </a:r>
            <a:r>
              <a:rPr lang="it-IT" sz="2000" dirty="0" err="1">
                <a:solidFill>
                  <a:srgbClr val="315784"/>
                </a:solidFill>
              </a:rPr>
              <a:t>predictor</a:t>
            </a:r>
            <a:r>
              <a:rPr lang="it-IT" sz="2000" dirty="0">
                <a:solidFill>
                  <a:srgbClr val="315784"/>
                </a:solidFill>
              </a:rPr>
              <a:t> </a:t>
            </a:r>
            <a:r>
              <a:rPr lang="it-IT" sz="2000" dirty="0" err="1">
                <a:solidFill>
                  <a:srgbClr val="315784"/>
                </a:solidFill>
              </a:rPr>
              <a:t>characteristics</a:t>
            </a:r>
            <a:r>
              <a:rPr lang="it-IT" sz="2000" dirty="0">
                <a:solidFill>
                  <a:srgbClr val="315784"/>
                </a:solidFill>
              </a:rPr>
              <a:t> with the </a:t>
            </a:r>
            <a:r>
              <a:rPr lang="it-IT" sz="2000" dirty="0" err="1" smtClean="0">
                <a:solidFill>
                  <a:srgbClr val="315784"/>
                </a:solidFill>
              </a:rPr>
              <a:t>outcomes</a:t>
            </a:r>
            <a:r>
              <a:rPr lang="it-IT" sz="2000" dirty="0" smtClean="0">
                <a:solidFill>
                  <a:srgbClr val="315784"/>
                </a:solidFill>
              </a:rPr>
              <a:t>; the </a:t>
            </a:r>
            <a:r>
              <a:rPr lang="it-IT" sz="2000" dirty="0" err="1">
                <a:solidFill>
                  <a:srgbClr val="315784"/>
                </a:solidFill>
              </a:rPr>
              <a:t>final</a:t>
            </a:r>
            <a:r>
              <a:rPr lang="it-IT" sz="2000" dirty="0">
                <a:solidFill>
                  <a:srgbClr val="315784"/>
                </a:solidFill>
              </a:rPr>
              <a:t> model </a:t>
            </a:r>
            <a:r>
              <a:rPr lang="it-IT" sz="2000" dirty="0" err="1">
                <a:solidFill>
                  <a:srgbClr val="315784"/>
                </a:solidFill>
              </a:rPr>
              <a:t>was</a:t>
            </a:r>
            <a:r>
              <a:rPr lang="it-IT" sz="2000" dirty="0">
                <a:solidFill>
                  <a:srgbClr val="315784"/>
                </a:solidFill>
              </a:rPr>
              <a:t> </a:t>
            </a:r>
            <a:r>
              <a:rPr lang="it-IT" sz="2000" dirty="0" err="1">
                <a:solidFill>
                  <a:srgbClr val="315784"/>
                </a:solidFill>
              </a:rPr>
              <a:t>selected</a:t>
            </a:r>
            <a:r>
              <a:rPr lang="it-IT" sz="2000" dirty="0">
                <a:solidFill>
                  <a:srgbClr val="315784"/>
                </a:solidFill>
              </a:rPr>
              <a:t> by </a:t>
            </a:r>
            <a:r>
              <a:rPr lang="it-IT" sz="2000" dirty="0" err="1">
                <a:solidFill>
                  <a:srgbClr val="315784"/>
                </a:solidFill>
              </a:rPr>
              <a:t>stepwise</a:t>
            </a:r>
            <a:r>
              <a:rPr lang="it-IT" sz="2000" dirty="0">
                <a:solidFill>
                  <a:srgbClr val="315784"/>
                </a:solidFill>
              </a:rPr>
              <a:t> </a:t>
            </a:r>
            <a:r>
              <a:rPr lang="it-IT" sz="2000" dirty="0" err="1">
                <a:solidFill>
                  <a:srgbClr val="315784"/>
                </a:solidFill>
              </a:rPr>
              <a:t>backward</a:t>
            </a:r>
            <a:r>
              <a:rPr lang="it-IT" sz="2000" dirty="0">
                <a:solidFill>
                  <a:srgbClr val="315784"/>
                </a:solidFill>
              </a:rPr>
              <a:t> </a:t>
            </a:r>
            <a:r>
              <a:rPr lang="it-IT" sz="2000" dirty="0" err="1">
                <a:solidFill>
                  <a:srgbClr val="315784"/>
                </a:solidFill>
              </a:rPr>
              <a:t>analysis</a:t>
            </a:r>
            <a:r>
              <a:rPr lang="it-IT" sz="2000" dirty="0">
                <a:solidFill>
                  <a:srgbClr val="315784"/>
                </a:solidFill>
              </a:rPr>
              <a:t>. </a:t>
            </a:r>
            <a:endParaRPr lang="en-US" altLang="it-IT" sz="2000" dirty="0" smtClean="0">
              <a:solidFill>
                <a:srgbClr val="315784"/>
              </a:solidFill>
              <a:latin typeface="+mj-lt"/>
              <a:cs typeface="Arial" pitchFamily="34" charset="0"/>
            </a:endParaRP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421052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08720"/>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548680"/>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FINDINGS:</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LY PREVALENCE OF ED and </a:t>
            </a:r>
            <a:r>
              <a:rPr lang="it-IT" sz="2100" cap="all" dirty="0" err="1" smtClean="0">
                <a:solidFill>
                  <a:schemeClr val="accent1">
                    <a:lumMod val="50000"/>
                  </a:schemeClr>
                </a:solidFill>
                <a:latin typeface="Arial" pitchFamily="34" charset="0"/>
                <a:cs typeface="Arial" pitchFamily="34" charset="0"/>
              </a:rPr>
              <a:t>A</a:t>
            </a:r>
            <a:r>
              <a:rPr lang="it-IT" sz="2100" dirty="0" err="1" smtClean="0">
                <a:solidFill>
                  <a:schemeClr val="accent1">
                    <a:lumMod val="50000"/>
                  </a:schemeClr>
                </a:solidFill>
                <a:latin typeface="Arial" pitchFamily="34" charset="0"/>
                <a:cs typeface="Arial" pitchFamily="34" charset="0"/>
              </a:rPr>
              <a:t>m</a:t>
            </a:r>
            <a:r>
              <a:rPr lang="it-IT" sz="2100" cap="all" dirty="0" err="1" smtClean="0">
                <a:solidFill>
                  <a:schemeClr val="accent1">
                    <a:lumMod val="50000"/>
                  </a:schemeClr>
                </a:solidFill>
                <a:latin typeface="Arial" pitchFamily="34" charset="0"/>
                <a:cs typeface="Arial" pitchFamily="34" charset="0"/>
              </a:rPr>
              <a:t>ED</a:t>
            </a:r>
            <a:endParaRPr lang="it-IT" sz="2100" cap="all" dirty="0">
              <a:solidFill>
                <a:schemeClr val="accent1">
                  <a:lumMod val="50000"/>
                </a:schemeClr>
              </a:solidFill>
              <a:latin typeface="Arial" pitchFamily="34" charset="0"/>
              <a:cs typeface="Arial" pitchFamily="34" charset="0"/>
            </a:endParaRPr>
          </a:p>
        </p:txBody>
      </p:sp>
      <p:cxnSp>
        <p:nvCxnSpPr>
          <p:cNvPr id="7" name="Connettore 1 6"/>
          <p:cNvCxnSpPr/>
          <p:nvPr/>
        </p:nvCxnSpPr>
        <p:spPr>
          <a:xfrm>
            <a:off x="1331640" y="5949280"/>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7164" y="1244600"/>
            <a:ext cx="7394735" cy="3768576"/>
          </a:xfrm>
          <a:prstGeom prst="rect">
            <a:avLst/>
          </a:prstGeom>
        </p:spPr>
      </p:pic>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31753561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259632" y="93693"/>
            <a:ext cx="7560840" cy="1031051"/>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FINDINGS</a:t>
            </a:r>
          </a:p>
          <a:p>
            <a:pPr algn="ctr"/>
            <a:r>
              <a:rPr lang="it-IT" sz="2000" dirty="0">
                <a:solidFill>
                  <a:srgbClr val="002060"/>
                </a:solidFill>
              </a:rPr>
              <a:t>Multivariate </a:t>
            </a:r>
            <a:r>
              <a:rPr lang="it-IT" sz="2000" dirty="0" err="1">
                <a:solidFill>
                  <a:srgbClr val="002060"/>
                </a:solidFill>
              </a:rPr>
              <a:t>logistic</a:t>
            </a:r>
            <a:r>
              <a:rPr lang="it-IT" sz="2000" dirty="0">
                <a:solidFill>
                  <a:srgbClr val="002060"/>
                </a:solidFill>
              </a:rPr>
              <a:t> </a:t>
            </a:r>
            <a:r>
              <a:rPr lang="it-IT" sz="2000" dirty="0" err="1">
                <a:solidFill>
                  <a:srgbClr val="002060"/>
                </a:solidFill>
              </a:rPr>
              <a:t>regression</a:t>
            </a:r>
            <a:r>
              <a:rPr lang="it-IT" sz="2000" dirty="0">
                <a:solidFill>
                  <a:srgbClr val="002060"/>
                </a:solidFill>
              </a:rPr>
              <a:t> </a:t>
            </a:r>
            <a:r>
              <a:rPr lang="it-IT" sz="2000" dirty="0" err="1">
                <a:solidFill>
                  <a:srgbClr val="002060"/>
                </a:solidFill>
              </a:rPr>
              <a:t>analysis</a:t>
            </a:r>
            <a:r>
              <a:rPr lang="it-IT" sz="2000" dirty="0">
                <a:solidFill>
                  <a:srgbClr val="002060"/>
                </a:solidFill>
              </a:rPr>
              <a:t> </a:t>
            </a:r>
            <a:r>
              <a:rPr lang="it-IT" sz="2000" dirty="0" err="1">
                <a:solidFill>
                  <a:srgbClr val="002060"/>
                </a:solidFill>
              </a:rPr>
              <a:t>between</a:t>
            </a:r>
            <a:r>
              <a:rPr lang="it-IT" sz="2000" dirty="0">
                <a:solidFill>
                  <a:srgbClr val="002060"/>
                </a:solidFill>
              </a:rPr>
              <a:t> </a:t>
            </a:r>
            <a:r>
              <a:rPr lang="it-IT" sz="2000" dirty="0" err="1">
                <a:solidFill>
                  <a:srgbClr val="002060"/>
                </a:solidFill>
              </a:rPr>
              <a:t>main</a:t>
            </a:r>
            <a:r>
              <a:rPr lang="it-IT" sz="2000" dirty="0">
                <a:solidFill>
                  <a:srgbClr val="002060"/>
                </a:solidFill>
              </a:rPr>
              <a:t> </a:t>
            </a:r>
            <a:r>
              <a:rPr lang="it-IT" sz="2000" dirty="0" err="1">
                <a:solidFill>
                  <a:srgbClr val="002060"/>
                </a:solidFill>
              </a:rPr>
              <a:t>behaviors</a:t>
            </a:r>
            <a:r>
              <a:rPr lang="it-IT" sz="2000" dirty="0">
                <a:solidFill>
                  <a:srgbClr val="002060"/>
                </a:solidFill>
              </a:rPr>
              <a:t> </a:t>
            </a:r>
            <a:r>
              <a:rPr lang="it-IT" sz="2000" dirty="0" err="1">
                <a:solidFill>
                  <a:srgbClr val="002060"/>
                </a:solidFill>
              </a:rPr>
              <a:t>adopted</a:t>
            </a:r>
            <a:r>
              <a:rPr lang="it-IT" sz="2000" dirty="0">
                <a:solidFill>
                  <a:srgbClr val="002060"/>
                </a:solidFill>
              </a:rPr>
              <a:t> by </a:t>
            </a:r>
            <a:r>
              <a:rPr lang="it-IT" sz="2000" dirty="0" err="1">
                <a:solidFill>
                  <a:srgbClr val="002060"/>
                </a:solidFill>
              </a:rPr>
              <a:t>students</a:t>
            </a:r>
            <a:r>
              <a:rPr lang="it-IT" sz="2000" dirty="0">
                <a:solidFill>
                  <a:srgbClr val="002060"/>
                </a:solidFill>
              </a:rPr>
              <a:t> and use of </a:t>
            </a:r>
            <a:r>
              <a:rPr lang="it-IT" sz="2000" dirty="0" err="1">
                <a:solidFill>
                  <a:srgbClr val="002060"/>
                </a:solidFill>
              </a:rPr>
              <a:t>energy</a:t>
            </a:r>
            <a:r>
              <a:rPr lang="it-IT" sz="2000" dirty="0">
                <a:solidFill>
                  <a:srgbClr val="002060"/>
                </a:solidFill>
              </a:rPr>
              <a:t> drink in the last 12 </a:t>
            </a:r>
            <a:r>
              <a:rPr lang="it-IT" sz="2000" dirty="0" err="1">
                <a:solidFill>
                  <a:srgbClr val="002060"/>
                </a:solidFill>
              </a:rPr>
              <a:t>months</a:t>
            </a:r>
            <a:r>
              <a:rPr lang="it-IT" sz="2000" dirty="0">
                <a:solidFill>
                  <a:srgbClr val="002060"/>
                </a:solidFill>
              </a:rPr>
              <a:t> </a:t>
            </a:r>
          </a:p>
        </p:txBody>
      </p:sp>
      <p:cxnSp>
        <p:nvCxnSpPr>
          <p:cNvPr id="5" name="Connettore 1 4"/>
          <p:cNvCxnSpPr/>
          <p:nvPr/>
        </p:nvCxnSpPr>
        <p:spPr>
          <a:xfrm>
            <a:off x="1296144" y="47667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3776" y="1150491"/>
            <a:ext cx="7308579" cy="5184576"/>
          </a:xfrm>
          <a:prstGeom prst="rect">
            <a:avLst/>
          </a:prstGeom>
        </p:spPr>
      </p:pic>
      <p:cxnSp>
        <p:nvCxnSpPr>
          <p:cNvPr id="9" name="Connettore 1 8"/>
          <p:cNvCxnSpPr/>
          <p:nvPr/>
        </p:nvCxnSpPr>
        <p:spPr>
          <a:xfrm>
            <a:off x="1296144" y="6165304"/>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537505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1259632" y="93693"/>
            <a:ext cx="7560840" cy="969496"/>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FINDINGS</a:t>
            </a:r>
          </a:p>
          <a:p>
            <a:r>
              <a:rPr lang="it-IT" dirty="0">
                <a:solidFill>
                  <a:srgbClr val="002060"/>
                </a:solidFill>
              </a:rPr>
              <a:t>Multivariate </a:t>
            </a:r>
            <a:r>
              <a:rPr lang="it-IT" dirty="0" err="1">
                <a:solidFill>
                  <a:srgbClr val="002060"/>
                </a:solidFill>
              </a:rPr>
              <a:t>logistic</a:t>
            </a:r>
            <a:r>
              <a:rPr lang="it-IT" dirty="0">
                <a:solidFill>
                  <a:srgbClr val="002060"/>
                </a:solidFill>
              </a:rPr>
              <a:t> </a:t>
            </a:r>
            <a:r>
              <a:rPr lang="it-IT" dirty="0" err="1">
                <a:solidFill>
                  <a:srgbClr val="002060"/>
                </a:solidFill>
              </a:rPr>
              <a:t>regression</a:t>
            </a:r>
            <a:r>
              <a:rPr lang="it-IT" dirty="0">
                <a:solidFill>
                  <a:srgbClr val="002060"/>
                </a:solidFill>
              </a:rPr>
              <a:t> </a:t>
            </a:r>
            <a:r>
              <a:rPr lang="it-IT" dirty="0" err="1">
                <a:solidFill>
                  <a:srgbClr val="002060"/>
                </a:solidFill>
              </a:rPr>
              <a:t>analysis</a:t>
            </a:r>
            <a:r>
              <a:rPr lang="it-IT" dirty="0">
                <a:solidFill>
                  <a:srgbClr val="002060"/>
                </a:solidFill>
              </a:rPr>
              <a:t> </a:t>
            </a:r>
            <a:r>
              <a:rPr lang="it-IT" dirty="0" err="1">
                <a:solidFill>
                  <a:srgbClr val="002060"/>
                </a:solidFill>
              </a:rPr>
              <a:t>between</a:t>
            </a:r>
            <a:r>
              <a:rPr lang="it-IT" dirty="0">
                <a:solidFill>
                  <a:srgbClr val="002060"/>
                </a:solidFill>
              </a:rPr>
              <a:t> </a:t>
            </a:r>
            <a:r>
              <a:rPr lang="it-IT" dirty="0" err="1">
                <a:solidFill>
                  <a:srgbClr val="002060"/>
                </a:solidFill>
              </a:rPr>
              <a:t>main</a:t>
            </a:r>
            <a:r>
              <a:rPr lang="it-IT" dirty="0">
                <a:solidFill>
                  <a:srgbClr val="002060"/>
                </a:solidFill>
              </a:rPr>
              <a:t> </a:t>
            </a:r>
            <a:r>
              <a:rPr lang="it-IT" dirty="0" err="1">
                <a:solidFill>
                  <a:srgbClr val="002060"/>
                </a:solidFill>
              </a:rPr>
              <a:t>behaviors</a:t>
            </a:r>
            <a:r>
              <a:rPr lang="it-IT" dirty="0">
                <a:solidFill>
                  <a:srgbClr val="002060"/>
                </a:solidFill>
              </a:rPr>
              <a:t> </a:t>
            </a:r>
            <a:r>
              <a:rPr lang="it-IT" dirty="0" err="1">
                <a:solidFill>
                  <a:srgbClr val="002060"/>
                </a:solidFill>
              </a:rPr>
              <a:t>adopted</a:t>
            </a:r>
            <a:r>
              <a:rPr lang="it-IT" dirty="0">
                <a:solidFill>
                  <a:srgbClr val="002060"/>
                </a:solidFill>
              </a:rPr>
              <a:t> by </a:t>
            </a:r>
            <a:r>
              <a:rPr lang="it-IT" dirty="0" err="1">
                <a:solidFill>
                  <a:srgbClr val="002060"/>
                </a:solidFill>
              </a:rPr>
              <a:t>students</a:t>
            </a:r>
            <a:r>
              <a:rPr lang="it-IT" dirty="0">
                <a:solidFill>
                  <a:srgbClr val="002060"/>
                </a:solidFill>
              </a:rPr>
              <a:t> and use of </a:t>
            </a:r>
            <a:r>
              <a:rPr lang="it-IT" b="1" dirty="0" err="1">
                <a:solidFill>
                  <a:srgbClr val="002060"/>
                </a:solidFill>
              </a:rPr>
              <a:t>alcohol</a:t>
            </a:r>
            <a:r>
              <a:rPr lang="it-IT" b="1" dirty="0">
                <a:solidFill>
                  <a:srgbClr val="002060"/>
                </a:solidFill>
              </a:rPr>
              <a:t> </a:t>
            </a:r>
            <a:r>
              <a:rPr lang="it-IT" b="1" dirty="0" err="1">
                <a:solidFill>
                  <a:srgbClr val="002060"/>
                </a:solidFill>
              </a:rPr>
              <a:t>mixed</a:t>
            </a:r>
            <a:r>
              <a:rPr lang="it-IT" b="1" dirty="0">
                <a:solidFill>
                  <a:srgbClr val="002060"/>
                </a:solidFill>
              </a:rPr>
              <a:t> </a:t>
            </a:r>
            <a:r>
              <a:rPr lang="it-IT" b="1" dirty="0" err="1">
                <a:solidFill>
                  <a:srgbClr val="002060"/>
                </a:solidFill>
              </a:rPr>
              <a:t>energy</a:t>
            </a:r>
            <a:r>
              <a:rPr lang="it-IT" b="1" dirty="0">
                <a:solidFill>
                  <a:srgbClr val="002060"/>
                </a:solidFill>
              </a:rPr>
              <a:t> drink </a:t>
            </a:r>
            <a:r>
              <a:rPr lang="it-IT" dirty="0">
                <a:solidFill>
                  <a:srgbClr val="002060"/>
                </a:solidFill>
              </a:rPr>
              <a:t>in the last 12 </a:t>
            </a:r>
            <a:r>
              <a:rPr lang="it-IT" dirty="0" err="1">
                <a:solidFill>
                  <a:srgbClr val="002060"/>
                </a:solidFill>
              </a:rPr>
              <a:t>months</a:t>
            </a:r>
            <a:r>
              <a:rPr lang="it-IT" dirty="0">
                <a:solidFill>
                  <a:srgbClr val="002060"/>
                </a:solidFill>
              </a:rPr>
              <a:t> </a:t>
            </a:r>
          </a:p>
        </p:txBody>
      </p:sp>
      <p:cxnSp>
        <p:nvCxnSpPr>
          <p:cNvPr id="5" name="Connettore 1 4"/>
          <p:cNvCxnSpPr/>
          <p:nvPr/>
        </p:nvCxnSpPr>
        <p:spPr>
          <a:xfrm>
            <a:off x="1296144" y="47667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7099" y="1254037"/>
            <a:ext cx="7533827" cy="4551227"/>
          </a:xfrm>
          <a:prstGeom prst="rect">
            <a:avLst/>
          </a:prstGeom>
        </p:spPr>
      </p:pic>
      <p:cxnSp>
        <p:nvCxnSpPr>
          <p:cNvPr id="7" name="Connettore 1 6"/>
          <p:cNvCxnSpPr/>
          <p:nvPr/>
        </p:nvCxnSpPr>
        <p:spPr>
          <a:xfrm>
            <a:off x="1260126" y="5805264"/>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226141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62068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260648"/>
            <a:ext cx="7200800" cy="415498"/>
          </a:xfrm>
          <a:prstGeom prst="rect">
            <a:avLst/>
          </a:prstGeom>
        </p:spPr>
        <p:txBody>
          <a:bodyPr wrap="square">
            <a:spAutoFit/>
          </a:bodyPr>
          <a:lstStyle/>
          <a:p>
            <a:pPr algn="ctr" fontAlgn="auto">
              <a:spcBef>
                <a:spcPts val="0"/>
              </a:spcBef>
              <a:spcAft>
                <a:spcPts val="0"/>
              </a:spcAft>
              <a:defRPr/>
            </a:pPr>
            <a:r>
              <a:rPr lang="it-IT" sz="2100" cap="all" dirty="0" smtClean="0">
                <a:solidFill>
                  <a:srgbClr val="002060"/>
                </a:solidFill>
                <a:latin typeface="Arial" pitchFamily="34" charset="0"/>
                <a:cs typeface="Arial" pitchFamily="34" charset="0"/>
              </a:rPr>
              <a:t>DISCUSSION</a:t>
            </a: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ttangolo 7"/>
          <p:cNvSpPr/>
          <p:nvPr/>
        </p:nvSpPr>
        <p:spPr>
          <a:xfrm>
            <a:off x="1475656" y="1628800"/>
            <a:ext cx="7200800" cy="4247317"/>
          </a:xfrm>
          <a:prstGeom prst="rect">
            <a:avLst/>
          </a:prstGeom>
        </p:spPr>
        <p:txBody>
          <a:bodyPr wrap="square">
            <a:spAutoFit/>
          </a:bodyPr>
          <a:lstStyle/>
          <a:p>
            <a:r>
              <a:rPr lang="en-GB" dirty="0" smtClean="0">
                <a:solidFill>
                  <a:schemeClr val="accent1">
                    <a:lumMod val="50000"/>
                  </a:schemeClr>
                </a:solidFill>
              </a:rPr>
              <a:t>ASSOCIATION WITH </a:t>
            </a:r>
            <a:r>
              <a:rPr lang="en-GB" dirty="0">
                <a:solidFill>
                  <a:schemeClr val="accent1">
                    <a:lumMod val="50000"/>
                  </a:schemeClr>
                </a:solidFill>
              </a:rPr>
              <a:t>PSICOACTIVE SUBSTANCES USE: </a:t>
            </a:r>
            <a:endParaRPr lang="en-GB" dirty="0" smtClean="0">
              <a:solidFill>
                <a:schemeClr val="accent1">
                  <a:lumMod val="50000"/>
                </a:schemeClr>
              </a:solidFill>
            </a:endParaRPr>
          </a:p>
          <a:p>
            <a:r>
              <a:rPr lang="en-GB" dirty="0" smtClean="0">
                <a:solidFill>
                  <a:schemeClr val="accent1">
                    <a:lumMod val="50000"/>
                  </a:schemeClr>
                </a:solidFill>
              </a:rPr>
              <a:t>EDs </a:t>
            </a:r>
            <a:r>
              <a:rPr lang="en-GB" dirty="0">
                <a:solidFill>
                  <a:schemeClr val="accent1">
                    <a:lumMod val="50000"/>
                  </a:schemeClr>
                </a:solidFill>
              </a:rPr>
              <a:t>consumer also crave for other stimulants such as cocaine and nicotine while </a:t>
            </a:r>
            <a:r>
              <a:rPr lang="en-GB" dirty="0" err="1">
                <a:solidFill>
                  <a:schemeClr val="accent1">
                    <a:lumMod val="50000"/>
                  </a:schemeClr>
                </a:solidFill>
              </a:rPr>
              <a:t>AmEDs</a:t>
            </a:r>
            <a:r>
              <a:rPr lang="en-GB" dirty="0">
                <a:solidFill>
                  <a:schemeClr val="accent1">
                    <a:lumMod val="50000"/>
                  </a:schemeClr>
                </a:solidFill>
              </a:rPr>
              <a:t> substances promoting relaxation such as heroin. Both EDs and </a:t>
            </a:r>
            <a:r>
              <a:rPr lang="en-GB" dirty="0" err="1">
                <a:solidFill>
                  <a:schemeClr val="accent1">
                    <a:lumMod val="50000"/>
                  </a:schemeClr>
                </a:solidFill>
              </a:rPr>
              <a:t>AmED</a:t>
            </a:r>
            <a:r>
              <a:rPr lang="en-GB" dirty="0">
                <a:solidFill>
                  <a:schemeClr val="accent1">
                    <a:lumMod val="50000"/>
                  </a:schemeClr>
                </a:solidFill>
              </a:rPr>
              <a:t> are positively associated with cannabis consumption and binge drinking. Among legal psychoactive substances, ED and </a:t>
            </a:r>
            <a:r>
              <a:rPr lang="en-GB" dirty="0" err="1">
                <a:solidFill>
                  <a:schemeClr val="accent1">
                    <a:lumMod val="50000"/>
                  </a:schemeClr>
                </a:solidFill>
              </a:rPr>
              <a:t>AmED</a:t>
            </a:r>
            <a:r>
              <a:rPr lang="en-GB" dirty="0">
                <a:solidFill>
                  <a:schemeClr val="accent1">
                    <a:lumMod val="50000"/>
                  </a:schemeClr>
                </a:solidFill>
              </a:rPr>
              <a:t> consumers use tranquillizers and sedatives without medical prescription.</a:t>
            </a:r>
            <a:endParaRPr lang="it-IT" dirty="0">
              <a:solidFill>
                <a:schemeClr val="accent1">
                  <a:lumMod val="50000"/>
                </a:schemeClr>
              </a:solidFill>
            </a:endParaRPr>
          </a:p>
          <a:p>
            <a:r>
              <a:rPr lang="en-GB" dirty="0">
                <a:solidFill>
                  <a:schemeClr val="accent1">
                    <a:lumMod val="50000"/>
                  </a:schemeClr>
                </a:solidFill>
              </a:rPr>
              <a:t>These findings drive the attention on an inclination well recognized to be an arming </a:t>
            </a:r>
            <a:r>
              <a:rPr lang="en-GB" dirty="0" smtClean="0">
                <a:solidFill>
                  <a:schemeClr val="accent1">
                    <a:lumMod val="50000"/>
                  </a:schemeClr>
                </a:solidFill>
              </a:rPr>
              <a:t>behaviour.</a:t>
            </a:r>
          </a:p>
          <a:p>
            <a:endParaRPr lang="en-GB" dirty="0">
              <a:solidFill>
                <a:schemeClr val="accent1">
                  <a:lumMod val="50000"/>
                </a:schemeClr>
              </a:solidFill>
            </a:endParaRPr>
          </a:p>
          <a:p>
            <a:r>
              <a:rPr lang="en-GB" dirty="0">
                <a:solidFill>
                  <a:schemeClr val="accent1">
                    <a:lumMod val="50000"/>
                  </a:schemeClr>
                </a:solidFill>
              </a:rPr>
              <a:t>FOCUS ON SPORT: </a:t>
            </a:r>
            <a:endParaRPr lang="en-GB" dirty="0" smtClean="0">
              <a:solidFill>
                <a:schemeClr val="accent1">
                  <a:lumMod val="50000"/>
                </a:schemeClr>
              </a:solidFill>
            </a:endParaRPr>
          </a:p>
          <a:p>
            <a:r>
              <a:rPr lang="en-GB" dirty="0" smtClean="0">
                <a:solidFill>
                  <a:schemeClr val="accent1">
                    <a:lumMod val="50000"/>
                  </a:schemeClr>
                </a:solidFill>
              </a:rPr>
              <a:t>Adolescents </a:t>
            </a:r>
            <a:r>
              <a:rPr lang="en-GB" dirty="0">
                <a:solidFill>
                  <a:schemeClr val="accent1">
                    <a:lumMod val="50000"/>
                  </a:schemeClr>
                </a:solidFill>
              </a:rPr>
              <a:t>performing sports in a regular manner are more prone to consume EDs and </a:t>
            </a:r>
            <a:r>
              <a:rPr lang="en-GB" dirty="0" err="1">
                <a:solidFill>
                  <a:schemeClr val="accent1">
                    <a:lumMod val="50000"/>
                  </a:schemeClr>
                </a:solidFill>
              </a:rPr>
              <a:t>AmEDs</a:t>
            </a:r>
            <a:r>
              <a:rPr lang="en-GB" dirty="0">
                <a:solidFill>
                  <a:schemeClr val="accent1">
                    <a:lumMod val="50000"/>
                  </a:schemeClr>
                </a:solidFill>
              </a:rPr>
              <a:t> probably in the attempt to enhance their performance and encouraged by trainers.</a:t>
            </a:r>
            <a:endParaRPr lang="it-IT" dirty="0">
              <a:solidFill>
                <a:schemeClr val="accent1">
                  <a:lumMod val="50000"/>
                </a:schemeClr>
              </a:solidFill>
            </a:endParaRPr>
          </a:p>
          <a:p>
            <a:endParaRPr lang="it-IT" dirty="0">
              <a:solidFill>
                <a:schemeClr val="accent1">
                  <a:lumMod val="50000"/>
                </a:schemeClr>
              </a:solidFill>
            </a:endParaRPr>
          </a:p>
          <a:p>
            <a:pPr algn="just"/>
            <a:endParaRPr lang="it-IT" dirty="0">
              <a:solidFill>
                <a:schemeClr val="tx2">
                  <a:lumMod val="50000"/>
                </a:schemeClr>
              </a:solidFill>
            </a:endParaRPr>
          </a:p>
        </p:txBody>
      </p:sp>
      <p:pic>
        <p:nvPicPr>
          <p:cNvPr id="9" name="Immagin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7578881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8367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476672"/>
            <a:ext cx="7200800" cy="415498"/>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DISCUSSION</a:t>
            </a: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itolo 1"/>
          <p:cNvSpPr txBox="1">
            <a:spLocks/>
          </p:cNvSpPr>
          <p:nvPr/>
        </p:nvSpPr>
        <p:spPr>
          <a:xfrm>
            <a:off x="1403648" y="1703730"/>
            <a:ext cx="7200800" cy="3885510"/>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GB" sz="2000" dirty="0">
                <a:solidFill>
                  <a:schemeClr val="tx2">
                    <a:lumMod val="75000"/>
                  </a:schemeClr>
                </a:solidFill>
              </a:rPr>
              <a:t>ASSOCIATION WHIT RELATIONSHIP WITH FAMYLY AND FRIENDS</a:t>
            </a:r>
            <a:r>
              <a:rPr lang="en-GB" sz="2000" dirty="0" smtClean="0">
                <a:solidFill>
                  <a:schemeClr val="tx2">
                    <a:lumMod val="75000"/>
                  </a:schemeClr>
                </a:solidFill>
              </a:rPr>
              <a:t>:</a:t>
            </a:r>
          </a:p>
          <a:p>
            <a:pPr algn="just"/>
            <a:r>
              <a:rPr lang="en-GB" sz="2000" dirty="0" smtClean="0">
                <a:solidFill>
                  <a:schemeClr val="tx2">
                    <a:lumMod val="75000"/>
                  </a:schemeClr>
                </a:solidFill>
              </a:rPr>
              <a:t> </a:t>
            </a:r>
            <a:r>
              <a:rPr lang="en-GB" sz="2000" dirty="0">
                <a:solidFill>
                  <a:schemeClr val="tx2">
                    <a:lumMod val="75000"/>
                  </a:schemeClr>
                </a:solidFill>
              </a:rPr>
              <a:t>Good relationships </a:t>
            </a:r>
            <a:r>
              <a:rPr lang="en-GB" sz="2000" dirty="0" smtClean="0">
                <a:solidFill>
                  <a:schemeClr val="tx2">
                    <a:lumMod val="75000"/>
                  </a:schemeClr>
                </a:solidFill>
              </a:rPr>
              <a:t>with </a:t>
            </a:r>
            <a:r>
              <a:rPr lang="en-GB" sz="2000" dirty="0">
                <a:solidFill>
                  <a:schemeClr val="tx2">
                    <a:lumMod val="75000"/>
                  </a:schemeClr>
                </a:solidFill>
              </a:rPr>
              <a:t>parents and friends loose </a:t>
            </a:r>
            <a:r>
              <a:rPr lang="en-GB" sz="2000" dirty="0" smtClean="0">
                <a:solidFill>
                  <a:schemeClr val="tx2">
                    <a:lumMod val="75000"/>
                  </a:schemeClr>
                </a:solidFill>
              </a:rPr>
              <a:t>significance </a:t>
            </a:r>
            <a:r>
              <a:rPr lang="en-GB" sz="2000" dirty="0">
                <a:solidFill>
                  <a:schemeClr val="tx2">
                    <a:lumMod val="75000"/>
                  </a:schemeClr>
                </a:solidFill>
              </a:rPr>
              <a:t>at the multivariate suggesting that motivation to drink ED or </a:t>
            </a:r>
            <a:r>
              <a:rPr lang="en-GB" sz="2000" dirty="0" err="1">
                <a:solidFill>
                  <a:schemeClr val="tx2">
                    <a:lumMod val="75000"/>
                  </a:schemeClr>
                </a:solidFill>
              </a:rPr>
              <a:t>AmED</a:t>
            </a:r>
            <a:r>
              <a:rPr lang="en-GB" sz="2000" dirty="0">
                <a:solidFill>
                  <a:schemeClr val="tx2">
                    <a:lumMod val="75000"/>
                  </a:schemeClr>
                </a:solidFill>
              </a:rPr>
              <a:t> resides in factors having a stronger influence on adolescent </a:t>
            </a:r>
            <a:r>
              <a:rPr lang="en-GB" sz="2000" dirty="0" smtClean="0">
                <a:solidFill>
                  <a:schemeClr val="tx2">
                    <a:lumMod val="75000"/>
                  </a:schemeClr>
                </a:solidFill>
              </a:rPr>
              <a:t>behaviour</a:t>
            </a:r>
            <a:r>
              <a:rPr lang="en-GB" sz="2000" dirty="0">
                <a:solidFill>
                  <a:schemeClr val="tx2">
                    <a:lumMod val="75000"/>
                  </a:schemeClr>
                </a:solidFill>
              </a:rPr>
              <a:t>.</a:t>
            </a:r>
            <a:endParaRPr lang="it-IT" sz="2000" dirty="0">
              <a:solidFill>
                <a:schemeClr val="tx2">
                  <a:lumMod val="75000"/>
                </a:schemeClr>
              </a:solidFill>
            </a:endParaRPr>
          </a:p>
          <a:p>
            <a:pPr algn="just"/>
            <a:endParaRPr lang="it-IT" sz="1900" dirty="0" smtClean="0">
              <a:solidFill>
                <a:schemeClr val="tx2">
                  <a:lumMod val="75000"/>
                </a:schemeClr>
              </a:solidFill>
            </a:endParaRPr>
          </a:p>
          <a:p>
            <a:pPr algn="just"/>
            <a:r>
              <a:rPr lang="en-GB" sz="2000" dirty="0">
                <a:solidFill>
                  <a:schemeClr val="tx2">
                    <a:lumMod val="75000"/>
                  </a:schemeClr>
                </a:solidFill>
              </a:rPr>
              <a:t>ASSOCIATION WHIT LIFE HABITS AND RISKY BEHAVIOR</a:t>
            </a:r>
            <a:r>
              <a:rPr lang="en-GB" sz="2000" dirty="0" smtClean="0">
                <a:solidFill>
                  <a:schemeClr val="tx2">
                    <a:lumMod val="75000"/>
                  </a:schemeClr>
                </a:solidFill>
              </a:rPr>
              <a:t>:</a:t>
            </a:r>
          </a:p>
          <a:p>
            <a:pPr algn="just"/>
            <a:r>
              <a:rPr lang="en-GB" sz="2000" dirty="0" smtClean="0">
                <a:solidFill>
                  <a:schemeClr val="tx2">
                    <a:lumMod val="75000"/>
                  </a:schemeClr>
                </a:solidFill>
              </a:rPr>
              <a:t>in </a:t>
            </a:r>
            <a:r>
              <a:rPr lang="en-GB" sz="2000" dirty="0">
                <a:solidFill>
                  <a:schemeClr val="tx2">
                    <a:lumMod val="75000"/>
                  </a:schemeClr>
                </a:solidFill>
              </a:rPr>
              <a:t>both EDs and </a:t>
            </a:r>
            <a:r>
              <a:rPr lang="en-GB" sz="2000" dirty="0" err="1">
                <a:solidFill>
                  <a:schemeClr val="tx2">
                    <a:lumMod val="75000"/>
                  </a:schemeClr>
                </a:solidFill>
              </a:rPr>
              <a:t>AmEDs</a:t>
            </a:r>
            <a:r>
              <a:rPr lang="en-GB" sz="2000" dirty="0">
                <a:solidFill>
                  <a:schemeClr val="tx2">
                    <a:lumMod val="75000"/>
                  </a:schemeClr>
                </a:solidFill>
              </a:rPr>
              <a:t> consumers going out with friends for leisure, experiencing accident or injury, engaging in sexual intercourse without a condom and being involved in an accident while driving yourself are positively associated. Only EDs consumers report to have experienced physical fights. The association with risky </a:t>
            </a:r>
            <a:r>
              <a:rPr lang="en-GB" sz="2000" dirty="0" smtClean="0">
                <a:solidFill>
                  <a:schemeClr val="tx2">
                    <a:lumMod val="75000"/>
                  </a:schemeClr>
                </a:solidFill>
              </a:rPr>
              <a:t>behaviours </a:t>
            </a:r>
            <a:r>
              <a:rPr lang="en-GB" sz="2000" dirty="0">
                <a:solidFill>
                  <a:schemeClr val="tx2">
                    <a:lumMod val="75000"/>
                  </a:schemeClr>
                </a:solidFill>
              </a:rPr>
              <a:t>must encourage the development other studies in order to clarify the cause-effect relationship.</a:t>
            </a:r>
            <a:endParaRPr lang="it-IT" sz="2000" dirty="0">
              <a:solidFill>
                <a:schemeClr val="tx2">
                  <a:lumMod val="75000"/>
                </a:schemeClr>
              </a:solidFill>
            </a:endParaRPr>
          </a:p>
          <a:p>
            <a:pPr algn="just"/>
            <a:endParaRPr lang="it-IT" sz="1900" dirty="0">
              <a:solidFill>
                <a:schemeClr val="tx2">
                  <a:lumMod val="75000"/>
                </a:schemeClr>
              </a:solidFill>
            </a:endParaRPr>
          </a:p>
          <a:p>
            <a:pPr algn="just"/>
            <a:endParaRPr lang="it-IT" sz="1900" dirty="0">
              <a:solidFill>
                <a:srgbClr val="002060"/>
              </a:solidFill>
            </a:endParaRP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7896181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51074" y="541839"/>
            <a:ext cx="7200800" cy="415498"/>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CONCLUSION</a:t>
            </a:r>
            <a:endParaRPr lang="it-IT" sz="2100" cap="all" dirty="0">
              <a:solidFill>
                <a:schemeClr val="accent1">
                  <a:lumMod val="50000"/>
                </a:schemeClr>
              </a:solidFill>
              <a:latin typeface="Arial" pitchFamily="34" charset="0"/>
              <a:cs typeface="Arial" pitchFamily="34" charset="0"/>
            </a:endParaRP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CasellaDiTesto 2"/>
          <p:cNvSpPr txBox="1"/>
          <p:nvPr/>
        </p:nvSpPr>
        <p:spPr>
          <a:xfrm>
            <a:off x="1450503" y="1366685"/>
            <a:ext cx="7547892" cy="4708981"/>
          </a:xfrm>
          <a:prstGeom prst="rect">
            <a:avLst/>
          </a:prstGeom>
          <a:noFill/>
        </p:spPr>
        <p:txBody>
          <a:bodyPr wrap="square" rtlCol="0">
            <a:spAutoFit/>
          </a:bodyPr>
          <a:lstStyle/>
          <a:p>
            <a:pPr algn="just"/>
            <a:r>
              <a:rPr lang="it-IT" sz="2000" dirty="0" err="1">
                <a:solidFill>
                  <a:srgbClr val="002060"/>
                </a:solidFill>
              </a:rPr>
              <a:t>T</a:t>
            </a:r>
            <a:r>
              <a:rPr lang="it-IT" sz="2000" dirty="0" err="1" smtClean="0">
                <a:solidFill>
                  <a:srgbClr val="002060"/>
                </a:solidFill>
              </a:rPr>
              <a:t>hese</a:t>
            </a:r>
            <a:r>
              <a:rPr lang="it-IT" sz="2000" dirty="0" smtClean="0">
                <a:solidFill>
                  <a:srgbClr val="002060"/>
                </a:solidFill>
              </a:rPr>
              <a:t> </a:t>
            </a:r>
            <a:r>
              <a:rPr lang="it-IT" sz="2000" dirty="0" err="1">
                <a:solidFill>
                  <a:srgbClr val="002060"/>
                </a:solidFill>
              </a:rPr>
              <a:t>results</a:t>
            </a:r>
            <a:r>
              <a:rPr lang="it-IT" sz="2000" dirty="0">
                <a:solidFill>
                  <a:srgbClr val="002060"/>
                </a:solidFill>
              </a:rPr>
              <a:t> </a:t>
            </a:r>
            <a:r>
              <a:rPr lang="it-IT" sz="2000" dirty="0" err="1">
                <a:solidFill>
                  <a:srgbClr val="002060"/>
                </a:solidFill>
              </a:rPr>
              <a:t>support</a:t>
            </a:r>
            <a:r>
              <a:rPr lang="it-IT" sz="2000" dirty="0">
                <a:solidFill>
                  <a:srgbClr val="002060"/>
                </a:solidFill>
              </a:rPr>
              <a:t> the </a:t>
            </a:r>
            <a:r>
              <a:rPr lang="it-IT" sz="2000" dirty="0" err="1">
                <a:solidFill>
                  <a:srgbClr val="002060"/>
                </a:solidFill>
              </a:rPr>
              <a:t>importance</a:t>
            </a:r>
            <a:r>
              <a:rPr lang="it-IT" sz="2000" dirty="0">
                <a:solidFill>
                  <a:srgbClr val="002060"/>
                </a:solidFill>
              </a:rPr>
              <a:t> of </a:t>
            </a:r>
            <a:r>
              <a:rPr lang="it-IT" sz="2000" dirty="0" err="1" smtClean="0">
                <a:solidFill>
                  <a:srgbClr val="002060"/>
                </a:solidFill>
              </a:rPr>
              <a:t>comprehensive</a:t>
            </a:r>
            <a:r>
              <a:rPr lang="it-IT" sz="2000" dirty="0" smtClean="0">
                <a:solidFill>
                  <a:srgbClr val="002060"/>
                </a:solidFill>
              </a:rPr>
              <a:t> </a:t>
            </a:r>
            <a:r>
              <a:rPr lang="it-IT" sz="2000" dirty="0">
                <a:solidFill>
                  <a:srgbClr val="002060"/>
                </a:solidFill>
              </a:rPr>
              <a:t>educational </a:t>
            </a:r>
            <a:r>
              <a:rPr lang="it-IT" sz="2000" dirty="0" err="1">
                <a:solidFill>
                  <a:srgbClr val="002060"/>
                </a:solidFill>
              </a:rPr>
              <a:t>programs</a:t>
            </a:r>
            <a:r>
              <a:rPr lang="it-IT" sz="2000" dirty="0">
                <a:solidFill>
                  <a:srgbClr val="002060"/>
                </a:solidFill>
              </a:rPr>
              <a:t> </a:t>
            </a:r>
            <a:r>
              <a:rPr lang="it-IT" sz="2000" dirty="0" err="1">
                <a:solidFill>
                  <a:srgbClr val="002060"/>
                </a:solidFill>
              </a:rPr>
              <a:t>among</a:t>
            </a:r>
            <a:r>
              <a:rPr lang="it-IT" sz="2000" dirty="0">
                <a:solidFill>
                  <a:srgbClr val="002060"/>
                </a:solidFill>
              </a:rPr>
              <a:t> the </a:t>
            </a:r>
            <a:r>
              <a:rPr lang="it-IT" sz="2000" dirty="0" err="1">
                <a:solidFill>
                  <a:srgbClr val="002060"/>
                </a:solidFill>
              </a:rPr>
              <a:t>young</a:t>
            </a:r>
            <a:r>
              <a:rPr lang="it-IT" sz="2000" dirty="0">
                <a:solidFill>
                  <a:srgbClr val="002060"/>
                </a:solidFill>
              </a:rPr>
              <a:t> </a:t>
            </a:r>
            <a:r>
              <a:rPr lang="it-IT" sz="2000" dirty="0" err="1">
                <a:solidFill>
                  <a:srgbClr val="002060"/>
                </a:solidFill>
              </a:rPr>
              <a:t>population</a:t>
            </a:r>
            <a:r>
              <a:rPr lang="it-IT" sz="2000" dirty="0">
                <a:solidFill>
                  <a:srgbClr val="002060"/>
                </a:solidFill>
              </a:rPr>
              <a:t> </a:t>
            </a:r>
            <a:r>
              <a:rPr lang="it-IT" sz="2000" dirty="0" err="1">
                <a:solidFill>
                  <a:srgbClr val="002060"/>
                </a:solidFill>
              </a:rPr>
              <a:t>focusing</a:t>
            </a:r>
            <a:r>
              <a:rPr lang="it-IT" sz="2000" dirty="0">
                <a:solidFill>
                  <a:srgbClr val="002060"/>
                </a:solidFill>
              </a:rPr>
              <a:t> on </a:t>
            </a:r>
            <a:r>
              <a:rPr lang="it-IT" sz="2000" dirty="0" err="1">
                <a:solidFill>
                  <a:srgbClr val="002060"/>
                </a:solidFill>
              </a:rPr>
              <a:t>potential</a:t>
            </a:r>
            <a:r>
              <a:rPr lang="it-IT" sz="2000" dirty="0">
                <a:solidFill>
                  <a:srgbClr val="002060"/>
                </a:solidFill>
              </a:rPr>
              <a:t> </a:t>
            </a:r>
            <a:r>
              <a:rPr lang="it-IT" sz="2000" dirty="0" err="1">
                <a:solidFill>
                  <a:srgbClr val="002060"/>
                </a:solidFill>
              </a:rPr>
              <a:t>health</a:t>
            </a:r>
            <a:r>
              <a:rPr lang="it-IT" sz="2000" dirty="0">
                <a:solidFill>
                  <a:srgbClr val="002060"/>
                </a:solidFill>
              </a:rPr>
              <a:t> </a:t>
            </a:r>
            <a:r>
              <a:rPr lang="it-IT" sz="2000" dirty="0" err="1">
                <a:solidFill>
                  <a:srgbClr val="002060"/>
                </a:solidFill>
              </a:rPr>
              <a:t>concerns</a:t>
            </a:r>
            <a:r>
              <a:rPr lang="it-IT" sz="2000" dirty="0">
                <a:solidFill>
                  <a:srgbClr val="002060"/>
                </a:solidFill>
              </a:rPr>
              <a:t> of </a:t>
            </a:r>
            <a:r>
              <a:rPr lang="it-IT" sz="2000" dirty="0" err="1">
                <a:solidFill>
                  <a:srgbClr val="002060"/>
                </a:solidFill>
              </a:rPr>
              <a:t>EDs</a:t>
            </a:r>
            <a:r>
              <a:rPr lang="it-IT" sz="2000" dirty="0">
                <a:solidFill>
                  <a:srgbClr val="002060"/>
                </a:solidFill>
              </a:rPr>
              <a:t>, </a:t>
            </a:r>
            <a:r>
              <a:rPr lang="it-IT" sz="2000" dirty="0" err="1">
                <a:solidFill>
                  <a:srgbClr val="002060"/>
                </a:solidFill>
              </a:rPr>
              <a:t>alcohol</a:t>
            </a:r>
            <a:r>
              <a:rPr lang="it-IT" sz="2000" dirty="0">
                <a:solidFill>
                  <a:srgbClr val="002060"/>
                </a:solidFill>
              </a:rPr>
              <a:t>, and the </a:t>
            </a:r>
            <a:r>
              <a:rPr lang="it-IT" sz="2000" dirty="0" err="1">
                <a:solidFill>
                  <a:srgbClr val="002060"/>
                </a:solidFill>
              </a:rPr>
              <a:t>combination</a:t>
            </a:r>
            <a:r>
              <a:rPr lang="it-IT" sz="2000" dirty="0">
                <a:solidFill>
                  <a:srgbClr val="002060"/>
                </a:solidFill>
              </a:rPr>
              <a:t> of the </a:t>
            </a:r>
            <a:r>
              <a:rPr lang="it-IT" sz="2000" dirty="0" err="1">
                <a:solidFill>
                  <a:srgbClr val="002060"/>
                </a:solidFill>
              </a:rPr>
              <a:t>two</a:t>
            </a:r>
            <a:r>
              <a:rPr lang="it-IT" sz="2000" dirty="0">
                <a:solidFill>
                  <a:srgbClr val="002060"/>
                </a:solidFill>
              </a:rPr>
              <a:t>, </a:t>
            </a:r>
            <a:r>
              <a:rPr lang="it-IT" sz="2000" dirty="0" err="1">
                <a:solidFill>
                  <a:srgbClr val="002060"/>
                </a:solidFill>
              </a:rPr>
              <a:t>designed</a:t>
            </a:r>
            <a:r>
              <a:rPr lang="it-IT" sz="2000" dirty="0">
                <a:solidFill>
                  <a:srgbClr val="002060"/>
                </a:solidFill>
              </a:rPr>
              <a:t> to </a:t>
            </a:r>
            <a:r>
              <a:rPr lang="it-IT" sz="2000" dirty="0" err="1">
                <a:solidFill>
                  <a:srgbClr val="002060"/>
                </a:solidFill>
              </a:rPr>
              <a:t>empower</a:t>
            </a:r>
            <a:r>
              <a:rPr lang="it-IT" sz="2000" dirty="0">
                <a:solidFill>
                  <a:srgbClr val="002060"/>
                </a:solidFill>
              </a:rPr>
              <a:t> the </a:t>
            </a:r>
            <a:r>
              <a:rPr lang="it-IT" sz="2000" dirty="0" err="1">
                <a:solidFill>
                  <a:srgbClr val="002060"/>
                </a:solidFill>
              </a:rPr>
              <a:t>ability</a:t>
            </a:r>
            <a:r>
              <a:rPr lang="it-IT" sz="2000" dirty="0">
                <a:solidFill>
                  <a:srgbClr val="002060"/>
                </a:solidFill>
              </a:rPr>
              <a:t> to </a:t>
            </a:r>
            <a:r>
              <a:rPr lang="it-IT" sz="2000" dirty="0" err="1">
                <a:solidFill>
                  <a:srgbClr val="002060"/>
                </a:solidFill>
              </a:rPr>
              <a:t>manage</a:t>
            </a:r>
            <a:r>
              <a:rPr lang="it-IT" sz="2000" dirty="0">
                <a:solidFill>
                  <a:srgbClr val="002060"/>
                </a:solidFill>
              </a:rPr>
              <a:t> </a:t>
            </a:r>
            <a:r>
              <a:rPr lang="it-IT" sz="2000" dirty="0" err="1">
                <a:solidFill>
                  <a:srgbClr val="002060"/>
                </a:solidFill>
              </a:rPr>
              <a:t>these</a:t>
            </a:r>
            <a:r>
              <a:rPr lang="it-IT" sz="2000" dirty="0">
                <a:solidFill>
                  <a:srgbClr val="002060"/>
                </a:solidFill>
              </a:rPr>
              <a:t> </a:t>
            </a:r>
            <a:r>
              <a:rPr lang="it-IT" sz="2000" dirty="0" err="1">
                <a:solidFill>
                  <a:srgbClr val="002060"/>
                </a:solidFill>
              </a:rPr>
              <a:t>drinking</a:t>
            </a:r>
            <a:r>
              <a:rPr lang="it-IT" sz="2000" dirty="0">
                <a:solidFill>
                  <a:srgbClr val="002060"/>
                </a:solidFill>
              </a:rPr>
              <a:t> </a:t>
            </a:r>
            <a:r>
              <a:rPr lang="it-IT" sz="2000" dirty="0" err="1" smtClean="0">
                <a:solidFill>
                  <a:srgbClr val="002060"/>
                </a:solidFill>
              </a:rPr>
              <a:t>habits</a:t>
            </a:r>
            <a:endParaRPr lang="it-IT" sz="2000" dirty="0" smtClean="0">
              <a:solidFill>
                <a:srgbClr val="002060"/>
              </a:solidFill>
            </a:endParaRPr>
          </a:p>
          <a:p>
            <a:pPr algn="just"/>
            <a:endParaRPr lang="it-IT" sz="2000" dirty="0" smtClean="0">
              <a:solidFill>
                <a:srgbClr val="002060"/>
              </a:solidFill>
            </a:endParaRPr>
          </a:p>
          <a:p>
            <a:pPr algn="just"/>
            <a:endParaRPr lang="it-IT" sz="2000" dirty="0">
              <a:solidFill>
                <a:srgbClr val="002060"/>
              </a:solidFill>
            </a:endParaRPr>
          </a:p>
          <a:p>
            <a:pPr algn="just"/>
            <a:r>
              <a:rPr lang="it-IT" sz="2000" dirty="0" err="1">
                <a:solidFill>
                  <a:srgbClr val="002060"/>
                </a:solidFill>
              </a:rPr>
              <a:t>These</a:t>
            </a:r>
            <a:r>
              <a:rPr lang="it-IT" sz="2000" dirty="0">
                <a:solidFill>
                  <a:srgbClr val="002060"/>
                </a:solidFill>
              </a:rPr>
              <a:t> </a:t>
            </a:r>
            <a:r>
              <a:rPr lang="it-IT" sz="2000" dirty="0" err="1">
                <a:solidFill>
                  <a:srgbClr val="002060"/>
                </a:solidFill>
              </a:rPr>
              <a:t>findings</a:t>
            </a:r>
            <a:r>
              <a:rPr lang="it-IT" sz="2000" dirty="0">
                <a:solidFill>
                  <a:srgbClr val="002060"/>
                </a:solidFill>
              </a:rPr>
              <a:t> </a:t>
            </a:r>
            <a:r>
              <a:rPr lang="it-IT" sz="2000" dirty="0" err="1">
                <a:solidFill>
                  <a:srgbClr val="002060"/>
                </a:solidFill>
              </a:rPr>
              <a:t>should</a:t>
            </a:r>
            <a:r>
              <a:rPr lang="it-IT" sz="2000" dirty="0">
                <a:solidFill>
                  <a:srgbClr val="002060"/>
                </a:solidFill>
              </a:rPr>
              <a:t> </a:t>
            </a:r>
            <a:r>
              <a:rPr lang="it-IT" sz="2000" dirty="0" err="1">
                <a:solidFill>
                  <a:srgbClr val="002060"/>
                </a:solidFill>
              </a:rPr>
              <a:t>lead</a:t>
            </a:r>
            <a:r>
              <a:rPr lang="it-IT" sz="2000" dirty="0">
                <a:solidFill>
                  <a:srgbClr val="002060"/>
                </a:solidFill>
              </a:rPr>
              <a:t> </a:t>
            </a:r>
            <a:r>
              <a:rPr lang="it-IT" sz="2000" dirty="0" err="1">
                <a:solidFill>
                  <a:srgbClr val="002060"/>
                </a:solidFill>
              </a:rPr>
              <a:t>one</a:t>
            </a:r>
            <a:r>
              <a:rPr lang="it-IT" sz="2000" dirty="0">
                <a:solidFill>
                  <a:srgbClr val="002060"/>
                </a:solidFill>
              </a:rPr>
              <a:t> to </a:t>
            </a:r>
            <a:r>
              <a:rPr lang="it-IT" sz="2000" dirty="0" err="1">
                <a:solidFill>
                  <a:srgbClr val="002060"/>
                </a:solidFill>
              </a:rPr>
              <a:t>reflect</a:t>
            </a:r>
            <a:r>
              <a:rPr lang="it-IT" sz="2000" dirty="0">
                <a:solidFill>
                  <a:srgbClr val="002060"/>
                </a:solidFill>
              </a:rPr>
              <a:t> </a:t>
            </a:r>
            <a:r>
              <a:rPr lang="it-IT" sz="2000" dirty="0" err="1">
                <a:solidFill>
                  <a:srgbClr val="002060"/>
                </a:solidFill>
              </a:rPr>
              <a:t>upon</a:t>
            </a:r>
            <a:r>
              <a:rPr lang="it-IT" sz="2000" dirty="0">
                <a:solidFill>
                  <a:srgbClr val="002060"/>
                </a:solidFill>
              </a:rPr>
              <a:t> </a:t>
            </a:r>
            <a:r>
              <a:rPr lang="it-IT" sz="2000" dirty="0" err="1">
                <a:solidFill>
                  <a:srgbClr val="002060"/>
                </a:solidFill>
              </a:rPr>
              <a:t>how</a:t>
            </a:r>
            <a:r>
              <a:rPr lang="it-IT" sz="2000" dirty="0">
                <a:solidFill>
                  <a:srgbClr val="002060"/>
                </a:solidFill>
              </a:rPr>
              <a:t> to </a:t>
            </a:r>
            <a:r>
              <a:rPr lang="it-IT" sz="2000" dirty="0" err="1">
                <a:solidFill>
                  <a:srgbClr val="002060"/>
                </a:solidFill>
              </a:rPr>
              <a:t>improve</a:t>
            </a:r>
            <a:r>
              <a:rPr lang="it-IT" sz="2000" dirty="0">
                <a:solidFill>
                  <a:srgbClr val="002060"/>
                </a:solidFill>
              </a:rPr>
              <a:t> policy and </a:t>
            </a:r>
            <a:r>
              <a:rPr lang="it-IT" sz="2000" dirty="0" err="1">
                <a:solidFill>
                  <a:srgbClr val="002060"/>
                </a:solidFill>
              </a:rPr>
              <a:t>legislation</a:t>
            </a:r>
            <a:r>
              <a:rPr lang="it-IT" sz="2000" dirty="0">
                <a:solidFill>
                  <a:srgbClr val="002060"/>
                </a:solidFill>
              </a:rPr>
              <a:t> </a:t>
            </a:r>
            <a:r>
              <a:rPr lang="it-IT" sz="2000" dirty="0" err="1">
                <a:solidFill>
                  <a:srgbClr val="002060"/>
                </a:solidFill>
              </a:rPr>
              <a:t>including</a:t>
            </a:r>
            <a:r>
              <a:rPr lang="it-IT" sz="2000" dirty="0">
                <a:solidFill>
                  <a:srgbClr val="002060"/>
                </a:solidFill>
              </a:rPr>
              <a:t> marketing of </a:t>
            </a:r>
            <a:r>
              <a:rPr lang="it-IT" sz="2000" dirty="0" err="1">
                <a:solidFill>
                  <a:srgbClr val="002060"/>
                </a:solidFill>
              </a:rPr>
              <a:t>already</a:t>
            </a:r>
            <a:r>
              <a:rPr lang="it-IT" sz="2000" dirty="0">
                <a:solidFill>
                  <a:srgbClr val="002060"/>
                </a:solidFill>
              </a:rPr>
              <a:t> </a:t>
            </a:r>
            <a:r>
              <a:rPr lang="it-IT" sz="2000" dirty="0" err="1">
                <a:solidFill>
                  <a:srgbClr val="002060"/>
                </a:solidFill>
              </a:rPr>
              <a:t>mixed</a:t>
            </a:r>
            <a:r>
              <a:rPr lang="it-IT" sz="2000" dirty="0">
                <a:solidFill>
                  <a:srgbClr val="002060"/>
                </a:solidFill>
              </a:rPr>
              <a:t> ED with </a:t>
            </a:r>
            <a:r>
              <a:rPr lang="it-IT" sz="2000" dirty="0" err="1">
                <a:solidFill>
                  <a:srgbClr val="002060"/>
                </a:solidFill>
              </a:rPr>
              <a:t>alcohol</a:t>
            </a:r>
            <a:r>
              <a:rPr lang="it-IT" sz="2000" dirty="0">
                <a:solidFill>
                  <a:srgbClr val="002060"/>
                </a:solidFill>
              </a:rPr>
              <a:t> and the </a:t>
            </a:r>
            <a:r>
              <a:rPr lang="it-IT" sz="2000" dirty="0" err="1">
                <a:solidFill>
                  <a:srgbClr val="002060"/>
                </a:solidFill>
              </a:rPr>
              <a:t>amount</a:t>
            </a:r>
            <a:r>
              <a:rPr lang="it-IT" sz="2000" dirty="0">
                <a:solidFill>
                  <a:srgbClr val="002060"/>
                </a:solidFill>
              </a:rPr>
              <a:t> of caffeine, and </a:t>
            </a:r>
            <a:r>
              <a:rPr lang="it-IT" sz="2000" dirty="0" err="1">
                <a:solidFill>
                  <a:srgbClr val="002060"/>
                </a:solidFill>
              </a:rPr>
              <a:t>other</a:t>
            </a:r>
            <a:r>
              <a:rPr lang="it-IT" sz="2000" dirty="0">
                <a:solidFill>
                  <a:srgbClr val="002060"/>
                </a:solidFill>
              </a:rPr>
              <a:t> </a:t>
            </a:r>
            <a:r>
              <a:rPr lang="it-IT" sz="2000" dirty="0" err="1">
                <a:solidFill>
                  <a:srgbClr val="002060"/>
                </a:solidFill>
              </a:rPr>
              <a:t>stimulant</a:t>
            </a:r>
            <a:r>
              <a:rPr lang="it-IT" sz="2000" dirty="0">
                <a:solidFill>
                  <a:srgbClr val="002060"/>
                </a:solidFill>
              </a:rPr>
              <a:t> </a:t>
            </a:r>
            <a:r>
              <a:rPr lang="it-IT" sz="2000" dirty="0" err="1">
                <a:solidFill>
                  <a:srgbClr val="002060"/>
                </a:solidFill>
              </a:rPr>
              <a:t>compounds</a:t>
            </a:r>
            <a:r>
              <a:rPr lang="it-IT" sz="2000" dirty="0">
                <a:solidFill>
                  <a:srgbClr val="002060"/>
                </a:solidFill>
              </a:rPr>
              <a:t>, </a:t>
            </a:r>
            <a:r>
              <a:rPr lang="it-IT" sz="2000" dirty="0" err="1">
                <a:solidFill>
                  <a:srgbClr val="002060"/>
                </a:solidFill>
              </a:rPr>
              <a:t>allowed</a:t>
            </a:r>
            <a:r>
              <a:rPr lang="it-IT" sz="2000" dirty="0">
                <a:solidFill>
                  <a:srgbClr val="002060"/>
                </a:solidFill>
              </a:rPr>
              <a:t> in the </a:t>
            </a:r>
            <a:r>
              <a:rPr lang="it-IT" sz="2000" dirty="0" err="1">
                <a:solidFill>
                  <a:srgbClr val="002060"/>
                </a:solidFill>
              </a:rPr>
              <a:t>pre-mixed</a:t>
            </a:r>
            <a:r>
              <a:rPr lang="it-IT" sz="2000" dirty="0">
                <a:solidFill>
                  <a:srgbClr val="002060"/>
                </a:solidFill>
              </a:rPr>
              <a:t> </a:t>
            </a:r>
            <a:r>
              <a:rPr lang="it-IT" sz="2000" dirty="0" err="1">
                <a:solidFill>
                  <a:srgbClr val="002060"/>
                </a:solidFill>
              </a:rPr>
              <a:t>alcoholic</a:t>
            </a:r>
            <a:r>
              <a:rPr lang="it-IT" sz="2000" dirty="0">
                <a:solidFill>
                  <a:srgbClr val="002060"/>
                </a:solidFill>
              </a:rPr>
              <a:t> </a:t>
            </a:r>
            <a:r>
              <a:rPr lang="it-IT" sz="2000" dirty="0" err="1" smtClean="0">
                <a:solidFill>
                  <a:srgbClr val="002060"/>
                </a:solidFill>
              </a:rPr>
              <a:t>drinks</a:t>
            </a:r>
            <a:endParaRPr lang="it-IT" sz="2000" dirty="0">
              <a:solidFill>
                <a:srgbClr val="002060"/>
              </a:solidFill>
            </a:endParaRPr>
          </a:p>
          <a:p>
            <a:pPr algn="just"/>
            <a:endParaRPr lang="it-IT" sz="2000" dirty="0">
              <a:solidFill>
                <a:srgbClr val="002060"/>
              </a:solidFill>
            </a:endParaRPr>
          </a:p>
          <a:p>
            <a:pPr algn="just"/>
            <a:endParaRPr lang="it-IT" sz="2000" dirty="0" smtClean="0">
              <a:solidFill>
                <a:srgbClr val="002060"/>
              </a:solidFill>
            </a:endParaRPr>
          </a:p>
          <a:p>
            <a:pPr algn="just"/>
            <a:r>
              <a:rPr lang="it-IT" sz="2000" dirty="0" err="1">
                <a:solidFill>
                  <a:srgbClr val="002060"/>
                </a:solidFill>
              </a:rPr>
              <a:t>P</a:t>
            </a:r>
            <a:r>
              <a:rPr lang="it-IT" sz="2000" dirty="0" err="1" smtClean="0">
                <a:solidFill>
                  <a:srgbClr val="002060"/>
                </a:solidFill>
              </a:rPr>
              <a:t>olitical</a:t>
            </a:r>
            <a:r>
              <a:rPr lang="it-IT" sz="2000" dirty="0" smtClean="0">
                <a:solidFill>
                  <a:srgbClr val="002060"/>
                </a:solidFill>
              </a:rPr>
              <a:t> </a:t>
            </a:r>
            <a:r>
              <a:rPr lang="it-IT" sz="2000" dirty="0">
                <a:solidFill>
                  <a:srgbClr val="002060"/>
                </a:solidFill>
              </a:rPr>
              <a:t>and marketing </a:t>
            </a:r>
            <a:r>
              <a:rPr lang="it-IT" sz="2000" dirty="0" err="1">
                <a:solidFill>
                  <a:srgbClr val="002060"/>
                </a:solidFill>
              </a:rPr>
              <a:t>intervention</a:t>
            </a:r>
            <a:r>
              <a:rPr lang="it-IT" sz="2000" dirty="0">
                <a:solidFill>
                  <a:srgbClr val="002060"/>
                </a:solidFill>
              </a:rPr>
              <a:t> </a:t>
            </a:r>
            <a:r>
              <a:rPr lang="it-IT" sz="2000" dirty="0" err="1">
                <a:solidFill>
                  <a:srgbClr val="002060"/>
                </a:solidFill>
              </a:rPr>
              <a:t>should</a:t>
            </a:r>
            <a:r>
              <a:rPr lang="it-IT" sz="2000" dirty="0">
                <a:solidFill>
                  <a:srgbClr val="002060"/>
                </a:solidFill>
              </a:rPr>
              <a:t> </a:t>
            </a:r>
            <a:r>
              <a:rPr lang="it-IT" sz="2000" dirty="0" err="1">
                <a:solidFill>
                  <a:srgbClr val="002060"/>
                </a:solidFill>
              </a:rPr>
              <a:t>implement</a:t>
            </a:r>
            <a:r>
              <a:rPr lang="it-IT" sz="2000" dirty="0">
                <a:solidFill>
                  <a:srgbClr val="002060"/>
                </a:solidFill>
              </a:rPr>
              <a:t> </a:t>
            </a:r>
            <a:r>
              <a:rPr lang="it-IT" sz="2000" dirty="0" err="1">
                <a:solidFill>
                  <a:srgbClr val="002060"/>
                </a:solidFill>
              </a:rPr>
              <a:t>strategies</a:t>
            </a:r>
            <a:r>
              <a:rPr lang="it-IT" sz="2000" dirty="0">
                <a:solidFill>
                  <a:srgbClr val="002060"/>
                </a:solidFill>
              </a:rPr>
              <a:t> to </a:t>
            </a:r>
            <a:r>
              <a:rPr lang="it-IT" sz="2000" dirty="0" err="1">
                <a:solidFill>
                  <a:srgbClr val="002060"/>
                </a:solidFill>
              </a:rPr>
              <a:t>protect</a:t>
            </a:r>
            <a:r>
              <a:rPr lang="it-IT" sz="2000" dirty="0">
                <a:solidFill>
                  <a:srgbClr val="002060"/>
                </a:solidFill>
              </a:rPr>
              <a:t> teenagers from </a:t>
            </a:r>
            <a:r>
              <a:rPr lang="it-IT" sz="2000" dirty="0" err="1">
                <a:solidFill>
                  <a:srgbClr val="002060"/>
                </a:solidFill>
              </a:rPr>
              <a:t>unexpected</a:t>
            </a:r>
            <a:r>
              <a:rPr lang="it-IT" sz="2000" dirty="0">
                <a:solidFill>
                  <a:srgbClr val="002060"/>
                </a:solidFill>
              </a:rPr>
              <a:t> </a:t>
            </a:r>
            <a:r>
              <a:rPr lang="it-IT" sz="2000" dirty="0" err="1">
                <a:solidFill>
                  <a:srgbClr val="002060"/>
                </a:solidFill>
              </a:rPr>
              <a:t>dangerous</a:t>
            </a:r>
            <a:r>
              <a:rPr lang="it-IT" sz="2000" dirty="0">
                <a:solidFill>
                  <a:srgbClr val="002060"/>
                </a:solidFill>
              </a:rPr>
              <a:t> </a:t>
            </a:r>
            <a:r>
              <a:rPr lang="it-IT" sz="2000" dirty="0" err="1">
                <a:solidFill>
                  <a:srgbClr val="002060"/>
                </a:solidFill>
              </a:rPr>
              <a:t>health</a:t>
            </a:r>
            <a:r>
              <a:rPr lang="it-IT" sz="2000" dirty="0">
                <a:solidFill>
                  <a:srgbClr val="002060"/>
                </a:solidFill>
              </a:rPr>
              <a:t> </a:t>
            </a:r>
            <a:r>
              <a:rPr lang="it-IT" sz="2000" dirty="0" err="1">
                <a:solidFill>
                  <a:srgbClr val="002060"/>
                </a:solidFill>
              </a:rPr>
              <a:t>consequences</a:t>
            </a:r>
            <a:r>
              <a:rPr lang="it-IT" sz="2000" dirty="0">
                <a:solidFill>
                  <a:srgbClr val="002060"/>
                </a:solidFill>
              </a:rPr>
              <a:t> </a:t>
            </a:r>
          </a:p>
          <a:p>
            <a:pPr algn="just"/>
            <a:endParaRPr lang="it-IT" sz="2000" dirty="0">
              <a:solidFill>
                <a:srgbClr val="002060"/>
              </a:solidFill>
            </a:endParaRP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5375064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4828812" y="5376808"/>
            <a:ext cx="4014528" cy="1200329"/>
          </a:xfrm>
          <a:prstGeom prst="rect">
            <a:avLst/>
          </a:prstGeom>
          <a:noFill/>
        </p:spPr>
        <p:txBody>
          <a:bodyPr wrap="square" rtlCol="0">
            <a:spAutoFit/>
          </a:bodyPr>
          <a:lstStyle/>
          <a:p>
            <a:r>
              <a:rPr lang="it-IT" sz="1800" dirty="0" smtClean="0">
                <a:solidFill>
                  <a:srgbClr val="898989"/>
                </a:solidFill>
                <a:latin typeface="+mj-lt"/>
              </a:rPr>
              <a:t>Sabrina </a:t>
            </a:r>
            <a:r>
              <a:rPr lang="it-IT" sz="1800" dirty="0">
                <a:solidFill>
                  <a:srgbClr val="898989"/>
                </a:solidFill>
                <a:latin typeface="+mj-lt"/>
              </a:rPr>
              <a:t>Molinaro, </a:t>
            </a:r>
            <a:r>
              <a:rPr lang="it-IT" sz="1800" dirty="0" err="1">
                <a:solidFill>
                  <a:srgbClr val="898989"/>
                </a:solidFill>
                <a:latin typeface="+mj-lt"/>
              </a:rPr>
              <a:t>Ph.D</a:t>
            </a:r>
            <a:endParaRPr lang="it-IT" sz="1800" dirty="0">
              <a:solidFill>
                <a:srgbClr val="898989"/>
              </a:solidFill>
              <a:latin typeface="+mj-lt"/>
            </a:endParaRPr>
          </a:p>
          <a:p>
            <a:r>
              <a:rPr lang="it-IT" sz="1100" dirty="0">
                <a:solidFill>
                  <a:srgbClr val="898989"/>
                </a:solidFill>
                <a:latin typeface="+mj-lt"/>
              </a:rPr>
              <a:t>Responsabile della Sez. Epidemiologia </a:t>
            </a:r>
          </a:p>
          <a:p>
            <a:r>
              <a:rPr lang="it-IT" sz="1100" dirty="0">
                <a:solidFill>
                  <a:srgbClr val="898989"/>
                </a:solidFill>
                <a:latin typeface="+mj-lt"/>
              </a:rPr>
              <a:t>Istituto di Fisiologia Clinica</a:t>
            </a:r>
          </a:p>
          <a:p>
            <a:r>
              <a:rPr lang="it-IT" sz="1800" dirty="0">
                <a:solidFill>
                  <a:srgbClr val="898989"/>
                </a:solidFill>
                <a:latin typeface="+mj-lt"/>
              </a:rPr>
              <a:t>Consiglio Nazionale </a:t>
            </a:r>
            <a:r>
              <a:rPr lang="it-IT" sz="1800" dirty="0" smtClean="0">
                <a:solidFill>
                  <a:srgbClr val="898989"/>
                </a:solidFill>
                <a:latin typeface="+mj-lt"/>
              </a:rPr>
              <a:t>delle Ricerche </a:t>
            </a:r>
            <a:endParaRPr lang="it-IT" sz="1800" dirty="0">
              <a:solidFill>
                <a:srgbClr val="898989"/>
              </a:solidFill>
              <a:latin typeface="+mj-lt"/>
            </a:endParaRPr>
          </a:p>
          <a:p>
            <a:r>
              <a:rPr lang="it-IT" sz="1200" dirty="0">
                <a:solidFill>
                  <a:srgbClr val="898989"/>
                </a:solidFill>
                <a:latin typeface="+mj-lt"/>
              </a:rPr>
              <a:t>www </a:t>
            </a:r>
            <a:r>
              <a:rPr lang="it-IT" sz="1200" dirty="0" err="1">
                <a:solidFill>
                  <a:srgbClr val="898989"/>
                </a:solidFill>
                <a:latin typeface="+mj-lt"/>
              </a:rPr>
              <a:t>epid.cnr.it</a:t>
            </a:r>
            <a:endParaRPr lang="it-IT" sz="1200" dirty="0">
              <a:solidFill>
                <a:srgbClr val="898989"/>
              </a:solidFill>
              <a:latin typeface="+mj-lt"/>
            </a:endParaRPr>
          </a:p>
        </p:txBody>
      </p:sp>
      <p:pic>
        <p:nvPicPr>
          <p:cNvPr id="5" name="Picture 9" descr="E:\cnr\DSC00986.JPG"/>
          <p:cNvPicPr>
            <a:picLocks noChangeAspect="1" noChangeArrowheads="1"/>
          </p:cNvPicPr>
          <p:nvPr/>
        </p:nvPicPr>
        <p:blipFill>
          <a:blip r:embed="rId2" cstate="email">
            <a:alphaModFix amt="94000"/>
            <a:extLst/>
          </a:blip>
          <a:srcRect/>
          <a:stretch>
            <a:fillRect/>
          </a:stretch>
        </p:blipFill>
        <p:spPr bwMode="auto">
          <a:xfrm>
            <a:off x="4567003" y="299384"/>
            <a:ext cx="4127427" cy="30955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Rettangolo 7"/>
          <p:cNvSpPr>
            <a:spLocks noChangeArrowheads="1"/>
          </p:cNvSpPr>
          <p:nvPr/>
        </p:nvSpPr>
        <p:spPr bwMode="auto">
          <a:xfrm>
            <a:off x="718522" y="1849026"/>
            <a:ext cx="384901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it-IT" sz="1400" dirty="0" err="1">
                <a:solidFill>
                  <a:srgbClr val="7F7F7F"/>
                </a:solidFill>
                <a:latin typeface="American Typewriter" charset="0"/>
                <a:cs typeface="American Typewriter" charset="0"/>
              </a:rPr>
              <a:t>Acknowledgement</a:t>
            </a:r>
            <a:endParaRPr lang="it-IT" sz="1400" dirty="0">
              <a:solidFill>
                <a:srgbClr val="7F7F7F"/>
              </a:solidFill>
              <a:latin typeface="American Typewriter" charset="0"/>
              <a:cs typeface="American Typewriter" charset="0"/>
            </a:endParaRPr>
          </a:p>
          <a:p>
            <a:endParaRPr lang="it-IT" sz="1400" dirty="0">
              <a:solidFill>
                <a:srgbClr val="7F7F7F"/>
              </a:solidFill>
              <a:latin typeface="American Typewriter" charset="0"/>
              <a:cs typeface="American Typewriter" charset="0"/>
            </a:endParaRPr>
          </a:p>
          <a:p>
            <a:endParaRPr lang="it-IT" sz="1400" dirty="0">
              <a:solidFill>
                <a:srgbClr val="7F7F7F"/>
              </a:solidFill>
              <a:latin typeface="American Typewriter" charset="0"/>
              <a:cs typeface="American Typewriter" charset="0"/>
            </a:endParaRPr>
          </a:p>
          <a:p>
            <a:r>
              <a:rPr lang="it-IT" sz="1400" dirty="0">
                <a:solidFill>
                  <a:srgbClr val="7F7F7F"/>
                </a:solidFill>
                <a:latin typeface="American Typewriter" charset="0"/>
                <a:cs typeface="American Typewriter" charset="0"/>
              </a:rPr>
              <a:t>Marco Scalese</a:t>
            </a:r>
          </a:p>
          <a:p>
            <a:r>
              <a:rPr lang="it-IT" sz="1400" dirty="0">
                <a:solidFill>
                  <a:srgbClr val="7F7F7F"/>
                </a:solidFill>
                <a:latin typeface="American Typewriter" charset="0"/>
                <a:cs typeface="American Typewriter" charset="0"/>
              </a:rPr>
              <a:t>Francesca </a:t>
            </a:r>
            <a:r>
              <a:rPr lang="it-IT" sz="1400" dirty="0" err="1">
                <a:solidFill>
                  <a:srgbClr val="7F7F7F"/>
                </a:solidFill>
                <a:latin typeface="American Typewriter" charset="0"/>
                <a:cs typeface="American Typewriter" charset="0"/>
              </a:rPr>
              <a:t>Denoth</a:t>
            </a:r>
            <a:endParaRPr lang="it-IT" sz="1400" dirty="0">
              <a:solidFill>
                <a:srgbClr val="7F7F7F"/>
              </a:solidFill>
              <a:latin typeface="American Typewriter" charset="0"/>
              <a:cs typeface="American Typewriter" charset="0"/>
            </a:endParaRPr>
          </a:p>
          <a:p>
            <a:r>
              <a:rPr lang="it-IT" sz="1400" dirty="0">
                <a:solidFill>
                  <a:srgbClr val="7F7F7F"/>
                </a:solidFill>
                <a:latin typeface="American Typewriter" charset="0"/>
                <a:cs typeface="American Typewriter" charset="0"/>
              </a:rPr>
              <a:t>Valeria Siciliano</a:t>
            </a:r>
          </a:p>
          <a:p>
            <a:r>
              <a:rPr lang="it-IT" sz="1400" dirty="0">
                <a:solidFill>
                  <a:srgbClr val="7F7F7F"/>
                </a:solidFill>
                <a:latin typeface="American Typewriter" charset="0"/>
                <a:cs typeface="American Typewriter" charset="0"/>
              </a:rPr>
              <a:t>Luca Bastiani</a:t>
            </a:r>
          </a:p>
          <a:p>
            <a:r>
              <a:rPr lang="it-IT" sz="1400" dirty="0">
                <a:solidFill>
                  <a:srgbClr val="7F7F7F"/>
                </a:solidFill>
                <a:latin typeface="American Typewriter" charset="0"/>
                <a:cs typeface="American Typewriter" charset="0"/>
              </a:rPr>
              <a:t>Rodolfo Cotechini</a:t>
            </a:r>
          </a:p>
          <a:p>
            <a:r>
              <a:rPr lang="it-IT" sz="1400" dirty="0">
                <a:solidFill>
                  <a:srgbClr val="7F7F7F"/>
                </a:solidFill>
                <a:latin typeface="American Typewriter" charset="0"/>
                <a:cs typeface="American Typewriter" charset="0"/>
              </a:rPr>
              <a:t>Arianna </a:t>
            </a:r>
            <a:r>
              <a:rPr lang="it-IT" sz="1400" dirty="0" err="1">
                <a:solidFill>
                  <a:srgbClr val="7F7F7F"/>
                </a:solidFill>
                <a:latin typeface="American Typewriter" charset="0"/>
                <a:cs typeface="American Typewriter" charset="0"/>
              </a:rPr>
              <a:t>Cutilli</a:t>
            </a:r>
            <a:endParaRPr lang="it-IT" sz="1400" dirty="0">
              <a:solidFill>
                <a:srgbClr val="7F7F7F"/>
              </a:solidFill>
              <a:latin typeface="American Typewriter" charset="0"/>
              <a:cs typeface="American Typewriter" charset="0"/>
            </a:endParaRPr>
          </a:p>
          <a:p>
            <a:endParaRPr lang="it-IT" sz="1400" dirty="0">
              <a:solidFill>
                <a:srgbClr val="7F7F7F"/>
              </a:solidFill>
              <a:latin typeface="American Typewriter" charset="0"/>
              <a:cs typeface="American Typewriter" charset="0"/>
            </a:endParaRPr>
          </a:p>
          <a:p>
            <a:endParaRPr lang="it-IT" sz="1400" dirty="0">
              <a:solidFill>
                <a:srgbClr val="7F7F7F"/>
              </a:solidFill>
              <a:latin typeface="American Typewriter" charset="0"/>
            </a:endParaRPr>
          </a:p>
          <a:p>
            <a:endParaRPr lang="it-IT" sz="1400" dirty="0" smtClean="0">
              <a:solidFill>
                <a:srgbClr val="7F7F7F"/>
              </a:solidFill>
              <a:latin typeface="American Typewriter" charset="0"/>
            </a:endParaRPr>
          </a:p>
          <a:p>
            <a:r>
              <a:rPr lang="it-IT" sz="1400" dirty="0" err="1" smtClean="0">
                <a:solidFill>
                  <a:srgbClr val="7F7F7F"/>
                </a:solidFill>
                <a:latin typeface="American Typewriter" charset="0"/>
              </a:rPr>
              <a:t>WWW.epid.ifc.cnr.it</a:t>
            </a:r>
            <a:endParaRPr lang="it-IT" sz="1400" dirty="0">
              <a:solidFill>
                <a:srgbClr val="7F7F7F"/>
              </a:solidFill>
              <a:latin typeface="American Typewriter" charset="0"/>
            </a:endParaRPr>
          </a:p>
          <a:p>
            <a:r>
              <a:rPr lang="it-IT" sz="1400" dirty="0" err="1">
                <a:solidFill>
                  <a:srgbClr val="7F7F7F"/>
                </a:solidFill>
                <a:latin typeface="American Typewriter" charset="0"/>
              </a:rPr>
              <a:t>molinaro@ifc.cnr.it</a:t>
            </a:r>
            <a:endParaRPr lang="it-IT" sz="1400" dirty="0">
              <a:solidFill>
                <a:srgbClr val="7F7F7F"/>
              </a:solidFill>
              <a:latin typeface="American Typewriter" charset="0"/>
            </a:endParaRPr>
          </a:p>
          <a:p>
            <a:endParaRPr lang="it-IT" sz="1400" dirty="0">
              <a:solidFill>
                <a:srgbClr val="7F7F7F"/>
              </a:solidFill>
              <a:latin typeface="American Typewriter" charset="0"/>
            </a:endParaRPr>
          </a:p>
        </p:txBody>
      </p:sp>
      <p:sp>
        <p:nvSpPr>
          <p:cNvPr id="9" name="Rettangolo 8"/>
          <p:cNvSpPr/>
          <p:nvPr/>
        </p:nvSpPr>
        <p:spPr>
          <a:xfrm>
            <a:off x="4748210" y="3780284"/>
            <a:ext cx="4066603" cy="1200329"/>
          </a:xfrm>
          <a:prstGeom prst="rect">
            <a:avLst/>
          </a:prstGeom>
        </p:spPr>
        <p:txBody>
          <a:bodyPr wrap="square">
            <a:spAutoFit/>
          </a:bodyPr>
          <a:lstStyle/>
          <a:p>
            <a:r>
              <a:rPr lang="it-IT" sz="3600" dirty="0" err="1">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Thank</a:t>
            </a:r>
            <a:r>
              <a:rPr lang="it-IT" sz="3600" dirty="0">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 </a:t>
            </a:r>
            <a:r>
              <a:rPr lang="it-IT" sz="3600" dirty="0" err="1">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you</a:t>
            </a:r>
            <a:r>
              <a:rPr lang="it-IT" sz="3600" dirty="0">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 for </a:t>
            </a:r>
            <a:r>
              <a:rPr lang="it-IT" sz="3600" dirty="0" err="1">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your</a:t>
            </a:r>
            <a:r>
              <a:rPr lang="it-IT" sz="3600" dirty="0">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 </a:t>
            </a:r>
            <a:r>
              <a:rPr lang="it-IT" sz="3600" dirty="0" err="1">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attention</a:t>
            </a:r>
            <a:r>
              <a:rPr lang="it-IT" sz="3600" dirty="0">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rPr>
              <a:t>!</a:t>
            </a:r>
            <a:endParaRPr lang="it-IT" sz="3600" i="1" dirty="0">
              <a:ln w="18000">
                <a:solidFill>
                  <a:schemeClr val="accent2">
                    <a:satMod val="140000"/>
                  </a:schemeClr>
                </a:solidFill>
                <a:prstDash val="solid"/>
                <a:miter lim="800000"/>
              </a:ln>
              <a:solidFill>
                <a:srgbClr val="7F7F7F"/>
              </a:solidFill>
              <a:effectLst>
                <a:outerShdw blurRad="25500" dist="23000" dir="7020000" algn="tl">
                  <a:srgbClr val="000000">
                    <a:alpha val="50000"/>
                  </a:srgbClr>
                </a:outerShdw>
              </a:effectLst>
              <a:latin typeface="American Typewriter" charset="0"/>
            </a:endParaRPr>
          </a:p>
        </p:txBody>
      </p:sp>
      <p:sp>
        <p:nvSpPr>
          <p:cNvPr id="10" name="Rettangolo 9"/>
          <p:cNvSpPr/>
          <p:nvPr/>
        </p:nvSpPr>
        <p:spPr>
          <a:xfrm>
            <a:off x="611560" y="1268760"/>
            <a:ext cx="2365904" cy="461665"/>
          </a:xfrm>
          <a:prstGeom prst="rect">
            <a:avLst/>
          </a:prstGeom>
        </p:spPr>
        <p:txBody>
          <a:bodyPr wrap="none">
            <a:spAutoFit/>
          </a:bodyPr>
          <a:lstStyle/>
          <a:p>
            <a:pPr>
              <a:defRPr/>
            </a:pPr>
            <a:r>
              <a:rPr lang="en-GB" sz="2400" dirty="0" smtClean="0">
                <a:solidFill>
                  <a:schemeClr val="tx1">
                    <a:lumMod val="75000"/>
                    <a:lumOff val="25000"/>
                  </a:schemeClr>
                </a:solidFill>
                <a:latin typeface="+mj-lt"/>
                <a:cs typeface="Andale Mono"/>
              </a:rPr>
              <a:t>Acknowledgment</a:t>
            </a:r>
            <a:endParaRPr lang="en-GB" sz="2400" dirty="0">
              <a:solidFill>
                <a:schemeClr val="tx1">
                  <a:lumMod val="75000"/>
                  <a:lumOff val="25000"/>
                </a:schemeClr>
              </a:solidFill>
              <a:latin typeface="+mj-lt"/>
              <a:cs typeface="Andale Mono"/>
            </a:endParaRPr>
          </a:p>
        </p:txBody>
      </p:sp>
    </p:spTree>
    <p:extLst>
      <p:ext uri="{BB962C8B-B14F-4D97-AF65-F5344CB8AC3E}">
        <p14:creationId xmlns:p14="http://schemas.microsoft.com/office/powerpoint/2010/main" val="664392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619527"/>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260648"/>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INTRODUCTION: STATE OF THE ART</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ENERGY DRINKS (ED)</a:t>
            </a:r>
            <a:endParaRPr lang="it-IT" sz="2100" cap="all" dirty="0">
              <a:solidFill>
                <a:schemeClr val="accent1">
                  <a:lumMod val="50000"/>
                </a:schemeClr>
              </a:solidFill>
              <a:latin typeface="Arial" pitchFamily="34" charset="0"/>
              <a:cs typeface="Arial" pitchFamily="34" charset="0"/>
            </a:endParaRPr>
          </a:p>
        </p:txBody>
      </p:sp>
      <p:sp>
        <p:nvSpPr>
          <p:cNvPr id="10" name="Rettangolo 9"/>
          <p:cNvSpPr/>
          <p:nvPr/>
        </p:nvSpPr>
        <p:spPr>
          <a:xfrm>
            <a:off x="1451094" y="1196752"/>
            <a:ext cx="7225362" cy="3970318"/>
          </a:xfrm>
          <a:prstGeom prst="rect">
            <a:avLst/>
          </a:prstGeom>
        </p:spPr>
        <p:txBody>
          <a:bodyPr wrap="square">
            <a:spAutoFit/>
          </a:bodyPr>
          <a:lstStyle/>
          <a:p>
            <a:pPr algn="just"/>
            <a:r>
              <a:rPr lang="it-IT" dirty="0">
                <a:solidFill>
                  <a:srgbClr val="002060"/>
                </a:solidFill>
                <a:latin typeface="+mj-lt"/>
              </a:rPr>
              <a:t>Energy </a:t>
            </a:r>
            <a:r>
              <a:rPr lang="it-IT" dirty="0" err="1">
                <a:solidFill>
                  <a:srgbClr val="002060"/>
                </a:solidFill>
                <a:latin typeface="+mj-lt"/>
              </a:rPr>
              <a:t>drinks</a:t>
            </a:r>
            <a:r>
              <a:rPr lang="it-IT" dirty="0">
                <a:solidFill>
                  <a:srgbClr val="002060"/>
                </a:solidFill>
                <a:latin typeface="+mj-lt"/>
              </a:rPr>
              <a:t> (</a:t>
            </a:r>
            <a:r>
              <a:rPr lang="it-IT" dirty="0" err="1">
                <a:solidFill>
                  <a:srgbClr val="002060"/>
                </a:solidFill>
                <a:latin typeface="+mj-lt"/>
              </a:rPr>
              <a:t>EDs</a:t>
            </a:r>
            <a:r>
              <a:rPr lang="it-IT" dirty="0">
                <a:solidFill>
                  <a:srgbClr val="002060"/>
                </a:solidFill>
                <a:latin typeface="+mj-lt"/>
              </a:rPr>
              <a:t>) are a </a:t>
            </a:r>
            <a:r>
              <a:rPr lang="it-IT" dirty="0" err="1">
                <a:solidFill>
                  <a:srgbClr val="002060"/>
                </a:solidFill>
                <a:latin typeface="+mj-lt"/>
              </a:rPr>
              <a:t>group</a:t>
            </a:r>
            <a:r>
              <a:rPr lang="it-IT" dirty="0">
                <a:solidFill>
                  <a:srgbClr val="002060"/>
                </a:solidFill>
                <a:latin typeface="+mj-lt"/>
              </a:rPr>
              <a:t> of </a:t>
            </a:r>
            <a:r>
              <a:rPr lang="it-IT" dirty="0" err="1">
                <a:solidFill>
                  <a:srgbClr val="002060"/>
                </a:solidFill>
                <a:latin typeface="+mj-lt"/>
              </a:rPr>
              <a:t>beverages</a:t>
            </a:r>
            <a:r>
              <a:rPr lang="it-IT" dirty="0">
                <a:solidFill>
                  <a:srgbClr val="002060"/>
                </a:solidFill>
                <a:latin typeface="+mj-lt"/>
              </a:rPr>
              <a:t> </a:t>
            </a:r>
            <a:r>
              <a:rPr lang="it-IT" dirty="0" err="1">
                <a:solidFill>
                  <a:srgbClr val="002060"/>
                </a:solidFill>
                <a:latin typeface="+mj-lt"/>
              </a:rPr>
              <a:t>used</a:t>
            </a:r>
            <a:r>
              <a:rPr lang="it-IT" dirty="0">
                <a:solidFill>
                  <a:srgbClr val="002060"/>
                </a:solidFill>
                <a:latin typeface="+mj-lt"/>
              </a:rPr>
              <a:t> to </a:t>
            </a:r>
            <a:r>
              <a:rPr lang="it-IT" dirty="0" err="1">
                <a:solidFill>
                  <a:srgbClr val="002060"/>
                </a:solidFill>
                <a:latin typeface="+mj-lt"/>
              </a:rPr>
              <a:t>provide</a:t>
            </a:r>
            <a:r>
              <a:rPr lang="it-IT" dirty="0">
                <a:solidFill>
                  <a:srgbClr val="002060"/>
                </a:solidFill>
                <a:latin typeface="+mj-lt"/>
              </a:rPr>
              <a:t> an extra </a:t>
            </a:r>
            <a:r>
              <a:rPr lang="it-IT" dirty="0" err="1">
                <a:solidFill>
                  <a:srgbClr val="002060"/>
                </a:solidFill>
                <a:latin typeface="+mj-lt"/>
              </a:rPr>
              <a:t>burst</a:t>
            </a:r>
            <a:r>
              <a:rPr lang="it-IT" dirty="0">
                <a:solidFill>
                  <a:srgbClr val="002060"/>
                </a:solidFill>
                <a:latin typeface="+mj-lt"/>
              </a:rPr>
              <a:t> of </a:t>
            </a:r>
            <a:r>
              <a:rPr lang="it-IT" dirty="0" err="1">
                <a:solidFill>
                  <a:srgbClr val="002060"/>
                </a:solidFill>
                <a:latin typeface="+mj-lt"/>
              </a:rPr>
              <a:t>energy</a:t>
            </a:r>
            <a:r>
              <a:rPr lang="it-IT" dirty="0">
                <a:solidFill>
                  <a:srgbClr val="002060"/>
                </a:solidFill>
                <a:latin typeface="+mj-lt"/>
              </a:rPr>
              <a:t>, </a:t>
            </a:r>
            <a:r>
              <a:rPr lang="it-IT" dirty="0" err="1">
                <a:solidFill>
                  <a:srgbClr val="002060"/>
                </a:solidFill>
                <a:latin typeface="+mj-lt"/>
              </a:rPr>
              <a:t>promote</a:t>
            </a:r>
            <a:r>
              <a:rPr lang="it-IT" dirty="0">
                <a:solidFill>
                  <a:srgbClr val="002060"/>
                </a:solidFill>
                <a:latin typeface="+mj-lt"/>
              </a:rPr>
              <a:t> </a:t>
            </a:r>
            <a:r>
              <a:rPr lang="it-IT" dirty="0" err="1">
                <a:solidFill>
                  <a:srgbClr val="002060"/>
                </a:solidFill>
                <a:latin typeface="+mj-lt"/>
              </a:rPr>
              <a:t>wakefulness</a:t>
            </a:r>
            <a:r>
              <a:rPr lang="it-IT" dirty="0">
                <a:solidFill>
                  <a:srgbClr val="002060"/>
                </a:solidFill>
                <a:latin typeface="+mj-lt"/>
              </a:rPr>
              <a:t>, </a:t>
            </a:r>
            <a:r>
              <a:rPr lang="it-IT" dirty="0" err="1">
                <a:solidFill>
                  <a:srgbClr val="002060"/>
                </a:solidFill>
                <a:latin typeface="+mj-lt"/>
              </a:rPr>
              <a:t>increase</a:t>
            </a:r>
            <a:r>
              <a:rPr lang="it-IT" dirty="0">
                <a:solidFill>
                  <a:srgbClr val="002060"/>
                </a:solidFill>
                <a:latin typeface="+mj-lt"/>
              </a:rPr>
              <a:t> </a:t>
            </a:r>
            <a:r>
              <a:rPr lang="it-IT" dirty="0" err="1">
                <a:solidFill>
                  <a:srgbClr val="002060"/>
                </a:solidFill>
                <a:latin typeface="+mj-lt"/>
              </a:rPr>
              <a:t>attention</a:t>
            </a:r>
            <a:r>
              <a:rPr lang="it-IT" dirty="0">
                <a:solidFill>
                  <a:srgbClr val="002060"/>
                </a:solidFill>
                <a:latin typeface="+mj-lt"/>
              </a:rPr>
              <a:t> </a:t>
            </a:r>
            <a:r>
              <a:rPr lang="it-IT" dirty="0" smtClean="0">
                <a:solidFill>
                  <a:srgbClr val="002060"/>
                </a:solidFill>
                <a:latin typeface="+mj-lt"/>
              </a:rPr>
              <a:t>, </a:t>
            </a:r>
            <a:r>
              <a:rPr lang="it-IT" dirty="0" err="1">
                <a:solidFill>
                  <a:srgbClr val="002060"/>
                </a:solidFill>
                <a:latin typeface="+mj-lt"/>
              </a:rPr>
              <a:t>maintain</a:t>
            </a:r>
            <a:r>
              <a:rPr lang="it-IT" dirty="0">
                <a:solidFill>
                  <a:srgbClr val="002060"/>
                </a:solidFill>
                <a:latin typeface="+mj-lt"/>
              </a:rPr>
              <a:t> </a:t>
            </a:r>
            <a:r>
              <a:rPr lang="it-IT" dirty="0" err="1">
                <a:solidFill>
                  <a:srgbClr val="002060"/>
                </a:solidFill>
                <a:latin typeface="+mj-lt"/>
              </a:rPr>
              <a:t>alertness</a:t>
            </a:r>
            <a:r>
              <a:rPr lang="it-IT" dirty="0">
                <a:solidFill>
                  <a:srgbClr val="002060"/>
                </a:solidFill>
                <a:latin typeface="+mj-lt"/>
              </a:rPr>
              <a:t>, and </a:t>
            </a:r>
            <a:r>
              <a:rPr lang="it-IT" dirty="0" err="1">
                <a:solidFill>
                  <a:srgbClr val="002060"/>
                </a:solidFill>
                <a:latin typeface="+mj-lt"/>
              </a:rPr>
              <a:t>improve</a:t>
            </a:r>
            <a:r>
              <a:rPr lang="it-IT" dirty="0">
                <a:solidFill>
                  <a:srgbClr val="002060"/>
                </a:solidFill>
                <a:latin typeface="+mj-lt"/>
              </a:rPr>
              <a:t> </a:t>
            </a:r>
            <a:r>
              <a:rPr lang="it-IT" dirty="0" err="1">
                <a:solidFill>
                  <a:srgbClr val="002060"/>
                </a:solidFill>
                <a:latin typeface="+mj-lt"/>
              </a:rPr>
              <a:t>athletic</a:t>
            </a:r>
            <a:r>
              <a:rPr lang="it-IT" dirty="0">
                <a:solidFill>
                  <a:srgbClr val="002060"/>
                </a:solidFill>
                <a:latin typeface="+mj-lt"/>
              </a:rPr>
              <a:t> performance. </a:t>
            </a:r>
          </a:p>
          <a:p>
            <a:endParaRPr lang="en-US" altLang="it-IT" sz="1400" dirty="0" smtClean="0">
              <a:solidFill>
                <a:srgbClr val="002060"/>
              </a:solidFill>
              <a:latin typeface="+mj-lt"/>
              <a:cs typeface="Arial" pitchFamily="34" charset="0"/>
            </a:endParaRPr>
          </a:p>
          <a:p>
            <a:pPr algn="just"/>
            <a:r>
              <a:rPr lang="en-US" dirty="0">
                <a:solidFill>
                  <a:srgbClr val="002060"/>
                </a:solidFill>
                <a:latin typeface="+mj-lt"/>
              </a:rPr>
              <a:t>The main active ingredients of EDs </a:t>
            </a:r>
            <a:r>
              <a:rPr lang="en-US" dirty="0" smtClean="0">
                <a:solidFill>
                  <a:srgbClr val="002060"/>
                </a:solidFill>
                <a:latin typeface="+mj-lt"/>
              </a:rPr>
              <a:t>includes </a:t>
            </a:r>
            <a:r>
              <a:rPr lang="en-US" dirty="0">
                <a:solidFill>
                  <a:srgbClr val="002060"/>
                </a:solidFill>
                <a:latin typeface="+mj-lt"/>
              </a:rPr>
              <a:t>varying amounts of </a:t>
            </a:r>
            <a:r>
              <a:rPr lang="en-US" b="1" dirty="0">
                <a:solidFill>
                  <a:srgbClr val="002060"/>
                </a:solidFill>
                <a:latin typeface="+mj-lt"/>
              </a:rPr>
              <a:t>caffeine</a:t>
            </a:r>
            <a:r>
              <a:rPr lang="en-US" dirty="0">
                <a:solidFill>
                  <a:srgbClr val="002060"/>
                </a:solidFill>
                <a:latin typeface="+mj-lt"/>
              </a:rPr>
              <a:t>, glucose, B- vitamins, herbs and stimulants such as </a:t>
            </a:r>
            <a:r>
              <a:rPr lang="en-US" b="1" dirty="0">
                <a:solidFill>
                  <a:srgbClr val="002060"/>
                </a:solidFill>
                <a:latin typeface="+mj-lt"/>
              </a:rPr>
              <a:t>ephedrine, taurine, ginseng, guarana, green tea, </a:t>
            </a:r>
            <a:r>
              <a:rPr lang="en-US" b="1" dirty="0" smtClean="0">
                <a:solidFill>
                  <a:srgbClr val="002060"/>
                </a:solidFill>
                <a:latin typeface="+mj-lt"/>
              </a:rPr>
              <a:t>carnitine </a:t>
            </a:r>
            <a:r>
              <a:rPr lang="en-US" b="1" dirty="0">
                <a:solidFill>
                  <a:srgbClr val="002060"/>
                </a:solidFill>
                <a:latin typeface="+mj-lt"/>
              </a:rPr>
              <a:t>and yerba </a:t>
            </a:r>
            <a:r>
              <a:rPr lang="en-US" b="1" dirty="0" smtClean="0">
                <a:solidFill>
                  <a:srgbClr val="002060"/>
                </a:solidFill>
                <a:latin typeface="+mj-lt"/>
              </a:rPr>
              <a:t>mate</a:t>
            </a:r>
            <a:r>
              <a:rPr lang="en-US" dirty="0" smtClean="0">
                <a:solidFill>
                  <a:srgbClr val="002060"/>
                </a:solidFill>
                <a:latin typeface="+mj-lt"/>
              </a:rPr>
              <a:t>. </a:t>
            </a:r>
            <a:r>
              <a:rPr lang="en-US" dirty="0">
                <a:solidFill>
                  <a:srgbClr val="002060"/>
                </a:solidFill>
                <a:latin typeface="+mj-lt"/>
              </a:rPr>
              <a:t>Caffeine content ranges from a modest 50mg to an alarming one of 505mg per can or bottle </a:t>
            </a:r>
            <a:r>
              <a:rPr lang="en-US" altLang="it-IT" sz="1400" dirty="0">
                <a:solidFill>
                  <a:srgbClr val="002060"/>
                </a:solidFill>
                <a:cs typeface="Arial" pitchFamily="34" charset="0"/>
              </a:rPr>
              <a:t>[</a:t>
            </a:r>
            <a:r>
              <a:rPr lang="en-US" altLang="it-IT" sz="1400" dirty="0" smtClean="0">
                <a:solidFill>
                  <a:srgbClr val="002060"/>
                </a:solidFill>
                <a:cs typeface="Arial" pitchFamily="34" charset="0"/>
              </a:rPr>
              <a:t>1,2]</a:t>
            </a:r>
            <a:endParaRPr lang="en-US" sz="1400" dirty="0">
              <a:solidFill>
                <a:srgbClr val="002060"/>
              </a:solidFill>
              <a:latin typeface="+mj-lt"/>
            </a:endParaRPr>
          </a:p>
          <a:p>
            <a:r>
              <a:rPr lang="en-US" altLang="it-IT" dirty="0" smtClean="0">
                <a:solidFill>
                  <a:srgbClr val="002060"/>
                </a:solidFill>
                <a:latin typeface="+mj-lt"/>
                <a:cs typeface="Arial" pitchFamily="34" charset="0"/>
              </a:rPr>
              <a:t> </a:t>
            </a:r>
          </a:p>
          <a:p>
            <a:pPr algn="just"/>
            <a:r>
              <a:rPr lang="en-US" dirty="0" smtClean="0">
                <a:solidFill>
                  <a:srgbClr val="002060"/>
                </a:solidFill>
                <a:latin typeface="+mj-lt"/>
              </a:rPr>
              <a:t>Since the introduction of the first ED brand in Austria in 1987, the energy drink market has grown exponentially and their consumption has become increasingly popular among teenagers and young adults, especially students and athletes over the past few years </a:t>
            </a:r>
            <a:r>
              <a:rPr lang="en-US" altLang="it-IT" sz="1400" dirty="0" smtClean="0">
                <a:solidFill>
                  <a:srgbClr val="002060"/>
                </a:solidFill>
                <a:cs typeface="Arial" pitchFamily="34" charset="0"/>
              </a:rPr>
              <a:t>[3]</a:t>
            </a:r>
            <a:endParaRPr lang="en-US" sz="1400" dirty="0">
              <a:solidFill>
                <a:srgbClr val="002060"/>
              </a:solidFill>
              <a:latin typeface="+mj-lt"/>
            </a:endParaRPr>
          </a:p>
        </p:txBody>
      </p:sp>
      <p:pic>
        <p:nvPicPr>
          <p:cNvPr id="13" name="Immagin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cxnSp>
        <p:nvCxnSpPr>
          <p:cNvPr id="16" name="Connettore 1 15"/>
          <p:cNvCxnSpPr/>
          <p:nvPr/>
        </p:nvCxnSpPr>
        <p:spPr>
          <a:xfrm>
            <a:off x="1451094" y="5373216"/>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CasellaDiTesto 1"/>
          <p:cNvSpPr txBox="1"/>
          <p:nvPr/>
        </p:nvSpPr>
        <p:spPr>
          <a:xfrm>
            <a:off x="1475656" y="5579363"/>
            <a:ext cx="7281192" cy="276999"/>
          </a:xfrm>
          <a:prstGeom prst="rect">
            <a:avLst/>
          </a:prstGeom>
          <a:noFill/>
        </p:spPr>
        <p:txBody>
          <a:bodyPr wrap="square" rtlCol="0">
            <a:spAutoFit/>
          </a:bodyPr>
          <a:lstStyle/>
          <a:p>
            <a:r>
              <a:rPr lang="en-US" altLang="it-IT" sz="1200" dirty="0">
                <a:solidFill>
                  <a:srgbClr val="315784"/>
                </a:solidFill>
                <a:cs typeface="Arial" pitchFamily="34" charset="0"/>
              </a:rPr>
              <a:t>[1] </a:t>
            </a:r>
            <a:r>
              <a:rPr lang="it-IT" sz="1200" dirty="0" err="1">
                <a:solidFill>
                  <a:srgbClr val="315784"/>
                </a:solidFill>
                <a:cs typeface="Arial" pitchFamily="34" charset="0"/>
              </a:rPr>
              <a:t>Higgins</a:t>
            </a:r>
            <a:r>
              <a:rPr lang="it-IT" sz="1200" dirty="0">
                <a:solidFill>
                  <a:srgbClr val="315784"/>
                </a:solidFill>
                <a:cs typeface="Arial" pitchFamily="34" charset="0"/>
              </a:rPr>
              <a:t>, </a:t>
            </a:r>
            <a:r>
              <a:rPr lang="it-IT" sz="1200" dirty="0" err="1">
                <a:solidFill>
                  <a:srgbClr val="315784"/>
                </a:solidFill>
                <a:cs typeface="Arial" pitchFamily="34" charset="0"/>
              </a:rPr>
              <a:t>J</a:t>
            </a:r>
            <a:r>
              <a:rPr lang="it-IT" sz="1200" dirty="0">
                <a:solidFill>
                  <a:srgbClr val="315784"/>
                </a:solidFill>
                <a:cs typeface="Arial" pitchFamily="34" charset="0"/>
              </a:rPr>
              <a:t>. P., </a:t>
            </a:r>
            <a:r>
              <a:rPr lang="it-IT" sz="1200" dirty="0" smtClean="0">
                <a:solidFill>
                  <a:srgbClr val="315784"/>
                </a:solidFill>
                <a:cs typeface="Arial" pitchFamily="34" charset="0"/>
              </a:rPr>
              <a:t>(</a:t>
            </a:r>
            <a:r>
              <a:rPr lang="it-IT" sz="1200" dirty="0">
                <a:solidFill>
                  <a:srgbClr val="315784"/>
                </a:solidFill>
                <a:cs typeface="Arial" pitchFamily="34" charset="0"/>
              </a:rPr>
              <a:t>2010</a:t>
            </a:r>
            <a:r>
              <a:rPr lang="it-IT" sz="1200" dirty="0" smtClean="0">
                <a:solidFill>
                  <a:srgbClr val="315784"/>
                </a:solidFill>
                <a:cs typeface="Arial" pitchFamily="34" charset="0"/>
              </a:rPr>
              <a:t>); </a:t>
            </a:r>
            <a:r>
              <a:rPr lang="en-US" altLang="it-IT" sz="1200" dirty="0">
                <a:solidFill>
                  <a:srgbClr val="315784"/>
                </a:solidFill>
                <a:cs typeface="Arial" pitchFamily="34" charset="0"/>
              </a:rPr>
              <a:t>[2] </a:t>
            </a:r>
            <a:r>
              <a:rPr lang="en-US" sz="1200" dirty="0" err="1">
                <a:solidFill>
                  <a:srgbClr val="315784"/>
                </a:solidFill>
                <a:cs typeface="Arial" pitchFamily="34" charset="0"/>
              </a:rPr>
              <a:t>Reissig</a:t>
            </a:r>
            <a:r>
              <a:rPr lang="en-US" sz="1200" dirty="0">
                <a:solidFill>
                  <a:srgbClr val="315784"/>
                </a:solidFill>
                <a:cs typeface="Arial" pitchFamily="34" charset="0"/>
              </a:rPr>
              <a:t>, C. J., </a:t>
            </a:r>
            <a:r>
              <a:rPr lang="en-US" sz="1200" dirty="0" smtClean="0">
                <a:solidFill>
                  <a:srgbClr val="315784"/>
                </a:solidFill>
                <a:cs typeface="Arial" pitchFamily="34" charset="0"/>
              </a:rPr>
              <a:t>(</a:t>
            </a:r>
            <a:r>
              <a:rPr lang="en-US" sz="1200" dirty="0">
                <a:solidFill>
                  <a:srgbClr val="315784"/>
                </a:solidFill>
                <a:cs typeface="Arial" pitchFamily="34" charset="0"/>
              </a:rPr>
              <a:t>2009</a:t>
            </a:r>
            <a:r>
              <a:rPr lang="en-US" sz="1200" dirty="0" smtClean="0">
                <a:solidFill>
                  <a:srgbClr val="315784"/>
                </a:solidFill>
                <a:cs typeface="Arial" pitchFamily="34" charset="0"/>
              </a:rPr>
              <a:t>).</a:t>
            </a:r>
            <a:endParaRPr lang="en-US" sz="1200" dirty="0">
              <a:solidFill>
                <a:srgbClr val="315784"/>
              </a:solidFill>
              <a:cs typeface="Arial" pitchFamily="34" charset="0"/>
            </a:endParaRPr>
          </a:p>
        </p:txBody>
      </p:sp>
    </p:spTree>
    <p:extLst>
      <p:ext uri="{BB962C8B-B14F-4D97-AF65-F5344CB8AC3E}">
        <p14:creationId xmlns:p14="http://schemas.microsoft.com/office/powerpoint/2010/main" val="2867970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342480" y="1988840"/>
            <a:ext cx="7444184" cy="2314273"/>
          </a:xfrm>
        </p:spPr>
        <p:txBody>
          <a:bodyPr>
            <a:normAutofit/>
          </a:bodyPr>
          <a:lstStyle/>
          <a:p>
            <a:pPr marL="0" indent="0" algn="just">
              <a:spcBef>
                <a:spcPts val="0"/>
              </a:spcBef>
              <a:buNone/>
            </a:pPr>
            <a:r>
              <a:rPr lang="it-IT" sz="1800" dirty="0" smtClean="0">
                <a:solidFill>
                  <a:srgbClr val="002060"/>
                </a:solidFill>
                <a:latin typeface="+mj-lt"/>
              </a:rPr>
              <a:t>The </a:t>
            </a:r>
            <a:r>
              <a:rPr lang="it-IT" sz="1800" dirty="0" err="1" smtClean="0">
                <a:solidFill>
                  <a:srgbClr val="002060"/>
                </a:solidFill>
                <a:latin typeface="+mj-lt"/>
              </a:rPr>
              <a:t>majority</a:t>
            </a:r>
            <a:r>
              <a:rPr lang="it-IT" sz="1800" dirty="0" smtClean="0">
                <a:solidFill>
                  <a:srgbClr val="002060"/>
                </a:solidFill>
                <a:latin typeface="+mj-lt"/>
              </a:rPr>
              <a:t> of </a:t>
            </a:r>
            <a:r>
              <a:rPr lang="it-IT" sz="1800" dirty="0" err="1" smtClean="0">
                <a:solidFill>
                  <a:srgbClr val="002060"/>
                </a:solidFill>
                <a:latin typeface="+mj-lt"/>
              </a:rPr>
              <a:t>users</a:t>
            </a:r>
            <a:r>
              <a:rPr lang="it-IT" sz="1800" dirty="0" smtClean="0">
                <a:solidFill>
                  <a:srgbClr val="002060"/>
                </a:solidFill>
                <a:latin typeface="+mj-lt"/>
              </a:rPr>
              <a:t> </a:t>
            </a:r>
            <a:r>
              <a:rPr lang="it-IT" sz="1800" dirty="0" err="1" smtClean="0">
                <a:solidFill>
                  <a:srgbClr val="002060"/>
                </a:solidFill>
                <a:latin typeface="+mj-lt"/>
              </a:rPr>
              <a:t>consumed</a:t>
            </a:r>
            <a:r>
              <a:rPr lang="it-IT" sz="1800" dirty="0" smtClean="0">
                <a:solidFill>
                  <a:srgbClr val="002060"/>
                </a:solidFill>
                <a:latin typeface="+mj-lt"/>
              </a:rPr>
              <a:t> </a:t>
            </a:r>
            <a:r>
              <a:rPr lang="it-IT" sz="1800" dirty="0" err="1" smtClean="0">
                <a:solidFill>
                  <a:srgbClr val="002060"/>
                </a:solidFill>
                <a:latin typeface="+mj-lt"/>
              </a:rPr>
              <a:t>them</a:t>
            </a:r>
            <a:r>
              <a:rPr lang="it-IT" sz="1800" dirty="0" smtClean="0">
                <a:solidFill>
                  <a:srgbClr val="002060"/>
                </a:solidFill>
                <a:latin typeface="+mj-lt"/>
              </a:rPr>
              <a:t> to reduce </a:t>
            </a:r>
            <a:r>
              <a:rPr lang="it-IT" sz="1800" dirty="0" err="1" smtClean="0">
                <a:solidFill>
                  <a:srgbClr val="002060"/>
                </a:solidFill>
                <a:latin typeface="+mj-lt"/>
              </a:rPr>
              <a:t>sleep</a:t>
            </a:r>
            <a:r>
              <a:rPr lang="it-IT" sz="1800" dirty="0" smtClean="0">
                <a:solidFill>
                  <a:srgbClr val="002060"/>
                </a:solidFill>
                <a:latin typeface="+mj-lt"/>
              </a:rPr>
              <a:t> (67%), to </a:t>
            </a:r>
            <a:r>
              <a:rPr lang="it-IT" sz="1800" dirty="0" err="1" smtClean="0">
                <a:solidFill>
                  <a:srgbClr val="002060"/>
                </a:solidFill>
                <a:latin typeface="+mj-lt"/>
              </a:rPr>
              <a:t>increase</a:t>
            </a:r>
            <a:r>
              <a:rPr lang="it-IT" sz="1800" dirty="0" smtClean="0">
                <a:solidFill>
                  <a:srgbClr val="002060"/>
                </a:solidFill>
                <a:latin typeface="+mj-lt"/>
              </a:rPr>
              <a:t> </a:t>
            </a:r>
            <a:r>
              <a:rPr lang="it-IT" sz="1800" dirty="0" err="1" smtClean="0">
                <a:solidFill>
                  <a:srgbClr val="002060"/>
                </a:solidFill>
                <a:latin typeface="+mj-lt"/>
              </a:rPr>
              <a:t>energy</a:t>
            </a:r>
            <a:r>
              <a:rPr lang="it-IT" sz="1800" dirty="0" smtClean="0">
                <a:solidFill>
                  <a:srgbClr val="002060"/>
                </a:solidFill>
                <a:latin typeface="+mj-lt"/>
              </a:rPr>
              <a:t> (65%), and to drink with </a:t>
            </a:r>
            <a:r>
              <a:rPr lang="it-IT" sz="1800" dirty="0" err="1" smtClean="0">
                <a:solidFill>
                  <a:srgbClr val="002060"/>
                </a:solidFill>
                <a:latin typeface="+mj-lt"/>
              </a:rPr>
              <a:t>alcohol</a:t>
            </a:r>
            <a:r>
              <a:rPr lang="it-IT" sz="1800" dirty="0" smtClean="0">
                <a:solidFill>
                  <a:srgbClr val="002060"/>
                </a:solidFill>
                <a:latin typeface="+mj-lt"/>
              </a:rPr>
              <a:t> </a:t>
            </a:r>
            <a:r>
              <a:rPr lang="it-IT" sz="1800" dirty="0" err="1" smtClean="0">
                <a:solidFill>
                  <a:srgbClr val="002060"/>
                </a:solidFill>
                <a:latin typeface="+mj-lt"/>
              </a:rPr>
              <a:t>while</a:t>
            </a:r>
            <a:r>
              <a:rPr lang="it-IT" sz="1800" dirty="0" smtClean="0">
                <a:solidFill>
                  <a:srgbClr val="002060"/>
                </a:solidFill>
                <a:latin typeface="+mj-lt"/>
              </a:rPr>
              <a:t> </a:t>
            </a:r>
            <a:r>
              <a:rPr lang="it-IT" sz="1800" dirty="0" err="1" smtClean="0">
                <a:solidFill>
                  <a:srgbClr val="002060"/>
                </a:solidFill>
                <a:latin typeface="+mj-lt"/>
              </a:rPr>
              <a:t>partying</a:t>
            </a:r>
            <a:r>
              <a:rPr lang="it-IT" sz="1800" dirty="0" smtClean="0">
                <a:solidFill>
                  <a:srgbClr val="002060"/>
                </a:solidFill>
                <a:latin typeface="+mj-lt"/>
              </a:rPr>
              <a:t> (54%) </a:t>
            </a:r>
            <a:r>
              <a:rPr lang="it-IT" sz="1400" dirty="0" smtClean="0">
                <a:solidFill>
                  <a:srgbClr val="002060"/>
                </a:solidFill>
                <a:latin typeface="+mj-lt"/>
              </a:rPr>
              <a:t>[4]</a:t>
            </a:r>
          </a:p>
          <a:p>
            <a:pPr marL="0" indent="0" algn="just">
              <a:spcBef>
                <a:spcPts val="0"/>
              </a:spcBef>
              <a:buNone/>
            </a:pPr>
            <a:endParaRPr lang="it-IT" sz="1400" dirty="0" smtClean="0">
              <a:solidFill>
                <a:srgbClr val="002060"/>
              </a:solidFill>
            </a:endParaRPr>
          </a:p>
          <a:p>
            <a:pPr marL="0" indent="0" algn="just">
              <a:spcBef>
                <a:spcPts val="0"/>
              </a:spcBef>
              <a:buNone/>
            </a:pPr>
            <a:r>
              <a:rPr lang="it-IT" sz="1800" dirty="0">
                <a:solidFill>
                  <a:srgbClr val="002060"/>
                </a:solidFill>
                <a:latin typeface="+mj-lt"/>
              </a:rPr>
              <a:t>An </a:t>
            </a:r>
            <a:r>
              <a:rPr lang="it-IT" sz="1800" dirty="0" err="1">
                <a:solidFill>
                  <a:srgbClr val="002060"/>
                </a:solidFill>
                <a:latin typeface="+mj-lt"/>
              </a:rPr>
              <a:t>European</a:t>
            </a:r>
            <a:r>
              <a:rPr lang="it-IT" sz="1800" dirty="0">
                <a:solidFill>
                  <a:srgbClr val="002060"/>
                </a:solidFill>
                <a:latin typeface="+mj-lt"/>
              </a:rPr>
              <a:t> </a:t>
            </a:r>
            <a:r>
              <a:rPr lang="it-IT" sz="1800" dirty="0" err="1">
                <a:solidFill>
                  <a:srgbClr val="002060"/>
                </a:solidFill>
                <a:latin typeface="+mj-lt"/>
              </a:rPr>
              <a:t>study</a:t>
            </a:r>
            <a:r>
              <a:rPr lang="it-IT" sz="1800" dirty="0">
                <a:solidFill>
                  <a:srgbClr val="002060"/>
                </a:solidFill>
                <a:latin typeface="+mj-lt"/>
              </a:rPr>
              <a:t> </a:t>
            </a:r>
            <a:r>
              <a:rPr lang="it-IT" sz="1800" dirty="0" err="1">
                <a:solidFill>
                  <a:srgbClr val="002060"/>
                </a:solidFill>
                <a:latin typeface="+mj-lt"/>
              </a:rPr>
              <a:t>including</a:t>
            </a:r>
            <a:r>
              <a:rPr lang="it-IT" sz="1800" dirty="0">
                <a:solidFill>
                  <a:srgbClr val="002060"/>
                </a:solidFill>
                <a:latin typeface="+mj-lt"/>
              </a:rPr>
              <a:t> 16 </a:t>
            </a:r>
            <a:r>
              <a:rPr lang="it-IT" sz="1800" dirty="0" err="1">
                <a:solidFill>
                  <a:srgbClr val="002060"/>
                </a:solidFill>
                <a:latin typeface="+mj-lt"/>
              </a:rPr>
              <a:t>countries</a:t>
            </a:r>
            <a:r>
              <a:rPr lang="it-IT" sz="1800" dirty="0">
                <a:solidFill>
                  <a:srgbClr val="002060"/>
                </a:solidFill>
                <a:latin typeface="+mj-lt"/>
              </a:rPr>
              <a:t>, </a:t>
            </a:r>
            <a:r>
              <a:rPr lang="it-IT" sz="1800" dirty="0" err="1">
                <a:solidFill>
                  <a:srgbClr val="002060"/>
                </a:solidFill>
                <a:latin typeface="+mj-lt"/>
              </a:rPr>
              <a:t>found</a:t>
            </a:r>
            <a:r>
              <a:rPr lang="it-IT" sz="1800" dirty="0">
                <a:solidFill>
                  <a:srgbClr val="002060"/>
                </a:solidFill>
                <a:latin typeface="+mj-lt"/>
              </a:rPr>
              <a:t> </a:t>
            </a:r>
            <a:r>
              <a:rPr lang="it-IT" sz="1800" dirty="0" err="1">
                <a:solidFill>
                  <a:srgbClr val="002060"/>
                </a:solidFill>
                <a:latin typeface="+mj-lt"/>
              </a:rPr>
              <a:t>that</a:t>
            </a:r>
            <a:r>
              <a:rPr lang="it-IT" sz="1800" dirty="0">
                <a:solidFill>
                  <a:srgbClr val="002060"/>
                </a:solidFill>
                <a:latin typeface="+mj-lt"/>
              </a:rPr>
              <a:t> 68% of </a:t>
            </a:r>
            <a:r>
              <a:rPr lang="it-IT" sz="1800" dirty="0" err="1">
                <a:solidFill>
                  <a:srgbClr val="002060"/>
                </a:solidFill>
                <a:latin typeface="+mj-lt"/>
              </a:rPr>
              <a:t>adolescents</a:t>
            </a:r>
            <a:r>
              <a:rPr lang="it-IT" sz="1800" dirty="0">
                <a:solidFill>
                  <a:srgbClr val="002060"/>
                </a:solidFill>
                <a:latin typeface="+mj-lt"/>
              </a:rPr>
              <a:t> </a:t>
            </a:r>
            <a:r>
              <a:rPr lang="it-IT" sz="1800" dirty="0" err="1">
                <a:solidFill>
                  <a:srgbClr val="002060"/>
                </a:solidFill>
                <a:latin typeface="+mj-lt"/>
              </a:rPr>
              <a:t>had</a:t>
            </a:r>
            <a:r>
              <a:rPr lang="it-IT" sz="1800" dirty="0">
                <a:solidFill>
                  <a:srgbClr val="002060"/>
                </a:solidFill>
                <a:latin typeface="+mj-lt"/>
              </a:rPr>
              <a:t> </a:t>
            </a:r>
            <a:r>
              <a:rPr lang="it-IT" sz="1800" dirty="0" err="1">
                <a:solidFill>
                  <a:srgbClr val="002060"/>
                </a:solidFill>
                <a:latin typeface="+mj-lt"/>
              </a:rPr>
              <a:t>consumed</a:t>
            </a:r>
            <a:r>
              <a:rPr lang="it-IT" sz="1800" dirty="0">
                <a:solidFill>
                  <a:srgbClr val="002060"/>
                </a:solidFill>
                <a:latin typeface="+mj-lt"/>
              </a:rPr>
              <a:t> </a:t>
            </a:r>
            <a:r>
              <a:rPr lang="it-IT" sz="1800" dirty="0" err="1">
                <a:solidFill>
                  <a:srgbClr val="002060"/>
                </a:solidFill>
                <a:latin typeface="+mj-lt"/>
              </a:rPr>
              <a:t>energy</a:t>
            </a:r>
            <a:r>
              <a:rPr lang="it-IT" sz="1800" dirty="0">
                <a:solidFill>
                  <a:srgbClr val="002060"/>
                </a:solidFill>
                <a:latin typeface="+mj-lt"/>
              </a:rPr>
              <a:t> </a:t>
            </a:r>
            <a:r>
              <a:rPr lang="it-IT" sz="1800" dirty="0" err="1">
                <a:solidFill>
                  <a:srgbClr val="002060"/>
                </a:solidFill>
                <a:latin typeface="+mj-lt"/>
              </a:rPr>
              <a:t>drinks</a:t>
            </a:r>
            <a:r>
              <a:rPr lang="it-IT" sz="1800" dirty="0">
                <a:solidFill>
                  <a:srgbClr val="002060"/>
                </a:solidFill>
                <a:latin typeface="+mj-lt"/>
              </a:rPr>
              <a:t> in the </a:t>
            </a:r>
            <a:r>
              <a:rPr lang="it-IT" sz="1800" dirty="0" err="1">
                <a:solidFill>
                  <a:srgbClr val="002060"/>
                </a:solidFill>
                <a:latin typeface="+mj-lt"/>
              </a:rPr>
              <a:t>previous</a:t>
            </a:r>
            <a:r>
              <a:rPr lang="it-IT" sz="1800" dirty="0">
                <a:solidFill>
                  <a:srgbClr val="002060"/>
                </a:solidFill>
                <a:latin typeface="+mj-lt"/>
              </a:rPr>
              <a:t> </a:t>
            </a:r>
            <a:r>
              <a:rPr lang="it-IT" sz="1800" dirty="0" err="1">
                <a:solidFill>
                  <a:srgbClr val="002060"/>
                </a:solidFill>
                <a:latin typeface="+mj-lt"/>
              </a:rPr>
              <a:t>year</a:t>
            </a:r>
            <a:r>
              <a:rPr lang="it-IT" sz="1800" dirty="0">
                <a:solidFill>
                  <a:srgbClr val="002060"/>
                </a:solidFill>
                <a:latin typeface="+mj-lt"/>
              </a:rPr>
              <a:t> (30% of </a:t>
            </a:r>
            <a:r>
              <a:rPr lang="it-IT" sz="1800" dirty="0" err="1">
                <a:solidFill>
                  <a:srgbClr val="002060"/>
                </a:solidFill>
                <a:latin typeface="+mj-lt"/>
              </a:rPr>
              <a:t>adults</a:t>
            </a:r>
            <a:r>
              <a:rPr lang="it-IT" sz="1800" dirty="0">
                <a:solidFill>
                  <a:srgbClr val="002060"/>
                </a:solidFill>
                <a:latin typeface="+mj-lt"/>
              </a:rPr>
              <a:t>, 18% of </a:t>
            </a:r>
            <a:r>
              <a:rPr lang="it-IT" sz="1800" dirty="0" err="1">
                <a:solidFill>
                  <a:srgbClr val="002060"/>
                </a:solidFill>
                <a:latin typeface="+mj-lt"/>
              </a:rPr>
              <a:t>children</a:t>
            </a:r>
            <a:r>
              <a:rPr lang="it-IT" sz="1800" dirty="0">
                <a:solidFill>
                  <a:srgbClr val="002060"/>
                </a:solidFill>
                <a:latin typeface="+mj-lt"/>
              </a:rPr>
              <a:t>) </a:t>
            </a:r>
          </a:p>
          <a:p>
            <a:pPr marL="0" indent="0" algn="just">
              <a:spcBef>
                <a:spcPts val="0"/>
              </a:spcBef>
              <a:buNone/>
            </a:pPr>
            <a:endParaRPr lang="it-IT" sz="1400" dirty="0">
              <a:solidFill>
                <a:srgbClr val="002060"/>
              </a:solidFill>
              <a:latin typeface="+mj-lt"/>
            </a:endParaRPr>
          </a:p>
          <a:p>
            <a:pPr marL="0" indent="0" algn="just">
              <a:spcBef>
                <a:spcPts val="0"/>
              </a:spcBef>
              <a:buNone/>
            </a:pPr>
            <a:r>
              <a:rPr lang="it-IT" sz="1800" dirty="0" err="1">
                <a:solidFill>
                  <a:srgbClr val="002060"/>
                </a:solidFill>
                <a:latin typeface="+mj-lt"/>
              </a:rPr>
              <a:t>Consumption</a:t>
            </a:r>
            <a:r>
              <a:rPr lang="it-IT" sz="1800" dirty="0">
                <a:solidFill>
                  <a:srgbClr val="002060"/>
                </a:solidFill>
                <a:latin typeface="+mj-lt"/>
              </a:rPr>
              <a:t> of ED and </a:t>
            </a:r>
            <a:r>
              <a:rPr lang="it-IT" sz="1800" dirty="0" err="1">
                <a:solidFill>
                  <a:srgbClr val="002060"/>
                </a:solidFill>
                <a:latin typeface="+mj-lt"/>
              </a:rPr>
              <a:t>alcohol</a:t>
            </a:r>
            <a:r>
              <a:rPr lang="it-IT" sz="1800" dirty="0">
                <a:solidFill>
                  <a:srgbClr val="002060"/>
                </a:solidFill>
                <a:latin typeface="+mj-lt"/>
              </a:rPr>
              <a:t> </a:t>
            </a:r>
            <a:r>
              <a:rPr lang="it-IT" sz="1800" dirty="0" err="1">
                <a:solidFill>
                  <a:srgbClr val="002060"/>
                </a:solidFill>
                <a:latin typeface="+mj-lt"/>
              </a:rPr>
              <a:t>was</a:t>
            </a:r>
            <a:r>
              <a:rPr lang="it-IT" sz="1800" dirty="0">
                <a:solidFill>
                  <a:srgbClr val="002060"/>
                </a:solidFill>
                <a:latin typeface="+mj-lt"/>
              </a:rPr>
              <a:t> </a:t>
            </a:r>
            <a:r>
              <a:rPr lang="it-IT" sz="1800" dirty="0" err="1">
                <a:solidFill>
                  <a:srgbClr val="002060"/>
                </a:solidFill>
                <a:latin typeface="+mj-lt"/>
              </a:rPr>
              <a:t>observed</a:t>
            </a:r>
            <a:r>
              <a:rPr lang="it-IT" sz="1800" dirty="0">
                <a:solidFill>
                  <a:srgbClr val="002060"/>
                </a:solidFill>
                <a:latin typeface="+mj-lt"/>
              </a:rPr>
              <a:t> in 53% of </a:t>
            </a:r>
            <a:r>
              <a:rPr lang="it-IT" sz="1800" dirty="0" err="1">
                <a:solidFill>
                  <a:srgbClr val="002060"/>
                </a:solidFill>
                <a:latin typeface="+mj-lt"/>
              </a:rPr>
              <a:t>adolescent</a:t>
            </a:r>
            <a:r>
              <a:rPr lang="it-IT" sz="1800" dirty="0">
                <a:solidFill>
                  <a:srgbClr val="002060"/>
                </a:solidFill>
                <a:latin typeface="+mj-lt"/>
              </a:rPr>
              <a:t> ED consumers and 56% of </a:t>
            </a:r>
            <a:r>
              <a:rPr lang="it-IT" sz="1800" dirty="0" err="1">
                <a:solidFill>
                  <a:srgbClr val="002060"/>
                </a:solidFill>
                <a:latin typeface="+mj-lt"/>
              </a:rPr>
              <a:t>adult</a:t>
            </a:r>
            <a:r>
              <a:rPr lang="it-IT" sz="1800" dirty="0">
                <a:solidFill>
                  <a:srgbClr val="002060"/>
                </a:solidFill>
                <a:latin typeface="+mj-lt"/>
              </a:rPr>
              <a:t> ED consumers (71% in “</a:t>
            </a:r>
            <a:r>
              <a:rPr lang="it-IT" sz="1800" dirty="0" err="1">
                <a:solidFill>
                  <a:srgbClr val="002060"/>
                </a:solidFill>
                <a:latin typeface="+mj-lt"/>
              </a:rPr>
              <a:t>young</a:t>
            </a:r>
            <a:r>
              <a:rPr lang="it-IT" sz="1800" dirty="0">
                <a:solidFill>
                  <a:srgbClr val="002060"/>
                </a:solidFill>
                <a:latin typeface="+mj-lt"/>
              </a:rPr>
              <a:t> </a:t>
            </a:r>
            <a:r>
              <a:rPr lang="it-IT" sz="1800" dirty="0" err="1">
                <a:solidFill>
                  <a:srgbClr val="002060"/>
                </a:solidFill>
                <a:latin typeface="+mj-lt"/>
              </a:rPr>
              <a:t>adults</a:t>
            </a:r>
            <a:r>
              <a:rPr lang="it-IT" sz="1800" dirty="0">
                <a:solidFill>
                  <a:srgbClr val="002060"/>
                </a:solidFill>
                <a:latin typeface="+mj-lt"/>
              </a:rPr>
              <a:t>”) </a:t>
            </a:r>
            <a:r>
              <a:rPr lang="it-IT" sz="1400" dirty="0">
                <a:solidFill>
                  <a:srgbClr val="002060"/>
                </a:solidFill>
                <a:latin typeface="+mj-lt"/>
              </a:rPr>
              <a:t>[5</a:t>
            </a:r>
            <a:r>
              <a:rPr lang="it-IT" sz="1400" dirty="0" smtClean="0">
                <a:solidFill>
                  <a:srgbClr val="002060"/>
                </a:solidFill>
                <a:latin typeface="+mj-lt"/>
              </a:rPr>
              <a:t>]</a:t>
            </a:r>
            <a:endParaRPr lang="it-IT" sz="1400" dirty="0">
              <a:solidFill>
                <a:srgbClr val="002060"/>
              </a:solidFill>
              <a:latin typeface="+mj-lt"/>
            </a:endParaRPr>
          </a:p>
        </p:txBody>
      </p:sp>
      <p:cxnSp>
        <p:nvCxnSpPr>
          <p:cNvPr id="4" name="Connettore 1 3"/>
          <p:cNvCxnSpPr/>
          <p:nvPr/>
        </p:nvCxnSpPr>
        <p:spPr>
          <a:xfrm>
            <a:off x="1475656" y="908720"/>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Rettangolo 4"/>
          <p:cNvSpPr/>
          <p:nvPr/>
        </p:nvSpPr>
        <p:spPr>
          <a:xfrm>
            <a:off x="1475656" y="549841"/>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INTRODUCTION: STATE OF THE ART</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ED CONSUMERS</a:t>
            </a:r>
            <a:endParaRPr lang="it-IT" sz="2100" cap="all" dirty="0">
              <a:solidFill>
                <a:schemeClr val="accent1">
                  <a:lumMod val="50000"/>
                </a:schemeClr>
              </a:solidFill>
              <a:latin typeface="Arial" pitchFamily="34" charset="0"/>
              <a:cs typeface="Arial" pitchFamily="34" charset="0"/>
            </a:endParaRPr>
          </a:p>
        </p:txBody>
      </p:sp>
      <p:cxnSp>
        <p:nvCxnSpPr>
          <p:cNvPr id="8" name="Connettore 1 7"/>
          <p:cNvCxnSpPr/>
          <p:nvPr/>
        </p:nvCxnSpPr>
        <p:spPr>
          <a:xfrm>
            <a:off x="1331640" y="515719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1331640" y="5301208"/>
            <a:ext cx="7455024" cy="276999"/>
          </a:xfrm>
          <a:prstGeom prst="rect">
            <a:avLst/>
          </a:prstGeom>
          <a:noFill/>
        </p:spPr>
        <p:txBody>
          <a:bodyPr wrap="square" rtlCol="0">
            <a:spAutoFit/>
          </a:bodyPr>
          <a:lstStyle/>
          <a:p>
            <a:pPr algn="just"/>
            <a:r>
              <a:rPr lang="en-US" altLang="it-IT" sz="1200" dirty="0" smtClean="0">
                <a:solidFill>
                  <a:srgbClr val="315784"/>
                </a:solidFill>
                <a:cs typeface="Arial" pitchFamily="34" charset="0"/>
              </a:rPr>
              <a:t>[4] </a:t>
            </a:r>
            <a:r>
              <a:rPr lang="it-IT" sz="1200" dirty="0" err="1">
                <a:solidFill>
                  <a:srgbClr val="315784"/>
                </a:solidFill>
                <a:cs typeface="Arial" pitchFamily="34" charset="0"/>
              </a:rPr>
              <a:t>Malinauskas</a:t>
            </a:r>
            <a:r>
              <a:rPr lang="it-IT" sz="1200" dirty="0">
                <a:solidFill>
                  <a:srgbClr val="315784"/>
                </a:solidFill>
                <a:cs typeface="Arial" pitchFamily="34" charset="0"/>
              </a:rPr>
              <a:t>, B</a:t>
            </a:r>
            <a:r>
              <a:rPr lang="it-IT" sz="1200" dirty="0" smtClean="0">
                <a:solidFill>
                  <a:srgbClr val="315784"/>
                </a:solidFill>
                <a:cs typeface="Arial" pitchFamily="34" charset="0"/>
              </a:rPr>
              <a:t>. (</a:t>
            </a:r>
            <a:r>
              <a:rPr lang="it-IT" sz="1200" dirty="0">
                <a:solidFill>
                  <a:srgbClr val="315784"/>
                </a:solidFill>
                <a:cs typeface="Arial" pitchFamily="34" charset="0"/>
              </a:rPr>
              <a:t>2007</a:t>
            </a:r>
            <a:r>
              <a:rPr lang="it-IT" sz="1200" dirty="0" smtClean="0">
                <a:solidFill>
                  <a:srgbClr val="315784"/>
                </a:solidFill>
                <a:cs typeface="Arial" pitchFamily="34" charset="0"/>
              </a:rPr>
              <a:t>) </a:t>
            </a:r>
            <a:r>
              <a:rPr lang="it-IT" sz="1200" dirty="0" smtClean="0">
                <a:solidFill>
                  <a:srgbClr val="315784"/>
                </a:solidFill>
              </a:rPr>
              <a:t>[</a:t>
            </a:r>
            <a:r>
              <a:rPr lang="it-IT" sz="1200" dirty="0">
                <a:solidFill>
                  <a:srgbClr val="315784"/>
                </a:solidFill>
              </a:rPr>
              <a:t>5] </a:t>
            </a:r>
            <a:r>
              <a:rPr lang="it-IT" sz="1200" dirty="0">
                <a:solidFill>
                  <a:srgbClr val="315784"/>
                </a:solidFill>
                <a:cs typeface="Arial" pitchFamily="34" charset="0"/>
              </a:rPr>
              <a:t>Nomisma-</a:t>
            </a:r>
            <a:r>
              <a:rPr lang="it-IT" sz="1200" dirty="0" err="1">
                <a:solidFill>
                  <a:srgbClr val="315784"/>
                </a:solidFill>
                <a:cs typeface="Arial" pitchFamily="34" charset="0"/>
              </a:rPr>
              <a:t>Arete</a:t>
            </a:r>
            <a:r>
              <a:rPr lang="it-IT" sz="1200" dirty="0">
                <a:solidFill>
                  <a:srgbClr val="315784"/>
                </a:solidFill>
                <a:cs typeface="Arial" pitchFamily="34" charset="0"/>
              </a:rPr>
              <a:t>́ </a:t>
            </a:r>
            <a:r>
              <a:rPr lang="it-IT" sz="1200" dirty="0" err="1">
                <a:solidFill>
                  <a:srgbClr val="315784"/>
                </a:solidFill>
                <a:cs typeface="Arial" pitchFamily="34" charset="0"/>
              </a:rPr>
              <a:t>Consortium</a:t>
            </a:r>
            <a:r>
              <a:rPr lang="it-IT" sz="1200" dirty="0">
                <a:solidFill>
                  <a:srgbClr val="315784"/>
                </a:solidFill>
                <a:cs typeface="Arial" pitchFamily="34" charset="0"/>
              </a:rPr>
              <a:t>. </a:t>
            </a:r>
            <a:r>
              <a:rPr lang="it-IT" sz="1200" dirty="0" err="1">
                <a:solidFill>
                  <a:srgbClr val="315784"/>
                </a:solidFill>
                <a:cs typeface="Arial" pitchFamily="34" charset="0"/>
              </a:rPr>
              <a:t>Gathering</a:t>
            </a:r>
            <a:r>
              <a:rPr lang="it-IT" sz="1200" dirty="0">
                <a:solidFill>
                  <a:srgbClr val="315784"/>
                </a:solidFill>
                <a:cs typeface="Arial" pitchFamily="34" charset="0"/>
              </a:rPr>
              <a:t> </a:t>
            </a:r>
            <a:r>
              <a:rPr lang="it-IT" sz="1200" dirty="0" smtClean="0">
                <a:solidFill>
                  <a:srgbClr val="315784"/>
                </a:solidFill>
                <a:cs typeface="Arial" pitchFamily="34" charset="0"/>
              </a:rPr>
              <a:t>(</a:t>
            </a:r>
            <a:r>
              <a:rPr lang="it-IT" sz="1200" dirty="0">
                <a:solidFill>
                  <a:srgbClr val="315784"/>
                </a:solidFill>
                <a:cs typeface="Arial" pitchFamily="34" charset="0"/>
              </a:rPr>
              <a:t>2013</a:t>
            </a:r>
            <a:r>
              <a:rPr lang="it-IT" sz="1200" dirty="0" smtClean="0">
                <a:solidFill>
                  <a:srgbClr val="315784"/>
                </a:solidFill>
                <a:cs typeface="Arial" pitchFamily="34" charset="0"/>
              </a:rPr>
              <a:t>);</a:t>
            </a:r>
            <a:endParaRPr lang="it-IT" sz="1200" dirty="0">
              <a:solidFill>
                <a:srgbClr val="315784"/>
              </a:solidFill>
              <a:cs typeface="Arial" pitchFamily="34" charset="0"/>
            </a:endParaRP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688512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547664" y="1827255"/>
            <a:ext cx="7219528" cy="2702331"/>
          </a:xfrm>
        </p:spPr>
        <p:txBody>
          <a:bodyPr>
            <a:normAutofit/>
          </a:bodyPr>
          <a:lstStyle/>
          <a:p>
            <a:pPr marL="0" indent="0" algn="just">
              <a:buNone/>
            </a:pPr>
            <a:r>
              <a:rPr lang="it-IT" sz="1800" dirty="0">
                <a:solidFill>
                  <a:srgbClr val="002060"/>
                </a:solidFill>
              </a:rPr>
              <a:t>T</a:t>
            </a:r>
            <a:r>
              <a:rPr lang="it-IT" sz="1800" dirty="0" smtClean="0">
                <a:solidFill>
                  <a:srgbClr val="002060"/>
                </a:solidFill>
              </a:rPr>
              <a:t>he </a:t>
            </a:r>
            <a:r>
              <a:rPr lang="it-IT" sz="1800" dirty="0" err="1">
                <a:solidFill>
                  <a:srgbClr val="002060"/>
                </a:solidFill>
              </a:rPr>
              <a:t>most</a:t>
            </a:r>
            <a:r>
              <a:rPr lang="it-IT" sz="1800" dirty="0">
                <a:solidFill>
                  <a:srgbClr val="002060"/>
                </a:solidFill>
              </a:rPr>
              <a:t> common </a:t>
            </a:r>
            <a:r>
              <a:rPr lang="it-IT" sz="1800" dirty="0" err="1">
                <a:solidFill>
                  <a:srgbClr val="002060"/>
                </a:solidFill>
              </a:rPr>
              <a:t>adverse</a:t>
            </a:r>
            <a:r>
              <a:rPr lang="it-IT" sz="1800" dirty="0">
                <a:solidFill>
                  <a:srgbClr val="002060"/>
                </a:solidFill>
              </a:rPr>
              <a:t> </a:t>
            </a:r>
            <a:r>
              <a:rPr lang="it-IT" sz="1800" dirty="0" err="1">
                <a:solidFill>
                  <a:srgbClr val="002060"/>
                </a:solidFill>
              </a:rPr>
              <a:t>events</a:t>
            </a:r>
            <a:r>
              <a:rPr lang="it-IT" sz="1800" dirty="0">
                <a:solidFill>
                  <a:srgbClr val="002060"/>
                </a:solidFill>
              </a:rPr>
              <a:t> </a:t>
            </a:r>
            <a:r>
              <a:rPr lang="it-IT" sz="1800" dirty="0" err="1">
                <a:solidFill>
                  <a:srgbClr val="002060"/>
                </a:solidFill>
              </a:rPr>
              <a:t>affect</a:t>
            </a:r>
            <a:r>
              <a:rPr lang="it-IT" sz="1800" dirty="0">
                <a:solidFill>
                  <a:srgbClr val="002060"/>
                </a:solidFill>
              </a:rPr>
              <a:t> the </a:t>
            </a:r>
            <a:r>
              <a:rPr lang="it-IT" sz="1800" b="1" dirty="0" err="1">
                <a:solidFill>
                  <a:srgbClr val="002060"/>
                </a:solidFill>
              </a:rPr>
              <a:t>cardiovascular</a:t>
            </a:r>
            <a:r>
              <a:rPr lang="it-IT" sz="1800" b="1" dirty="0">
                <a:solidFill>
                  <a:srgbClr val="002060"/>
                </a:solidFill>
              </a:rPr>
              <a:t> and </a:t>
            </a:r>
            <a:r>
              <a:rPr lang="it-IT" sz="1800" b="1" dirty="0" err="1">
                <a:solidFill>
                  <a:srgbClr val="002060"/>
                </a:solidFill>
              </a:rPr>
              <a:t>neurological</a:t>
            </a:r>
            <a:r>
              <a:rPr lang="it-IT" sz="1800" b="1" dirty="0">
                <a:solidFill>
                  <a:srgbClr val="002060"/>
                </a:solidFill>
              </a:rPr>
              <a:t> </a:t>
            </a:r>
            <a:r>
              <a:rPr lang="it-IT" sz="1800" b="1" dirty="0" err="1">
                <a:solidFill>
                  <a:srgbClr val="002060"/>
                </a:solidFill>
              </a:rPr>
              <a:t>systems</a:t>
            </a:r>
            <a:r>
              <a:rPr lang="it-IT" sz="1800" dirty="0">
                <a:solidFill>
                  <a:srgbClr val="002060"/>
                </a:solidFill>
              </a:rPr>
              <a:t>, due to </a:t>
            </a:r>
            <a:r>
              <a:rPr lang="it-IT" sz="1800" dirty="0" err="1">
                <a:solidFill>
                  <a:srgbClr val="002060"/>
                </a:solidFill>
              </a:rPr>
              <a:t>excessive</a:t>
            </a:r>
            <a:r>
              <a:rPr lang="it-IT" sz="1800" dirty="0">
                <a:solidFill>
                  <a:srgbClr val="002060"/>
                </a:solidFill>
              </a:rPr>
              <a:t> </a:t>
            </a:r>
            <a:r>
              <a:rPr lang="it-IT" sz="1800" dirty="0" err="1" smtClean="0">
                <a:solidFill>
                  <a:srgbClr val="002060"/>
                </a:solidFill>
              </a:rPr>
              <a:t>consumption</a:t>
            </a:r>
            <a:r>
              <a:rPr lang="it-IT" sz="1800" dirty="0" smtClean="0">
                <a:solidFill>
                  <a:srgbClr val="002060"/>
                </a:solidFill>
              </a:rPr>
              <a:t> </a:t>
            </a:r>
            <a:r>
              <a:rPr lang="it-IT" sz="1800" dirty="0">
                <a:solidFill>
                  <a:srgbClr val="002060"/>
                </a:solidFill>
              </a:rPr>
              <a:t>of </a:t>
            </a:r>
            <a:r>
              <a:rPr lang="it-IT" sz="1800" dirty="0" err="1">
                <a:solidFill>
                  <a:srgbClr val="002060"/>
                </a:solidFill>
              </a:rPr>
              <a:t>EDs</a:t>
            </a:r>
            <a:r>
              <a:rPr lang="it-IT" sz="1800" dirty="0">
                <a:solidFill>
                  <a:srgbClr val="002060"/>
                </a:solidFill>
              </a:rPr>
              <a:t>, and in </a:t>
            </a:r>
            <a:r>
              <a:rPr lang="it-IT" sz="1800" dirty="0" err="1">
                <a:solidFill>
                  <a:srgbClr val="002060"/>
                </a:solidFill>
              </a:rPr>
              <a:t>particular</a:t>
            </a:r>
            <a:r>
              <a:rPr lang="it-IT" sz="1800" dirty="0">
                <a:solidFill>
                  <a:srgbClr val="002060"/>
                </a:solidFill>
              </a:rPr>
              <a:t> of caffeine, the </a:t>
            </a:r>
            <a:r>
              <a:rPr lang="it-IT" sz="1800" dirty="0" err="1">
                <a:solidFill>
                  <a:srgbClr val="002060"/>
                </a:solidFill>
              </a:rPr>
              <a:t>most</a:t>
            </a:r>
            <a:r>
              <a:rPr lang="it-IT" sz="1800" dirty="0">
                <a:solidFill>
                  <a:srgbClr val="002060"/>
                </a:solidFill>
              </a:rPr>
              <a:t> common </a:t>
            </a:r>
            <a:r>
              <a:rPr lang="it-IT" sz="1800" dirty="0" err="1">
                <a:solidFill>
                  <a:srgbClr val="002060"/>
                </a:solidFill>
              </a:rPr>
              <a:t>ingredient</a:t>
            </a:r>
            <a:r>
              <a:rPr lang="it-IT" sz="1800" dirty="0">
                <a:solidFill>
                  <a:srgbClr val="002060"/>
                </a:solidFill>
              </a:rPr>
              <a:t> in </a:t>
            </a:r>
            <a:r>
              <a:rPr lang="it-IT" sz="1800" dirty="0" err="1">
                <a:solidFill>
                  <a:srgbClr val="002060"/>
                </a:solidFill>
              </a:rPr>
              <a:t>EDs</a:t>
            </a:r>
            <a:r>
              <a:rPr lang="it-IT" sz="1800" dirty="0">
                <a:solidFill>
                  <a:srgbClr val="002060"/>
                </a:solidFill>
              </a:rPr>
              <a:t> </a:t>
            </a:r>
            <a:r>
              <a:rPr lang="en-US" altLang="it-IT" sz="1400" dirty="0">
                <a:solidFill>
                  <a:srgbClr val="002060"/>
                </a:solidFill>
                <a:cs typeface="Arial" pitchFamily="34" charset="0"/>
              </a:rPr>
              <a:t>[7] </a:t>
            </a:r>
            <a:endParaRPr lang="en-US" altLang="it-IT" sz="1400" dirty="0" smtClean="0">
              <a:solidFill>
                <a:srgbClr val="002060"/>
              </a:solidFill>
              <a:cs typeface="Arial" pitchFamily="34" charset="0"/>
            </a:endParaRPr>
          </a:p>
          <a:p>
            <a:pPr marL="0" indent="0" algn="just">
              <a:buNone/>
            </a:pPr>
            <a:endParaRPr lang="it-IT" sz="1800" dirty="0" smtClean="0">
              <a:solidFill>
                <a:srgbClr val="002060"/>
              </a:solidFill>
            </a:endParaRPr>
          </a:p>
          <a:p>
            <a:pPr marL="0" indent="0" algn="just">
              <a:buNone/>
            </a:pPr>
            <a:r>
              <a:rPr lang="it-IT" sz="1800" dirty="0" err="1" smtClean="0">
                <a:solidFill>
                  <a:srgbClr val="002060"/>
                </a:solidFill>
              </a:rPr>
              <a:t>Excessive</a:t>
            </a:r>
            <a:r>
              <a:rPr lang="it-IT" sz="1800" dirty="0" smtClean="0">
                <a:solidFill>
                  <a:srgbClr val="002060"/>
                </a:solidFill>
              </a:rPr>
              <a:t> </a:t>
            </a:r>
            <a:r>
              <a:rPr lang="it-IT" sz="1800" dirty="0">
                <a:solidFill>
                  <a:srgbClr val="002060"/>
                </a:solidFill>
              </a:rPr>
              <a:t>caffeine </a:t>
            </a:r>
            <a:r>
              <a:rPr lang="it-IT" sz="1800" dirty="0" err="1">
                <a:solidFill>
                  <a:srgbClr val="002060"/>
                </a:solidFill>
              </a:rPr>
              <a:t>consumption</a:t>
            </a:r>
            <a:r>
              <a:rPr lang="it-IT" sz="1800" dirty="0">
                <a:solidFill>
                  <a:srgbClr val="002060"/>
                </a:solidFill>
              </a:rPr>
              <a:t> </a:t>
            </a:r>
            <a:r>
              <a:rPr lang="it-IT" sz="1800" dirty="0" err="1">
                <a:solidFill>
                  <a:srgbClr val="002060"/>
                </a:solidFill>
              </a:rPr>
              <a:t>among</a:t>
            </a:r>
            <a:r>
              <a:rPr lang="it-IT" sz="1800" dirty="0">
                <a:solidFill>
                  <a:srgbClr val="002060"/>
                </a:solidFill>
              </a:rPr>
              <a:t> </a:t>
            </a:r>
            <a:r>
              <a:rPr lang="it-IT" sz="1800" dirty="0" err="1">
                <a:solidFill>
                  <a:srgbClr val="002060"/>
                </a:solidFill>
              </a:rPr>
              <a:t>youth</a:t>
            </a:r>
            <a:r>
              <a:rPr lang="it-IT" sz="1800" dirty="0">
                <a:solidFill>
                  <a:srgbClr val="002060"/>
                </a:solidFill>
              </a:rPr>
              <a:t> can </a:t>
            </a:r>
            <a:r>
              <a:rPr lang="it-IT" sz="1800" dirty="0" err="1">
                <a:solidFill>
                  <a:srgbClr val="002060"/>
                </a:solidFill>
              </a:rPr>
              <a:t>lead</a:t>
            </a:r>
            <a:r>
              <a:rPr lang="it-IT" sz="1800" dirty="0">
                <a:solidFill>
                  <a:srgbClr val="002060"/>
                </a:solidFill>
              </a:rPr>
              <a:t> to </a:t>
            </a:r>
            <a:r>
              <a:rPr lang="it-IT" sz="1800" dirty="0" err="1">
                <a:solidFill>
                  <a:srgbClr val="002060"/>
                </a:solidFill>
              </a:rPr>
              <a:t>both</a:t>
            </a:r>
            <a:r>
              <a:rPr lang="it-IT" sz="1800" dirty="0">
                <a:solidFill>
                  <a:srgbClr val="002060"/>
                </a:solidFill>
              </a:rPr>
              <a:t> minor side </a:t>
            </a:r>
            <a:r>
              <a:rPr lang="it-IT" sz="1800" dirty="0" err="1">
                <a:solidFill>
                  <a:srgbClr val="002060"/>
                </a:solidFill>
              </a:rPr>
              <a:t>effects</a:t>
            </a:r>
            <a:r>
              <a:rPr lang="it-IT" sz="1800" dirty="0">
                <a:solidFill>
                  <a:srgbClr val="002060"/>
                </a:solidFill>
              </a:rPr>
              <a:t> </a:t>
            </a:r>
            <a:r>
              <a:rPr lang="it-IT" sz="1800" dirty="0" err="1">
                <a:solidFill>
                  <a:srgbClr val="002060"/>
                </a:solidFill>
              </a:rPr>
              <a:t>such</a:t>
            </a:r>
            <a:r>
              <a:rPr lang="it-IT" sz="1800" dirty="0">
                <a:solidFill>
                  <a:srgbClr val="002060"/>
                </a:solidFill>
              </a:rPr>
              <a:t> </a:t>
            </a:r>
            <a:r>
              <a:rPr lang="it-IT" sz="1800" dirty="0" err="1">
                <a:solidFill>
                  <a:srgbClr val="002060"/>
                </a:solidFill>
              </a:rPr>
              <a:t>as</a:t>
            </a:r>
            <a:r>
              <a:rPr lang="it-IT" sz="1800" dirty="0">
                <a:solidFill>
                  <a:srgbClr val="002060"/>
                </a:solidFill>
              </a:rPr>
              <a:t> </a:t>
            </a:r>
            <a:r>
              <a:rPr lang="it-IT" sz="1800" dirty="0" err="1">
                <a:solidFill>
                  <a:srgbClr val="002060"/>
                </a:solidFill>
              </a:rPr>
              <a:t>irritability</a:t>
            </a:r>
            <a:r>
              <a:rPr lang="it-IT" sz="1800" dirty="0">
                <a:solidFill>
                  <a:srgbClr val="002060"/>
                </a:solidFill>
              </a:rPr>
              <a:t>, </a:t>
            </a:r>
            <a:r>
              <a:rPr lang="it-IT" sz="1800" dirty="0" err="1">
                <a:solidFill>
                  <a:srgbClr val="002060"/>
                </a:solidFill>
              </a:rPr>
              <a:t>nervousness</a:t>
            </a:r>
            <a:r>
              <a:rPr lang="it-IT" sz="1800" dirty="0">
                <a:solidFill>
                  <a:srgbClr val="002060"/>
                </a:solidFill>
              </a:rPr>
              <a:t>, </a:t>
            </a:r>
            <a:r>
              <a:rPr lang="it-IT" sz="1800" dirty="0" err="1">
                <a:solidFill>
                  <a:srgbClr val="002060"/>
                </a:solidFill>
              </a:rPr>
              <a:t>anxiety</a:t>
            </a:r>
            <a:r>
              <a:rPr lang="it-IT" sz="1800" dirty="0">
                <a:solidFill>
                  <a:srgbClr val="002060"/>
                </a:solidFill>
              </a:rPr>
              <a:t>, </a:t>
            </a:r>
            <a:r>
              <a:rPr lang="it-IT" sz="1800" dirty="0" err="1">
                <a:solidFill>
                  <a:srgbClr val="002060"/>
                </a:solidFill>
              </a:rPr>
              <a:t>dizziness</a:t>
            </a:r>
            <a:r>
              <a:rPr lang="it-IT" sz="1800" dirty="0">
                <a:solidFill>
                  <a:srgbClr val="002060"/>
                </a:solidFill>
              </a:rPr>
              <a:t>, </a:t>
            </a:r>
            <a:r>
              <a:rPr lang="it-IT" sz="1800" dirty="0" err="1">
                <a:solidFill>
                  <a:srgbClr val="002060"/>
                </a:solidFill>
              </a:rPr>
              <a:t>dehydration</a:t>
            </a:r>
            <a:r>
              <a:rPr lang="it-IT" sz="1800" dirty="0">
                <a:solidFill>
                  <a:srgbClr val="002060"/>
                </a:solidFill>
              </a:rPr>
              <a:t>, </a:t>
            </a:r>
            <a:r>
              <a:rPr lang="it-IT" sz="1800" dirty="0" err="1" smtClean="0">
                <a:solidFill>
                  <a:srgbClr val="002060"/>
                </a:solidFill>
              </a:rPr>
              <a:t>gastrointestinal</a:t>
            </a:r>
            <a:r>
              <a:rPr lang="it-IT" sz="1800" dirty="0" smtClean="0">
                <a:solidFill>
                  <a:srgbClr val="002060"/>
                </a:solidFill>
              </a:rPr>
              <a:t> </a:t>
            </a:r>
            <a:r>
              <a:rPr lang="it-IT" sz="1800" dirty="0" err="1">
                <a:solidFill>
                  <a:srgbClr val="002060"/>
                </a:solidFill>
              </a:rPr>
              <a:t>disturbances</a:t>
            </a:r>
            <a:r>
              <a:rPr lang="it-IT" sz="1800" dirty="0">
                <a:solidFill>
                  <a:srgbClr val="002060"/>
                </a:solidFill>
              </a:rPr>
              <a:t>, </a:t>
            </a:r>
            <a:r>
              <a:rPr lang="it-IT" sz="1800" dirty="0" err="1">
                <a:solidFill>
                  <a:srgbClr val="002060"/>
                </a:solidFill>
              </a:rPr>
              <a:t>insomnia</a:t>
            </a:r>
            <a:r>
              <a:rPr lang="it-IT" sz="1800" dirty="0">
                <a:solidFill>
                  <a:srgbClr val="002060"/>
                </a:solidFill>
              </a:rPr>
              <a:t> and </a:t>
            </a:r>
            <a:r>
              <a:rPr lang="it-IT" sz="1800" dirty="0" err="1">
                <a:solidFill>
                  <a:srgbClr val="002060"/>
                </a:solidFill>
              </a:rPr>
              <a:t>sleep</a:t>
            </a:r>
            <a:r>
              <a:rPr lang="it-IT" sz="1800" dirty="0">
                <a:solidFill>
                  <a:srgbClr val="002060"/>
                </a:solidFill>
              </a:rPr>
              <a:t> </a:t>
            </a:r>
            <a:r>
              <a:rPr lang="it-IT" sz="1800" dirty="0" err="1">
                <a:solidFill>
                  <a:srgbClr val="002060"/>
                </a:solidFill>
              </a:rPr>
              <a:t>disorders</a:t>
            </a:r>
            <a:r>
              <a:rPr lang="it-IT" sz="1800" dirty="0">
                <a:solidFill>
                  <a:srgbClr val="002060"/>
                </a:solidFill>
              </a:rPr>
              <a:t>, </a:t>
            </a:r>
            <a:r>
              <a:rPr lang="it-IT" sz="1800" dirty="0" err="1">
                <a:solidFill>
                  <a:srgbClr val="002060"/>
                </a:solidFill>
              </a:rPr>
              <a:t>as</a:t>
            </a:r>
            <a:r>
              <a:rPr lang="it-IT" sz="1800" dirty="0">
                <a:solidFill>
                  <a:srgbClr val="002060"/>
                </a:solidFill>
              </a:rPr>
              <a:t> </a:t>
            </a:r>
            <a:r>
              <a:rPr lang="it-IT" sz="1800" dirty="0" err="1">
                <a:solidFill>
                  <a:srgbClr val="002060"/>
                </a:solidFill>
              </a:rPr>
              <a:t>well</a:t>
            </a:r>
            <a:r>
              <a:rPr lang="it-IT" sz="1800" dirty="0">
                <a:solidFill>
                  <a:srgbClr val="002060"/>
                </a:solidFill>
              </a:rPr>
              <a:t> </a:t>
            </a:r>
            <a:r>
              <a:rPr lang="it-IT" sz="1800" dirty="0" err="1">
                <a:solidFill>
                  <a:srgbClr val="002060"/>
                </a:solidFill>
              </a:rPr>
              <a:t>as</a:t>
            </a:r>
            <a:r>
              <a:rPr lang="it-IT" sz="1800" dirty="0">
                <a:solidFill>
                  <a:srgbClr val="002060"/>
                </a:solidFill>
              </a:rPr>
              <a:t> more </a:t>
            </a:r>
            <a:r>
              <a:rPr lang="it-IT" sz="1800" dirty="0" err="1">
                <a:solidFill>
                  <a:srgbClr val="002060"/>
                </a:solidFill>
              </a:rPr>
              <a:t>serious</a:t>
            </a:r>
            <a:r>
              <a:rPr lang="it-IT" sz="1800" dirty="0">
                <a:solidFill>
                  <a:srgbClr val="002060"/>
                </a:solidFill>
              </a:rPr>
              <a:t> side </a:t>
            </a:r>
            <a:r>
              <a:rPr lang="it-IT" sz="1800" dirty="0" err="1">
                <a:solidFill>
                  <a:srgbClr val="002060"/>
                </a:solidFill>
              </a:rPr>
              <a:t>effects</a:t>
            </a:r>
            <a:r>
              <a:rPr lang="it-IT" sz="1800" dirty="0">
                <a:solidFill>
                  <a:srgbClr val="002060"/>
                </a:solidFill>
              </a:rPr>
              <a:t>, </a:t>
            </a:r>
            <a:r>
              <a:rPr lang="it-IT" sz="1800" dirty="0" err="1">
                <a:solidFill>
                  <a:srgbClr val="002060"/>
                </a:solidFill>
              </a:rPr>
              <a:t>such</a:t>
            </a:r>
            <a:r>
              <a:rPr lang="it-IT" sz="1800" dirty="0">
                <a:solidFill>
                  <a:srgbClr val="002060"/>
                </a:solidFill>
              </a:rPr>
              <a:t> </a:t>
            </a:r>
            <a:r>
              <a:rPr lang="it-IT" sz="1800" dirty="0" err="1">
                <a:solidFill>
                  <a:srgbClr val="002060"/>
                </a:solidFill>
              </a:rPr>
              <a:t>as</a:t>
            </a:r>
            <a:r>
              <a:rPr lang="it-IT" sz="1800" dirty="0">
                <a:solidFill>
                  <a:srgbClr val="002060"/>
                </a:solidFill>
              </a:rPr>
              <a:t>, </a:t>
            </a:r>
            <a:r>
              <a:rPr lang="it-IT" sz="1800" dirty="0" err="1">
                <a:solidFill>
                  <a:srgbClr val="002060"/>
                </a:solidFill>
              </a:rPr>
              <a:t>arrhythmia</a:t>
            </a:r>
            <a:r>
              <a:rPr lang="it-IT" sz="1800" dirty="0">
                <a:solidFill>
                  <a:srgbClr val="002060"/>
                </a:solidFill>
              </a:rPr>
              <a:t>, </a:t>
            </a:r>
            <a:r>
              <a:rPr lang="it-IT" sz="1800" dirty="0" err="1">
                <a:solidFill>
                  <a:srgbClr val="002060"/>
                </a:solidFill>
              </a:rPr>
              <a:t>tachycardia</a:t>
            </a:r>
            <a:r>
              <a:rPr lang="it-IT" sz="1800" dirty="0">
                <a:solidFill>
                  <a:srgbClr val="002060"/>
                </a:solidFill>
              </a:rPr>
              <a:t>, </a:t>
            </a:r>
            <a:r>
              <a:rPr lang="en-US" altLang="it-IT" sz="1400" dirty="0" smtClean="0">
                <a:solidFill>
                  <a:srgbClr val="002060"/>
                </a:solidFill>
                <a:cs typeface="Arial" pitchFamily="34" charset="0"/>
              </a:rPr>
              <a:t>[</a:t>
            </a:r>
            <a:r>
              <a:rPr lang="en-US" altLang="it-IT" sz="1400" dirty="0">
                <a:solidFill>
                  <a:srgbClr val="002060"/>
                </a:solidFill>
                <a:cs typeface="Arial" pitchFamily="34" charset="0"/>
              </a:rPr>
              <a:t>8] </a:t>
            </a:r>
          </a:p>
        </p:txBody>
      </p:sp>
      <p:cxnSp>
        <p:nvCxnSpPr>
          <p:cNvPr id="4" name="Connettore 1 3"/>
          <p:cNvCxnSpPr/>
          <p:nvPr/>
        </p:nvCxnSpPr>
        <p:spPr>
          <a:xfrm>
            <a:off x="1475656" y="908720"/>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Rettangolo 4"/>
          <p:cNvSpPr/>
          <p:nvPr/>
        </p:nvSpPr>
        <p:spPr>
          <a:xfrm>
            <a:off x="1475656" y="549841"/>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INTRODUCTION: STATE OF THE ART</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ED ADVERSE EFFECTS</a:t>
            </a:r>
            <a:endParaRPr lang="it-IT" sz="2100" cap="all" dirty="0">
              <a:solidFill>
                <a:schemeClr val="accent1">
                  <a:lumMod val="50000"/>
                </a:schemeClr>
              </a:solidFill>
              <a:latin typeface="Arial" pitchFamily="34" charset="0"/>
              <a:cs typeface="Arial" pitchFamily="34" charset="0"/>
            </a:endParaRPr>
          </a:p>
        </p:txBody>
      </p:sp>
      <p:cxnSp>
        <p:nvCxnSpPr>
          <p:cNvPr id="8" name="Connettore 1 7"/>
          <p:cNvCxnSpPr/>
          <p:nvPr/>
        </p:nvCxnSpPr>
        <p:spPr>
          <a:xfrm>
            <a:off x="1475656" y="5262299"/>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1459887" y="4909371"/>
            <a:ext cx="7704856" cy="276999"/>
          </a:xfrm>
          <a:prstGeom prst="rect">
            <a:avLst/>
          </a:prstGeom>
          <a:noFill/>
        </p:spPr>
        <p:txBody>
          <a:bodyPr wrap="square" rtlCol="0">
            <a:spAutoFit/>
          </a:bodyPr>
          <a:lstStyle/>
          <a:p>
            <a:r>
              <a:rPr lang="en-US" altLang="it-IT" sz="1200" dirty="0" smtClean="0">
                <a:solidFill>
                  <a:srgbClr val="315784"/>
                </a:solidFill>
                <a:cs typeface="Arial" pitchFamily="34" charset="0"/>
              </a:rPr>
              <a:t>[7] </a:t>
            </a:r>
            <a:r>
              <a:rPr lang="en-US" sz="1200" dirty="0">
                <a:solidFill>
                  <a:srgbClr val="315784"/>
                </a:solidFill>
                <a:cs typeface="Arial" pitchFamily="34" charset="0"/>
              </a:rPr>
              <a:t>Ali, F., </a:t>
            </a:r>
            <a:r>
              <a:rPr lang="en-US" sz="1200" dirty="0" err="1">
                <a:solidFill>
                  <a:srgbClr val="315784"/>
                </a:solidFill>
                <a:cs typeface="Arial" pitchFamily="34" charset="0"/>
              </a:rPr>
              <a:t>Rehman</a:t>
            </a:r>
            <a:r>
              <a:rPr lang="en-US" sz="1200" dirty="0">
                <a:solidFill>
                  <a:srgbClr val="315784"/>
                </a:solidFill>
                <a:cs typeface="Arial" pitchFamily="34" charset="0"/>
              </a:rPr>
              <a:t>, </a:t>
            </a:r>
            <a:r>
              <a:rPr lang="en-US" sz="1200" dirty="0" smtClean="0">
                <a:solidFill>
                  <a:srgbClr val="315784"/>
                </a:solidFill>
                <a:cs typeface="Arial" pitchFamily="34" charset="0"/>
              </a:rPr>
              <a:t> (</a:t>
            </a:r>
            <a:r>
              <a:rPr lang="en-US" sz="1200" dirty="0">
                <a:solidFill>
                  <a:srgbClr val="315784"/>
                </a:solidFill>
                <a:cs typeface="Arial" pitchFamily="34" charset="0"/>
              </a:rPr>
              <a:t>2015</a:t>
            </a:r>
            <a:r>
              <a:rPr lang="en-US" sz="1200" dirty="0" smtClean="0">
                <a:solidFill>
                  <a:srgbClr val="315784"/>
                </a:solidFill>
                <a:cs typeface="Arial" pitchFamily="34" charset="0"/>
              </a:rPr>
              <a:t>); </a:t>
            </a:r>
            <a:r>
              <a:rPr lang="en-US" altLang="it-IT" sz="1200" dirty="0">
                <a:solidFill>
                  <a:srgbClr val="315784"/>
                </a:solidFill>
                <a:cs typeface="Arial" pitchFamily="34" charset="0"/>
              </a:rPr>
              <a:t>[8] </a:t>
            </a:r>
            <a:r>
              <a:rPr lang="en-US" sz="1200" dirty="0">
                <a:solidFill>
                  <a:srgbClr val="315784"/>
                </a:solidFill>
                <a:cs typeface="Arial" pitchFamily="34" charset="0"/>
              </a:rPr>
              <a:t>O'Brien, M., McCoy, T., </a:t>
            </a:r>
            <a:r>
              <a:rPr lang="en-US" sz="1200" dirty="0" smtClean="0">
                <a:solidFill>
                  <a:srgbClr val="315784"/>
                </a:solidFill>
                <a:cs typeface="Arial" pitchFamily="34" charset="0"/>
              </a:rPr>
              <a:t>(</a:t>
            </a:r>
            <a:r>
              <a:rPr lang="en-US" sz="1200" dirty="0">
                <a:solidFill>
                  <a:srgbClr val="315784"/>
                </a:solidFill>
                <a:cs typeface="Arial" pitchFamily="34" charset="0"/>
              </a:rPr>
              <a:t>2008</a:t>
            </a:r>
            <a:r>
              <a:rPr lang="en-US" sz="1200" dirty="0" smtClean="0">
                <a:solidFill>
                  <a:srgbClr val="315784"/>
                </a:solidFill>
                <a:cs typeface="Arial" pitchFamily="34" charset="0"/>
              </a:rPr>
              <a:t>)</a:t>
            </a:r>
            <a:endParaRPr lang="en-US" sz="1200" dirty="0">
              <a:solidFill>
                <a:srgbClr val="315784"/>
              </a:solidFill>
              <a:cs typeface="Arial" pitchFamily="34" charset="0"/>
            </a:endParaRP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109284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691680" y="1052736"/>
            <a:ext cx="7128792" cy="4824536"/>
          </a:xfrm>
        </p:spPr>
        <p:txBody>
          <a:bodyPr>
            <a:noAutofit/>
          </a:bodyPr>
          <a:lstStyle/>
          <a:p>
            <a:pPr marL="0" indent="0" algn="just">
              <a:buNone/>
            </a:pPr>
            <a:r>
              <a:rPr lang="it-IT" sz="1800" dirty="0">
                <a:solidFill>
                  <a:srgbClr val="002060"/>
                </a:solidFill>
              </a:rPr>
              <a:t>P</a:t>
            </a:r>
            <a:r>
              <a:rPr lang="it-IT" sz="1800" dirty="0" smtClean="0">
                <a:solidFill>
                  <a:srgbClr val="002060"/>
                </a:solidFill>
              </a:rPr>
              <a:t>ublic </a:t>
            </a:r>
            <a:r>
              <a:rPr lang="it-IT" sz="1800" dirty="0" err="1">
                <a:solidFill>
                  <a:srgbClr val="002060"/>
                </a:solidFill>
              </a:rPr>
              <a:t>health</a:t>
            </a:r>
            <a:r>
              <a:rPr lang="it-IT" sz="1800" dirty="0">
                <a:solidFill>
                  <a:srgbClr val="002060"/>
                </a:solidFill>
              </a:rPr>
              <a:t> </a:t>
            </a:r>
            <a:r>
              <a:rPr lang="it-IT" sz="1800" dirty="0" err="1" smtClean="0">
                <a:solidFill>
                  <a:srgbClr val="002060"/>
                </a:solidFill>
              </a:rPr>
              <a:t>alarm</a:t>
            </a:r>
            <a:r>
              <a:rPr lang="it-IT" sz="1800" dirty="0" smtClean="0">
                <a:solidFill>
                  <a:srgbClr val="002060"/>
                </a:solidFill>
              </a:rPr>
              <a:t> </a:t>
            </a:r>
            <a:r>
              <a:rPr lang="it-IT" sz="1800" dirty="0" err="1" smtClean="0">
                <a:solidFill>
                  <a:srgbClr val="002060"/>
                </a:solidFill>
              </a:rPr>
              <a:t>is</a:t>
            </a:r>
            <a:r>
              <a:rPr lang="it-IT" sz="1800" dirty="0" smtClean="0">
                <a:solidFill>
                  <a:srgbClr val="002060"/>
                </a:solidFill>
              </a:rPr>
              <a:t> </a:t>
            </a:r>
            <a:r>
              <a:rPr lang="it-IT" sz="1800" dirty="0" err="1" smtClean="0">
                <a:solidFill>
                  <a:srgbClr val="002060"/>
                </a:solidFill>
              </a:rPr>
              <a:t>increasing</a:t>
            </a:r>
            <a:r>
              <a:rPr lang="it-IT" sz="1800" dirty="0" smtClean="0">
                <a:solidFill>
                  <a:srgbClr val="002060"/>
                </a:solidFill>
              </a:rPr>
              <a:t>  </a:t>
            </a:r>
            <a:r>
              <a:rPr lang="it-IT" sz="1800" dirty="0" err="1" smtClean="0">
                <a:solidFill>
                  <a:srgbClr val="002060"/>
                </a:solidFill>
              </a:rPr>
              <a:t>concerning</a:t>
            </a:r>
            <a:r>
              <a:rPr lang="it-IT" sz="1800" dirty="0" smtClean="0">
                <a:solidFill>
                  <a:srgbClr val="002060"/>
                </a:solidFill>
              </a:rPr>
              <a:t> </a:t>
            </a:r>
            <a:r>
              <a:rPr lang="it-IT" sz="1800" dirty="0">
                <a:solidFill>
                  <a:srgbClr val="002060"/>
                </a:solidFill>
              </a:rPr>
              <a:t>the </a:t>
            </a:r>
            <a:r>
              <a:rPr lang="it-IT" sz="1800" dirty="0" smtClean="0">
                <a:solidFill>
                  <a:srgbClr val="002060"/>
                </a:solidFill>
              </a:rPr>
              <a:t>way </a:t>
            </a:r>
            <a:r>
              <a:rPr lang="it-IT" sz="1800" dirty="0" err="1" smtClean="0">
                <a:solidFill>
                  <a:srgbClr val="002060"/>
                </a:solidFill>
              </a:rPr>
              <a:t>young</a:t>
            </a:r>
            <a:r>
              <a:rPr lang="it-IT" sz="1800" dirty="0" smtClean="0">
                <a:solidFill>
                  <a:srgbClr val="002060"/>
                </a:solidFill>
              </a:rPr>
              <a:t> </a:t>
            </a:r>
            <a:r>
              <a:rPr lang="it-IT" sz="1800" dirty="0" err="1">
                <a:solidFill>
                  <a:srgbClr val="002060"/>
                </a:solidFill>
              </a:rPr>
              <a:t>people</a:t>
            </a:r>
            <a:r>
              <a:rPr lang="it-IT" sz="1800" dirty="0">
                <a:solidFill>
                  <a:srgbClr val="002060"/>
                </a:solidFill>
              </a:rPr>
              <a:t> </a:t>
            </a:r>
            <a:r>
              <a:rPr lang="it-IT" sz="1800" dirty="0" err="1">
                <a:solidFill>
                  <a:srgbClr val="002060"/>
                </a:solidFill>
              </a:rPr>
              <a:t>consume</a:t>
            </a:r>
            <a:r>
              <a:rPr lang="it-IT" sz="1800" dirty="0">
                <a:solidFill>
                  <a:srgbClr val="002060"/>
                </a:solidFill>
              </a:rPr>
              <a:t> </a:t>
            </a:r>
            <a:r>
              <a:rPr lang="it-IT" sz="1800" dirty="0" err="1">
                <a:solidFill>
                  <a:srgbClr val="002060"/>
                </a:solidFill>
              </a:rPr>
              <a:t>alcohol</a:t>
            </a:r>
            <a:r>
              <a:rPr lang="it-IT" sz="1800" dirty="0">
                <a:solidFill>
                  <a:srgbClr val="002060"/>
                </a:solidFill>
              </a:rPr>
              <a:t> </a:t>
            </a:r>
            <a:r>
              <a:rPr lang="it-IT" sz="1800" dirty="0" err="1">
                <a:solidFill>
                  <a:srgbClr val="002060"/>
                </a:solidFill>
              </a:rPr>
              <a:t>mixed</a:t>
            </a:r>
            <a:r>
              <a:rPr lang="it-IT" sz="1800" dirty="0">
                <a:solidFill>
                  <a:srgbClr val="002060"/>
                </a:solidFill>
              </a:rPr>
              <a:t> with </a:t>
            </a:r>
            <a:r>
              <a:rPr lang="it-IT" sz="1800" dirty="0" err="1">
                <a:solidFill>
                  <a:srgbClr val="002060"/>
                </a:solidFill>
              </a:rPr>
              <a:t>energy</a:t>
            </a:r>
            <a:r>
              <a:rPr lang="it-IT" sz="1800" dirty="0">
                <a:solidFill>
                  <a:srgbClr val="002060"/>
                </a:solidFill>
              </a:rPr>
              <a:t> </a:t>
            </a:r>
            <a:r>
              <a:rPr lang="it-IT" sz="1800" dirty="0" err="1">
                <a:solidFill>
                  <a:srgbClr val="002060"/>
                </a:solidFill>
              </a:rPr>
              <a:t>drinks</a:t>
            </a:r>
            <a:r>
              <a:rPr lang="it-IT" sz="1800" dirty="0">
                <a:solidFill>
                  <a:srgbClr val="002060"/>
                </a:solidFill>
              </a:rPr>
              <a:t> (</a:t>
            </a:r>
            <a:r>
              <a:rPr lang="it-IT" sz="1800" dirty="0" err="1" smtClean="0">
                <a:solidFill>
                  <a:srgbClr val="002060"/>
                </a:solidFill>
              </a:rPr>
              <a:t>AmEDs</a:t>
            </a:r>
            <a:r>
              <a:rPr lang="it-IT" sz="1800" dirty="0" smtClean="0">
                <a:solidFill>
                  <a:srgbClr val="002060"/>
                </a:solidFill>
              </a:rPr>
              <a:t>) </a:t>
            </a:r>
            <a:r>
              <a:rPr lang="it-IT" sz="1800" dirty="0" err="1" smtClean="0">
                <a:solidFill>
                  <a:srgbClr val="002060"/>
                </a:solidFill>
              </a:rPr>
              <a:t>especially</a:t>
            </a:r>
            <a:r>
              <a:rPr lang="it-IT" sz="1800" dirty="0" smtClean="0">
                <a:solidFill>
                  <a:srgbClr val="002060"/>
                </a:solidFill>
              </a:rPr>
              <a:t> </a:t>
            </a:r>
            <a:r>
              <a:rPr lang="it-IT" sz="1800" dirty="0" err="1">
                <a:solidFill>
                  <a:srgbClr val="002060"/>
                </a:solidFill>
              </a:rPr>
              <a:t>during</a:t>
            </a:r>
            <a:r>
              <a:rPr lang="it-IT" sz="1800" dirty="0">
                <a:solidFill>
                  <a:srgbClr val="002060"/>
                </a:solidFill>
              </a:rPr>
              <a:t> </a:t>
            </a:r>
            <a:r>
              <a:rPr lang="it-IT" sz="1800" dirty="0" err="1">
                <a:solidFill>
                  <a:srgbClr val="002060"/>
                </a:solidFill>
              </a:rPr>
              <a:t>socializing</a:t>
            </a:r>
            <a:r>
              <a:rPr lang="it-IT" sz="1800" dirty="0">
                <a:solidFill>
                  <a:srgbClr val="002060"/>
                </a:solidFill>
              </a:rPr>
              <a:t> </a:t>
            </a:r>
            <a:r>
              <a:rPr lang="it-IT" sz="1800" dirty="0" err="1">
                <a:solidFill>
                  <a:srgbClr val="002060"/>
                </a:solidFill>
              </a:rPr>
              <a:t>events</a:t>
            </a:r>
            <a:r>
              <a:rPr lang="it-IT" sz="1800" dirty="0">
                <a:solidFill>
                  <a:srgbClr val="002060"/>
                </a:solidFill>
              </a:rPr>
              <a:t> </a:t>
            </a:r>
            <a:r>
              <a:rPr lang="it-IT" sz="1800" dirty="0" err="1">
                <a:solidFill>
                  <a:srgbClr val="002060"/>
                </a:solidFill>
              </a:rPr>
              <a:t>such</a:t>
            </a:r>
            <a:r>
              <a:rPr lang="it-IT" sz="1800" dirty="0">
                <a:solidFill>
                  <a:srgbClr val="002060"/>
                </a:solidFill>
              </a:rPr>
              <a:t> </a:t>
            </a:r>
            <a:r>
              <a:rPr lang="it-IT" sz="1800" dirty="0" err="1">
                <a:solidFill>
                  <a:srgbClr val="002060"/>
                </a:solidFill>
              </a:rPr>
              <a:t>as</a:t>
            </a:r>
            <a:r>
              <a:rPr lang="it-IT" sz="1800" dirty="0">
                <a:solidFill>
                  <a:srgbClr val="002060"/>
                </a:solidFill>
              </a:rPr>
              <a:t> “</a:t>
            </a:r>
            <a:r>
              <a:rPr lang="it-IT" sz="1800" dirty="0" err="1">
                <a:solidFill>
                  <a:srgbClr val="002060"/>
                </a:solidFill>
              </a:rPr>
              <a:t>partying</a:t>
            </a:r>
            <a:r>
              <a:rPr lang="it-IT" sz="1800" dirty="0">
                <a:solidFill>
                  <a:srgbClr val="002060"/>
                </a:solidFill>
              </a:rPr>
              <a:t>” </a:t>
            </a:r>
            <a:r>
              <a:rPr lang="it-IT" sz="1800" dirty="0" err="1" smtClean="0">
                <a:solidFill>
                  <a:srgbClr val="002060"/>
                </a:solidFill>
              </a:rPr>
              <a:t>longer</a:t>
            </a:r>
            <a:r>
              <a:rPr lang="it-IT" sz="1800" dirty="0" smtClean="0">
                <a:solidFill>
                  <a:srgbClr val="002060"/>
                </a:solidFill>
              </a:rPr>
              <a:t> </a:t>
            </a:r>
            <a:r>
              <a:rPr lang="it-IT" sz="1400" dirty="0">
                <a:solidFill>
                  <a:srgbClr val="002060"/>
                </a:solidFill>
              </a:rPr>
              <a:t>[</a:t>
            </a:r>
            <a:r>
              <a:rPr lang="it-IT" sz="1400" dirty="0" smtClean="0">
                <a:solidFill>
                  <a:srgbClr val="002060"/>
                </a:solidFill>
              </a:rPr>
              <a:t>9,10]</a:t>
            </a:r>
          </a:p>
          <a:p>
            <a:pPr marL="0" indent="0" algn="just">
              <a:buNone/>
            </a:pPr>
            <a:endParaRPr lang="it-IT" sz="1400" dirty="0">
              <a:solidFill>
                <a:srgbClr val="002060"/>
              </a:solidFill>
            </a:endParaRPr>
          </a:p>
          <a:p>
            <a:pPr marL="0" indent="0" algn="just">
              <a:buNone/>
            </a:pPr>
            <a:r>
              <a:rPr lang="it-IT" sz="1800" dirty="0" smtClean="0">
                <a:solidFill>
                  <a:srgbClr val="002060"/>
                </a:solidFill>
              </a:rPr>
              <a:t>Energy </a:t>
            </a:r>
            <a:r>
              <a:rPr lang="it-IT" sz="1800" dirty="0" err="1">
                <a:solidFill>
                  <a:srgbClr val="002060"/>
                </a:solidFill>
              </a:rPr>
              <a:t>drinks</a:t>
            </a:r>
            <a:r>
              <a:rPr lang="it-IT" sz="1800" dirty="0">
                <a:solidFill>
                  <a:srgbClr val="002060"/>
                </a:solidFill>
              </a:rPr>
              <a:t> can </a:t>
            </a:r>
            <a:r>
              <a:rPr lang="it-IT" sz="1800" dirty="0" err="1">
                <a:solidFill>
                  <a:srgbClr val="002060"/>
                </a:solidFill>
              </a:rPr>
              <a:t>mask</a:t>
            </a:r>
            <a:r>
              <a:rPr lang="it-IT" sz="1800" dirty="0">
                <a:solidFill>
                  <a:srgbClr val="002060"/>
                </a:solidFill>
              </a:rPr>
              <a:t> the </a:t>
            </a:r>
            <a:r>
              <a:rPr lang="it-IT" sz="1800" dirty="0" err="1">
                <a:solidFill>
                  <a:srgbClr val="002060"/>
                </a:solidFill>
              </a:rPr>
              <a:t>effects</a:t>
            </a:r>
            <a:r>
              <a:rPr lang="it-IT" sz="1800" dirty="0">
                <a:solidFill>
                  <a:srgbClr val="002060"/>
                </a:solidFill>
              </a:rPr>
              <a:t> of </a:t>
            </a:r>
            <a:r>
              <a:rPr lang="it-IT" sz="1800" dirty="0" err="1">
                <a:solidFill>
                  <a:srgbClr val="002060"/>
                </a:solidFill>
              </a:rPr>
              <a:t>alcohol</a:t>
            </a:r>
            <a:r>
              <a:rPr lang="it-IT" sz="1800" dirty="0">
                <a:solidFill>
                  <a:srgbClr val="002060"/>
                </a:solidFill>
              </a:rPr>
              <a:t> so the drink </a:t>
            </a:r>
            <a:r>
              <a:rPr lang="it-IT" sz="1800" dirty="0" err="1">
                <a:solidFill>
                  <a:srgbClr val="002060"/>
                </a:solidFill>
              </a:rPr>
              <a:t>number</a:t>
            </a:r>
            <a:r>
              <a:rPr lang="it-IT" sz="1800" dirty="0">
                <a:solidFill>
                  <a:srgbClr val="002060"/>
                </a:solidFill>
              </a:rPr>
              <a:t> </a:t>
            </a:r>
            <a:r>
              <a:rPr lang="it-IT" sz="1800" dirty="0" err="1">
                <a:solidFill>
                  <a:srgbClr val="002060"/>
                </a:solidFill>
              </a:rPr>
              <a:t>tends</a:t>
            </a:r>
            <a:r>
              <a:rPr lang="it-IT" sz="1800" dirty="0">
                <a:solidFill>
                  <a:srgbClr val="002060"/>
                </a:solidFill>
              </a:rPr>
              <a:t> to be </a:t>
            </a:r>
            <a:r>
              <a:rPr lang="it-IT" sz="1800" dirty="0" err="1">
                <a:solidFill>
                  <a:srgbClr val="002060"/>
                </a:solidFill>
              </a:rPr>
              <a:t>greater</a:t>
            </a:r>
            <a:r>
              <a:rPr lang="it-IT" sz="1800" dirty="0">
                <a:solidFill>
                  <a:srgbClr val="002060"/>
                </a:solidFill>
              </a:rPr>
              <a:t> </a:t>
            </a:r>
            <a:r>
              <a:rPr lang="it-IT" sz="1800" dirty="0" err="1">
                <a:solidFill>
                  <a:srgbClr val="002060"/>
                </a:solidFill>
              </a:rPr>
              <a:t>when</a:t>
            </a:r>
            <a:r>
              <a:rPr lang="it-IT" sz="1800" dirty="0">
                <a:solidFill>
                  <a:srgbClr val="002060"/>
                </a:solidFill>
              </a:rPr>
              <a:t> </a:t>
            </a:r>
            <a:r>
              <a:rPr lang="it-IT" sz="1800" dirty="0" err="1">
                <a:solidFill>
                  <a:srgbClr val="002060"/>
                </a:solidFill>
              </a:rPr>
              <a:t>combined</a:t>
            </a:r>
            <a:r>
              <a:rPr lang="it-IT" sz="1800" dirty="0">
                <a:solidFill>
                  <a:srgbClr val="002060"/>
                </a:solidFill>
              </a:rPr>
              <a:t> with </a:t>
            </a:r>
            <a:r>
              <a:rPr lang="it-IT" sz="1800" dirty="0" err="1">
                <a:solidFill>
                  <a:srgbClr val="002060"/>
                </a:solidFill>
              </a:rPr>
              <a:t>energy</a:t>
            </a:r>
            <a:r>
              <a:rPr lang="it-IT" sz="1800" dirty="0">
                <a:solidFill>
                  <a:srgbClr val="002060"/>
                </a:solidFill>
              </a:rPr>
              <a:t> </a:t>
            </a:r>
            <a:r>
              <a:rPr lang="it-IT" sz="1800" dirty="0" err="1">
                <a:solidFill>
                  <a:srgbClr val="002060"/>
                </a:solidFill>
              </a:rPr>
              <a:t>drinks</a:t>
            </a:r>
            <a:r>
              <a:rPr lang="it-IT" sz="1800" dirty="0">
                <a:solidFill>
                  <a:srgbClr val="002060"/>
                </a:solidFill>
              </a:rPr>
              <a:t> </a:t>
            </a:r>
            <a:r>
              <a:rPr lang="it-IT" sz="1400" dirty="0">
                <a:solidFill>
                  <a:srgbClr val="002060"/>
                </a:solidFill>
              </a:rPr>
              <a:t>[11]</a:t>
            </a:r>
          </a:p>
          <a:p>
            <a:pPr marL="0" indent="0" algn="just">
              <a:buNone/>
            </a:pPr>
            <a:endParaRPr lang="it-IT" sz="1400" dirty="0" smtClean="0">
              <a:solidFill>
                <a:srgbClr val="002060"/>
              </a:solidFill>
            </a:endParaRPr>
          </a:p>
          <a:p>
            <a:pPr marL="0" indent="0" algn="just">
              <a:buNone/>
            </a:pPr>
            <a:r>
              <a:rPr lang="it-IT" sz="1800" dirty="0">
                <a:solidFill>
                  <a:srgbClr val="002060"/>
                </a:solidFill>
              </a:rPr>
              <a:t>M</a:t>
            </a:r>
            <a:r>
              <a:rPr lang="it-IT" sz="1800" dirty="0" smtClean="0">
                <a:solidFill>
                  <a:srgbClr val="002060"/>
                </a:solidFill>
              </a:rPr>
              <a:t>ixing </a:t>
            </a:r>
            <a:r>
              <a:rPr lang="it-IT" sz="1800" dirty="0" err="1">
                <a:solidFill>
                  <a:srgbClr val="002060"/>
                </a:solidFill>
              </a:rPr>
              <a:t>energy</a:t>
            </a:r>
            <a:r>
              <a:rPr lang="it-IT" sz="1800" dirty="0">
                <a:solidFill>
                  <a:srgbClr val="002060"/>
                </a:solidFill>
              </a:rPr>
              <a:t> </a:t>
            </a:r>
            <a:r>
              <a:rPr lang="it-IT" sz="1800" dirty="0" err="1">
                <a:solidFill>
                  <a:srgbClr val="002060"/>
                </a:solidFill>
              </a:rPr>
              <a:t>drinks</a:t>
            </a:r>
            <a:r>
              <a:rPr lang="it-IT" sz="1800" dirty="0">
                <a:solidFill>
                  <a:srgbClr val="002060"/>
                </a:solidFill>
              </a:rPr>
              <a:t> with </a:t>
            </a:r>
            <a:r>
              <a:rPr lang="it-IT" sz="1800" dirty="0" err="1">
                <a:solidFill>
                  <a:srgbClr val="002060"/>
                </a:solidFill>
              </a:rPr>
              <a:t>alcohol</a:t>
            </a:r>
            <a:r>
              <a:rPr lang="it-IT" sz="1800" dirty="0">
                <a:solidFill>
                  <a:srgbClr val="002060"/>
                </a:solidFill>
              </a:rPr>
              <a:t> </a:t>
            </a:r>
            <a:r>
              <a:rPr lang="it-IT" sz="1800" dirty="0" err="1">
                <a:solidFill>
                  <a:srgbClr val="002060"/>
                </a:solidFill>
              </a:rPr>
              <a:t>could</a:t>
            </a:r>
            <a:r>
              <a:rPr lang="it-IT" sz="1800" dirty="0">
                <a:solidFill>
                  <a:srgbClr val="002060"/>
                </a:solidFill>
              </a:rPr>
              <a:t> be </a:t>
            </a:r>
            <a:r>
              <a:rPr lang="it-IT" sz="1800" dirty="0" err="1">
                <a:solidFill>
                  <a:srgbClr val="002060"/>
                </a:solidFill>
              </a:rPr>
              <a:t>riskier</a:t>
            </a:r>
            <a:r>
              <a:rPr lang="it-IT" sz="1800" dirty="0">
                <a:solidFill>
                  <a:srgbClr val="002060"/>
                </a:solidFill>
              </a:rPr>
              <a:t> </a:t>
            </a:r>
            <a:r>
              <a:rPr lang="it-IT" sz="1800" dirty="0" err="1">
                <a:solidFill>
                  <a:srgbClr val="002060"/>
                </a:solidFill>
              </a:rPr>
              <a:t>than</a:t>
            </a:r>
            <a:r>
              <a:rPr lang="it-IT" sz="1800" dirty="0">
                <a:solidFill>
                  <a:srgbClr val="002060"/>
                </a:solidFill>
              </a:rPr>
              <a:t> </a:t>
            </a:r>
            <a:r>
              <a:rPr lang="it-IT" sz="1800" dirty="0" err="1">
                <a:solidFill>
                  <a:srgbClr val="002060"/>
                </a:solidFill>
              </a:rPr>
              <a:t>drinking</a:t>
            </a:r>
            <a:r>
              <a:rPr lang="it-IT" sz="1800" dirty="0">
                <a:solidFill>
                  <a:srgbClr val="002060"/>
                </a:solidFill>
              </a:rPr>
              <a:t> </a:t>
            </a:r>
            <a:r>
              <a:rPr lang="it-IT" sz="1800" dirty="0" err="1">
                <a:solidFill>
                  <a:srgbClr val="002060"/>
                </a:solidFill>
              </a:rPr>
              <a:t>alcohol</a:t>
            </a:r>
            <a:r>
              <a:rPr lang="it-IT" sz="1800" dirty="0">
                <a:solidFill>
                  <a:srgbClr val="002060"/>
                </a:solidFill>
              </a:rPr>
              <a:t> alone, </a:t>
            </a:r>
            <a:r>
              <a:rPr lang="it-IT" sz="1800" dirty="0" err="1">
                <a:solidFill>
                  <a:srgbClr val="002060"/>
                </a:solidFill>
              </a:rPr>
              <a:t>because</a:t>
            </a:r>
            <a:r>
              <a:rPr lang="it-IT" sz="1800" dirty="0">
                <a:solidFill>
                  <a:srgbClr val="002060"/>
                </a:solidFill>
              </a:rPr>
              <a:t> the </a:t>
            </a:r>
            <a:r>
              <a:rPr lang="it-IT" sz="1800" dirty="0" err="1">
                <a:solidFill>
                  <a:srgbClr val="002060"/>
                </a:solidFill>
              </a:rPr>
              <a:t>altered</a:t>
            </a:r>
            <a:r>
              <a:rPr lang="it-IT" sz="1800" dirty="0">
                <a:solidFill>
                  <a:srgbClr val="002060"/>
                </a:solidFill>
              </a:rPr>
              <a:t> </a:t>
            </a:r>
            <a:r>
              <a:rPr lang="it-IT" sz="1800" dirty="0" err="1">
                <a:solidFill>
                  <a:srgbClr val="002060"/>
                </a:solidFill>
              </a:rPr>
              <a:t>perception</a:t>
            </a:r>
            <a:r>
              <a:rPr lang="it-IT" sz="1800" dirty="0">
                <a:solidFill>
                  <a:srgbClr val="002060"/>
                </a:solidFill>
              </a:rPr>
              <a:t> of </a:t>
            </a:r>
            <a:r>
              <a:rPr lang="it-IT" sz="1800" dirty="0" err="1">
                <a:solidFill>
                  <a:srgbClr val="002060"/>
                </a:solidFill>
              </a:rPr>
              <a:t>drunkenness</a:t>
            </a:r>
            <a:r>
              <a:rPr lang="it-IT" sz="1800" dirty="0">
                <a:solidFill>
                  <a:srgbClr val="002060"/>
                </a:solidFill>
              </a:rPr>
              <a:t> can </a:t>
            </a:r>
            <a:r>
              <a:rPr lang="it-IT" sz="1800" dirty="0" err="1">
                <a:solidFill>
                  <a:srgbClr val="002060"/>
                </a:solidFill>
              </a:rPr>
              <a:t>favor</a:t>
            </a:r>
            <a:r>
              <a:rPr lang="it-IT" sz="1800" dirty="0">
                <a:solidFill>
                  <a:srgbClr val="002060"/>
                </a:solidFill>
              </a:rPr>
              <a:t> </a:t>
            </a:r>
            <a:r>
              <a:rPr lang="it-IT" sz="1800" dirty="0" err="1">
                <a:solidFill>
                  <a:srgbClr val="002060"/>
                </a:solidFill>
              </a:rPr>
              <a:t>longer</a:t>
            </a:r>
            <a:r>
              <a:rPr lang="it-IT" sz="1800" dirty="0">
                <a:solidFill>
                  <a:srgbClr val="002060"/>
                </a:solidFill>
              </a:rPr>
              <a:t> </a:t>
            </a:r>
            <a:r>
              <a:rPr lang="it-IT" sz="1800" dirty="0" err="1">
                <a:solidFill>
                  <a:srgbClr val="002060"/>
                </a:solidFill>
              </a:rPr>
              <a:t>drinking</a:t>
            </a:r>
            <a:r>
              <a:rPr lang="it-IT" sz="1800" dirty="0">
                <a:solidFill>
                  <a:srgbClr val="002060"/>
                </a:solidFill>
              </a:rPr>
              <a:t> sessions </a:t>
            </a:r>
            <a:r>
              <a:rPr lang="it-IT" sz="1400" dirty="0">
                <a:solidFill>
                  <a:srgbClr val="002060"/>
                </a:solidFill>
              </a:rPr>
              <a:t>[11,12]</a:t>
            </a:r>
          </a:p>
          <a:p>
            <a:pPr marL="0" indent="0" algn="just">
              <a:buNone/>
            </a:pPr>
            <a:endParaRPr lang="it-IT" sz="1400" dirty="0">
              <a:solidFill>
                <a:srgbClr val="002060"/>
              </a:solidFill>
            </a:endParaRPr>
          </a:p>
          <a:p>
            <a:pPr marL="0" indent="0" algn="just">
              <a:buNone/>
            </a:pPr>
            <a:r>
              <a:rPr lang="it-IT" sz="1800" dirty="0" err="1">
                <a:solidFill>
                  <a:srgbClr val="002060"/>
                </a:solidFill>
              </a:rPr>
              <a:t>C</a:t>
            </a:r>
            <a:r>
              <a:rPr lang="it-IT" sz="1800" dirty="0" err="1" smtClean="0">
                <a:solidFill>
                  <a:srgbClr val="002060"/>
                </a:solidFill>
              </a:rPr>
              <a:t>onsumption</a:t>
            </a:r>
            <a:r>
              <a:rPr lang="it-IT" sz="1800" dirty="0" smtClean="0">
                <a:solidFill>
                  <a:srgbClr val="002060"/>
                </a:solidFill>
              </a:rPr>
              <a:t> </a:t>
            </a:r>
            <a:r>
              <a:rPr lang="it-IT" sz="1800" dirty="0">
                <a:solidFill>
                  <a:srgbClr val="002060"/>
                </a:solidFill>
              </a:rPr>
              <a:t>of </a:t>
            </a:r>
            <a:r>
              <a:rPr lang="it-IT" sz="1800" dirty="0" err="1">
                <a:solidFill>
                  <a:srgbClr val="002060"/>
                </a:solidFill>
              </a:rPr>
              <a:t>AmEDs</a:t>
            </a:r>
            <a:r>
              <a:rPr lang="it-IT" sz="1800" dirty="0">
                <a:solidFill>
                  <a:srgbClr val="002060"/>
                </a:solidFill>
              </a:rPr>
              <a:t> </a:t>
            </a:r>
            <a:r>
              <a:rPr lang="it-IT" sz="1800" dirty="0" err="1">
                <a:solidFill>
                  <a:srgbClr val="002060"/>
                </a:solidFill>
              </a:rPr>
              <a:t>has</a:t>
            </a:r>
            <a:r>
              <a:rPr lang="it-IT" sz="1800" dirty="0">
                <a:solidFill>
                  <a:srgbClr val="002060"/>
                </a:solidFill>
              </a:rPr>
              <a:t> </a:t>
            </a:r>
            <a:r>
              <a:rPr lang="it-IT" sz="1800" dirty="0" err="1">
                <a:solidFill>
                  <a:srgbClr val="002060"/>
                </a:solidFill>
              </a:rPr>
              <a:t>been</a:t>
            </a:r>
            <a:r>
              <a:rPr lang="it-IT" sz="1800" dirty="0">
                <a:solidFill>
                  <a:srgbClr val="002060"/>
                </a:solidFill>
              </a:rPr>
              <a:t> </a:t>
            </a:r>
            <a:r>
              <a:rPr lang="it-IT" sz="1800" dirty="0" err="1">
                <a:solidFill>
                  <a:srgbClr val="002060"/>
                </a:solidFill>
              </a:rPr>
              <a:t>associated</a:t>
            </a:r>
            <a:r>
              <a:rPr lang="it-IT" sz="1800" dirty="0">
                <a:solidFill>
                  <a:srgbClr val="002060"/>
                </a:solidFill>
              </a:rPr>
              <a:t> with </a:t>
            </a:r>
            <a:r>
              <a:rPr lang="it-IT" sz="1800" dirty="0" err="1">
                <a:solidFill>
                  <a:srgbClr val="002060"/>
                </a:solidFill>
              </a:rPr>
              <a:t>binge</a:t>
            </a:r>
            <a:r>
              <a:rPr lang="it-IT" sz="1800" dirty="0">
                <a:solidFill>
                  <a:srgbClr val="002060"/>
                </a:solidFill>
              </a:rPr>
              <a:t> </a:t>
            </a:r>
            <a:r>
              <a:rPr lang="it-IT" sz="1800" dirty="0" err="1">
                <a:solidFill>
                  <a:srgbClr val="002060"/>
                </a:solidFill>
              </a:rPr>
              <a:t>drinking</a:t>
            </a:r>
            <a:r>
              <a:rPr lang="it-IT" sz="1800" dirty="0">
                <a:solidFill>
                  <a:srgbClr val="002060"/>
                </a:solidFill>
              </a:rPr>
              <a:t> (</a:t>
            </a:r>
            <a:r>
              <a:rPr lang="it-IT" sz="1800" dirty="0" err="1">
                <a:solidFill>
                  <a:srgbClr val="002060"/>
                </a:solidFill>
              </a:rPr>
              <a:t>five</a:t>
            </a:r>
            <a:r>
              <a:rPr lang="it-IT" sz="1800" dirty="0">
                <a:solidFill>
                  <a:srgbClr val="002060"/>
                </a:solidFill>
              </a:rPr>
              <a:t> or more </a:t>
            </a:r>
            <a:r>
              <a:rPr lang="it-IT" sz="1800" dirty="0" err="1">
                <a:solidFill>
                  <a:srgbClr val="002060"/>
                </a:solidFill>
              </a:rPr>
              <a:t>drinks</a:t>
            </a:r>
            <a:r>
              <a:rPr lang="it-IT" sz="1800" dirty="0">
                <a:solidFill>
                  <a:srgbClr val="002060"/>
                </a:solidFill>
              </a:rPr>
              <a:t> on </a:t>
            </a:r>
            <a:r>
              <a:rPr lang="it-IT" sz="1800" dirty="0" err="1">
                <a:solidFill>
                  <a:srgbClr val="002060"/>
                </a:solidFill>
              </a:rPr>
              <a:t>one</a:t>
            </a:r>
            <a:r>
              <a:rPr lang="it-IT" sz="1800" dirty="0">
                <a:solidFill>
                  <a:srgbClr val="002060"/>
                </a:solidFill>
              </a:rPr>
              <a:t> </a:t>
            </a:r>
            <a:r>
              <a:rPr lang="it-IT" sz="1800" dirty="0" err="1">
                <a:solidFill>
                  <a:srgbClr val="002060"/>
                </a:solidFill>
              </a:rPr>
              <a:t>occasion</a:t>
            </a:r>
            <a:r>
              <a:rPr lang="it-IT" sz="1800" dirty="0">
                <a:solidFill>
                  <a:srgbClr val="002060"/>
                </a:solidFill>
              </a:rPr>
              <a:t>) and a </a:t>
            </a:r>
            <a:r>
              <a:rPr lang="it-IT" sz="1800" dirty="0" err="1">
                <a:solidFill>
                  <a:srgbClr val="002060"/>
                </a:solidFill>
              </a:rPr>
              <a:t>range</a:t>
            </a:r>
            <a:r>
              <a:rPr lang="it-IT" sz="1800" dirty="0">
                <a:solidFill>
                  <a:srgbClr val="002060"/>
                </a:solidFill>
              </a:rPr>
              <a:t> of </a:t>
            </a:r>
            <a:r>
              <a:rPr lang="it-IT" sz="1800" dirty="0" err="1">
                <a:solidFill>
                  <a:srgbClr val="002060"/>
                </a:solidFill>
              </a:rPr>
              <a:t>risk</a:t>
            </a:r>
            <a:r>
              <a:rPr lang="it-IT" sz="1800" dirty="0">
                <a:solidFill>
                  <a:srgbClr val="002060"/>
                </a:solidFill>
              </a:rPr>
              <a:t> </a:t>
            </a:r>
            <a:r>
              <a:rPr lang="it-IT" sz="1800" dirty="0" err="1">
                <a:solidFill>
                  <a:srgbClr val="002060"/>
                </a:solidFill>
              </a:rPr>
              <a:t>behaviors</a:t>
            </a:r>
            <a:r>
              <a:rPr lang="it-IT" sz="1800" dirty="0">
                <a:solidFill>
                  <a:srgbClr val="002060"/>
                </a:solidFill>
              </a:rPr>
              <a:t>, </a:t>
            </a:r>
            <a:r>
              <a:rPr lang="it-IT" sz="1800" dirty="0" err="1">
                <a:solidFill>
                  <a:srgbClr val="002060"/>
                </a:solidFill>
              </a:rPr>
              <a:t>like</a:t>
            </a:r>
            <a:r>
              <a:rPr lang="it-IT" sz="1800" dirty="0">
                <a:solidFill>
                  <a:srgbClr val="002060"/>
                </a:solidFill>
              </a:rPr>
              <a:t> </a:t>
            </a:r>
            <a:r>
              <a:rPr lang="it-IT" sz="1800" dirty="0" err="1">
                <a:solidFill>
                  <a:srgbClr val="002060"/>
                </a:solidFill>
              </a:rPr>
              <a:t>driving</a:t>
            </a:r>
            <a:r>
              <a:rPr lang="it-IT" sz="1800" dirty="0">
                <a:solidFill>
                  <a:srgbClr val="002060"/>
                </a:solidFill>
              </a:rPr>
              <a:t> </a:t>
            </a:r>
            <a:r>
              <a:rPr lang="it-IT" sz="1800" dirty="0" err="1">
                <a:solidFill>
                  <a:srgbClr val="002060"/>
                </a:solidFill>
              </a:rPr>
              <a:t>while</a:t>
            </a:r>
            <a:r>
              <a:rPr lang="it-IT" sz="1800" dirty="0">
                <a:solidFill>
                  <a:srgbClr val="002060"/>
                </a:solidFill>
              </a:rPr>
              <a:t> </a:t>
            </a:r>
            <a:r>
              <a:rPr lang="it-IT" sz="1800" dirty="0" err="1">
                <a:solidFill>
                  <a:srgbClr val="002060"/>
                </a:solidFill>
              </a:rPr>
              <a:t>intoxicated</a:t>
            </a:r>
            <a:r>
              <a:rPr lang="it-IT" sz="1800" dirty="0">
                <a:solidFill>
                  <a:srgbClr val="002060"/>
                </a:solidFill>
              </a:rPr>
              <a:t>, </a:t>
            </a:r>
            <a:r>
              <a:rPr lang="it-IT" sz="1800" dirty="0" err="1">
                <a:solidFill>
                  <a:srgbClr val="002060"/>
                </a:solidFill>
              </a:rPr>
              <a:t>being</a:t>
            </a:r>
            <a:r>
              <a:rPr lang="it-IT" sz="1800" dirty="0">
                <a:solidFill>
                  <a:srgbClr val="002060"/>
                </a:solidFill>
              </a:rPr>
              <a:t> in a </a:t>
            </a:r>
            <a:r>
              <a:rPr lang="it-IT" sz="1800" dirty="0" err="1">
                <a:solidFill>
                  <a:srgbClr val="002060"/>
                </a:solidFill>
              </a:rPr>
              <a:t>verbal</a:t>
            </a:r>
            <a:r>
              <a:rPr lang="it-IT" sz="1800" dirty="0">
                <a:solidFill>
                  <a:srgbClr val="002060"/>
                </a:solidFill>
              </a:rPr>
              <a:t> and </a:t>
            </a:r>
            <a:r>
              <a:rPr lang="it-IT" sz="1800" dirty="0" err="1">
                <a:solidFill>
                  <a:srgbClr val="002060"/>
                </a:solidFill>
              </a:rPr>
              <a:t>physical</a:t>
            </a:r>
            <a:r>
              <a:rPr lang="it-IT" sz="1800" dirty="0">
                <a:solidFill>
                  <a:srgbClr val="002060"/>
                </a:solidFill>
              </a:rPr>
              <a:t> </a:t>
            </a:r>
            <a:r>
              <a:rPr lang="it-IT" sz="1800" dirty="0" err="1">
                <a:solidFill>
                  <a:srgbClr val="002060"/>
                </a:solidFill>
              </a:rPr>
              <a:t>fight</a:t>
            </a:r>
            <a:r>
              <a:rPr lang="it-IT" sz="1800" dirty="0">
                <a:solidFill>
                  <a:srgbClr val="002060"/>
                </a:solidFill>
              </a:rPr>
              <a:t>, </a:t>
            </a:r>
            <a:r>
              <a:rPr lang="it-IT" sz="1800" dirty="0" err="1">
                <a:solidFill>
                  <a:srgbClr val="002060"/>
                </a:solidFill>
              </a:rPr>
              <a:t>requiring</a:t>
            </a:r>
            <a:r>
              <a:rPr lang="it-IT" sz="1800" dirty="0">
                <a:solidFill>
                  <a:srgbClr val="002060"/>
                </a:solidFill>
              </a:rPr>
              <a:t> </a:t>
            </a:r>
            <a:r>
              <a:rPr lang="it-IT" sz="1800" dirty="0" err="1">
                <a:solidFill>
                  <a:srgbClr val="002060"/>
                </a:solidFill>
              </a:rPr>
              <a:t>medical</a:t>
            </a:r>
            <a:r>
              <a:rPr lang="it-IT" sz="1800" dirty="0">
                <a:solidFill>
                  <a:srgbClr val="002060"/>
                </a:solidFill>
              </a:rPr>
              <a:t> treatment, </a:t>
            </a:r>
            <a:r>
              <a:rPr lang="it-IT" sz="1800" dirty="0" err="1">
                <a:solidFill>
                  <a:srgbClr val="002060"/>
                </a:solidFill>
              </a:rPr>
              <a:t>being</a:t>
            </a:r>
            <a:r>
              <a:rPr lang="it-IT" sz="1800" dirty="0">
                <a:solidFill>
                  <a:srgbClr val="002060"/>
                </a:solidFill>
              </a:rPr>
              <a:t> </a:t>
            </a:r>
            <a:r>
              <a:rPr lang="it-IT" sz="1800" dirty="0" err="1">
                <a:solidFill>
                  <a:srgbClr val="002060"/>
                </a:solidFill>
              </a:rPr>
              <a:t>hurt</a:t>
            </a:r>
            <a:r>
              <a:rPr lang="it-IT" sz="1800" dirty="0">
                <a:solidFill>
                  <a:srgbClr val="002060"/>
                </a:solidFill>
              </a:rPr>
              <a:t> or </a:t>
            </a:r>
            <a:r>
              <a:rPr lang="it-IT" sz="1800" dirty="0" err="1">
                <a:solidFill>
                  <a:srgbClr val="002060"/>
                </a:solidFill>
              </a:rPr>
              <a:t>injured</a:t>
            </a:r>
            <a:r>
              <a:rPr lang="it-IT" sz="1800" dirty="0">
                <a:solidFill>
                  <a:srgbClr val="002060"/>
                </a:solidFill>
              </a:rPr>
              <a:t>, </a:t>
            </a:r>
            <a:r>
              <a:rPr lang="it-IT" sz="1800" dirty="0" err="1">
                <a:solidFill>
                  <a:srgbClr val="002060"/>
                </a:solidFill>
              </a:rPr>
              <a:t>being</a:t>
            </a:r>
            <a:r>
              <a:rPr lang="it-IT" sz="1800" dirty="0">
                <a:solidFill>
                  <a:srgbClr val="002060"/>
                </a:solidFill>
              </a:rPr>
              <a:t> </a:t>
            </a:r>
            <a:r>
              <a:rPr lang="it-IT" sz="1800" dirty="0" err="1">
                <a:solidFill>
                  <a:srgbClr val="002060"/>
                </a:solidFill>
              </a:rPr>
              <a:t>taken</a:t>
            </a:r>
            <a:r>
              <a:rPr lang="it-IT" sz="1800" dirty="0">
                <a:solidFill>
                  <a:srgbClr val="002060"/>
                </a:solidFill>
              </a:rPr>
              <a:t> </a:t>
            </a:r>
            <a:r>
              <a:rPr lang="it-IT" sz="1800" dirty="0" err="1">
                <a:solidFill>
                  <a:srgbClr val="002060"/>
                </a:solidFill>
              </a:rPr>
              <a:t>advantage</a:t>
            </a:r>
            <a:r>
              <a:rPr lang="it-IT" sz="1800" dirty="0">
                <a:solidFill>
                  <a:srgbClr val="002060"/>
                </a:solidFill>
              </a:rPr>
              <a:t> of </a:t>
            </a:r>
            <a:r>
              <a:rPr lang="it-IT" sz="1800" dirty="0" err="1">
                <a:solidFill>
                  <a:srgbClr val="002060"/>
                </a:solidFill>
              </a:rPr>
              <a:t>sexually</a:t>
            </a:r>
            <a:r>
              <a:rPr lang="it-IT" sz="1800" dirty="0">
                <a:solidFill>
                  <a:srgbClr val="002060"/>
                </a:solidFill>
              </a:rPr>
              <a:t> and </a:t>
            </a:r>
            <a:r>
              <a:rPr lang="it-IT" sz="1800" dirty="0" err="1">
                <a:solidFill>
                  <a:srgbClr val="002060"/>
                </a:solidFill>
              </a:rPr>
              <a:t>using</a:t>
            </a:r>
            <a:r>
              <a:rPr lang="it-IT" sz="1800" dirty="0">
                <a:solidFill>
                  <a:srgbClr val="002060"/>
                </a:solidFill>
              </a:rPr>
              <a:t> </a:t>
            </a:r>
            <a:r>
              <a:rPr lang="it-IT" sz="1800" dirty="0" err="1">
                <a:solidFill>
                  <a:srgbClr val="002060"/>
                </a:solidFill>
              </a:rPr>
              <a:t>stimulant</a:t>
            </a:r>
            <a:r>
              <a:rPr lang="it-IT" sz="1800" dirty="0">
                <a:solidFill>
                  <a:srgbClr val="002060"/>
                </a:solidFill>
              </a:rPr>
              <a:t> </a:t>
            </a:r>
            <a:r>
              <a:rPr lang="it-IT" sz="1800" dirty="0" err="1">
                <a:solidFill>
                  <a:srgbClr val="002060"/>
                </a:solidFill>
              </a:rPr>
              <a:t>drugs</a:t>
            </a:r>
            <a:r>
              <a:rPr lang="it-IT" sz="1800" dirty="0">
                <a:solidFill>
                  <a:srgbClr val="002060"/>
                </a:solidFill>
              </a:rPr>
              <a:t> </a:t>
            </a:r>
            <a:r>
              <a:rPr lang="it-IT" sz="1400" dirty="0">
                <a:solidFill>
                  <a:srgbClr val="002060"/>
                </a:solidFill>
              </a:rPr>
              <a:t>[13]</a:t>
            </a:r>
          </a:p>
        </p:txBody>
      </p:sp>
      <p:cxnSp>
        <p:nvCxnSpPr>
          <p:cNvPr id="4" name="Connettore 1 3"/>
          <p:cNvCxnSpPr/>
          <p:nvPr/>
        </p:nvCxnSpPr>
        <p:spPr>
          <a:xfrm>
            <a:off x="1475656" y="619527"/>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Rettangolo 4"/>
          <p:cNvSpPr/>
          <p:nvPr/>
        </p:nvSpPr>
        <p:spPr>
          <a:xfrm>
            <a:off x="1475656" y="260648"/>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INTRODUCTION: STATE OF THE ART</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ENERGY DRINK MIXED WITH ALCOHOL (</a:t>
            </a:r>
            <a:r>
              <a:rPr lang="it-IT" sz="2100" dirty="0" err="1" smtClean="0">
                <a:solidFill>
                  <a:schemeClr val="accent1">
                    <a:lumMod val="50000"/>
                  </a:schemeClr>
                </a:solidFill>
                <a:latin typeface="Arial" pitchFamily="34" charset="0"/>
                <a:cs typeface="Arial" pitchFamily="34" charset="0"/>
              </a:rPr>
              <a:t>AmEDs</a:t>
            </a:r>
            <a:r>
              <a:rPr lang="it-IT" sz="2100" cap="all" dirty="0" smtClean="0">
                <a:solidFill>
                  <a:schemeClr val="accent1">
                    <a:lumMod val="50000"/>
                  </a:schemeClr>
                </a:solidFill>
                <a:latin typeface="Arial" pitchFamily="34" charset="0"/>
                <a:cs typeface="Arial" pitchFamily="34" charset="0"/>
              </a:rPr>
              <a:t>)</a:t>
            </a:r>
            <a:endParaRPr lang="it-IT" sz="2100" cap="all" dirty="0">
              <a:solidFill>
                <a:schemeClr val="accent1">
                  <a:lumMod val="50000"/>
                </a:schemeClr>
              </a:solidFill>
              <a:latin typeface="Arial" pitchFamily="34" charset="0"/>
              <a:cs typeface="Arial" pitchFamily="34" charset="0"/>
            </a:endParaRPr>
          </a:p>
        </p:txBody>
      </p:sp>
      <p:sp>
        <p:nvSpPr>
          <p:cNvPr id="6" name="CasellaDiTesto 5"/>
          <p:cNvSpPr txBox="1"/>
          <p:nvPr/>
        </p:nvSpPr>
        <p:spPr>
          <a:xfrm>
            <a:off x="1691680" y="5921985"/>
            <a:ext cx="7452320" cy="246221"/>
          </a:xfrm>
          <a:prstGeom prst="rect">
            <a:avLst/>
          </a:prstGeom>
          <a:noFill/>
        </p:spPr>
        <p:txBody>
          <a:bodyPr wrap="square" rtlCol="0">
            <a:spAutoFit/>
          </a:bodyPr>
          <a:lstStyle/>
          <a:p>
            <a:pPr algn="just"/>
            <a:r>
              <a:rPr lang="it-IT" sz="1000" dirty="0" smtClean="0">
                <a:solidFill>
                  <a:srgbClr val="315784"/>
                </a:solidFill>
              </a:rPr>
              <a:t>[9] </a:t>
            </a:r>
            <a:r>
              <a:rPr lang="it-IT" sz="1000" dirty="0" err="1" smtClean="0">
                <a:solidFill>
                  <a:srgbClr val="315784"/>
                </a:solidFill>
              </a:rPr>
              <a:t>O'Brien</a:t>
            </a:r>
            <a:r>
              <a:rPr lang="it-IT" sz="1000" dirty="0">
                <a:solidFill>
                  <a:srgbClr val="315784"/>
                </a:solidFill>
              </a:rPr>
              <a:t>, M</a:t>
            </a:r>
            <a:r>
              <a:rPr lang="it-IT" sz="1000" dirty="0" smtClean="0">
                <a:solidFill>
                  <a:srgbClr val="315784"/>
                </a:solidFill>
              </a:rPr>
              <a:t>. (2010</a:t>
            </a:r>
            <a:r>
              <a:rPr lang="it-IT" sz="1000" dirty="0">
                <a:solidFill>
                  <a:srgbClr val="315784"/>
                </a:solidFill>
              </a:rPr>
              <a:t>). </a:t>
            </a:r>
            <a:r>
              <a:rPr lang="it-IT" sz="1000" dirty="0" smtClean="0">
                <a:solidFill>
                  <a:srgbClr val="315784"/>
                </a:solidFill>
              </a:rPr>
              <a:t>[11] </a:t>
            </a:r>
            <a:r>
              <a:rPr lang="it-IT" sz="1000" dirty="0" err="1" smtClean="0">
                <a:solidFill>
                  <a:srgbClr val="315784"/>
                </a:solidFill>
              </a:rPr>
              <a:t>McKetin</a:t>
            </a:r>
            <a:r>
              <a:rPr lang="it-IT" sz="1000" dirty="0">
                <a:solidFill>
                  <a:srgbClr val="315784"/>
                </a:solidFill>
              </a:rPr>
              <a:t>, </a:t>
            </a:r>
            <a:r>
              <a:rPr lang="it-IT" sz="1000" dirty="0" smtClean="0">
                <a:solidFill>
                  <a:srgbClr val="315784"/>
                </a:solidFill>
              </a:rPr>
              <a:t>(</a:t>
            </a:r>
            <a:r>
              <a:rPr lang="it-IT" sz="1000" dirty="0">
                <a:solidFill>
                  <a:srgbClr val="315784"/>
                </a:solidFill>
              </a:rPr>
              <a:t>2014). </a:t>
            </a:r>
            <a:r>
              <a:rPr lang="it-IT" sz="1000" dirty="0" smtClean="0">
                <a:solidFill>
                  <a:srgbClr val="315784"/>
                </a:solidFill>
              </a:rPr>
              <a:t>[12] </a:t>
            </a:r>
            <a:r>
              <a:rPr lang="it-IT" sz="1000" dirty="0" err="1">
                <a:solidFill>
                  <a:srgbClr val="315784"/>
                </a:solidFill>
              </a:rPr>
              <a:t>Peacock</a:t>
            </a:r>
            <a:r>
              <a:rPr lang="it-IT" sz="1000" dirty="0">
                <a:solidFill>
                  <a:srgbClr val="315784"/>
                </a:solidFill>
              </a:rPr>
              <a:t>, A</a:t>
            </a:r>
            <a:r>
              <a:rPr lang="it-IT" sz="1000" dirty="0" smtClean="0">
                <a:solidFill>
                  <a:srgbClr val="315784"/>
                </a:solidFill>
              </a:rPr>
              <a:t>.,. </a:t>
            </a:r>
            <a:r>
              <a:rPr lang="it-IT" sz="1000" dirty="0">
                <a:solidFill>
                  <a:srgbClr val="315784"/>
                </a:solidFill>
              </a:rPr>
              <a:t>(2012). </a:t>
            </a:r>
            <a:r>
              <a:rPr lang="it-IT" sz="1000" dirty="0" smtClean="0">
                <a:solidFill>
                  <a:srgbClr val="315784"/>
                </a:solidFill>
              </a:rPr>
              <a:t> [13] </a:t>
            </a:r>
            <a:r>
              <a:rPr lang="it-IT" sz="1000" dirty="0">
                <a:solidFill>
                  <a:srgbClr val="315784"/>
                </a:solidFill>
              </a:rPr>
              <a:t>Brache, K., </a:t>
            </a:r>
            <a:r>
              <a:rPr lang="it-IT" sz="1000" dirty="0" smtClean="0">
                <a:solidFill>
                  <a:srgbClr val="315784"/>
                </a:solidFill>
              </a:rPr>
              <a:t>(</a:t>
            </a:r>
            <a:r>
              <a:rPr lang="it-IT" sz="1000" dirty="0">
                <a:solidFill>
                  <a:srgbClr val="315784"/>
                </a:solidFill>
              </a:rPr>
              <a:t>2011). </a:t>
            </a:r>
          </a:p>
        </p:txBody>
      </p:sp>
      <p:cxnSp>
        <p:nvCxnSpPr>
          <p:cNvPr id="7" name="Connettore 1 6"/>
          <p:cNvCxnSpPr/>
          <p:nvPr/>
        </p:nvCxnSpPr>
        <p:spPr>
          <a:xfrm>
            <a:off x="1475656" y="587727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38942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835696" y="2060848"/>
            <a:ext cx="6840760" cy="2088232"/>
          </a:xfrm>
        </p:spPr>
        <p:txBody>
          <a:bodyPr>
            <a:noAutofit/>
          </a:bodyPr>
          <a:lstStyle/>
          <a:p>
            <a:pPr marL="0" indent="0" algn="just">
              <a:buNone/>
            </a:pPr>
            <a:r>
              <a:rPr lang="it-IT" sz="2400" dirty="0">
                <a:solidFill>
                  <a:srgbClr val="315784"/>
                </a:solidFill>
              </a:rPr>
              <a:t>To date, some </a:t>
            </a:r>
            <a:r>
              <a:rPr lang="it-IT" sz="2400" dirty="0" err="1">
                <a:solidFill>
                  <a:srgbClr val="315784"/>
                </a:solidFill>
              </a:rPr>
              <a:t>studies</a:t>
            </a:r>
            <a:r>
              <a:rPr lang="it-IT" sz="2400" dirty="0">
                <a:solidFill>
                  <a:srgbClr val="315784"/>
                </a:solidFill>
              </a:rPr>
              <a:t> </a:t>
            </a:r>
            <a:r>
              <a:rPr lang="it-IT" sz="2400" dirty="0" err="1">
                <a:solidFill>
                  <a:srgbClr val="315784"/>
                </a:solidFill>
              </a:rPr>
              <a:t>among</a:t>
            </a:r>
            <a:r>
              <a:rPr lang="it-IT" sz="2400" dirty="0">
                <a:solidFill>
                  <a:srgbClr val="315784"/>
                </a:solidFill>
              </a:rPr>
              <a:t> college </a:t>
            </a:r>
            <a:r>
              <a:rPr lang="it-IT" sz="2400" dirty="0" err="1">
                <a:solidFill>
                  <a:srgbClr val="315784"/>
                </a:solidFill>
              </a:rPr>
              <a:t>students</a:t>
            </a:r>
            <a:r>
              <a:rPr lang="it-IT" sz="2400" dirty="0">
                <a:solidFill>
                  <a:srgbClr val="315784"/>
                </a:solidFill>
              </a:rPr>
              <a:t> </a:t>
            </a:r>
            <a:r>
              <a:rPr lang="it-IT" sz="2400" dirty="0" err="1">
                <a:solidFill>
                  <a:srgbClr val="315784"/>
                </a:solidFill>
              </a:rPr>
              <a:t>have</a:t>
            </a:r>
            <a:r>
              <a:rPr lang="it-IT" sz="2400" dirty="0">
                <a:solidFill>
                  <a:srgbClr val="315784"/>
                </a:solidFill>
              </a:rPr>
              <a:t> </a:t>
            </a:r>
            <a:r>
              <a:rPr lang="it-IT" sz="2400" dirty="0" err="1">
                <a:solidFill>
                  <a:srgbClr val="315784"/>
                </a:solidFill>
              </a:rPr>
              <a:t>been</a:t>
            </a:r>
            <a:r>
              <a:rPr lang="it-IT" sz="2400" dirty="0">
                <a:solidFill>
                  <a:srgbClr val="315784"/>
                </a:solidFill>
              </a:rPr>
              <a:t> </a:t>
            </a:r>
            <a:r>
              <a:rPr lang="it-IT" sz="2400" dirty="0" err="1">
                <a:solidFill>
                  <a:srgbClr val="315784"/>
                </a:solidFill>
              </a:rPr>
              <a:t>conducted</a:t>
            </a:r>
            <a:r>
              <a:rPr lang="it-IT" sz="2400" dirty="0">
                <a:solidFill>
                  <a:srgbClr val="315784"/>
                </a:solidFill>
              </a:rPr>
              <a:t> </a:t>
            </a:r>
            <a:r>
              <a:rPr lang="it-IT" sz="2400" dirty="0" err="1">
                <a:solidFill>
                  <a:srgbClr val="315784"/>
                </a:solidFill>
              </a:rPr>
              <a:t>about</a:t>
            </a:r>
            <a:r>
              <a:rPr lang="it-IT" sz="2400" dirty="0">
                <a:solidFill>
                  <a:srgbClr val="315784"/>
                </a:solidFill>
              </a:rPr>
              <a:t> use of </a:t>
            </a:r>
            <a:r>
              <a:rPr lang="it-IT" sz="2400" dirty="0" err="1">
                <a:solidFill>
                  <a:srgbClr val="315784"/>
                </a:solidFill>
              </a:rPr>
              <a:t>EDs</a:t>
            </a:r>
            <a:r>
              <a:rPr lang="it-IT" sz="2400" dirty="0">
                <a:solidFill>
                  <a:srgbClr val="315784"/>
                </a:solidFill>
              </a:rPr>
              <a:t>/</a:t>
            </a:r>
            <a:r>
              <a:rPr lang="it-IT" sz="2400" dirty="0" err="1">
                <a:solidFill>
                  <a:srgbClr val="315784"/>
                </a:solidFill>
              </a:rPr>
              <a:t>AmEDs</a:t>
            </a:r>
            <a:r>
              <a:rPr lang="it-IT" sz="2400" dirty="0">
                <a:solidFill>
                  <a:srgbClr val="315784"/>
                </a:solidFill>
              </a:rPr>
              <a:t> and </a:t>
            </a:r>
            <a:r>
              <a:rPr lang="it-IT" sz="2400" dirty="0" err="1">
                <a:solidFill>
                  <a:srgbClr val="315784"/>
                </a:solidFill>
              </a:rPr>
              <a:t>their</a:t>
            </a:r>
            <a:r>
              <a:rPr lang="it-IT" sz="2400" dirty="0">
                <a:solidFill>
                  <a:srgbClr val="315784"/>
                </a:solidFill>
              </a:rPr>
              <a:t> </a:t>
            </a:r>
            <a:r>
              <a:rPr lang="it-IT" sz="2400" dirty="0" err="1">
                <a:solidFill>
                  <a:srgbClr val="315784"/>
                </a:solidFill>
              </a:rPr>
              <a:t>association</a:t>
            </a:r>
            <a:r>
              <a:rPr lang="it-IT" sz="2400" dirty="0">
                <a:solidFill>
                  <a:srgbClr val="315784"/>
                </a:solidFill>
              </a:rPr>
              <a:t> with </a:t>
            </a:r>
            <a:r>
              <a:rPr lang="it-IT" sz="2400" dirty="0" err="1">
                <a:solidFill>
                  <a:srgbClr val="315784"/>
                </a:solidFill>
              </a:rPr>
              <a:t>other</a:t>
            </a:r>
            <a:r>
              <a:rPr lang="it-IT" sz="2400" dirty="0">
                <a:solidFill>
                  <a:srgbClr val="315784"/>
                </a:solidFill>
              </a:rPr>
              <a:t> </a:t>
            </a:r>
            <a:r>
              <a:rPr lang="it-IT" sz="2400" dirty="0" err="1">
                <a:solidFill>
                  <a:srgbClr val="315784"/>
                </a:solidFill>
              </a:rPr>
              <a:t>risk-taking</a:t>
            </a:r>
            <a:r>
              <a:rPr lang="it-IT" sz="2400" dirty="0">
                <a:solidFill>
                  <a:srgbClr val="315784"/>
                </a:solidFill>
              </a:rPr>
              <a:t> </a:t>
            </a:r>
            <a:r>
              <a:rPr lang="it-IT" sz="2400" dirty="0" err="1">
                <a:solidFill>
                  <a:srgbClr val="315784"/>
                </a:solidFill>
              </a:rPr>
              <a:t>behaviors</a:t>
            </a:r>
            <a:r>
              <a:rPr lang="it-IT" sz="2400" dirty="0">
                <a:solidFill>
                  <a:srgbClr val="315784"/>
                </a:solidFill>
              </a:rPr>
              <a:t>, </a:t>
            </a:r>
            <a:r>
              <a:rPr lang="it-IT" sz="2400" dirty="0" err="1">
                <a:solidFill>
                  <a:srgbClr val="315784"/>
                </a:solidFill>
              </a:rPr>
              <a:t>but</a:t>
            </a:r>
            <a:r>
              <a:rPr lang="it-IT" sz="2400" dirty="0">
                <a:solidFill>
                  <a:srgbClr val="315784"/>
                </a:solidFill>
              </a:rPr>
              <a:t> </a:t>
            </a:r>
            <a:r>
              <a:rPr lang="it-IT" sz="2400" dirty="0" err="1" smtClean="0">
                <a:solidFill>
                  <a:srgbClr val="315784"/>
                </a:solidFill>
              </a:rPr>
              <a:t>there</a:t>
            </a:r>
            <a:r>
              <a:rPr lang="it-IT" sz="2400" dirty="0" smtClean="0">
                <a:solidFill>
                  <a:srgbClr val="315784"/>
                </a:solidFill>
              </a:rPr>
              <a:t> </a:t>
            </a:r>
            <a:r>
              <a:rPr lang="it-IT" sz="2400" dirty="0" err="1">
                <a:solidFill>
                  <a:srgbClr val="315784"/>
                </a:solidFill>
              </a:rPr>
              <a:t>is</a:t>
            </a:r>
            <a:r>
              <a:rPr lang="it-IT" sz="2400" dirty="0">
                <a:solidFill>
                  <a:srgbClr val="315784"/>
                </a:solidFill>
              </a:rPr>
              <a:t> a </a:t>
            </a:r>
            <a:r>
              <a:rPr lang="it-IT" sz="2400" dirty="0" err="1">
                <a:solidFill>
                  <a:srgbClr val="315784"/>
                </a:solidFill>
              </a:rPr>
              <a:t>lack</a:t>
            </a:r>
            <a:r>
              <a:rPr lang="it-IT" sz="2400" dirty="0">
                <a:solidFill>
                  <a:srgbClr val="315784"/>
                </a:solidFill>
              </a:rPr>
              <a:t> of information with </a:t>
            </a:r>
            <a:r>
              <a:rPr lang="it-IT" sz="2400" dirty="0" err="1">
                <a:solidFill>
                  <a:srgbClr val="315784"/>
                </a:solidFill>
              </a:rPr>
              <a:t>respect</a:t>
            </a:r>
            <a:r>
              <a:rPr lang="it-IT" sz="2400" dirty="0">
                <a:solidFill>
                  <a:srgbClr val="315784"/>
                </a:solidFill>
              </a:rPr>
              <a:t> to </a:t>
            </a:r>
            <a:r>
              <a:rPr lang="it-IT" sz="2400" dirty="0" err="1">
                <a:solidFill>
                  <a:srgbClr val="315784"/>
                </a:solidFill>
              </a:rPr>
              <a:t>younger</a:t>
            </a:r>
            <a:r>
              <a:rPr lang="it-IT" sz="2400" dirty="0">
                <a:solidFill>
                  <a:srgbClr val="315784"/>
                </a:solidFill>
              </a:rPr>
              <a:t> </a:t>
            </a:r>
            <a:r>
              <a:rPr lang="it-IT" sz="2400" dirty="0" err="1">
                <a:solidFill>
                  <a:srgbClr val="315784"/>
                </a:solidFill>
              </a:rPr>
              <a:t>adolescents</a:t>
            </a:r>
            <a:r>
              <a:rPr lang="it-IT" sz="2400" dirty="0">
                <a:solidFill>
                  <a:srgbClr val="315784"/>
                </a:solidFill>
              </a:rPr>
              <a:t>' use and </a:t>
            </a:r>
            <a:r>
              <a:rPr lang="it-IT" sz="2400" dirty="0" err="1">
                <a:solidFill>
                  <a:srgbClr val="315784"/>
                </a:solidFill>
              </a:rPr>
              <a:t>habits</a:t>
            </a:r>
            <a:r>
              <a:rPr lang="it-IT" sz="2400" dirty="0">
                <a:solidFill>
                  <a:srgbClr val="315784"/>
                </a:solidFill>
              </a:rPr>
              <a:t>. </a:t>
            </a:r>
          </a:p>
        </p:txBody>
      </p:sp>
      <p:cxnSp>
        <p:nvCxnSpPr>
          <p:cNvPr id="4" name="Connettore 1 3"/>
          <p:cNvCxnSpPr/>
          <p:nvPr/>
        </p:nvCxnSpPr>
        <p:spPr>
          <a:xfrm>
            <a:off x="1475656" y="979567"/>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Rettangolo 4"/>
          <p:cNvSpPr/>
          <p:nvPr/>
        </p:nvSpPr>
        <p:spPr>
          <a:xfrm>
            <a:off x="1475656" y="620688"/>
            <a:ext cx="7200800" cy="738664"/>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INTRODUCTION: STATE OF THE ART</a:t>
            </a:r>
          </a:p>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WHAT’S MISSED</a:t>
            </a:r>
            <a:endParaRPr lang="it-IT" sz="2100" cap="all" dirty="0">
              <a:solidFill>
                <a:schemeClr val="accent1">
                  <a:lumMod val="50000"/>
                </a:schemeClr>
              </a:solidFill>
              <a:latin typeface="Arial" pitchFamily="34" charset="0"/>
              <a:cs typeface="Arial" pitchFamily="34" charset="0"/>
            </a:endParaRPr>
          </a:p>
        </p:txBody>
      </p:sp>
      <p:cxnSp>
        <p:nvCxnSpPr>
          <p:cNvPr id="8" name="Connettore 1 7"/>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Connettore 1 8"/>
          <p:cNvCxnSpPr/>
          <p:nvPr/>
        </p:nvCxnSpPr>
        <p:spPr>
          <a:xfrm>
            <a:off x="1475656" y="5373216"/>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810641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0458" y="354137"/>
            <a:ext cx="7200800" cy="523220"/>
          </a:xfrm>
          <a:prstGeom prst="rect">
            <a:avLst/>
          </a:prstGeom>
        </p:spPr>
        <p:txBody>
          <a:bodyPr wrap="square">
            <a:spAutoFit/>
          </a:bodyPr>
          <a:lstStyle/>
          <a:p>
            <a:pPr algn="ctr" fontAlgn="auto">
              <a:spcBef>
                <a:spcPts val="0"/>
              </a:spcBef>
              <a:spcAft>
                <a:spcPts val="0"/>
              </a:spcAft>
              <a:defRPr/>
            </a:pPr>
            <a:r>
              <a:rPr lang="it-IT" sz="2800" cap="all" dirty="0" smtClean="0">
                <a:solidFill>
                  <a:schemeClr val="accent1">
                    <a:lumMod val="50000"/>
                  </a:schemeClr>
                </a:solidFill>
                <a:latin typeface="Arial" pitchFamily="34" charset="0"/>
                <a:cs typeface="Arial" pitchFamily="34" charset="0"/>
              </a:rPr>
              <a:t>AIM </a:t>
            </a:r>
            <a:endParaRPr lang="it-IT" sz="2800" cap="all" dirty="0">
              <a:solidFill>
                <a:schemeClr val="accent1">
                  <a:lumMod val="50000"/>
                </a:schemeClr>
              </a:solidFill>
              <a:latin typeface="Arial" pitchFamily="34" charset="0"/>
              <a:cs typeface="Arial" pitchFamily="34" charset="0"/>
            </a:endParaRP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Rettangolo 6"/>
          <p:cNvSpPr/>
          <p:nvPr/>
        </p:nvSpPr>
        <p:spPr>
          <a:xfrm>
            <a:off x="1470458" y="1607309"/>
            <a:ext cx="7200800" cy="3170099"/>
          </a:xfrm>
          <a:prstGeom prst="rect">
            <a:avLst/>
          </a:prstGeom>
        </p:spPr>
        <p:txBody>
          <a:bodyPr wrap="square">
            <a:spAutoFit/>
          </a:bodyPr>
          <a:lstStyle/>
          <a:p>
            <a:r>
              <a:rPr lang="en-US" sz="2000" b="1" dirty="0" smtClean="0">
                <a:solidFill>
                  <a:srgbClr val="315784"/>
                </a:solidFill>
              </a:rPr>
              <a:t>THE KEY OBJECTIVES OF THIS STUDY ARE TO:</a:t>
            </a:r>
          </a:p>
          <a:p>
            <a:endParaRPr lang="en-US" sz="2000" dirty="0" smtClean="0">
              <a:solidFill>
                <a:srgbClr val="315784"/>
              </a:solidFill>
            </a:endParaRPr>
          </a:p>
          <a:p>
            <a:pPr marL="342900" indent="-342900">
              <a:buFont typeface="Arial" charset="0"/>
              <a:buChar char="•"/>
            </a:pPr>
            <a:r>
              <a:rPr lang="en-US" sz="2000" dirty="0" smtClean="0">
                <a:solidFill>
                  <a:srgbClr val="315784"/>
                </a:solidFill>
              </a:rPr>
              <a:t>EXAMINE THE PREVALENCE OF ENERGY DRINK (ED) AND ALCOHOL MIXED WITH ENERGY DRINK (AMED) CONSUMPTION </a:t>
            </a:r>
          </a:p>
          <a:p>
            <a:pPr marL="342900" indent="-342900">
              <a:buFont typeface="Arial" charset="0"/>
              <a:buChar char="•"/>
            </a:pPr>
            <a:endParaRPr lang="en-US" sz="2000" dirty="0" smtClean="0">
              <a:solidFill>
                <a:srgbClr val="315784"/>
              </a:solidFill>
            </a:endParaRPr>
          </a:p>
          <a:p>
            <a:pPr marL="342900" indent="-342900">
              <a:buFont typeface="Arial" charset="0"/>
              <a:buChar char="•"/>
            </a:pPr>
            <a:r>
              <a:rPr lang="en-US" sz="2000" dirty="0" smtClean="0">
                <a:solidFill>
                  <a:srgbClr val="315784"/>
                </a:solidFill>
              </a:rPr>
              <a:t>INVESTIGATE THE RELATIONSHIPS BETWEEN ED AND AMED WITH ALCOHOL, BINGE DRINKING AND DRUGS</a:t>
            </a:r>
          </a:p>
          <a:p>
            <a:pPr marL="342900" indent="-342900">
              <a:buFont typeface="Arial" charset="0"/>
              <a:buChar char="•"/>
            </a:pPr>
            <a:endParaRPr lang="en-US" sz="2000" dirty="0" smtClean="0">
              <a:solidFill>
                <a:srgbClr val="315784"/>
              </a:solidFill>
            </a:endParaRPr>
          </a:p>
          <a:p>
            <a:pPr marL="342900" indent="-342900">
              <a:buFont typeface="Arial" charset="0"/>
              <a:buChar char="•"/>
            </a:pPr>
            <a:r>
              <a:rPr lang="en-US" sz="2000" dirty="0" smtClean="0">
                <a:solidFill>
                  <a:srgbClr val="315784"/>
                </a:solidFill>
              </a:rPr>
              <a:t>ACCOUNTING FOR OTHER AT RISK BEHAVIORS, INDIVIDUAL AND FAMILY CHARACTERISTICS.</a:t>
            </a:r>
            <a:endParaRPr lang="it-IT" sz="2000" dirty="0">
              <a:solidFill>
                <a:srgbClr val="315784"/>
              </a:solidFill>
            </a:endParaRPr>
          </a:p>
        </p:txBody>
      </p:sp>
      <p:pic>
        <p:nvPicPr>
          <p:cNvPr id="9" name="Immagin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707451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549841"/>
            <a:ext cx="7200800" cy="430887"/>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DESIGN AND METHODS</a:t>
            </a:r>
            <a:endParaRPr lang="it-IT" sz="2100" cap="all" dirty="0">
              <a:solidFill>
                <a:schemeClr val="accent1">
                  <a:lumMod val="50000"/>
                </a:schemeClr>
              </a:solidFill>
              <a:latin typeface="Arial" pitchFamily="34" charset="0"/>
              <a:cs typeface="Arial" pitchFamily="34" charset="0"/>
            </a:endParaRP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4645442" y="1916832"/>
            <a:ext cx="4031014" cy="3108543"/>
          </a:xfrm>
          <a:prstGeom prst="rect">
            <a:avLst/>
          </a:prstGeom>
        </p:spPr>
        <p:txBody>
          <a:bodyPr wrap="square">
            <a:spAutoFit/>
          </a:bodyPr>
          <a:lstStyle/>
          <a:p>
            <a:pPr algn="just"/>
            <a:r>
              <a:rPr lang="en-US" sz="2000" dirty="0">
                <a:solidFill>
                  <a:srgbClr val="315784"/>
                </a:solidFill>
              </a:rPr>
              <a:t>The study is based on data drawn from the ESPAD®Italia2015 </a:t>
            </a:r>
            <a:r>
              <a:rPr lang="en-US" sz="2000" dirty="0" smtClean="0">
                <a:solidFill>
                  <a:srgbClr val="315784"/>
                </a:solidFill>
              </a:rPr>
              <a:t>survey</a:t>
            </a:r>
            <a:r>
              <a:rPr lang="en-US" sz="2000" dirty="0">
                <a:solidFill>
                  <a:srgbClr val="315784"/>
                </a:solidFill>
              </a:rPr>
              <a:t>, </a:t>
            </a:r>
            <a:endParaRPr lang="en-US" sz="2000" dirty="0" smtClean="0">
              <a:solidFill>
                <a:srgbClr val="315784"/>
              </a:solidFill>
            </a:endParaRPr>
          </a:p>
          <a:p>
            <a:pPr algn="just"/>
            <a:endParaRPr lang="en-US" sz="2000" dirty="0">
              <a:solidFill>
                <a:srgbClr val="315784"/>
              </a:solidFill>
            </a:endParaRPr>
          </a:p>
          <a:p>
            <a:pPr algn="just"/>
            <a:endParaRPr lang="en-US" sz="2000" dirty="0" smtClean="0">
              <a:solidFill>
                <a:srgbClr val="315784"/>
              </a:solidFill>
            </a:endParaRPr>
          </a:p>
          <a:p>
            <a:r>
              <a:rPr lang="en-US" sz="2000" dirty="0">
                <a:solidFill>
                  <a:srgbClr val="315784"/>
                </a:solidFill>
              </a:rPr>
              <a:t>c</a:t>
            </a:r>
            <a:r>
              <a:rPr lang="en-US" sz="2000" dirty="0" smtClean="0">
                <a:solidFill>
                  <a:srgbClr val="315784"/>
                </a:solidFill>
              </a:rPr>
              <a:t>onduced on sample </a:t>
            </a:r>
            <a:r>
              <a:rPr lang="en-US" sz="2000" dirty="0">
                <a:solidFill>
                  <a:srgbClr val="315784"/>
                </a:solidFill>
              </a:rPr>
              <a:t>of 30.588 Italian high school students, </a:t>
            </a:r>
            <a:endParaRPr lang="en-US" sz="2000" dirty="0" smtClean="0">
              <a:solidFill>
                <a:srgbClr val="315784"/>
              </a:solidFill>
            </a:endParaRPr>
          </a:p>
          <a:p>
            <a:r>
              <a:rPr lang="en-US" sz="2000" dirty="0" smtClean="0">
                <a:solidFill>
                  <a:srgbClr val="315784"/>
                </a:solidFill>
              </a:rPr>
              <a:t>aged </a:t>
            </a:r>
            <a:r>
              <a:rPr lang="en-US" sz="2000" dirty="0">
                <a:solidFill>
                  <a:srgbClr val="315784"/>
                </a:solidFill>
              </a:rPr>
              <a:t>15–19 years</a:t>
            </a:r>
          </a:p>
          <a:p>
            <a:pPr algn="just"/>
            <a:endParaRPr lang="en-US" sz="2000" dirty="0" smtClean="0">
              <a:solidFill>
                <a:srgbClr val="315784"/>
              </a:solidFill>
            </a:endParaRPr>
          </a:p>
          <a:p>
            <a:pPr algn="just"/>
            <a:endParaRPr lang="en-US" sz="2000" dirty="0">
              <a:solidFill>
                <a:srgbClr val="315784"/>
              </a:solidFill>
            </a:endParaRPr>
          </a:p>
          <a:p>
            <a:pPr algn="just"/>
            <a:r>
              <a:rPr lang="en-US" sz="1600" dirty="0">
                <a:solidFill>
                  <a:srgbClr val="315784"/>
                </a:solidFill>
              </a:rPr>
              <a:t>https://</a:t>
            </a:r>
            <a:r>
              <a:rPr lang="en-US" sz="1600" dirty="0" err="1" smtClean="0">
                <a:solidFill>
                  <a:srgbClr val="315784"/>
                </a:solidFill>
              </a:rPr>
              <a:t>www.epid.ifc.cnr.it</a:t>
            </a:r>
            <a:r>
              <a:rPr lang="en-US" sz="1600" dirty="0" smtClean="0">
                <a:solidFill>
                  <a:srgbClr val="315784"/>
                </a:solidFill>
              </a:rPr>
              <a:t>/</a:t>
            </a: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2328" y="1124744"/>
            <a:ext cx="3491680" cy="4941168"/>
          </a:xfrm>
          <a:prstGeom prst="rect">
            <a:avLst/>
          </a:prstGeom>
        </p:spPr>
      </p:pic>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4253752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ttore 1 5"/>
          <p:cNvCxnSpPr/>
          <p:nvPr/>
        </p:nvCxnSpPr>
        <p:spPr>
          <a:xfrm>
            <a:off x="1475656" y="980728"/>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549841"/>
            <a:ext cx="7200800" cy="430887"/>
          </a:xfrm>
          <a:prstGeom prst="rect">
            <a:avLst/>
          </a:prstGeom>
        </p:spPr>
        <p:txBody>
          <a:bodyPr wrap="square">
            <a:spAutoFit/>
          </a:bodyPr>
          <a:lstStyle/>
          <a:p>
            <a:pPr algn="ctr" fontAlgn="auto">
              <a:spcBef>
                <a:spcPts val="0"/>
              </a:spcBef>
              <a:spcAft>
                <a:spcPts val="0"/>
              </a:spcAft>
              <a:defRPr/>
            </a:pPr>
            <a:r>
              <a:rPr lang="it-IT" sz="2100" cap="all" dirty="0" smtClean="0">
                <a:solidFill>
                  <a:schemeClr val="accent1">
                    <a:lumMod val="50000"/>
                  </a:schemeClr>
                </a:solidFill>
                <a:latin typeface="Arial" pitchFamily="34" charset="0"/>
                <a:cs typeface="Arial" pitchFamily="34" charset="0"/>
              </a:rPr>
              <a:t>DESIGN AND METHODS</a:t>
            </a:r>
            <a:endParaRPr lang="it-IT" sz="2100" cap="all" dirty="0">
              <a:solidFill>
                <a:schemeClr val="accent1">
                  <a:lumMod val="50000"/>
                </a:schemeClr>
              </a:solidFill>
              <a:latin typeface="Arial" pitchFamily="34" charset="0"/>
              <a:cs typeface="Arial" pitchFamily="34" charset="0"/>
            </a:endParaRPr>
          </a:p>
        </p:txBody>
      </p:sp>
      <p:cxnSp>
        <p:nvCxnSpPr>
          <p:cNvPr id="14" name="Connettore 1 13"/>
          <p:cNvCxnSpPr/>
          <p:nvPr/>
        </p:nvCxnSpPr>
        <p:spPr>
          <a:xfrm>
            <a:off x="1403648" y="6237312"/>
            <a:ext cx="72008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Diagramma 1"/>
          <p:cNvGraphicFramePr/>
          <p:nvPr>
            <p:extLst>
              <p:ext uri="{D42A27DB-BD31-4B8C-83A1-F6EECF244321}">
                <p14:modId xmlns:p14="http://schemas.microsoft.com/office/powerpoint/2010/main" val="2042559270"/>
              </p:ext>
            </p:extLst>
          </p:nvPr>
        </p:nvGraphicFramePr>
        <p:xfrm>
          <a:off x="683568" y="1268760"/>
          <a:ext cx="8280920" cy="558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magin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096" y="6323767"/>
            <a:ext cx="1659648" cy="534233"/>
          </a:xfrm>
          <a:prstGeom prst="rect">
            <a:avLst/>
          </a:prstGeom>
        </p:spPr>
      </p:pic>
    </p:spTree>
    <p:extLst>
      <p:ext uri="{BB962C8B-B14F-4D97-AF65-F5344CB8AC3E}">
        <p14:creationId xmlns:p14="http://schemas.microsoft.com/office/powerpoint/2010/main" val="102572576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12007</TotalTime>
  <Words>1284</Words>
  <Application>Microsoft Macintosh PowerPoint</Application>
  <PresentationFormat>Presentazione su schermo (4:3)</PresentationFormat>
  <Paragraphs>118</Paragraphs>
  <Slides>17</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17</vt:i4>
      </vt:variant>
    </vt:vector>
  </HeadingPairs>
  <TitlesOfParts>
    <vt:vector size="22" baseType="lpstr">
      <vt:lpstr>American Typewriter</vt:lpstr>
      <vt:lpstr>Andale Mono</vt:lpstr>
      <vt:lpstr>Calibri</vt:lpstr>
      <vt:lpstr>Arial</vt:lpstr>
      <vt:lpstr>Tema di Office</vt:lpstr>
      <vt:lpstr>    Energy Drink and Alcohol mixed Energy Drink use among high school adolescents: Association with risk taking behavior, social characteristics.   Sabrina Molinaro, PhD Institute of Clinical Physiology ,National Research Council of Italy (CNR)   Lisbon Addiction Conference Lisbon 24-26 Octoberr 2017 </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pc</dc:creator>
  <cp:lastModifiedBy>Sabrina Molinaro</cp:lastModifiedBy>
  <cp:revision>544</cp:revision>
  <dcterms:created xsi:type="dcterms:W3CDTF">2011-12-23T08:17:03Z</dcterms:created>
  <dcterms:modified xsi:type="dcterms:W3CDTF">2017-10-26T09:01:25Z</dcterms:modified>
</cp:coreProperties>
</file>