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9" r:id="rId3"/>
    <p:sldId id="260" r:id="rId4"/>
    <p:sldId id="262" r:id="rId5"/>
    <p:sldId id="264" r:id="rId6"/>
    <p:sldId id="265" r:id="rId7"/>
    <p:sldId id="271" r:id="rId8"/>
    <p:sldId id="272" r:id="rId9"/>
    <p:sldId id="276" r:id="rId10"/>
    <p:sldId id="287" r:id="rId11"/>
    <p:sldId id="288" r:id="rId12"/>
    <p:sldId id="290" r:id="rId13"/>
    <p:sldId id="292" r:id="rId14"/>
    <p:sldId id="300" r:id="rId15"/>
    <p:sldId id="301" r:id="rId16"/>
    <p:sldId id="280" r:id="rId17"/>
    <p:sldId id="293" r:id="rId18"/>
    <p:sldId id="278" r:id="rId19"/>
    <p:sldId id="283" r:id="rId20"/>
    <p:sldId id="284" r:id="rId21"/>
    <p:sldId id="285" r:id="rId22"/>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3E3B"/>
    <a:srgbClr val="BE4B48"/>
    <a:srgbClr val="800000"/>
    <a:srgbClr val="990000"/>
    <a:srgbClr val="FF0000"/>
    <a:srgbClr val="FFFFCC"/>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500" autoAdjust="0"/>
    <p:restoredTop sz="94660"/>
  </p:normalViewPr>
  <p:slideViewPr>
    <p:cSldViewPr>
      <p:cViewPr varScale="1">
        <p:scale>
          <a:sx n="86" d="100"/>
          <a:sy n="86" d="100"/>
        </p:scale>
        <p:origin x="149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utente\Desktop\Presentazioni\Monaco%202017\Grafici.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Foglio1!$A$3</c:f>
              <c:strCache>
                <c:ptCount val="1"/>
                <c:pt idx="0">
                  <c:v> beginning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11.96"/>
          </c:errBars>
          <c:val>
            <c:numRef>
              <c:f>Foglio1!$B$3</c:f>
              <c:numCache>
                <c:formatCode>General</c:formatCode>
                <c:ptCount val="1"/>
                <c:pt idx="0">
                  <c:v>40.54</c:v>
                </c:pt>
              </c:numCache>
            </c:numRef>
          </c:val>
          <c:extLst>
            <c:ext xmlns:c16="http://schemas.microsoft.com/office/drawing/2014/chart" uri="{C3380CC4-5D6E-409C-BE32-E72D297353CC}">
              <c16:uniqueId val="{00000000-CFB4-4E30-AB13-E21706FCE24E}"/>
            </c:ext>
          </c:extLst>
        </c:ser>
        <c:ser>
          <c:idx val="1"/>
          <c:order val="1"/>
          <c:tx>
            <c:strRef>
              <c:f>Foglio1!$A$4</c:f>
              <c:strCache>
                <c:ptCount val="1"/>
                <c:pt idx="0">
                  <c:v> end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11.7"/>
          </c:errBars>
          <c:val>
            <c:numRef>
              <c:f>Foglio1!$B$4</c:f>
              <c:numCache>
                <c:formatCode>General</c:formatCode>
                <c:ptCount val="1"/>
                <c:pt idx="0">
                  <c:v>31.73</c:v>
                </c:pt>
              </c:numCache>
            </c:numRef>
          </c:val>
          <c:extLst>
            <c:ext xmlns:c16="http://schemas.microsoft.com/office/drawing/2014/chart" uri="{C3380CC4-5D6E-409C-BE32-E72D297353CC}">
              <c16:uniqueId val="{00000001-CFB4-4E30-AB13-E21706FCE24E}"/>
            </c:ext>
          </c:extLst>
        </c:ser>
        <c:dLbls>
          <c:showLegendKey val="0"/>
          <c:showVal val="0"/>
          <c:showCatName val="0"/>
          <c:showSerName val="0"/>
          <c:showPercent val="0"/>
          <c:showBubbleSize val="0"/>
        </c:dLbls>
        <c:gapWidth val="219"/>
        <c:overlap val="-27"/>
        <c:axId val="64612992"/>
        <c:axId val="64680320"/>
      </c:barChart>
      <c:catAx>
        <c:axId val="64612992"/>
        <c:scaling>
          <c:orientation val="minMax"/>
        </c:scaling>
        <c:delete val="1"/>
        <c:axPos val="b"/>
        <c:majorTickMark val="none"/>
        <c:minorTickMark val="none"/>
        <c:tickLblPos val="none"/>
        <c:crossAx val="64680320"/>
        <c:crosses val="autoZero"/>
        <c:auto val="1"/>
        <c:lblAlgn val="ctr"/>
        <c:lblOffset val="100"/>
        <c:noMultiLvlLbl val="0"/>
      </c:catAx>
      <c:valAx>
        <c:axId val="64680320"/>
        <c:scaling>
          <c:orientation val="minMax"/>
        </c:scaling>
        <c:delete val="0"/>
        <c:axPos val="l"/>
        <c:majorGridlines>
          <c:spPr>
            <a:ln>
              <a:solidFill>
                <a:schemeClr val="tx1"/>
              </a:solidFill>
            </a:ln>
          </c:spPr>
        </c:majorGridlines>
        <c:title>
          <c:tx>
            <c:rich>
              <a:bodyPr rot="-5400000" vert="horz"/>
              <a:lstStyle/>
              <a:p>
                <a:pPr>
                  <a:defRPr sz="1200"/>
                </a:pPr>
                <a:r>
                  <a:rPr lang="it-IT" sz="1200"/>
                  <a:t>AAQ-II</a:t>
                </a:r>
              </a:p>
            </c:rich>
          </c:tx>
          <c:layout>
            <c:manualLayout>
              <c:xMode val="edge"/>
              <c:yMode val="edge"/>
              <c:x val="1.6781834391044064E-2"/>
              <c:y val="0.4140444444444446"/>
            </c:manualLayout>
          </c:layout>
          <c:overlay val="0"/>
        </c:title>
        <c:numFmt formatCode="General" sourceLinked="1"/>
        <c:majorTickMark val="none"/>
        <c:minorTickMark val="none"/>
        <c:tickLblPos val="nextTo"/>
        <c:spPr>
          <a:ln>
            <a:solidFill>
              <a:schemeClr val="tx1"/>
            </a:solidFill>
          </a:ln>
        </c:spPr>
        <c:txPr>
          <a:bodyPr rot="-60000000" vert="horz"/>
          <a:lstStyle/>
          <a:p>
            <a:pPr>
              <a:defRPr/>
            </a:pPr>
            <a:endParaRPr lang="it-IT"/>
          </a:p>
        </c:txPr>
        <c:crossAx val="6461299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8870151390893278"/>
          <c:y val="3.7113692348359761E-2"/>
          <c:w val="0.71129848609106727"/>
          <c:h val="0.8649556179581579"/>
        </c:manualLayout>
      </c:layout>
      <c:barChart>
        <c:barDir val="col"/>
        <c:grouping val="clustered"/>
        <c:varyColors val="0"/>
        <c:ser>
          <c:idx val="0"/>
          <c:order val="0"/>
          <c:tx>
            <c:strRef>
              <c:f>Foglio1!$A$8</c:f>
              <c:strCache>
                <c:ptCount val="1"/>
                <c:pt idx="0">
                  <c:v> beginning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6.23"/>
          </c:errBars>
          <c:val>
            <c:numRef>
              <c:f>Foglio1!$B$8</c:f>
              <c:numCache>
                <c:formatCode>General</c:formatCode>
                <c:ptCount val="1"/>
                <c:pt idx="0">
                  <c:v>17.739999999999995</c:v>
                </c:pt>
              </c:numCache>
            </c:numRef>
          </c:val>
          <c:extLst>
            <c:ext xmlns:c16="http://schemas.microsoft.com/office/drawing/2014/chart" uri="{C3380CC4-5D6E-409C-BE32-E72D297353CC}">
              <c16:uniqueId val="{00000000-D1A1-47A7-AB64-E7B59E824129}"/>
            </c:ext>
          </c:extLst>
        </c:ser>
        <c:ser>
          <c:idx val="1"/>
          <c:order val="1"/>
          <c:tx>
            <c:strRef>
              <c:f>Foglio1!$A$9</c:f>
              <c:strCache>
                <c:ptCount val="1"/>
                <c:pt idx="0">
                  <c:v> end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5.6099999999999985"/>
          </c:errBars>
          <c:val>
            <c:numRef>
              <c:f>Foglio1!$B$9</c:f>
              <c:numCache>
                <c:formatCode>General</c:formatCode>
                <c:ptCount val="1"/>
                <c:pt idx="0">
                  <c:v>12.350000000000001</c:v>
                </c:pt>
              </c:numCache>
            </c:numRef>
          </c:val>
          <c:extLst>
            <c:ext xmlns:c16="http://schemas.microsoft.com/office/drawing/2014/chart" uri="{C3380CC4-5D6E-409C-BE32-E72D297353CC}">
              <c16:uniqueId val="{00000001-D1A1-47A7-AB64-E7B59E824129}"/>
            </c:ext>
          </c:extLst>
        </c:ser>
        <c:dLbls>
          <c:showLegendKey val="0"/>
          <c:showVal val="0"/>
          <c:showCatName val="0"/>
          <c:showSerName val="0"/>
          <c:showPercent val="0"/>
          <c:showBubbleSize val="0"/>
        </c:dLbls>
        <c:gapWidth val="219"/>
        <c:overlap val="-27"/>
        <c:axId val="65589248"/>
        <c:axId val="65590784"/>
      </c:barChart>
      <c:catAx>
        <c:axId val="65589248"/>
        <c:scaling>
          <c:orientation val="minMax"/>
        </c:scaling>
        <c:delete val="1"/>
        <c:axPos val="b"/>
        <c:majorTickMark val="none"/>
        <c:minorTickMark val="none"/>
        <c:tickLblPos val="none"/>
        <c:crossAx val="65590784"/>
        <c:crosses val="autoZero"/>
        <c:auto val="1"/>
        <c:lblAlgn val="ctr"/>
        <c:lblOffset val="100"/>
        <c:noMultiLvlLbl val="0"/>
      </c:catAx>
      <c:valAx>
        <c:axId val="65590784"/>
        <c:scaling>
          <c:orientation val="minMax"/>
        </c:scaling>
        <c:delete val="0"/>
        <c:axPos val="l"/>
        <c:majorGridlines>
          <c:spPr>
            <a:ln>
              <a:solidFill>
                <a:schemeClr val="tx1"/>
              </a:solidFill>
            </a:ln>
          </c:spPr>
        </c:majorGridlines>
        <c:title>
          <c:tx>
            <c:rich>
              <a:bodyPr rot="-5400000" vert="horz"/>
              <a:lstStyle/>
              <a:p>
                <a:pPr>
                  <a:defRPr sz="1200"/>
                </a:pPr>
                <a:r>
                  <a:rPr lang="it-IT" sz="1200"/>
                  <a:t>DERS Non-aceeptance</a:t>
                </a:r>
              </a:p>
            </c:rich>
          </c:tx>
          <c:layout>
            <c:manualLayout>
              <c:xMode val="edge"/>
              <c:yMode val="edge"/>
              <c:x val="3.2490313254675371E-2"/>
              <c:y val="0.1392666140543771"/>
            </c:manualLayout>
          </c:layout>
          <c:overlay val="0"/>
        </c:title>
        <c:numFmt formatCode="General" sourceLinked="1"/>
        <c:majorTickMark val="none"/>
        <c:minorTickMark val="none"/>
        <c:tickLblPos val="nextTo"/>
        <c:spPr>
          <a:ln>
            <a:solidFill>
              <a:schemeClr val="tx1"/>
            </a:solidFill>
          </a:ln>
        </c:spPr>
        <c:txPr>
          <a:bodyPr rot="-60000000" vert="horz"/>
          <a:lstStyle/>
          <a:p>
            <a:pPr>
              <a:defRPr/>
            </a:pPr>
            <a:endParaRPr lang="it-IT"/>
          </a:p>
        </c:txPr>
        <c:crossAx val="65589248"/>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Foglio1!$A$17</c:f>
              <c:strCache>
                <c:ptCount val="1"/>
                <c:pt idx="0">
                  <c:v> beginning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5.7"/>
          </c:errBars>
          <c:val>
            <c:numRef>
              <c:f>Foglio1!$B$17</c:f>
              <c:numCache>
                <c:formatCode>General</c:formatCode>
                <c:ptCount val="1"/>
                <c:pt idx="0">
                  <c:v>15.34</c:v>
                </c:pt>
              </c:numCache>
            </c:numRef>
          </c:val>
          <c:extLst>
            <c:ext xmlns:c16="http://schemas.microsoft.com/office/drawing/2014/chart" uri="{C3380CC4-5D6E-409C-BE32-E72D297353CC}">
              <c16:uniqueId val="{00000000-7E2B-481E-9DB5-0122B3D290C3}"/>
            </c:ext>
          </c:extLst>
        </c:ser>
        <c:ser>
          <c:idx val="1"/>
          <c:order val="1"/>
          <c:tx>
            <c:strRef>
              <c:f>Foglio1!$A$18</c:f>
              <c:strCache>
                <c:ptCount val="1"/>
                <c:pt idx="0">
                  <c:v> end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4.9300000000000024"/>
          </c:errBars>
          <c:val>
            <c:numRef>
              <c:f>Foglio1!$B$18</c:f>
              <c:numCache>
                <c:formatCode>General</c:formatCode>
                <c:ptCount val="1"/>
                <c:pt idx="0">
                  <c:v>11.139999999999999</c:v>
                </c:pt>
              </c:numCache>
            </c:numRef>
          </c:val>
          <c:extLst>
            <c:ext xmlns:c16="http://schemas.microsoft.com/office/drawing/2014/chart" uri="{C3380CC4-5D6E-409C-BE32-E72D297353CC}">
              <c16:uniqueId val="{00000001-7E2B-481E-9DB5-0122B3D290C3}"/>
            </c:ext>
          </c:extLst>
        </c:ser>
        <c:dLbls>
          <c:showLegendKey val="0"/>
          <c:showVal val="0"/>
          <c:showCatName val="0"/>
          <c:showSerName val="0"/>
          <c:showPercent val="0"/>
          <c:showBubbleSize val="0"/>
        </c:dLbls>
        <c:gapWidth val="219"/>
        <c:overlap val="-27"/>
        <c:axId val="65725952"/>
        <c:axId val="65727488"/>
      </c:barChart>
      <c:catAx>
        <c:axId val="65725952"/>
        <c:scaling>
          <c:orientation val="minMax"/>
        </c:scaling>
        <c:delete val="1"/>
        <c:axPos val="b"/>
        <c:majorTickMark val="none"/>
        <c:minorTickMark val="none"/>
        <c:tickLblPos val="none"/>
        <c:crossAx val="65727488"/>
        <c:crosses val="autoZero"/>
        <c:auto val="1"/>
        <c:lblAlgn val="ctr"/>
        <c:lblOffset val="100"/>
        <c:noMultiLvlLbl val="0"/>
      </c:catAx>
      <c:valAx>
        <c:axId val="65727488"/>
        <c:scaling>
          <c:orientation val="minMax"/>
        </c:scaling>
        <c:delete val="0"/>
        <c:axPos val="l"/>
        <c:majorGridlines>
          <c:spPr>
            <a:ln>
              <a:solidFill>
                <a:schemeClr val="tx1"/>
              </a:solidFill>
            </a:ln>
          </c:spPr>
        </c:majorGridlines>
        <c:title>
          <c:tx>
            <c:rich>
              <a:bodyPr rot="-5400000" vert="horz"/>
              <a:lstStyle/>
              <a:p>
                <a:pPr>
                  <a:defRPr sz="1200" b="1"/>
                </a:pPr>
                <a:r>
                  <a:rPr lang="it-IT" sz="1200" b="1"/>
                  <a:t>DERS Impulse</a:t>
                </a:r>
              </a:p>
            </c:rich>
          </c:tx>
          <c:layout>
            <c:manualLayout>
              <c:xMode val="edge"/>
              <c:yMode val="edge"/>
              <c:x val="2.2375784115968231E-2"/>
              <c:y val="0.33543307086614182"/>
            </c:manualLayout>
          </c:layout>
          <c:overlay val="0"/>
        </c:title>
        <c:numFmt formatCode="General" sourceLinked="1"/>
        <c:majorTickMark val="none"/>
        <c:minorTickMark val="none"/>
        <c:tickLblPos val="nextTo"/>
        <c:spPr>
          <a:ln>
            <a:solidFill>
              <a:schemeClr val="tx1"/>
            </a:solidFill>
          </a:ln>
        </c:spPr>
        <c:txPr>
          <a:bodyPr rot="-60000000" vert="horz"/>
          <a:lstStyle/>
          <a:p>
            <a:pPr>
              <a:defRPr/>
            </a:pPr>
            <a:endParaRPr lang="it-IT"/>
          </a:p>
        </c:txPr>
        <c:crossAx val="65725952"/>
        <c:crosses val="autoZero"/>
        <c:crossBetween val="between"/>
      </c:valAx>
    </c:plotArea>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col"/>
        <c:grouping val="clustered"/>
        <c:varyColors val="0"/>
        <c:ser>
          <c:idx val="0"/>
          <c:order val="0"/>
          <c:tx>
            <c:strRef>
              <c:f>Foglio1!$A$27</c:f>
              <c:strCache>
                <c:ptCount val="1"/>
                <c:pt idx="0">
                  <c:v> beginning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11.96"/>
          </c:errBars>
          <c:val>
            <c:numRef>
              <c:f>Foglio1!$B$27</c:f>
              <c:numCache>
                <c:formatCode>General</c:formatCode>
                <c:ptCount val="1"/>
                <c:pt idx="0">
                  <c:v>21.959999999999997</c:v>
                </c:pt>
              </c:numCache>
            </c:numRef>
          </c:val>
          <c:extLst>
            <c:ext xmlns:c16="http://schemas.microsoft.com/office/drawing/2014/chart" uri="{C3380CC4-5D6E-409C-BE32-E72D297353CC}">
              <c16:uniqueId val="{00000000-640B-47FC-8415-65DECB76ED53}"/>
            </c:ext>
          </c:extLst>
        </c:ser>
        <c:ser>
          <c:idx val="1"/>
          <c:order val="1"/>
          <c:tx>
            <c:strRef>
              <c:f>Foglio1!$A$18</c:f>
              <c:strCache>
                <c:ptCount val="1"/>
                <c:pt idx="0">
                  <c:v> end of treatment</c:v>
                </c:pt>
              </c:strCache>
            </c:strRef>
          </c:tx>
          <c:spPr>
            <a:ln>
              <a:solidFill>
                <a:sysClr val="windowText" lastClr="000000"/>
              </a:solidFill>
            </a:ln>
            <a:scene3d>
              <a:camera prst="orthographicFront"/>
              <a:lightRig rig="glow" dir="t">
                <a:rot lat="0" lon="0" rev="4800000"/>
              </a:lightRig>
            </a:scene3d>
            <a:sp3d prstMaterial="matte">
              <a:bevelT w="127000" h="63500"/>
            </a:sp3d>
          </c:spPr>
          <c:invertIfNegative val="0"/>
          <c:errBars>
            <c:errBarType val="both"/>
            <c:errValType val="fixedVal"/>
            <c:noEndCap val="0"/>
            <c:val val="6.46"/>
          </c:errBars>
          <c:val>
            <c:numRef>
              <c:f>Foglio1!$B$28</c:f>
              <c:numCache>
                <c:formatCode>General</c:formatCode>
                <c:ptCount val="1"/>
                <c:pt idx="0">
                  <c:v>15.860000000000001</c:v>
                </c:pt>
              </c:numCache>
            </c:numRef>
          </c:val>
          <c:extLst>
            <c:ext xmlns:c16="http://schemas.microsoft.com/office/drawing/2014/chart" uri="{C3380CC4-5D6E-409C-BE32-E72D297353CC}">
              <c16:uniqueId val="{00000001-640B-47FC-8415-65DECB76ED53}"/>
            </c:ext>
          </c:extLst>
        </c:ser>
        <c:dLbls>
          <c:showLegendKey val="0"/>
          <c:showVal val="0"/>
          <c:showCatName val="0"/>
          <c:showSerName val="0"/>
          <c:showPercent val="0"/>
          <c:showBubbleSize val="0"/>
        </c:dLbls>
        <c:gapWidth val="219"/>
        <c:overlap val="-27"/>
        <c:axId val="64723584"/>
        <c:axId val="64741760"/>
      </c:barChart>
      <c:catAx>
        <c:axId val="64723584"/>
        <c:scaling>
          <c:orientation val="minMax"/>
        </c:scaling>
        <c:delete val="1"/>
        <c:axPos val="b"/>
        <c:majorTickMark val="none"/>
        <c:minorTickMark val="none"/>
        <c:tickLblPos val="none"/>
        <c:crossAx val="64741760"/>
        <c:crosses val="autoZero"/>
        <c:auto val="1"/>
        <c:lblAlgn val="ctr"/>
        <c:lblOffset val="100"/>
        <c:noMultiLvlLbl val="0"/>
      </c:catAx>
      <c:valAx>
        <c:axId val="64741760"/>
        <c:scaling>
          <c:orientation val="minMax"/>
        </c:scaling>
        <c:delete val="0"/>
        <c:axPos val="l"/>
        <c:majorGridlines>
          <c:spPr>
            <a:ln>
              <a:solidFill>
                <a:schemeClr val="tx1"/>
              </a:solidFill>
            </a:ln>
          </c:spPr>
        </c:majorGridlines>
        <c:title>
          <c:tx>
            <c:rich>
              <a:bodyPr rot="-5400000" vert="horz"/>
              <a:lstStyle/>
              <a:p>
                <a:pPr>
                  <a:defRPr sz="1200"/>
                </a:pPr>
                <a:r>
                  <a:rPr lang="it-IT" sz="1200"/>
                  <a:t>DERS Strategies</a:t>
                </a:r>
              </a:p>
            </c:rich>
          </c:tx>
          <c:layout>
            <c:manualLayout>
              <c:xMode val="edge"/>
              <c:yMode val="edge"/>
              <c:x val="1.9578811101472207E-2"/>
              <c:y val="0.31421102362204745"/>
            </c:manualLayout>
          </c:layout>
          <c:overlay val="0"/>
        </c:title>
        <c:numFmt formatCode="General" sourceLinked="1"/>
        <c:majorTickMark val="none"/>
        <c:minorTickMark val="none"/>
        <c:tickLblPos val="nextTo"/>
        <c:spPr>
          <a:ln>
            <a:solidFill>
              <a:schemeClr val="tx1"/>
            </a:solidFill>
          </a:ln>
        </c:spPr>
        <c:txPr>
          <a:bodyPr rot="-60000000" vert="horz"/>
          <a:lstStyle/>
          <a:p>
            <a:pPr>
              <a:defRPr b="0"/>
            </a:pPr>
            <a:endParaRPr lang="it-IT"/>
          </a:p>
        </c:txPr>
        <c:crossAx val="64723584"/>
        <c:crosses val="autoZero"/>
        <c:crossBetween val="between"/>
      </c:valAx>
    </c:plotArea>
    <c:legend>
      <c:legendPos val="r"/>
      <c:overlay val="0"/>
      <c:txPr>
        <a:bodyPr rot="0" vert="horz"/>
        <a:lstStyle/>
        <a:p>
          <a:pPr>
            <a:defRPr i="1"/>
          </a:pPr>
          <a:endParaRPr lang="it-IT"/>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Foglio1!$B$31</c:f>
              <c:strCache>
                <c:ptCount val="1"/>
                <c:pt idx="0">
                  <c:v> lapsed</c:v>
                </c:pt>
              </c:strCache>
            </c:strRef>
          </c:tx>
          <c:spPr>
            <a:effectLst>
              <a:outerShdw blurRad="63500" sx="102000" sy="102000" algn="ctr" rotWithShape="0">
                <a:prstClr val="black">
                  <a:alpha val="40000"/>
                </a:prstClr>
              </a:outerShdw>
            </a:effectLst>
          </c:spPr>
          <c:marker>
            <c:symbol val="none"/>
          </c:marker>
          <c:dPt>
            <c:idx val="1"/>
            <c:bubble3D val="0"/>
            <c:spPr>
              <a:ln w="57150"/>
              <a:effectLst>
                <a:outerShdw blurRad="63500" sx="102000" sy="102000" algn="ctr" rotWithShape="0">
                  <a:prstClr val="black">
                    <a:alpha val="40000"/>
                  </a:prstClr>
                </a:outerShdw>
              </a:effectLst>
            </c:spPr>
            <c:extLst>
              <c:ext xmlns:c16="http://schemas.microsoft.com/office/drawing/2014/chart" uri="{C3380CC4-5D6E-409C-BE32-E72D297353CC}">
                <c16:uniqueId val="{00000000-DFBB-4691-B55C-C8587D0AA09B}"/>
              </c:ext>
            </c:extLst>
          </c:dPt>
          <c:cat>
            <c:strRef>
              <c:f>Foglio1!$A$32:$A$33</c:f>
              <c:strCache>
                <c:ptCount val="2"/>
                <c:pt idx="0">
                  <c:v> beginning of treatment</c:v>
                </c:pt>
                <c:pt idx="1">
                  <c:v> end of treatment</c:v>
                </c:pt>
              </c:strCache>
            </c:strRef>
          </c:cat>
          <c:val>
            <c:numRef>
              <c:f>Foglio1!$B$32:$B$33</c:f>
              <c:numCache>
                <c:formatCode>General</c:formatCode>
                <c:ptCount val="2"/>
                <c:pt idx="0">
                  <c:v>43.2</c:v>
                </c:pt>
                <c:pt idx="1">
                  <c:v>38.379999999999995</c:v>
                </c:pt>
              </c:numCache>
            </c:numRef>
          </c:val>
          <c:smooth val="0"/>
          <c:extLst>
            <c:ext xmlns:c16="http://schemas.microsoft.com/office/drawing/2014/chart" uri="{C3380CC4-5D6E-409C-BE32-E72D297353CC}">
              <c16:uniqueId val="{00000000-FD35-4134-9739-DD6B4F078EF1}"/>
            </c:ext>
          </c:extLst>
        </c:ser>
        <c:ser>
          <c:idx val="1"/>
          <c:order val="1"/>
          <c:tx>
            <c:strRef>
              <c:f>Foglio1!$C$31</c:f>
              <c:strCache>
                <c:ptCount val="1"/>
                <c:pt idx="0">
                  <c:v> abstinent </c:v>
                </c:pt>
              </c:strCache>
            </c:strRef>
          </c:tx>
          <c:spPr>
            <a:ln w="57150"/>
            <a:effectLst>
              <a:outerShdw blurRad="63500" sx="102000" sy="102000" algn="ctr" rotWithShape="0">
                <a:prstClr val="black">
                  <a:alpha val="40000"/>
                </a:prstClr>
              </a:outerShdw>
            </a:effectLst>
          </c:spPr>
          <c:marker>
            <c:symbol val="none"/>
          </c:marker>
          <c:cat>
            <c:strRef>
              <c:f>Foglio1!$A$32:$A$33</c:f>
              <c:strCache>
                <c:ptCount val="2"/>
                <c:pt idx="0">
                  <c:v> beginning of treatment</c:v>
                </c:pt>
                <c:pt idx="1">
                  <c:v> end of treatment</c:v>
                </c:pt>
              </c:strCache>
            </c:strRef>
          </c:cat>
          <c:val>
            <c:numRef>
              <c:f>Foglio1!$C$32:$C$33</c:f>
              <c:numCache>
                <c:formatCode>General</c:formatCode>
                <c:ptCount val="2"/>
                <c:pt idx="0">
                  <c:v>39.82</c:v>
                </c:pt>
                <c:pt idx="1">
                  <c:v>29.32</c:v>
                </c:pt>
              </c:numCache>
            </c:numRef>
          </c:val>
          <c:smooth val="0"/>
          <c:extLst>
            <c:ext xmlns:c16="http://schemas.microsoft.com/office/drawing/2014/chart" uri="{C3380CC4-5D6E-409C-BE32-E72D297353CC}">
              <c16:uniqueId val="{00000001-FD35-4134-9739-DD6B4F078EF1}"/>
            </c:ext>
          </c:extLst>
        </c:ser>
        <c:dLbls>
          <c:showLegendKey val="0"/>
          <c:showVal val="0"/>
          <c:showCatName val="0"/>
          <c:showSerName val="0"/>
          <c:showPercent val="0"/>
          <c:showBubbleSize val="0"/>
        </c:dLbls>
        <c:smooth val="0"/>
        <c:axId val="65994112"/>
        <c:axId val="65803392"/>
      </c:lineChart>
      <c:catAx>
        <c:axId val="65994112"/>
        <c:scaling>
          <c:orientation val="minMax"/>
        </c:scaling>
        <c:delete val="0"/>
        <c:axPos val="b"/>
        <c:numFmt formatCode="General" sourceLinked="1"/>
        <c:majorTickMark val="none"/>
        <c:minorTickMark val="none"/>
        <c:tickLblPos val="nextTo"/>
        <c:spPr>
          <a:ln>
            <a:solidFill>
              <a:schemeClr val="tx1"/>
            </a:solidFill>
          </a:ln>
        </c:spPr>
        <c:txPr>
          <a:bodyPr rot="-60000000" vert="horz"/>
          <a:lstStyle/>
          <a:p>
            <a:pPr>
              <a:defRPr sz="1200" i="1"/>
            </a:pPr>
            <a:endParaRPr lang="it-IT"/>
          </a:p>
        </c:txPr>
        <c:crossAx val="65803392"/>
        <c:crosses val="autoZero"/>
        <c:auto val="1"/>
        <c:lblAlgn val="ctr"/>
        <c:lblOffset val="100"/>
        <c:noMultiLvlLbl val="0"/>
      </c:catAx>
      <c:valAx>
        <c:axId val="65803392"/>
        <c:scaling>
          <c:orientation val="minMax"/>
          <c:min val="20"/>
        </c:scaling>
        <c:delete val="0"/>
        <c:axPos val="l"/>
        <c:majorGridlines>
          <c:spPr>
            <a:ln>
              <a:solidFill>
                <a:schemeClr val="tx1"/>
              </a:solidFill>
            </a:ln>
          </c:spPr>
        </c:majorGridlines>
        <c:numFmt formatCode="General" sourceLinked="1"/>
        <c:majorTickMark val="none"/>
        <c:minorTickMark val="none"/>
        <c:tickLblPos val="nextTo"/>
        <c:spPr>
          <a:ln>
            <a:solidFill>
              <a:schemeClr val="tx1"/>
            </a:solidFill>
          </a:ln>
        </c:spPr>
        <c:txPr>
          <a:bodyPr rot="-60000000" vert="horz"/>
          <a:lstStyle/>
          <a:p>
            <a:pPr>
              <a:defRPr/>
            </a:pPr>
            <a:endParaRPr lang="it-IT"/>
          </a:p>
        </c:txPr>
        <c:crossAx val="65994112"/>
        <c:crosses val="autoZero"/>
        <c:crossBetween val="between"/>
      </c:valAx>
      <c:spPr>
        <a:ln>
          <a:solidFill>
            <a:schemeClr val="tx1"/>
          </a:solidFill>
        </a:ln>
      </c:spPr>
    </c:plotArea>
    <c:legend>
      <c:legendPos val="r"/>
      <c:overlay val="0"/>
      <c:txPr>
        <a:bodyPr rot="0" vert="horz"/>
        <a:lstStyle/>
        <a:p>
          <a:pPr>
            <a:defRPr sz="1200" i="1"/>
          </a:pPr>
          <a:endParaRPr lang="it-IT"/>
        </a:p>
      </c:txPr>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Foglio1!$B$43</c:f>
              <c:strCache>
                <c:ptCount val="1"/>
                <c:pt idx="0">
                  <c:v> lapsed</c:v>
                </c:pt>
              </c:strCache>
            </c:strRef>
          </c:tx>
          <c:marker>
            <c:symbol val="none"/>
          </c:marker>
          <c:cat>
            <c:strRef>
              <c:f>Foglio1!$A$44:$A$45</c:f>
              <c:strCache>
                <c:ptCount val="2"/>
                <c:pt idx="0">
                  <c:v> beginning of treatment</c:v>
                </c:pt>
                <c:pt idx="1">
                  <c:v> end of treatment</c:v>
                </c:pt>
              </c:strCache>
            </c:strRef>
          </c:cat>
          <c:val>
            <c:numRef>
              <c:f>Foglio1!$B$44:$B$45</c:f>
              <c:numCache>
                <c:formatCode>General</c:formatCode>
                <c:ptCount val="2"/>
                <c:pt idx="0">
                  <c:v>17.350000000000001</c:v>
                </c:pt>
                <c:pt idx="1">
                  <c:v>15.07</c:v>
                </c:pt>
              </c:numCache>
            </c:numRef>
          </c:val>
          <c:smooth val="0"/>
          <c:extLst>
            <c:ext xmlns:c16="http://schemas.microsoft.com/office/drawing/2014/chart" uri="{C3380CC4-5D6E-409C-BE32-E72D297353CC}">
              <c16:uniqueId val="{00000000-CD8A-4D40-BDA3-1FB88E72A966}"/>
            </c:ext>
          </c:extLst>
        </c:ser>
        <c:ser>
          <c:idx val="1"/>
          <c:order val="1"/>
          <c:tx>
            <c:strRef>
              <c:f>Foglio1!$C$43</c:f>
              <c:strCache>
                <c:ptCount val="1"/>
                <c:pt idx="0">
                  <c:v> abstinent </c:v>
                </c:pt>
              </c:strCache>
            </c:strRef>
          </c:tx>
          <c:marker>
            <c:symbol val="none"/>
          </c:marker>
          <c:cat>
            <c:strRef>
              <c:f>Foglio1!$A$44:$A$45</c:f>
              <c:strCache>
                <c:ptCount val="2"/>
                <c:pt idx="0">
                  <c:v> beginning of treatment</c:v>
                </c:pt>
                <c:pt idx="1">
                  <c:v> end of treatment</c:v>
                </c:pt>
              </c:strCache>
            </c:strRef>
          </c:cat>
          <c:val>
            <c:numRef>
              <c:f>Foglio1!$C$44:$C$45</c:f>
              <c:numCache>
                <c:formatCode>General</c:formatCode>
                <c:ptCount val="2"/>
                <c:pt idx="0">
                  <c:v>17.87</c:v>
                </c:pt>
                <c:pt idx="1">
                  <c:v>11.28</c:v>
                </c:pt>
              </c:numCache>
            </c:numRef>
          </c:val>
          <c:smooth val="0"/>
          <c:extLst>
            <c:ext xmlns:c16="http://schemas.microsoft.com/office/drawing/2014/chart" uri="{C3380CC4-5D6E-409C-BE32-E72D297353CC}">
              <c16:uniqueId val="{00000001-CD8A-4D40-BDA3-1FB88E72A966}"/>
            </c:ext>
          </c:extLst>
        </c:ser>
        <c:dLbls>
          <c:showLegendKey val="0"/>
          <c:showVal val="0"/>
          <c:showCatName val="0"/>
          <c:showSerName val="0"/>
          <c:showPercent val="0"/>
          <c:showBubbleSize val="0"/>
        </c:dLbls>
        <c:smooth val="0"/>
        <c:axId val="124660736"/>
        <c:axId val="125743872"/>
      </c:lineChart>
      <c:catAx>
        <c:axId val="124660736"/>
        <c:scaling>
          <c:orientation val="minMax"/>
        </c:scaling>
        <c:delete val="0"/>
        <c:axPos val="b"/>
        <c:numFmt formatCode="General" sourceLinked="1"/>
        <c:majorTickMark val="none"/>
        <c:minorTickMark val="none"/>
        <c:tickLblPos val="nextTo"/>
        <c:txPr>
          <a:bodyPr rot="-60000000" vert="horz"/>
          <a:lstStyle/>
          <a:p>
            <a:pPr>
              <a:defRPr sz="1200" i="1"/>
            </a:pPr>
            <a:endParaRPr lang="it-IT"/>
          </a:p>
        </c:txPr>
        <c:crossAx val="125743872"/>
        <c:crosses val="autoZero"/>
        <c:auto val="1"/>
        <c:lblAlgn val="ctr"/>
        <c:lblOffset val="100"/>
        <c:noMultiLvlLbl val="0"/>
      </c:catAx>
      <c:valAx>
        <c:axId val="125743872"/>
        <c:scaling>
          <c:orientation val="minMax"/>
          <c:min val="7"/>
        </c:scaling>
        <c:delete val="0"/>
        <c:axPos val="l"/>
        <c:majorGridlines/>
        <c:title>
          <c:tx>
            <c:rich>
              <a:bodyPr rot="-5400000" vert="horz"/>
              <a:lstStyle/>
              <a:p>
                <a:pPr>
                  <a:defRPr sz="1200"/>
                </a:pPr>
                <a:r>
                  <a:rPr lang="it-IT" sz="1200"/>
                  <a:t>DERS Non-acceptance</a:t>
                </a:r>
              </a:p>
            </c:rich>
          </c:tx>
          <c:layout>
            <c:manualLayout>
              <c:xMode val="edge"/>
              <c:yMode val="edge"/>
              <c:x val="8.5206296507700473E-3"/>
              <c:y val="0.19614628171478571"/>
            </c:manualLayout>
          </c:layout>
          <c:overlay val="0"/>
        </c:title>
        <c:numFmt formatCode="General" sourceLinked="1"/>
        <c:majorTickMark val="none"/>
        <c:minorTickMark val="none"/>
        <c:tickLblPos val="nextTo"/>
        <c:txPr>
          <a:bodyPr rot="-60000000" vert="horz"/>
          <a:lstStyle/>
          <a:p>
            <a:pPr>
              <a:defRPr/>
            </a:pPr>
            <a:endParaRPr lang="it-IT"/>
          </a:p>
        </c:txPr>
        <c:crossAx val="124660736"/>
        <c:crosses val="autoZero"/>
        <c:crossBetween val="between"/>
      </c:valAx>
    </c:plotArea>
    <c:legend>
      <c:legendPos val="r"/>
      <c:overlay val="0"/>
      <c:txPr>
        <a:bodyPr rot="0" vert="horz"/>
        <a:lstStyle/>
        <a:p>
          <a:pPr>
            <a:defRPr sz="1200" i="1"/>
          </a:pPr>
          <a:endParaRPr lang="it-IT"/>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Foglio1!$B$48</c:f>
              <c:strCache>
                <c:ptCount val="1"/>
                <c:pt idx="0">
                  <c:v> lapsed</c:v>
                </c:pt>
              </c:strCache>
            </c:strRef>
          </c:tx>
          <c:marker>
            <c:symbol val="none"/>
          </c:marker>
          <c:cat>
            <c:strRef>
              <c:f>Foglio1!$A$49:$A$50</c:f>
              <c:strCache>
                <c:ptCount val="2"/>
                <c:pt idx="0">
                  <c:v> beginning of treatment</c:v>
                </c:pt>
                <c:pt idx="1">
                  <c:v> end of treatment</c:v>
                </c:pt>
              </c:strCache>
            </c:strRef>
          </c:cat>
          <c:val>
            <c:numRef>
              <c:f>Foglio1!$B$49:$B$50</c:f>
              <c:numCache>
                <c:formatCode>General</c:formatCode>
                <c:ptCount val="2"/>
                <c:pt idx="0">
                  <c:v>15.32</c:v>
                </c:pt>
                <c:pt idx="1">
                  <c:v>13.57</c:v>
                </c:pt>
              </c:numCache>
            </c:numRef>
          </c:val>
          <c:smooth val="0"/>
          <c:extLst>
            <c:ext xmlns:c16="http://schemas.microsoft.com/office/drawing/2014/chart" uri="{C3380CC4-5D6E-409C-BE32-E72D297353CC}">
              <c16:uniqueId val="{00000000-59B5-43D7-B8AB-9AD17F302586}"/>
            </c:ext>
          </c:extLst>
        </c:ser>
        <c:ser>
          <c:idx val="1"/>
          <c:order val="1"/>
          <c:tx>
            <c:strRef>
              <c:f>Foglio1!$C$48</c:f>
              <c:strCache>
                <c:ptCount val="1"/>
                <c:pt idx="0">
                  <c:v> abstinent </c:v>
                </c:pt>
              </c:strCache>
            </c:strRef>
          </c:tx>
          <c:marker>
            <c:symbol val="none"/>
          </c:marker>
          <c:cat>
            <c:strRef>
              <c:f>Foglio1!$A$49:$A$50</c:f>
              <c:strCache>
                <c:ptCount val="2"/>
                <c:pt idx="0">
                  <c:v> beginning of treatment</c:v>
                </c:pt>
                <c:pt idx="1">
                  <c:v> end of treatment</c:v>
                </c:pt>
              </c:strCache>
            </c:strRef>
          </c:cat>
          <c:val>
            <c:numRef>
              <c:f>Foglio1!$C$49:$C$50</c:f>
              <c:numCache>
                <c:formatCode>General</c:formatCode>
                <c:ptCount val="2"/>
                <c:pt idx="0">
                  <c:v>15.34</c:v>
                </c:pt>
                <c:pt idx="1">
                  <c:v>10.19</c:v>
                </c:pt>
              </c:numCache>
            </c:numRef>
          </c:val>
          <c:smooth val="0"/>
          <c:extLst>
            <c:ext xmlns:c16="http://schemas.microsoft.com/office/drawing/2014/chart" uri="{C3380CC4-5D6E-409C-BE32-E72D297353CC}">
              <c16:uniqueId val="{00000001-59B5-43D7-B8AB-9AD17F302586}"/>
            </c:ext>
          </c:extLst>
        </c:ser>
        <c:dLbls>
          <c:showLegendKey val="0"/>
          <c:showVal val="0"/>
          <c:showCatName val="0"/>
          <c:showSerName val="0"/>
          <c:showPercent val="0"/>
          <c:showBubbleSize val="0"/>
        </c:dLbls>
        <c:smooth val="0"/>
        <c:axId val="78801920"/>
        <c:axId val="83814656"/>
      </c:lineChart>
      <c:catAx>
        <c:axId val="78801920"/>
        <c:scaling>
          <c:orientation val="minMax"/>
        </c:scaling>
        <c:delete val="0"/>
        <c:axPos val="b"/>
        <c:numFmt formatCode="General" sourceLinked="1"/>
        <c:majorTickMark val="none"/>
        <c:minorTickMark val="none"/>
        <c:tickLblPos val="nextTo"/>
        <c:txPr>
          <a:bodyPr rot="-60000000" vert="horz"/>
          <a:lstStyle/>
          <a:p>
            <a:pPr>
              <a:defRPr sz="1200" i="1"/>
            </a:pPr>
            <a:endParaRPr lang="it-IT"/>
          </a:p>
        </c:txPr>
        <c:crossAx val="83814656"/>
        <c:crosses val="autoZero"/>
        <c:auto val="1"/>
        <c:lblAlgn val="ctr"/>
        <c:lblOffset val="100"/>
        <c:noMultiLvlLbl val="0"/>
      </c:catAx>
      <c:valAx>
        <c:axId val="83814656"/>
        <c:scaling>
          <c:orientation val="minMax"/>
          <c:min val="6"/>
        </c:scaling>
        <c:delete val="0"/>
        <c:axPos val="l"/>
        <c:majorGridlines/>
        <c:title>
          <c:tx>
            <c:rich>
              <a:bodyPr rot="-5400000" vert="horz"/>
              <a:lstStyle/>
              <a:p>
                <a:pPr>
                  <a:defRPr sz="1200"/>
                </a:pPr>
                <a:r>
                  <a:rPr lang="it-IT" sz="1200"/>
                  <a:t>DERS Impulse</a:t>
                </a:r>
              </a:p>
            </c:rich>
          </c:tx>
          <c:layout>
            <c:manualLayout>
              <c:xMode val="edge"/>
              <c:yMode val="edge"/>
              <c:x val="1.9371639788607266E-2"/>
              <c:y val="0.30443499562554693"/>
            </c:manualLayout>
          </c:layout>
          <c:overlay val="0"/>
        </c:title>
        <c:numFmt formatCode="General" sourceLinked="1"/>
        <c:majorTickMark val="none"/>
        <c:minorTickMark val="none"/>
        <c:tickLblPos val="nextTo"/>
        <c:txPr>
          <a:bodyPr rot="-60000000" vert="horz"/>
          <a:lstStyle/>
          <a:p>
            <a:pPr>
              <a:defRPr/>
            </a:pPr>
            <a:endParaRPr lang="it-IT"/>
          </a:p>
        </c:txPr>
        <c:crossAx val="78801920"/>
        <c:crosses val="autoZero"/>
        <c:crossBetween val="between"/>
        <c:majorUnit val="2"/>
      </c:valAx>
    </c:plotArea>
    <c:legend>
      <c:legendPos val="r"/>
      <c:overlay val="0"/>
      <c:txPr>
        <a:bodyPr rot="0" vert="horz"/>
        <a:lstStyle/>
        <a:p>
          <a:pPr>
            <a:defRPr sz="1200" i="1"/>
          </a:pPr>
          <a:endParaRPr lang="it-IT"/>
        </a:p>
      </c:txPr>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tx>
            <c:strRef>
              <c:f>Foglio1!$B$53</c:f>
              <c:strCache>
                <c:ptCount val="1"/>
                <c:pt idx="0">
                  <c:v> lapsed</c:v>
                </c:pt>
              </c:strCache>
            </c:strRef>
          </c:tx>
          <c:marker>
            <c:symbol val="none"/>
          </c:marker>
          <c:cat>
            <c:strRef>
              <c:f>Foglio1!$A$54:$A$55</c:f>
              <c:strCache>
                <c:ptCount val="2"/>
                <c:pt idx="0">
                  <c:v> beginning of treatment</c:v>
                </c:pt>
                <c:pt idx="1">
                  <c:v> end of treatment</c:v>
                </c:pt>
              </c:strCache>
            </c:strRef>
          </c:cat>
          <c:val>
            <c:numRef>
              <c:f>Foglio1!$B$54:$B$55</c:f>
              <c:numCache>
                <c:formatCode>General</c:formatCode>
                <c:ptCount val="2"/>
                <c:pt idx="0">
                  <c:v>22.14</c:v>
                </c:pt>
                <c:pt idx="1">
                  <c:v>19.03</c:v>
                </c:pt>
              </c:numCache>
            </c:numRef>
          </c:val>
          <c:smooth val="0"/>
          <c:extLst>
            <c:ext xmlns:c16="http://schemas.microsoft.com/office/drawing/2014/chart" uri="{C3380CC4-5D6E-409C-BE32-E72D297353CC}">
              <c16:uniqueId val="{00000000-41F8-467E-B832-6433D9253806}"/>
            </c:ext>
          </c:extLst>
        </c:ser>
        <c:ser>
          <c:idx val="1"/>
          <c:order val="1"/>
          <c:tx>
            <c:strRef>
              <c:f>Foglio1!$C$53</c:f>
              <c:strCache>
                <c:ptCount val="1"/>
                <c:pt idx="0">
                  <c:v> abstinent </c:v>
                </c:pt>
              </c:strCache>
            </c:strRef>
          </c:tx>
          <c:marker>
            <c:symbol val="none"/>
          </c:marker>
          <c:cat>
            <c:strRef>
              <c:f>Foglio1!$A$54:$A$55</c:f>
              <c:strCache>
                <c:ptCount val="2"/>
                <c:pt idx="0">
                  <c:v> beginning of treatment</c:v>
                </c:pt>
                <c:pt idx="1">
                  <c:v> end of treatment</c:v>
                </c:pt>
              </c:strCache>
            </c:strRef>
          </c:cat>
          <c:val>
            <c:numRef>
              <c:f>Foglio1!$C$54:$C$55</c:f>
              <c:numCache>
                <c:formatCode>General</c:formatCode>
                <c:ptCount val="2"/>
                <c:pt idx="0">
                  <c:v>21.9</c:v>
                </c:pt>
                <c:pt idx="1">
                  <c:v>14.7</c:v>
                </c:pt>
              </c:numCache>
            </c:numRef>
          </c:val>
          <c:smooth val="0"/>
          <c:extLst>
            <c:ext xmlns:c16="http://schemas.microsoft.com/office/drawing/2014/chart" uri="{C3380CC4-5D6E-409C-BE32-E72D297353CC}">
              <c16:uniqueId val="{00000001-41F8-467E-B832-6433D9253806}"/>
            </c:ext>
          </c:extLst>
        </c:ser>
        <c:dLbls>
          <c:showLegendKey val="0"/>
          <c:showVal val="0"/>
          <c:showCatName val="0"/>
          <c:showSerName val="0"/>
          <c:showPercent val="0"/>
          <c:showBubbleSize val="0"/>
        </c:dLbls>
        <c:smooth val="0"/>
        <c:axId val="90615808"/>
        <c:axId val="90619904"/>
      </c:lineChart>
      <c:catAx>
        <c:axId val="90615808"/>
        <c:scaling>
          <c:orientation val="minMax"/>
        </c:scaling>
        <c:delete val="0"/>
        <c:axPos val="b"/>
        <c:numFmt formatCode="General" sourceLinked="1"/>
        <c:majorTickMark val="none"/>
        <c:minorTickMark val="none"/>
        <c:tickLblPos val="nextTo"/>
        <c:txPr>
          <a:bodyPr rot="-60000000" vert="horz"/>
          <a:lstStyle/>
          <a:p>
            <a:pPr>
              <a:defRPr sz="1200" i="1"/>
            </a:pPr>
            <a:endParaRPr lang="it-IT"/>
          </a:p>
        </c:txPr>
        <c:crossAx val="90619904"/>
        <c:crosses val="autoZero"/>
        <c:auto val="1"/>
        <c:lblAlgn val="ctr"/>
        <c:lblOffset val="100"/>
        <c:noMultiLvlLbl val="0"/>
      </c:catAx>
      <c:valAx>
        <c:axId val="90619904"/>
        <c:scaling>
          <c:orientation val="minMax"/>
          <c:min val="10"/>
        </c:scaling>
        <c:delete val="0"/>
        <c:axPos val="l"/>
        <c:majorGridlines/>
        <c:title>
          <c:tx>
            <c:rich>
              <a:bodyPr rot="-5400000" vert="horz"/>
              <a:lstStyle/>
              <a:p>
                <a:pPr>
                  <a:defRPr sz="1200"/>
                </a:pPr>
                <a:r>
                  <a:rPr lang="it-IT" sz="1200"/>
                  <a:t>DERS Strategies</a:t>
                </a:r>
              </a:p>
            </c:rich>
          </c:tx>
          <c:layout>
            <c:manualLayout>
              <c:xMode val="edge"/>
              <c:yMode val="edge"/>
              <c:x val="2.2168343256721641E-2"/>
              <c:y val="0.24240174978127743"/>
            </c:manualLayout>
          </c:layout>
          <c:overlay val="0"/>
        </c:title>
        <c:numFmt formatCode="General" sourceLinked="1"/>
        <c:majorTickMark val="none"/>
        <c:minorTickMark val="none"/>
        <c:tickLblPos val="nextTo"/>
        <c:txPr>
          <a:bodyPr rot="-60000000" vert="horz"/>
          <a:lstStyle/>
          <a:p>
            <a:pPr>
              <a:defRPr/>
            </a:pPr>
            <a:endParaRPr lang="it-IT"/>
          </a:p>
        </c:txPr>
        <c:crossAx val="90615808"/>
        <c:crosses val="autoZero"/>
        <c:crossBetween val="between"/>
      </c:valAx>
    </c:plotArea>
    <c:legend>
      <c:legendPos val="r"/>
      <c:overlay val="0"/>
      <c:txPr>
        <a:bodyPr rot="0" vert="horz"/>
        <a:lstStyle/>
        <a:p>
          <a:pPr>
            <a:defRPr sz="1200" i="1"/>
          </a:pPr>
          <a:endParaRPr lang="it-IT"/>
        </a:p>
      </c:txPr>
    </c:legend>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2D68FBA9-3002-4180-B9B0-030F77414C9B}" type="datetimeFigureOut">
              <a:rPr lang="it-IT" smtClean="0"/>
              <a:pPr/>
              <a:t>26/10/2017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CCF945E2-53CC-44F9-A325-0C60EBBC0F11}"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68FBA9-3002-4180-B9B0-030F77414C9B}" type="datetimeFigureOut">
              <a:rPr lang="it-IT" smtClean="0"/>
              <a:pPr/>
              <a:t>26/10/2017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F945E2-53CC-44F9-A325-0C60EBBC0F11}"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image" Target="../media/image2.png"/><Relationship Id="rId7" Type="http://schemas.openxmlformats.org/officeDocument/2006/relationships/chart" Target="../charts/chart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3.png"/><Relationship Id="rId9"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chart" Target="../charts/chart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Rectangle 1"/>
          <p:cNvSpPr>
            <a:spLocks noChangeArrowheads="1"/>
          </p:cNvSpPr>
          <p:nvPr/>
        </p:nvSpPr>
        <p:spPr bwMode="auto">
          <a:xfrm>
            <a:off x="0" y="332656"/>
            <a:ext cx="9144000" cy="685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7720" rIns="0" bIns="0" anchor="ctr"/>
          <a:lstStyle>
            <a:lvl1pPr marL="387350" indent="-334963">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1pPr>
            <a:lvl2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2pPr>
            <a:lvl3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3pPr>
            <a:lvl4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4pPr>
            <a:lvl5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9pPr>
          </a:lstStyle>
          <a:p>
            <a:pPr algn="ctr" eaLnBrk="1" hangingPunct="1">
              <a:lnSpc>
                <a:spcPct val="73000"/>
              </a:lnSpc>
              <a:spcBef>
                <a:spcPts val="363"/>
              </a:spcBef>
              <a:buClrTx/>
              <a:buFontTx/>
              <a:buNone/>
              <a:defRPr/>
            </a:pPr>
            <a:endParaRPr lang="it-IT" altLang="it-IT" sz="2000" b="1" dirty="0">
              <a:solidFill>
                <a:srgbClr val="000000"/>
              </a:solidFill>
              <a:latin typeface="바탕" pitchFamily="16" charset="0"/>
            </a:endParaRPr>
          </a:p>
          <a:p>
            <a:pPr algn="ctr" eaLnBrk="1" hangingPunct="1">
              <a:lnSpc>
                <a:spcPct val="73000"/>
              </a:lnSpc>
              <a:spcBef>
                <a:spcPts val="363"/>
              </a:spcBef>
              <a:buClrTx/>
              <a:buFontTx/>
              <a:buNone/>
              <a:defRPr/>
            </a:pPr>
            <a:r>
              <a:rPr lang="it-IT" altLang="it-IT" sz="2800" dirty="0">
                <a:solidFill>
                  <a:srgbClr val="000000"/>
                </a:solidFill>
                <a:latin typeface="Calibri" pitchFamily="32" charset="0"/>
              </a:rPr>
              <a:t> </a:t>
            </a:r>
          </a:p>
          <a:p>
            <a:pPr algn="ctr" eaLnBrk="1" hangingPunct="1">
              <a:lnSpc>
                <a:spcPct val="95000"/>
              </a:lnSpc>
              <a:spcBef>
                <a:spcPts val="363"/>
              </a:spcBef>
              <a:buClrTx/>
              <a:buFontTx/>
              <a:buNone/>
              <a:defRPr/>
            </a:pPr>
            <a:endParaRPr lang="it-IT" altLang="it-IT" sz="2800" b="1" dirty="0">
              <a:solidFill>
                <a:srgbClr val="000000"/>
              </a:solidFill>
              <a:latin typeface="바탕" pitchFamily="16" charset="0"/>
            </a:endParaRPr>
          </a:p>
          <a:p>
            <a:pPr algn="ctr" eaLnBrk="1" hangingPunct="1">
              <a:lnSpc>
                <a:spcPct val="95000"/>
              </a:lnSpc>
              <a:spcBef>
                <a:spcPts val="363"/>
              </a:spcBef>
              <a:buClrTx/>
              <a:buFontTx/>
              <a:buNone/>
              <a:defRPr/>
            </a:pPr>
            <a:r>
              <a:rPr lang="it-IT" altLang="it-IT" sz="23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EXPERIENTIAL AVOIDANCE AND EMOTIONAL DYSREGULATION</a:t>
            </a:r>
          </a:p>
          <a:p>
            <a:pPr algn="ctr" eaLnBrk="1" hangingPunct="1">
              <a:lnSpc>
                <a:spcPct val="95000"/>
              </a:lnSpc>
              <a:spcBef>
                <a:spcPts val="363"/>
              </a:spcBef>
              <a:buClrTx/>
              <a:buFontTx/>
              <a:buNone/>
              <a:defRPr/>
            </a:pPr>
            <a:r>
              <a:rPr lang="it-IT" altLang="it-IT" sz="23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AS THERAPEUTIC DIMENSIONS</a:t>
            </a:r>
          </a:p>
          <a:p>
            <a:pPr algn="ctr" eaLnBrk="1" hangingPunct="1">
              <a:lnSpc>
                <a:spcPct val="95000"/>
              </a:lnSpc>
              <a:spcBef>
                <a:spcPts val="363"/>
              </a:spcBef>
              <a:buClrTx/>
              <a:buFontTx/>
              <a:buNone/>
              <a:defRPr/>
            </a:pPr>
            <a:r>
              <a:rPr lang="it-IT" altLang="it-IT" sz="23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IN ALCOHOL USE DISORDER TREATMENT: </a:t>
            </a:r>
          </a:p>
          <a:p>
            <a:pPr algn="ctr" eaLnBrk="1" hangingPunct="1">
              <a:lnSpc>
                <a:spcPct val="95000"/>
              </a:lnSpc>
              <a:spcBef>
                <a:spcPts val="363"/>
              </a:spcBef>
              <a:buClrTx/>
              <a:buFontTx/>
              <a:buNone/>
              <a:defRPr/>
            </a:pPr>
            <a:endParaRPr lang="en-US" altLang="it-IT" sz="5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ctr" eaLnBrk="1" hangingPunct="1">
              <a:lnSpc>
                <a:spcPct val="95000"/>
              </a:lnSpc>
              <a:spcBef>
                <a:spcPts val="363"/>
              </a:spcBef>
              <a:buClrTx/>
              <a:buFontTx/>
              <a:buNone/>
              <a:defRPr/>
            </a:pPr>
            <a:r>
              <a:rPr lang="en-US" altLang="it-IT" sz="22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findings based on 3-months</a:t>
            </a:r>
          </a:p>
          <a:p>
            <a:pPr algn="ctr" eaLnBrk="1" hangingPunct="1">
              <a:lnSpc>
                <a:spcPct val="95000"/>
              </a:lnSpc>
              <a:spcBef>
                <a:spcPts val="363"/>
              </a:spcBef>
              <a:buClrTx/>
              <a:buFontTx/>
              <a:buNone/>
              <a:defRPr/>
            </a:pPr>
            <a:r>
              <a:rPr lang="en-US" altLang="it-IT" sz="22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Dialectical Behavior Therapy Skills Training</a:t>
            </a:r>
          </a:p>
          <a:p>
            <a:pPr algn="ctr" eaLnBrk="1" hangingPunct="1">
              <a:lnSpc>
                <a:spcPct val="95000"/>
              </a:lnSpc>
              <a:spcBef>
                <a:spcPts val="363"/>
              </a:spcBef>
              <a:buClrTx/>
              <a:buFontTx/>
              <a:buNone/>
              <a:defRPr/>
            </a:pPr>
            <a:endParaRPr lang="it-IT" altLang="it-IT" sz="3000" dirty="0">
              <a:solidFill>
                <a:srgbClr val="000000"/>
              </a:solidFill>
              <a:latin typeface="바탕" pitchFamily="16" charset="0"/>
            </a:endParaRPr>
          </a:p>
          <a:p>
            <a:pPr algn="ctr" eaLnBrk="1" hangingPunct="1">
              <a:lnSpc>
                <a:spcPct val="95000"/>
              </a:lnSpc>
              <a:spcBef>
                <a:spcPts val="363"/>
              </a:spcBef>
              <a:buClrTx/>
              <a:buFontTx/>
              <a:buNone/>
              <a:defRPr/>
            </a:pPr>
            <a:r>
              <a:rPr lang="it-IT" altLang="it-IT" sz="1600" b="1" dirty="0">
                <a:solidFill>
                  <a:srgbClr val="000000"/>
                </a:solidFill>
                <a:latin typeface="Vrinda" pitchFamily="34" charset="0"/>
                <a:cs typeface="Vrinda" pitchFamily="34" charset="0"/>
              </a:rPr>
              <a:t>Marco Cavicchioli </a:t>
            </a:r>
            <a:r>
              <a:rPr lang="it-IT" altLang="it-IT" sz="1600" dirty="0">
                <a:solidFill>
                  <a:srgbClr val="000000"/>
                </a:solidFill>
                <a:latin typeface="Vrinda" pitchFamily="34" charset="0"/>
                <a:cs typeface="Vrinda" pitchFamily="34" charset="0"/>
              </a:rPr>
              <a:t>(1-2)</a:t>
            </a:r>
            <a:r>
              <a:rPr lang="it-IT" altLang="it-IT" sz="1600" b="1" dirty="0">
                <a:solidFill>
                  <a:srgbClr val="000000"/>
                </a:solidFill>
                <a:latin typeface="Vrinda" pitchFamily="34" charset="0"/>
                <a:cs typeface="Vrinda" pitchFamily="34" charset="0"/>
              </a:rPr>
              <a:t>, Mariagrazia </a:t>
            </a:r>
            <a:r>
              <a:rPr lang="it-IT" altLang="it-IT" sz="1600" b="1" dirty="0" err="1">
                <a:solidFill>
                  <a:srgbClr val="000000"/>
                </a:solidFill>
                <a:latin typeface="Vrinda" pitchFamily="34" charset="0"/>
                <a:cs typeface="Vrinda" pitchFamily="34" charset="0"/>
              </a:rPr>
              <a:t>Movalli</a:t>
            </a:r>
            <a:r>
              <a:rPr lang="it-IT" altLang="it-IT" sz="1600" b="1" dirty="0">
                <a:solidFill>
                  <a:srgbClr val="000000"/>
                </a:solidFill>
                <a:latin typeface="Vrinda" pitchFamily="34" charset="0"/>
                <a:cs typeface="Vrinda" pitchFamily="34" charset="0"/>
              </a:rPr>
              <a:t> </a:t>
            </a:r>
            <a:r>
              <a:rPr lang="it-IT" altLang="it-IT" sz="1600" dirty="0">
                <a:solidFill>
                  <a:srgbClr val="000000"/>
                </a:solidFill>
                <a:latin typeface="Vrinda" pitchFamily="34" charset="0"/>
                <a:cs typeface="Vrinda" pitchFamily="34" charset="0"/>
              </a:rPr>
              <a:t>(1-2)</a:t>
            </a:r>
            <a:r>
              <a:rPr lang="it-IT" altLang="it-IT" sz="1600" b="1" dirty="0">
                <a:solidFill>
                  <a:srgbClr val="000000"/>
                </a:solidFill>
                <a:latin typeface="Vrinda" pitchFamily="34" charset="0"/>
                <a:cs typeface="Vrinda" pitchFamily="34" charset="0"/>
              </a:rPr>
              <a:t>, Francesco Massa </a:t>
            </a:r>
            <a:r>
              <a:rPr lang="it-IT" altLang="it-IT" sz="1600" dirty="0">
                <a:solidFill>
                  <a:srgbClr val="000000"/>
                </a:solidFill>
                <a:latin typeface="Vrinda" pitchFamily="34" charset="0"/>
                <a:cs typeface="Vrinda" pitchFamily="34" charset="0"/>
              </a:rPr>
              <a:t>(2)</a:t>
            </a:r>
            <a:r>
              <a:rPr lang="it-IT" altLang="it-IT" sz="1600" b="1" dirty="0">
                <a:solidFill>
                  <a:srgbClr val="000000"/>
                </a:solidFill>
                <a:latin typeface="Vrinda" pitchFamily="34" charset="0"/>
                <a:cs typeface="Vrinda" pitchFamily="34" charset="0"/>
              </a:rPr>
              <a:t>, Pietro </a:t>
            </a:r>
            <a:r>
              <a:rPr lang="it-IT" altLang="it-IT" sz="1600" b="1" dirty="0" err="1">
                <a:solidFill>
                  <a:srgbClr val="000000"/>
                </a:solidFill>
                <a:latin typeface="Vrinda" pitchFamily="34" charset="0"/>
                <a:cs typeface="Vrinda" pitchFamily="34" charset="0"/>
              </a:rPr>
              <a:t>Ramella</a:t>
            </a:r>
            <a:r>
              <a:rPr lang="it-IT" altLang="it-IT" sz="1600" b="1" dirty="0">
                <a:solidFill>
                  <a:srgbClr val="000000"/>
                </a:solidFill>
                <a:latin typeface="Vrinda" pitchFamily="34" charset="0"/>
                <a:cs typeface="Vrinda" pitchFamily="34" charset="0"/>
              </a:rPr>
              <a:t> </a:t>
            </a:r>
            <a:r>
              <a:rPr lang="it-IT" altLang="it-IT" sz="1600" dirty="0">
                <a:solidFill>
                  <a:srgbClr val="000000"/>
                </a:solidFill>
                <a:latin typeface="Vrinda" pitchFamily="34" charset="0"/>
                <a:cs typeface="Vrinda" pitchFamily="34" charset="0"/>
              </a:rPr>
              <a:t>(2)</a:t>
            </a:r>
            <a:r>
              <a:rPr lang="it-IT" altLang="it-IT" sz="1600" b="1" dirty="0">
                <a:solidFill>
                  <a:srgbClr val="000000"/>
                </a:solidFill>
                <a:latin typeface="Vrinda" pitchFamily="34" charset="0"/>
                <a:cs typeface="Vrinda" pitchFamily="34" charset="0"/>
              </a:rPr>
              <a:t>,</a:t>
            </a:r>
            <a:endParaRPr lang="it-IT" altLang="it-IT" sz="1600" dirty="0">
              <a:solidFill>
                <a:srgbClr val="000000"/>
              </a:solidFill>
              <a:latin typeface="Vrinda" pitchFamily="34" charset="0"/>
              <a:cs typeface="Vrinda" pitchFamily="34" charset="0"/>
            </a:endParaRPr>
          </a:p>
          <a:p>
            <a:pPr algn="ctr" eaLnBrk="1" hangingPunct="1">
              <a:lnSpc>
                <a:spcPct val="95000"/>
              </a:lnSpc>
              <a:spcBef>
                <a:spcPts val="363"/>
              </a:spcBef>
              <a:buClrTx/>
              <a:buFontTx/>
              <a:buNone/>
              <a:defRPr/>
            </a:pPr>
            <a:r>
              <a:rPr lang="it-IT" altLang="it-IT" sz="1600" b="1" dirty="0">
                <a:solidFill>
                  <a:srgbClr val="000000"/>
                </a:solidFill>
                <a:latin typeface="Vrinda" pitchFamily="34" charset="0"/>
                <a:cs typeface="Vrinda" pitchFamily="34" charset="0"/>
              </a:rPr>
              <a:t>Cesare Maffei </a:t>
            </a:r>
            <a:r>
              <a:rPr lang="it-IT" altLang="it-IT" sz="1600" dirty="0">
                <a:solidFill>
                  <a:srgbClr val="000000"/>
                </a:solidFill>
                <a:latin typeface="Vrinda" pitchFamily="34" charset="0"/>
                <a:cs typeface="Vrinda" pitchFamily="34" charset="0"/>
              </a:rPr>
              <a:t>(1-2)</a:t>
            </a:r>
            <a:endParaRPr lang="it-IT" altLang="it-IT" sz="1600" b="1" dirty="0">
              <a:solidFill>
                <a:srgbClr val="000000"/>
              </a:solidFill>
              <a:latin typeface="Vrinda" pitchFamily="34" charset="0"/>
              <a:cs typeface="Vrinda" pitchFamily="34" charset="0"/>
            </a:endParaRPr>
          </a:p>
          <a:p>
            <a:pPr marL="384175" indent="-336550" algn="ctr" eaLnBrk="1" hangingPunct="1">
              <a:lnSpc>
                <a:spcPct val="95000"/>
              </a:lnSpc>
              <a:spcBef>
                <a:spcPts val="363"/>
              </a:spcBef>
              <a:defRPr/>
            </a:pPr>
            <a:endParaRPr lang="en-US" altLang="it-IT" sz="1400" dirty="0">
              <a:solidFill>
                <a:srgbClr val="000000"/>
              </a:solidFill>
              <a:latin typeface="Vrinda" pitchFamily="34" charset="0"/>
              <a:cs typeface="Vrinda" pitchFamily="34" charset="0"/>
            </a:endParaRPr>
          </a:p>
          <a:p>
            <a:pPr marL="384175" indent="-336550" algn="ctr" eaLnBrk="1" hangingPunct="1">
              <a:lnSpc>
                <a:spcPct val="95000"/>
              </a:lnSpc>
              <a:spcBef>
                <a:spcPts val="363"/>
              </a:spcBef>
              <a:defRPr/>
            </a:pPr>
            <a:r>
              <a:rPr lang="en-US" altLang="it-IT" sz="1400" dirty="0">
                <a:solidFill>
                  <a:srgbClr val="000000"/>
                </a:solidFill>
                <a:latin typeface="Vrinda" pitchFamily="34" charset="0"/>
                <a:cs typeface="Vrinda" pitchFamily="34" charset="0"/>
              </a:rPr>
              <a:t> </a:t>
            </a:r>
          </a:p>
          <a:p>
            <a:pPr marL="384175" indent="-336550" algn="ctr" eaLnBrk="1" hangingPunct="1">
              <a:lnSpc>
                <a:spcPct val="95000"/>
              </a:lnSpc>
              <a:spcBef>
                <a:spcPts val="363"/>
              </a:spcBef>
              <a:buFont typeface="Times New Roman" pitchFamily="16" charset="0"/>
              <a:buAutoNum type="arabicParenBoth"/>
              <a:defRPr/>
            </a:pPr>
            <a:r>
              <a:rPr lang="en-US" altLang="it-IT" sz="1400" dirty="0">
                <a:solidFill>
                  <a:srgbClr val="000000"/>
                </a:solidFill>
                <a:latin typeface="Vrinda" pitchFamily="34" charset="0"/>
                <a:cs typeface="Vrinda" pitchFamily="34" charset="0"/>
              </a:rPr>
              <a:t>University Vita-Salute San </a:t>
            </a:r>
            <a:r>
              <a:rPr lang="en-US" altLang="it-IT" sz="1400" dirty="0" err="1">
                <a:solidFill>
                  <a:srgbClr val="000000"/>
                </a:solidFill>
                <a:latin typeface="Vrinda" pitchFamily="34" charset="0"/>
                <a:cs typeface="Vrinda" pitchFamily="34" charset="0"/>
              </a:rPr>
              <a:t>Raffaele</a:t>
            </a:r>
            <a:r>
              <a:rPr lang="en-US" altLang="it-IT" sz="1400" dirty="0">
                <a:solidFill>
                  <a:srgbClr val="000000"/>
                </a:solidFill>
                <a:latin typeface="Vrinda" pitchFamily="34" charset="0"/>
                <a:cs typeface="Vrinda" pitchFamily="34" charset="0"/>
              </a:rPr>
              <a:t>, Milan; </a:t>
            </a:r>
          </a:p>
          <a:p>
            <a:pPr marL="384175" indent="-336550" algn="ctr" eaLnBrk="1" hangingPunct="1">
              <a:lnSpc>
                <a:spcPct val="95000"/>
              </a:lnSpc>
              <a:spcBef>
                <a:spcPts val="363"/>
              </a:spcBef>
              <a:buFont typeface="Times New Roman" pitchFamily="16" charset="0"/>
              <a:buAutoNum type="arabicParenBoth"/>
              <a:defRPr/>
            </a:pPr>
            <a:r>
              <a:rPr lang="en-US" altLang="it-IT" sz="1400" dirty="0">
                <a:solidFill>
                  <a:srgbClr val="000000"/>
                </a:solidFill>
                <a:latin typeface="Vrinda" pitchFamily="34" charset="0"/>
                <a:cs typeface="Vrinda" pitchFamily="34" charset="0"/>
              </a:rPr>
              <a:t> Department of Clinical Psychology, San </a:t>
            </a:r>
            <a:r>
              <a:rPr lang="en-US" altLang="it-IT" sz="1400" dirty="0" err="1">
                <a:solidFill>
                  <a:srgbClr val="000000"/>
                </a:solidFill>
                <a:latin typeface="Vrinda" pitchFamily="34" charset="0"/>
                <a:cs typeface="Vrinda" pitchFamily="34" charset="0"/>
              </a:rPr>
              <a:t>Raffaele</a:t>
            </a:r>
            <a:r>
              <a:rPr lang="en-US" altLang="it-IT" sz="1400" dirty="0">
                <a:solidFill>
                  <a:srgbClr val="000000"/>
                </a:solidFill>
                <a:latin typeface="Vrinda" pitchFamily="34" charset="0"/>
                <a:cs typeface="Vrinda" pitchFamily="34" charset="0"/>
              </a:rPr>
              <a:t> Hospital, Milan</a:t>
            </a:r>
          </a:p>
          <a:p>
            <a:pPr algn="ctr" eaLnBrk="1" hangingPunct="1">
              <a:lnSpc>
                <a:spcPct val="95000"/>
              </a:lnSpc>
              <a:spcBef>
                <a:spcPts val="363"/>
              </a:spcBef>
              <a:buClrTx/>
              <a:buFontTx/>
              <a:buNone/>
              <a:defRPr/>
            </a:pPr>
            <a:r>
              <a:rPr lang="it-IT" altLang="it-IT" sz="2800" b="1" dirty="0">
                <a:solidFill>
                  <a:srgbClr val="000000"/>
                </a:solidFill>
                <a:latin typeface="Vrinda" pitchFamily="34" charset="0"/>
                <a:cs typeface="Vrinda" pitchFamily="34"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9" name="CasellaDiTesto 8"/>
          <p:cNvSpPr txBox="1"/>
          <p:nvPr/>
        </p:nvSpPr>
        <p:spPr>
          <a:xfrm>
            <a:off x="3491880" y="188640"/>
            <a:ext cx="5652120"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t>
            </a: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 and sud-</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related</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dimensions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of ed</a:t>
            </a:r>
          </a:p>
        </p:txBody>
      </p:sp>
      <p:graphicFrame>
        <p:nvGraphicFramePr>
          <p:cNvPr id="20" name="Grafico 19">
            <a:extLst>
              <a:ext uri="{FF2B5EF4-FFF2-40B4-BE49-F238E27FC236}">
                <a16:creationId xmlns:a16="http://schemas.microsoft.com/office/drawing/2014/main" id="{BC73F137-182C-4C77-9830-73912B3BBBF4}"/>
              </a:ext>
            </a:extLst>
          </p:cNvPr>
          <p:cNvGraphicFramePr/>
          <p:nvPr>
            <p:extLst>
              <p:ext uri="{D42A27DB-BD31-4B8C-83A1-F6EECF244321}">
                <p14:modId xmlns:p14="http://schemas.microsoft.com/office/powerpoint/2010/main" val="2749614423"/>
              </p:ext>
            </p:extLst>
          </p:nvPr>
        </p:nvGraphicFramePr>
        <p:xfrm>
          <a:off x="-36512" y="1340768"/>
          <a:ext cx="2232248" cy="208718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Grafico 9">
            <a:extLst>
              <a:ext uri="{FF2B5EF4-FFF2-40B4-BE49-F238E27FC236}">
                <a16:creationId xmlns:a16="http://schemas.microsoft.com/office/drawing/2014/main" id="{D59F5F71-DBCA-49A7-9273-E3C5A2CCBC5E}"/>
              </a:ext>
            </a:extLst>
          </p:cNvPr>
          <p:cNvGraphicFramePr/>
          <p:nvPr>
            <p:extLst>
              <p:ext uri="{D42A27DB-BD31-4B8C-83A1-F6EECF244321}">
                <p14:modId xmlns:p14="http://schemas.microsoft.com/office/powerpoint/2010/main" val="474801955"/>
              </p:ext>
            </p:extLst>
          </p:nvPr>
        </p:nvGraphicFramePr>
        <p:xfrm>
          <a:off x="2123728" y="1412776"/>
          <a:ext cx="1970218" cy="21408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Grafico 11">
            <a:extLst>
              <a:ext uri="{FF2B5EF4-FFF2-40B4-BE49-F238E27FC236}">
                <a16:creationId xmlns:a16="http://schemas.microsoft.com/office/drawing/2014/main" id="{150EDB82-F654-4AF8-8D3D-99F103F8E81C}"/>
              </a:ext>
            </a:extLst>
          </p:cNvPr>
          <p:cNvGraphicFramePr/>
          <p:nvPr>
            <p:extLst>
              <p:ext uri="{D42A27DB-BD31-4B8C-83A1-F6EECF244321}">
                <p14:modId xmlns:p14="http://schemas.microsoft.com/office/powerpoint/2010/main" val="3720500926"/>
              </p:ext>
            </p:extLst>
          </p:nvPr>
        </p:nvGraphicFramePr>
        <p:xfrm>
          <a:off x="4157701" y="1340768"/>
          <a:ext cx="2160239" cy="2119139"/>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4" name="Grafico 13">
            <a:extLst>
              <a:ext uri="{FF2B5EF4-FFF2-40B4-BE49-F238E27FC236}">
                <a16:creationId xmlns:a16="http://schemas.microsoft.com/office/drawing/2014/main" id="{4365EDA3-B262-49E7-A458-508BBD434B03}"/>
              </a:ext>
            </a:extLst>
          </p:cNvPr>
          <p:cNvGraphicFramePr/>
          <p:nvPr>
            <p:extLst>
              <p:ext uri="{D42A27DB-BD31-4B8C-83A1-F6EECF244321}">
                <p14:modId xmlns:p14="http://schemas.microsoft.com/office/powerpoint/2010/main" val="4140005431"/>
              </p:ext>
            </p:extLst>
          </p:nvPr>
        </p:nvGraphicFramePr>
        <p:xfrm>
          <a:off x="6254186" y="1340768"/>
          <a:ext cx="2889814" cy="2119139"/>
        </p:xfrm>
        <a:graphic>
          <a:graphicData uri="http://schemas.openxmlformats.org/drawingml/2006/chart">
            <c:chart xmlns:c="http://schemas.openxmlformats.org/drawingml/2006/chart" xmlns:r="http://schemas.openxmlformats.org/officeDocument/2006/relationships" r:id="rId8"/>
          </a:graphicData>
        </a:graphic>
      </p:graphicFrame>
      <p:pic>
        <p:nvPicPr>
          <p:cNvPr id="16" name="Picture 2">
            <a:extLst>
              <a:ext uri="{FF2B5EF4-FFF2-40B4-BE49-F238E27FC236}">
                <a16:creationId xmlns:a16="http://schemas.microsoft.com/office/drawing/2014/main" id="{76E97383-1CCE-4923-96F6-3B56F296FD71}"/>
              </a:ext>
            </a:extLst>
          </p:cNvPr>
          <p:cNvPicPr>
            <a:picLocks noChangeAspect="1" noChangeArrowheads="1"/>
          </p:cNvPicPr>
          <p:nvPr/>
        </p:nvPicPr>
        <p:blipFill>
          <a:blip r:embed="rId9" cstate="print"/>
          <a:srcRect/>
          <a:stretch>
            <a:fillRect/>
          </a:stretch>
        </p:blipFill>
        <p:spPr bwMode="auto">
          <a:xfrm>
            <a:off x="1547664" y="3404683"/>
            <a:ext cx="6264696" cy="3039165"/>
          </a:xfrm>
          <a:prstGeom prst="rect">
            <a:avLst/>
          </a:prstGeom>
          <a:noFill/>
          <a:ln w="9525">
            <a:noFill/>
            <a:miter lim="800000"/>
            <a:headEnd/>
            <a:tailEnd/>
          </a:ln>
        </p:spPr>
      </p:pic>
    </p:spTree>
    <p:extLst>
      <p:ext uri="{BB962C8B-B14F-4D97-AF65-F5344CB8AC3E}">
        <p14:creationId xmlns:p14="http://schemas.microsoft.com/office/powerpoint/2010/main" val="706851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17" name="CasellaDiTesto 16"/>
          <p:cNvSpPr txBox="1"/>
          <p:nvPr/>
        </p:nvSpPr>
        <p:spPr>
          <a:xfrm>
            <a:off x="0" y="6073551"/>
            <a:ext cx="9144000" cy="307777"/>
          </a:xfrm>
          <a:prstGeom prst="rect">
            <a:avLst/>
          </a:prstGeom>
          <a:noFill/>
        </p:spPr>
        <p:txBody>
          <a:bodyPr wrap="square" rtlCol="0">
            <a:spAutoFit/>
          </a:bodyPr>
          <a:lstStyle/>
          <a:p>
            <a:pPr algn="ctr"/>
            <a:r>
              <a:rPr lang="en-US" sz="1400" i="1" dirty="0"/>
              <a:t>В</a:t>
            </a:r>
            <a:r>
              <a:rPr lang="en-US" sz="1400" dirty="0"/>
              <a:t> = -.20, p &lt; .05; </a:t>
            </a:r>
            <a:r>
              <a:rPr lang="en-US" sz="1400" i="1" dirty="0"/>
              <a:t>R</a:t>
            </a:r>
            <a:r>
              <a:rPr lang="en-US" sz="1400" baseline="30000" dirty="0"/>
              <a:t>2</a:t>
            </a:r>
            <a:r>
              <a:rPr lang="en-US" sz="1400" dirty="0"/>
              <a:t> = .04</a:t>
            </a:r>
            <a:endParaRPr lang="it-IT" sz="1400" dirty="0"/>
          </a:p>
        </p:txBody>
      </p:sp>
      <p:sp>
        <p:nvSpPr>
          <p:cNvPr id="10" name="CasellaDiTesto 9"/>
          <p:cNvSpPr txBox="1"/>
          <p:nvPr/>
        </p:nvSpPr>
        <p:spPr>
          <a:xfrm>
            <a:off x="3491880" y="188640"/>
            <a:ext cx="5652120"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t>
            </a:r>
          </a:p>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predictive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role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cda</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11" name="CasellaDiTesto 10"/>
          <p:cNvSpPr txBox="1"/>
          <p:nvPr/>
        </p:nvSpPr>
        <p:spPr>
          <a:xfrm>
            <a:off x="251520" y="1547500"/>
            <a:ext cx="3554394" cy="369332"/>
          </a:xfrm>
          <a:prstGeom prst="rect">
            <a:avLst/>
          </a:prstGeom>
          <a:noFill/>
        </p:spPr>
        <p:txBody>
          <a:bodyPr wrap="square" rtlCol="0">
            <a:spAutoFit/>
          </a:bodyPr>
          <a:lstStyle/>
          <a:p>
            <a:r>
              <a:rPr lang="it-IT" b="1" dirty="0"/>
              <a:t>ITT </a:t>
            </a:r>
            <a:r>
              <a:rPr lang="it-IT" b="1" dirty="0" err="1"/>
              <a:t>results</a:t>
            </a:r>
            <a:r>
              <a:rPr lang="it-IT" b="1" dirty="0"/>
              <a:t> </a:t>
            </a:r>
            <a:r>
              <a:rPr lang="it-IT" dirty="0"/>
              <a:t>(</a:t>
            </a:r>
            <a:r>
              <a:rPr lang="it-IT" i="1" dirty="0"/>
              <a:t>N</a:t>
            </a:r>
            <a:r>
              <a:rPr lang="it-IT" dirty="0"/>
              <a:t>=110)</a:t>
            </a:r>
          </a:p>
        </p:txBody>
      </p:sp>
      <p:sp>
        <p:nvSpPr>
          <p:cNvPr id="12" name="CasellaDiTesto 11"/>
          <p:cNvSpPr txBox="1"/>
          <p:nvPr/>
        </p:nvSpPr>
        <p:spPr>
          <a:xfrm rot="16200000">
            <a:off x="581072" y="3769584"/>
            <a:ext cx="3528392" cy="276999"/>
          </a:xfrm>
          <a:prstGeom prst="rect">
            <a:avLst/>
          </a:prstGeom>
          <a:noFill/>
        </p:spPr>
        <p:txBody>
          <a:bodyPr wrap="square" rtlCol="0">
            <a:spAutoFit/>
          </a:bodyPr>
          <a:lstStyle/>
          <a:p>
            <a:pPr algn="ctr"/>
            <a:r>
              <a:rPr lang="it-IT" sz="1200" b="1" dirty="0"/>
              <a:t>CDA</a:t>
            </a:r>
          </a:p>
        </p:txBody>
      </p:sp>
      <p:sp>
        <p:nvSpPr>
          <p:cNvPr id="14" name="CasellaDiTesto 13"/>
          <p:cNvSpPr txBox="1"/>
          <p:nvPr/>
        </p:nvSpPr>
        <p:spPr>
          <a:xfrm>
            <a:off x="0" y="5744289"/>
            <a:ext cx="9144000" cy="276999"/>
          </a:xfrm>
          <a:prstGeom prst="rect">
            <a:avLst/>
          </a:prstGeom>
          <a:noFill/>
        </p:spPr>
        <p:txBody>
          <a:bodyPr wrap="square" rtlCol="0">
            <a:spAutoFit/>
          </a:bodyPr>
          <a:lstStyle/>
          <a:p>
            <a:pPr algn="ctr"/>
            <a:r>
              <a:rPr lang="it-IT" sz="1200" b="1" dirty="0"/>
              <a:t>AAQ-II at the </a:t>
            </a:r>
            <a:r>
              <a:rPr lang="it-IT" sz="1200" b="1" dirty="0" err="1"/>
              <a:t>beginning</a:t>
            </a:r>
            <a:r>
              <a:rPr lang="it-IT" sz="1200" b="1" dirty="0"/>
              <a:t> </a:t>
            </a:r>
            <a:r>
              <a:rPr lang="it-IT" sz="1200" b="1" dirty="0" err="1"/>
              <a:t>of</a:t>
            </a:r>
            <a:r>
              <a:rPr lang="it-IT" sz="1200" b="1" dirty="0"/>
              <a:t> treatment</a:t>
            </a:r>
          </a:p>
        </p:txBody>
      </p:sp>
      <p:sp>
        <p:nvSpPr>
          <p:cNvPr id="15" name="CasellaDiTesto 14"/>
          <p:cNvSpPr txBox="1"/>
          <p:nvPr/>
        </p:nvSpPr>
        <p:spPr>
          <a:xfrm>
            <a:off x="6656468" y="2071881"/>
            <a:ext cx="1299908" cy="276999"/>
          </a:xfrm>
          <a:prstGeom prst="rect">
            <a:avLst/>
          </a:prstGeom>
          <a:noFill/>
        </p:spPr>
        <p:txBody>
          <a:bodyPr wrap="none" rtlCol="0">
            <a:spAutoFit/>
          </a:bodyPr>
          <a:lstStyle/>
          <a:p>
            <a:r>
              <a:rPr lang="it-IT" sz="1200" dirty="0"/>
              <a:t>R</a:t>
            </a:r>
            <a:r>
              <a:rPr lang="it-IT" sz="1200" baseline="30000" dirty="0"/>
              <a:t>2 </a:t>
            </a:r>
            <a:r>
              <a:rPr lang="it-IT" sz="1200" dirty="0"/>
              <a:t>Lineare = 0,040</a:t>
            </a:r>
            <a:endParaRPr lang="it-IT" sz="1200" baseline="30000" dirty="0"/>
          </a:p>
        </p:txBody>
      </p:sp>
      <p:pic>
        <p:nvPicPr>
          <p:cNvPr id="2" name="Picture 2"/>
          <p:cNvPicPr>
            <a:picLocks noChangeAspect="1" noChangeArrowheads="1"/>
          </p:cNvPicPr>
          <p:nvPr/>
        </p:nvPicPr>
        <p:blipFill>
          <a:blip r:embed="rId5" cstate="print"/>
          <a:srcRect/>
          <a:stretch>
            <a:fillRect/>
          </a:stretch>
        </p:blipFill>
        <p:spPr bwMode="auto">
          <a:xfrm>
            <a:off x="2476500" y="1927865"/>
            <a:ext cx="4191000" cy="3848100"/>
          </a:xfrm>
          <a:prstGeom prst="rect">
            <a:avLst/>
          </a:prstGeom>
          <a:noFill/>
          <a:ln w="9525">
            <a:noFill/>
            <a:miter lim="800000"/>
            <a:headEnd/>
            <a:tailEnd/>
          </a:ln>
        </p:spPr>
      </p:pic>
      <p:cxnSp>
        <p:nvCxnSpPr>
          <p:cNvPr id="20" name="Connettore 1 19"/>
          <p:cNvCxnSpPr/>
          <p:nvPr/>
        </p:nvCxnSpPr>
        <p:spPr>
          <a:xfrm>
            <a:off x="2915816" y="3933056"/>
            <a:ext cx="3672408" cy="648072"/>
          </a:xfrm>
          <a:prstGeom prst="line">
            <a:avLst/>
          </a:prstGeom>
          <a:ln w="19050">
            <a:solidFill>
              <a:srgbClr val="FF0000"/>
            </a:solidFill>
          </a:ln>
          <a:effectLst>
            <a:glow rad="63500">
              <a:schemeClr val="accent2">
                <a:satMod val="175000"/>
                <a:alpha val="40000"/>
              </a:schemeClr>
            </a:glow>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1" name="CasellaDiTesto 20"/>
          <p:cNvSpPr txBox="1"/>
          <p:nvPr/>
        </p:nvSpPr>
        <p:spPr>
          <a:xfrm>
            <a:off x="4211960" y="4149080"/>
            <a:ext cx="1116011" cy="246221"/>
          </a:xfrm>
          <a:prstGeom prst="rect">
            <a:avLst/>
          </a:prstGeom>
          <a:solidFill>
            <a:schemeClr val="bg1"/>
          </a:solidFill>
          <a:ln>
            <a:solidFill>
              <a:schemeClr val="tx1"/>
            </a:solidFill>
          </a:ln>
        </p:spPr>
        <p:txBody>
          <a:bodyPr wrap="none" rtlCol="0">
            <a:spAutoFit/>
          </a:bodyPr>
          <a:lstStyle/>
          <a:p>
            <a:pPr algn="ctr"/>
            <a:r>
              <a:rPr lang="it-IT" sz="1000" dirty="0"/>
              <a:t>y=1,14E2+-0,75*x</a:t>
            </a:r>
          </a:p>
        </p:txBody>
      </p:sp>
    </p:spTree>
    <p:extLst>
      <p:ext uri="{BB962C8B-B14F-4D97-AF65-F5344CB8AC3E}">
        <p14:creationId xmlns:p14="http://schemas.microsoft.com/office/powerpoint/2010/main" val="2274821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Grafico 13">
            <a:extLst>
              <a:ext uri="{FF2B5EF4-FFF2-40B4-BE49-F238E27FC236}">
                <a16:creationId xmlns:a16="http://schemas.microsoft.com/office/drawing/2014/main" id="{1B79BFA0-D77A-4C1F-84C3-3B062742780A}"/>
              </a:ext>
            </a:extLst>
          </p:cNvPr>
          <p:cNvGraphicFramePr/>
          <p:nvPr/>
        </p:nvGraphicFramePr>
        <p:xfrm>
          <a:off x="2411760" y="2132856"/>
          <a:ext cx="4536141" cy="2857500"/>
        </p:xfrm>
        <a:graphic>
          <a:graphicData uri="http://schemas.openxmlformats.org/drawingml/2006/chart">
            <c:chart xmlns:c="http://schemas.openxmlformats.org/drawingml/2006/chart" xmlns:r="http://schemas.openxmlformats.org/officeDocument/2006/relationships" r:id="rId2"/>
          </a:graphicData>
        </a:graphic>
      </p:graphicFrame>
      <p:cxnSp>
        <p:nvCxnSpPr>
          <p:cNvPr id="16" name="Connettore 1 15"/>
          <p:cNvCxnSpPr/>
          <p:nvPr/>
        </p:nvCxnSpPr>
        <p:spPr>
          <a:xfrm>
            <a:off x="3419872" y="2420888"/>
            <a:ext cx="0" cy="2160240"/>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 name="Connettore 1 17"/>
          <p:cNvCxnSpPr/>
          <p:nvPr/>
        </p:nvCxnSpPr>
        <p:spPr>
          <a:xfrm>
            <a:off x="5004048" y="2924944"/>
            <a:ext cx="0" cy="1656184"/>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CasellaDiTesto 6"/>
          <p:cNvSpPr txBox="1"/>
          <p:nvPr/>
        </p:nvSpPr>
        <p:spPr>
          <a:xfrm>
            <a:off x="251520" y="1547500"/>
            <a:ext cx="3554394" cy="369332"/>
          </a:xfrm>
          <a:prstGeom prst="rect">
            <a:avLst/>
          </a:prstGeom>
          <a:noFill/>
        </p:spPr>
        <p:txBody>
          <a:bodyPr wrap="square" rtlCol="0">
            <a:spAutoFit/>
          </a:bodyPr>
          <a:lstStyle/>
          <a:p>
            <a:r>
              <a:rPr lang="it-IT" b="1" dirty="0"/>
              <a:t>ITT </a:t>
            </a:r>
            <a:r>
              <a:rPr lang="it-IT" b="1" dirty="0" err="1"/>
              <a:t>results</a:t>
            </a:r>
            <a:r>
              <a:rPr lang="it-IT" b="1" dirty="0"/>
              <a:t> </a:t>
            </a:r>
            <a:r>
              <a:rPr lang="it-IT" dirty="0"/>
              <a:t>(</a:t>
            </a:r>
            <a:r>
              <a:rPr lang="it-IT" i="1" dirty="0"/>
              <a:t>N</a:t>
            </a:r>
            <a:r>
              <a:rPr lang="it-IT" dirty="0"/>
              <a:t>=110)</a:t>
            </a:r>
          </a:p>
        </p:txBody>
      </p:sp>
      <p:sp>
        <p:nvSpPr>
          <p:cNvPr id="12" name="CasellaDiTesto 11"/>
          <p:cNvSpPr txBox="1"/>
          <p:nvPr/>
        </p:nvSpPr>
        <p:spPr>
          <a:xfrm>
            <a:off x="2627784" y="188640"/>
            <a:ext cx="6516216"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the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mediating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role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primary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outcomes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23" name="Rettangolo 22"/>
          <p:cNvSpPr/>
          <p:nvPr/>
        </p:nvSpPr>
        <p:spPr>
          <a:xfrm>
            <a:off x="1979712" y="1988840"/>
            <a:ext cx="5184576" cy="3096344"/>
          </a:xfrm>
          <a:prstGeom prst="rect">
            <a:avLst/>
          </a:prstGeom>
          <a:no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Picture 2"/>
          <p:cNvPicPr>
            <a:picLocks noChangeAspect="1" noChangeArrowheads="1"/>
          </p:cNvPicPr>
          <p:nvPr/>
        </p:nvPicPr>
        <p:blipFill>
          <a:blip r:embed="rId6" cstate="print"/>
          <a:srcRect/>
          <a:stretch>
            <a:fillRect/>
          </a:stretch>
        </p:blipFill>
        <p:spPr bwMode="auto">
          <a:xfrm>
            <a:off x="2319337" y="5283274"/>
            <a:ext cx="4505325" cy="1143000"/>
          </a:xfrm>
          <a:prstGeom prst="rect">
            <a:avLst/>
          </a:prstGeom>
          <a:noFill/>
          <a:ln w="9525">
            <a:noFill/>
            <a:miter lim="800000"/>
            <a:headEnd/>
            <a:tailEnd/>
          </a:ln>
        </p:spPr>
      </p:pic>
      <p:sp>
        <p:nvSpPr>
          <p:cNvPr id="20" name="Ovale 19"/>
          <p:cNvSpPr/>
          <p:nvPr/>
        </p:nvSpPr>
        <p:spPr>
          <a:xfrm>
            <a:off x="3347864" y="2348880"/>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Ovale 21"/>
          <p:cNvSpPr/>
          <p:nvPr/>
        </p:nvSpPr>
        <p:spPr>
          <a:xfrm>
            <a:off x="4932040" y="2852936"/>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Ovale 24"/>
          <p:cNvSpPr/>
          <p:nvPr/>
        </p:nvSpPr>
        <p:spPr>
          <a:xfrm>
            <a:off x="4932040" y="3717032"/>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Ovale 25"/>
          <p:cNvSpPr/>
          <p:nvPr/>
        </p:nvSpPr>
        <p:spPr>
          <a:xfrm>
            <a:off x="3347864" y="2636912"/>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679830" y="5737999"/>
            <a:ext cx="216024" cy="307777"/>
          </a:xfrm>
          <a:prstGeom prst="rect">
            <a:avLst/>
          </a:prstGeom>
          <a:noFill/>
        </p:spPr>
        <p:txBody>
          <a:bodyPr wrap="square" rtlCol="0">
            <a:spAutoFit/>
          </a:bodyPr>
          <a:lstStyle/>
          <a:p>
            <a:r>
              <a:rPr lang="it-IT" sz="1400" dirty="0"/>
              <a:t>*</a:t>
            </a:r>
          </a:p>
        </p:txBody>
      </p:sp>
    </p:spTree>
    <p:extLst>
      <p:ext uri="{BB962C8B-B14F-4D97-AF65-F5344CB8AC3E}">
        <p14:creationId xmlns:p14="http://schemas.microsoft.com/office/powerpoint/2010/main" val="3036908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Grafico 28">
            <a:extLst>
              <a:ext uri="{FF2B5EF4-FFF2-40B4-BE49-F238E27FC236}">
                <a16:creationId xmlns:a16="http://schemas.microsoft.com/office/drawing/2014/main" id="{98B461E7-49C0-403E-9CB8-444232A585FD}"/>
              </a:ext>
            </a:extLst>
          </p:cNvPr>
          <p:cNvGraphicFramePr/>
          <p:nvPr/>
        </p:nvGraphicFramePr>
        <p:xfrm>
          <a:off x="4211960" y="3379812"/>
          <a:ext cx="4583112" cy="2857500"/>
        </p:xfrm>
        <a:graphic>
          <a:graphicData uri="http://schemas.openxmlformats.org/drawingml/2006/chart">
            <c:chart xmlns:c="http://schemas.openxmlformats.org/drawingml/2006/chart" xmlns:r="http://schemas.openxmlformats.org/officeDocument/2006/relationships" r:id="rId2"/>
          </a:graphicData>
        </a:graphic>
      </p:graphicFrame>
      <p:cxnSp>
        <p:nvCxnSpPr>
          <p:cNvPr id="18" name="Connettore 1 17"/>
          <p:cNvCxnSpPr/>
          <p:nvPr/>
        </p:nvCxnSpPr>
        <p:spPr>
          <a:xfrm>
            <a:off x="5508104" y="3690664"/>
            <a:ext cx="0" cy="1970584"/>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6948264" y="4266728"/>
            <a:ext cx="0" cy="1394520"/>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r="6281" b="44470"/>
          <a:stretch>
            <a:fillRect/>
          </a:stretch>
        </p:blipFill>
        <p:spPr bwMode="auto">
          <a:xfrm>
            <a:off x="2976" y="6399609"/>
            <a:ext cx="9141024" cy="269751"/>
          </a:xfrm>
          <a:prstGeom prst="rect">
            <a:avLst/>
          </a:prstGeom>
          <a:noFill/>
          <a:ln w="9525">
            <a:noFill/>
            <a:miter lim="800000"/>
            <a:headEnd/>
            <a:tailEnd/>
          </a:ln>
        </p:spPr>
      </p:pic>
      <p:sp>
        <p:nvSpPr>
          <p:cNvPr id="4" name="CasellaDiTesto 3"/>
          <p:cNvSpPr txBox="1"/>
          <p:nvPr/>
        </p:nvSpPr>
        <p:spPr>
          <a:xfrm>
            <a:off x="0" y="3645024"/>
            <a:ext cx="3995936" cy="2031325"/>
          </a:xfrm>
          <a:prstGeom prst="rect">
            <a:avLst/>
          </a:prstGeom>
          <a:noFill/>
        </p:spPr>
        <p:txBody>
          <a:bodyPr wrap="square" rtlCol="0">
            <a:spAutoFit/>
          </a:bodyPr>
          <a:lstStyle/>
          <a:p>
            <a:pPr marL="450850" indent="-355600" algn="just">
              <a:buClr>
                <a:schemeClr val="tx1"/>
              </a:buClr>
              <a:buSzPct val="120000"/>
              <a:buFont typeface="Wingdings 3" pitchFamily="18" charset="2"/>
              <a:buChar char=""/>
            </a:pPr>
            <a:r>
              <a:rPr lang="en-US" sz="1400" b="1" dirty="0">
                <a:solidFill>
                  <a:srgbClr val="800000"/>
                </a:solidFill>
              </a:rPr>
              <a:t>pre-post change of EA explained</a:t>
            </a:r>
            <a:r>
              <a:rPr lang="en-US" sz="1400" dirty="0"/>
              <a:t> different </a:t>
            </a:r>
            <a:r>
              <a:rPr lang="en-US" sz="1400" b="1" dirty="0">
                <a:solidFill>
                  <a:srgbClr val="800000"/>
                </a:solidFill>
              </a:rPr>
              <a:t>trends</a:t>
            </a:r>
            <a:r>
              <a:rPr lang="en-US" sz="1400" dirty="0"/>
              <a:t> in </a:t>
            </a:r>
            <a:r>
              <a:rPr lang="en-US" sz="1400" b="1" dirty="0">
                <a:solidFill>
                  <a:srgbClr val="800000"/>
                </a:solidFill>
              </a:rPr>
              <a:t>DERS Impulse </a:t>
            </a:r>
            <a:r>
              <a:rPr lang="en-US" sz="1400" dirty="0"/>
              <a:t>[F(1,106) = 2,16; ns] and </a:t>
            </a:r>
            <a:r>
              <a:rPr lang="en-US" sz="1400" b="1" dirty="0">
                <a:solidFill>
                  <a:srgbClr val="800000"/>
                </a:solidFill>
              </a:rPr>
              <a:t>DERS Strategies </a:t>
            </a:r>
            <a:r>
              <a:rPr lang="en-US" sz="1400" dirty="0"/>
              <a:t>[F(1,106) = 2,72; ns] between </a:t>
            </a:r>
            <a:r>
              <a:rPr lang="en-US" sz="1400" b="1" dirty="0">
                <a:solidFill>
                  <a:srgbClr val="800000"/>
                </a:solidFill>
              </a:rPr>
              <a:t>lapsed</a:t>
            </a:r>
            <a:r>
              <a:rPr lang="en-US" sz="1400" dirty="0"/>
              <a:t> and </a:t>
            </a:r>
            <a:r>
              <a:rPr lang="en-US" sz="1400" b="1" dirty="0">
                <a:solidFill>
                  <a:srgbClr val="800000"/>
                </a:solidFill>
              </a:rPr>
              <a:t>abstinent patients </a:t>
            </a:r>
          </a:p>
          <a:p>
            <a:pPr marL="450850" indent="-355600" algn="just">
              <a:buClr>
                <a:schemeClr val="tx1"/>
              </a:buClr>
              <a:buSzPct val="120000"/>
              <a:buFont typeface="Wingdings 3" pitchFamily="18" charset="2"/>
              <a:buChar char=""/>
            </a:pPr>
            <a:endParaRPr lang="en-US" sz="1400" dirty="0"/>
          </a:p>
          <a:p>
            <a:pPr marL="450850" indent="-355600" algn="just">
              <a:buClr>
                <a:schemeClr val="tx1"/>
              </a:buClr>
              <a:buSzPct val="120000"/>
              <a:buFont typeface="Wingdings 3" pitchFamily="18" charset="2"/>
              <a:buChar char=""/>
            </a:pPr>
            <a:r>
              <a:rPr lang="en-US" sz="1400" dirty="0"/>
              <a:t>the </a:t>
            </a:r>
            <a:r>
              <a:rPr lang="en-US" sz="1400" b="1" dirty="0">
                <a:solidFill>
                  <a:srgbClr val="800000"/>
                </a:solidFill>
              </a:rPr>
              <a:t>improvement</a:t>
            </a:r>
            <a:r>
              <a:rPr lang="en-US" sz="1400" dirty="0"/>
              <a:t> in ability to </a:t>
            </a:r>
            <a:r>
              <a:rPr lang="en-US" sz="1400" b="1" dirty="0">
                <a:solidFill>
                  <a:srgbClr val="800000"/>
                </a:solidFill>
              </a:rPr>
              <a:t>accept</a:t>
            </a:r>
            <a:r>
              <a:rPr lang="en-US" sz="1400" dirty="0"/>
              <a:t> and </a:t>
            </a:r>
            <a:r>
              <a:rPr lang="en-US" sz="1400" b="1" dirty="0">
                <a:solidFill>
                  <a:srgbClr val="800000"/>
                </a:solidFill>
              </a:rPr>
              <a:t>tolerate negative emotions </a:t>
            </a:r>
            <a:r>
              <a:rPr lang="en-US" sz="1400" dirty="0"/>
              <a:t>remained the unique emotion regulation domain that was significantly related to </a:t>
            </a:r>
            <a:r>
              <a:rPr lang="en-US" sz="1400" b="1" dirty="0">
                <a:solidFill>
                  <a:srgbClr val="800000"/>
                </a:solidFill>
              </a:rPr>
              <a:t>abstinent maintenance</a:t>
            </a:r>
            <a:endParaRPr lang="it-IT" sz="1400" dirty="0"/>
          </a:p>
        </p:txBody>
      </p:sp>
      <p:sp>
        <p:nvSpPr>
          <p:cNvPr id="11" name="CasellaDiTesto 10"/>
          <p:cNvSpPr txBox="1"/>
          <p:nvPr/>
        </p:nvSpPr>
        <p:spPr>
          <a:xfrm>
            <a:off x="2627784" y="188640"/>
            <a:ext cx="6516216"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the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mediating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role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primary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outcomes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pic>
        <p:nvPicPr>
          <p:cNvPr id="2050" name="Picture 2"/>
          <p:cNvPicPr>
            <a:picLocks noChangeAspect="1" noChangeArrowheads="1"/>
          </p:cNvPicPr>
          <p:nvPr/>
        </p:nvPicPr>
        <p:blipFill>
          <a:blip r:embed="rId6" cstate="print"/>
          <a:srcRect/>
          <a:stretch>
            <a:fillRect/>
          </a:stretch>
        </p:blipFill>
        <p:spPr bwMode="auto">
          <a:xfrm>
            <a:off x="476250" y="1412776"/>
            <a:ext cx="8191500" cy="1762125"/>
          </a:xfrm>
          <a:prstGeom prst="rect">
            <a:avLst/>
          </a:prstGeom>
          <a:noFill/>
          <a:ln w="9525">
            <a:noFill/>
            <a:miter lim="800000"/>
            <a:headEnd/>
            <a:tailEnd/>
          </a:ln>
        </p:spPr>
      </p:pic>
      <p:sp>
        <p:nvSpPr>
          <p:cNvPr id="13" name="Ovale 12"/>
          <p:cNvSpPr/>
          <p:nvPr/>
        </p:nvSpPr>
        <p:spPr>
          <a:xfrm>
            <a:off x="5436096" y="3762672"/>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p:cNvSpPr/>
          <p:nvPr/>
        </p:nvSpPr>
        <p:spPr>
          <a:xfrm>
            <a:off x="6876256" y="4194720"/>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p:cNvSpPr/>
          <p:nvPr/>
        </p:nvSpPr>
        <p:spPr>
          <a:xfrm>
            <a:off x="6876256" y="4914800"/>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Ovale 16"/>
          <p:cNvSpPr/>
          <p:nvPr/>
        </p:nvSpPr>
        <p:spPr>
          <a:xfrm>
            <a:off x="5436096" y="3618656"/>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22"/>
          <p:cNvSpPr/>
          <p:nvPr/>
        </p:nvSpPr>
        <p:spPr>
          <a:xfrm>
            <a:off x="4139952" y="3212976"/>
            <a:ext cx="4680520" cy="3024336"/>
          </a:xfrm>
          <a:prstGeom prst="rect">
            <a:avLst/>
          </a:prstGeom>
          <a:no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25" name="Connettore 2 24"/>
          <p:cNvCxnSpPr/>
          <p:nvPr/>
        </p:nvCxnSpPr>
        <p:spPr>
          <a:xfrm>
            <a:off x="4283968" y="2852936"/>
            <a:ext cx="0" cy="216024"/>
          </a:xfrm>
          <a:prstGeom prst="straightConnector1">
            <a:avLst/>
          </a:prstGeom>
          <a:ln w="28575">
            <a:solidFill>
              <a:schemeClr val="tx1"/>
            </a:solidFill>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683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Connettore 1 17"/>
          <p:cNvCxnSpPr/>
          <p:nvPr/>
        </p:nvCxnSpPr>
        <p:spPr>
          <a:xfrm>
            <a:off x="5508104" y="3618656"/>
            <a:ext cx="0" cy="2065412"/>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6876256" y="4099892"/>
            <a:ext cx="0" cy="1584176"/>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19" name="Grafico 18">
            <a:extLst>
              <a:ext uri="{FF2B5EF4-FFF2-40B4-BE49-F238E27FC236}">
                <a16:creationId xmlns:a16="http://schemas.microsoft.com/office/drawing/2014/main" id="{81B32EED-60A5-4425-8569-AFDF28C04F64}"/>
              </a:ext>
            </a:extLst>
          </p:cNvPr>
          <p:cNvGraphicFramePr/>
          <p:nvPr/>
        </p:nvGraphicFramePr>
        <p:xfrm>
          <a:off x="4211960" y="3379812"/>
          <a:ext cx="4589183" cy="2857500"/>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p:cNvPicPr>
            <a:picLocks noChangeAspect="1" noChangeArrowheads="1"/>
          </p:cNvPicPr>
          <p:nvPr/>
        </p:nvPicPr>
        <p:blipFill>
          <a:blip r:embed="rId3"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r="6281" b="44470"/>
          <a:stretch>
            <a:fillRect/>
          </a:stretch>
        </p:blipFill>
        <p:spPr bwMode="auto">
          <a:xfrm>
            <a:off x="2976" y="6399609"/>
            <a:ext cx="9141024" cy="269751"/>
          </a:xfrm>
          <a:prstGeom prst="rect">
            <a:avLst/>
          </a:prstGeom>
          <a:noFill/>
          <a:ln w="9525">
            <a:noFill/>
            <a:miter lim="800000"/>
            <a:headEnd/>
            <a:tailEnd/>
          </a:ln>
        </p:spPr>
      </p:pic>
      <p:sp>
        <p:nvSpPr>
          <p:cNvPr id="4" name="CasellaDiTesto 3"/>
          <p:cNvSpPr txBox="1"/>
          <p:nvPr/>
        </p:nvSpPr>
        <p:spPr>
          <a:xfrm>
            <a:off x="0" y="3645024"/>
            <a:ext cx="3995936" cy="2031325"/>
          </a:xfrm>
          <a:prstGeom prst="rect">
            <a:avLst/>
          </a:prstGeom>
          <a:noFill/>
        </p:spPr>
        <p:txBody>
          <a:bodyPr wrap="square" rtlCol="0">
            <a:spAutoFit/>
          </a:bodyPr>
          <a:lstStyle/>
          <a:p>
            <a:pPr marL="450850" indent="-355600" algn="just">
              <a:buClr>
                <a:schemeClr val="tx1"/>
              </a:buClr>
              <a:buSzPct val="120000"/>
              <a:buFont typeface="Wingdings 3" pitchFamily="18" charset="2"/>
              <a:buChar char=""/>
            </a:pPr>
            <a:r>
              <a:rPr lang="en-US" sz="1400" b="1" dirty="0">
                <a:solidFill>
                  <a:srgbClr val="800000"/>
                </a:solidFill>
              </a:rPr>
              <a:t>pre-post change of EA explained</a:t>
            </a:r>
            <a:r>
              <a:rPr lang="en-US" sz="1400" dirty="0"/>
              <a:t> different </a:t>
            </a:r>
            <a:r>
              <a:rPr lang="en-US" sz="1400" b="1" dirty="0">
                <a:solidFill>
                  <a:srgbClr val="800000"/>
                </a:solidFill>
              </a:rPr>
              <a:t>trends</a:t>
            </a:r>
            <a:r>
              <a:rPr lang="en-US" sz="1400" dirty="0"/>
              <a:t> in </a:t>
            </a:r>
            <a:r>
              <a:rPr lang="en-US" sz="1400" b="1" dirty="0">
                <a:solidFill>
                  <a:srgbClr val="800000"/>
                </a:solidFill>
              </a:rPr>
              <a:t>DERS Impulse </a:t>
            </a:r>
            <a:r>
              <a:rPr lang="en-US" sz="1400" dirty="0"/>
              <a:t>[F(1,106) = 2,16; ns] and </a:t>
            </a:r>
            <a:r>
              <a:rPr lang="en-US" sz="1400" b="1" dirty="0">
                <a:solidFill>
                  <a:srgbClr val="800000"/>
                </a:solidFill>
              </a:rPr>
              <a:t>DERS Strategies </a:t>
            </a:r>
            <a:r>
              <a:rPr lang="en-US" sz="1400" dirty="0"/>
              <a:t>[F(1,106) = 2,72; ns] between </a:t>
            </a:r>
            <a:r>
              <a:rPr lang="en-US" sz="1400" b="1" dirty="0">
                <a:solidFill>
                  <a:srgbClr val="800000"/>
                </a:solidFill>
              </a:rPr>
              <a:t>lapsed</a:t>
            </a:r>
            <a:r>
              <a:rPr lang="en-US" sz="1400" dirty="0"/>
              <a:t> and </a:t>
            </a:r>
            <a:r>
              <a:rPr lang="en-US" sz="1400" b="1" dirty="0">
                <a:solidFill>
                  <a:srgbClr val="800000"/>
                </a:solidFill>
              </a:rPr>
              <a:t>abstinent patients </a:t>
            </a:r>
          </a:p>
          <a:p>
            <a:pPr marL="450850" indent="-355600" algn="just">
              <a:buClr>
                <a:schemeClr val="tx1"/>
              </a:buClr>
              <a:buSzPct val="120000"/>
              <a:buFont typeface="Wingdings 3" pitchFamily="18" charset="2"/>
              <a:buChar char=""/>
            </a:pPr>
            <a:endParaRPr lang="en-US" sz="1400" dirty="0"/>
          </a:p>
          <a:p>
            <a:pPr marL="450850" indent="-355600" algn="just">
              <a:buClr>
                <a:schemeClr val="tx1"/>
              </a:buClr>
              <a:buSzPct val="120000"/>
              <a:buFont typeface="Wingdings 3" pitchFamily="18" charset="2"/>
              <a:buChar char=""/>
            </a:pPr>
            <a:r>
              <a:rPr lang="en-US" sz="1400" dirty="0"/>
              <a:t>the </a:t>
            </a:r>
            <a:r>
              <a:rPr lang="en-US" sz="1400" b="1" dirty="0">
                <a:solidFill>
                  <a:srgbClr val="800000"/>
                </a:solidFill>
              </a:rPr>
              <a:t>improvement</a:t>
            </a:r>
            <a:r>
              <a:rPr lang="en-US" sz="1400" dirty="0"/>
              <a:t> in ability to </a:t>
            </a:r>
            <a:r>
              <a:rPr lang="en-US" sz="1400" b="1" dirty="0">
                <a:solidFill>
                  <a:srgbClr val="800000"/>
                </a:solidFill>
              </a:rPr>
              <a:t>accept</a:t>
            </a:r>
            <a:r>
              <a:rPr lang="en-US" sz="1400" dirty="0"/>
              <a:t> and </a:t>
            </a:r>
            <a:r>
              <a:rPr lang="en-US" sz="1400" b="1" dirty="0">
                <a:solidFill>
                  <a:srgbClr val="800000"/>
                </a:solidFill>
              </a:rPr>
              <a:t>tolerate negative emotions </a:t>
            </a:r>
            <a:r>
              <a:rPr lang="en-US" sz="1400" dirty="0"/>
              <a:t>remained the unique emotion regulation domain that was significantly related to </a:t>
            </a:r>
            <a:r>
              <a:rPr lang="en-US" sz="1400" b="1" dirty="0">
                <a:solidFill>
                  <a:srgbClr val="800000"/>
                </a:solidFill>
              </a:rPr>
              <a:t>abstinent maintenance</a:t>
            </a:r>
            <a:endParaRPr lang="it-IT" sz="1400" dirty="0"/>
          </a:p>
        </p:txBody>
      </p:sp>
      <p:sp>
        <p:nvSpPr>
          <p:cNvPr id="11" name="CasellaDiTesto 10"/>
          <p:cNvSpPr txBox="1"/>
          <p:nvPr/>
        </p:nvSpPr>
        <p:spPr>
          <a:xfrm>
            <a:off x="2627784" y="188640"/>
            <a:ext cx="6516216"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the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mediating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role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primary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outcomes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pic>
        <p:nvPicPr>
          <p:cNvPr id="2050" name="Picture 2"/>
          <p:cNvPicPr>
            <a:picLocks noChangeAspect="1" noChangeArrowheads="1"/>
          </p:cNvPicPr>
          <p:nvPr/>
        </p:nvPicPr>
        <p:blipFill>
          <a:blip r:embed="rId6" cstate="print"/>
          <a:srcRect/>
          <a:stretch>
            <a:fillRect/>
          </a:stretch>
        </p:blipFill>
        <p:spPr bwMode="auto">
          <a:xfrm>
            <a:off x="476250" y="1412776"/>
            <a:ext cx="8191500" cy="1762125"/>
          </a:xfrm>
          <a:prstGeom prst="rect">
            <a:avLst/>
          </a:prstGeom>
          <a:noFill/>
          <a:ln w="9525">
            <a:noFill/>
            <a:miter lim="800000"/>
            <a:headEnd/>
            <a:tailEnd/>
          </a:ln>
        </p:spPr>
      </p:pic>
      <p:sp>
        <p:nvSpPr>
          <p:cNvPr id="17" name="Ovale 16"/>
          <p:cNvSpPr/>
          <p:nvPr/>
        </p:nvSpPr>
        <p:spPr>
          <a:xfrm>
            <a:off x="5436096" y="3523828"/>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p:cNvSpPr/>
          <p:nvPr/>
        </p:nvSpPr>
        <p:spPr>
          <a:xfrm>
            <a:off x="6804248" y="3955876"/>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p:cNvSpPr/>
          <p:nvPr/>
        </p:nvSpPr>
        <p:spPr>
          <a:xfrm>
            <a:off x="6804248" y="4675956"/>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22"/>
          <p:cNvSpPr/>
          <p:nvPr/>
        </p:nvSpPr>
        <p:spPr>
          <a:xfrm>
            <a:off x="4139952" y="3212976"/>
            <a:ext cx="4680520" cy="3024336"/>
          </a:xfrm>
          <a:prstGeom prst="rect">
            <a:avLst/>
          </a:prstGeom>
          <a:no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25" name="Connettore 2 24"/>
          <p:cNvCxnSpPr/>
          <p:nvPr/>
        </p:nvCxnSpPr>
        <p:spPr>
          <a:xfrm>
            <a:off x="5580112" y="2852936"/>
            <a:ext cx="0" cy="216024"/>
          </a:xfrm>
          <a:prstGeom prst="straightConnector1">
            <a:avLst/>
          </a:prstGeom>
          <a:ln w="28575">
            <a:solidFill>
              <a:schemeClr val="tx1"/>
            </a:solidFill>
            <a:tailEnd type="triangle" w="med" len="sm"/>
          </a:ln>
        </p:spPr>
        <p:style>
          <a:lnRef idx="1">
            <a:schemeClr val="accent1"/>
          </a:lnRef>
          <a:fillRef idx="0">
            <a:schemeClr val="accent1"/>
          </a:fillRef>
          <a:effectRef idx="0">
            <a:schemeClr val="accent1"/>
          </a:effectRef>
          <a:fontRef idx="minor">
            <a:schemeClr val="tx1"/>
          </a:fontRef>
        </p:style>
      </p:cxnSp>
      <p:sp>
        <p:nvSpPr>
          <p:cNvPr id="13" name="Ovale 12"/>
          <p:cNvSpPr/>
          <p:nvPr/>
        </p:nvSpPr>
        <p:spPr>
          <a:xfrm>
            <a:off x="5436096" y="3523828"/>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86683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Connettore 1 17"/>
          <p:cNvCxnSpPr/>
          <p:nvPr/>
        </p:nvCxnSpPr>
        <p:spPr>
          <a:xfrm>
            <a:off x="5508104" y="3883868"/>
            <a:ext cx="0" cy="1823020"/>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nettore 1 20"/>
          <p:cNvCxnSpPr>
            <a:stCxn id="15" idx="4"/>
          </p:cNvCxnSpPr>
          <p:nvPr/>
        </p:nvCxnSpPr>
        <p:spPr>
          <a:xfrm>
            <a:off x="6876256" y="4315916"/>
            <a:ext cx="0" cy="1390972"/>
          </a:xfrm>
          <a:prstGeom prst="line">
            <a:avLst/>
          </a:prstGeom>
          <a:ln w="28575">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0" name="Grafico 19">
            <a:extLst>
              <a:ext uri="{FF2B5EF4-FFF2-40B4-BE49-F238E27FC236}">
                <a16:creationId xmlns:a16="http://schemas.microsoft.com/office/drawing/2014/main" id="{287D7A75-23AE-4769-B73A-F5FF725EE307}"/>
              </a:ext>
            </a:extLst>
          </p:cNvPr>
          <p:cNvGraphicFramePr/>
          <p:nvPr/>
        </p:nvGraphicFramePr>
        <p:xfrm>
          <a:off x="4211960" y="3379812"/>
          <a:ext cx="4583112" cy="2857500"/>
        </p:xfrm>
        <a:graphic>
          <a:graphicData uri="http://schemas.openxmlformats.org/drawingml/2006/chart">
            <c:chart xmlns:c="http://schemas.openxmlformats.org/drawingml/2006/chart" xmlns:r="http://schemas.openxmlformats.org/officeDocument/2006/relationships" r:id="rId2"/>
          </a:graphicData>
        </a:graphic>
      </p:graphicFrame>
      <p:pic>
        <p:nvPicPr>
          <p:cNvPr id="1026" name="Picture 2"/>
          <p:cNvPicPr>
            <a:picLocks noChangeAspect="1" noChangeArrowheads="1"/>
          </p:cNvPicPr>
          <p:nvPr/>
        </p:nvPicPr>
        <p:blipFill>
          <a:blip r:embed="rId3"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r="6281" b="44470"/>
          <a:stretch>
            <a:fillRect/>
          </a:stretch>
        </p:blipFill>
        <p:spPr bwMode="auto">
          <a:xfrm>
            <a:off x="2976" y="6399609"/>
            <a:ext cx="9141024" cy="269751"/>
          </a:xfrm>
          <a:prstGeom prst="rect">
            <a:avLst/>
          </a:prstGeom>
          <a:noFill/>
          <a:ln w="9525">
            <a:noFill/>
            <a:miter lim="800000"/>
            <a:headEnd/>
            <a:tailEnd/>
          </a:ln>
        </p:spPr>
      </p:pic>
      <p:sp>
        <p:nvSpPr>
          <p:cNvPr id="4" name="CasellaDiTesto 3"/>
          <p:cNvSpPr txBox="1"/>
          <p:nvPr/>
        </p:nvSpPr>
        <p:spPr>
          <a:xfrm>
            <a:off x="0" y="3645024"/>
            <a:ext cx="3995936" cy="2031325"/>
          </a:xfrm>
          <a:prstGeom prst="rect">
            <a:avLst/>
          </a:prstGeom>
          <a:noFill/>
        </p:spPr>
        <p:txBody>
          <a:bodyPr wrap="square" rtlCol="0">
            <a:spAutoFit/>
          </a:bodyPr>
          <a:lstStyle/>
          <a:p>
            <a:pPr marL="450850" indent="-355600" algn="just">
              <a:buClr>
                <a:schemeClr val="tx1"/>
              </a:buClr>
              <a:buSzPct val="120000"/>
              <a:buFont typeface="Wingdings 3" pitchFamily="18" charset="2"/>
              <a:buChar char=""/>
            </a:pPr>
            <a:r>
              <a:rPr lang="en-US" sz="1400" b="1" dirty="0">
                <a:solidFill>
                  <a:srgbClr val="800000"/>
                </a:solidFill>
              </a:rPr>
              <a:t>pre-post change of EA explained</a:t>
            </a:r>
            <a:r>
              <a:rPr lang="en-US" sz="1400" dirty="0"/>
              <a:t> different </a:t>
            </a:r>
            <a:r>
              <a:rPr lang="en-US" sz="1400" b="1" dirty="0">
                <a:solidFill>
                  <a:srgbClr val="800000"/>
                </a:solidFill>
              </a:rPr>
              <a:t>trends</a:t>
            </a:r>
            <a:r>
              <a:rPr lang="en-US" sz="1400" dirty="0"/>
              <a:t> in </a:t>
            </a:r>
            <a:r>
              <a:rPr lang="en-US" sz="1400" b="1" dirty="0">
                <a:solidFill>
                  <a:srgbClr val="800000"/>
                </a:solidFill>
              </a:rPr>
              <a:t>DERS Impulse </a:t>
            </a:r>
            <a:r>
              <a:rPr lang="en-US" sz="1400" dirty="0"/>
              <a:t>[F(1,106) = 2,16; ns] and </a:t>
            </a:r>
            <a:r>
              <a:rPr lang="en-US" sz="1400" b="1" dirty="0">
                <a:solidFill>
                  <a:srgbClr val="800000"/>
                </a:solidFill>
              </a:rPr>
              <a:t>DERS Strategies </a:t>
            </a:r>
            <a:r>
              <a:rPr lang="en-US" sz="1400" dirty="0"/>
              <a:t>[F(1,106) = 2,72; ns] between </a:t>
            </a:r>
            <a:r>
              <a:rPr lang="en-US" sz="1400" b="1" dirty="0">
                <a:solidFill>
                  <a:srgbClr val="800000"/>
                </a:solidFill>
              </a:rPr>
              <a:t>lapsed</a:t>
            </a:r>
            <a:r>
              <a:rPr lang="en-US" sz="1400" dirty="0"/>
              <a:t> and </a:t>
            </a:r>
            <a:r>
              <a:rPr lang="en-US" sz="1400" b="1" dirty="0">
                <a:solidFill>
                  <a:srgbClr val="800000"/>
                </a:solidFill>
              </a:rPr>
              <a:t>abstinent patients </a:t>
            </a:r>
          </a:p>
          <a:p>
            <a:pPr marL="450850" indent="-355600" algn="just">
              <a:buClr>
                <a:schemeClr val="tx1"/>
              </a:buClr>
              <a:buSzPct val="120000"/>
              <a:buFont typeface="Wingdings 3" pitchFamily="18" charset="2"/>
              <a:buChar char=""/>
            </a:pPr>
            <a:endParaRPr lang="en-US" sz="1400" dirty="0"/>
          </a:p>
          <a:p>
            <a:pPr marL="450850" indent="-355600" algn="just">
              <a:buClr>
                <a:schemeClr val="tx1"/>
              </a:buClr>
              <a:buSzPct val="120000"/>
              <a:buFont typeface="Wingdings 3" pitchFamily="18" charset="2"/>
              <a:buChar char=""/>
            </a:pPr>
            <a:r>
              <a:rPr lang="en-US" sz="1400" dirty="0"/>
              <a:t>the </a:t>
            </a:r>
            <a:r>
              <a:rPr lang="en-US" sz="1400" b="1" dirty="0">
                <a:solidFill>
                  <a:srgbClr val="800000"/>
                </a:solidFill>
              </a:rPr>
              <a:t>improvement</a:t>
            </a:r>
            <a:r>
              <a:rPr lang="en-US" sz="1400" dirty="0"/>
              <a:t> in ability to </a:t>
            </a:r>
            <a:r>
              <a:rPr lang="en-US" sz="1400" b="1" dirty="0">
                <a:solidFill>
                  <a:srgbClr val="800000"/>
                </a:solidFill>
              </a:rPr>
              <a:t>accept</a:t>
            </a:r>
            <a:r>
              <a:rPr lang="en-US" sz="1400" dirty="0"/>
              <a:t> and </a:t>
            </a:r>
            <a:r>
              <a:rPr lang="en-US" sz="1400" b="1" dirty="0">
                <a:solidFill>
                  <a:srgbClr val="800000"/>
                </a:solidFill>
              </a:rPr>
              <a:t>tolerate negative emotions </a:t>
            </a:r>
            <a:r>
              <a:rPr lang="en-US" sz="1400" dirty="0"/>
              <a:t>remained the unique emotion regulation domain that was significantly related to </a:t>
            </a:r>
            <a:r>
              <a:rPr lang="en-US" sz="1400" b="1" dirty="0">
                <a:solidFill>
                  <a:srgbClr val="800000"/>
                </a:solidFill>
              </a:rPr>
              <a:t>abstinent maintenance</a:t>
            </a:r>
            <a:endParaRPr lang="it-IT" sz="1400" dirty="0"/>
          </a:p>
        </p:txBody>
      </p:sp>
      <p:sp>
        <p:nvSpPr>
          <p:cNvPr id="11" name="CasellaDiTesto 10"/>
          <p:cNvSpPr txBox="1"/>
          <p:nvPr/>
        </p:nvSpPr>
        <p:spPr>
          <a:xfrm>
            <a:off x="2627784" y="188640"/>
            <a:ext cx="6516216"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the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mediating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role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primary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outcomes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pic>
        <p:nvPicPr>
          <p:cNvPr id="2050" name="Picture 2"/>
          <p:cNvPicPr>
            <a:picLocks noChangeAspect="1" noChangeArrowheads="1"/>
          </p:cNvPicPr>
          <p:nvPr/>
        </p:nvPicPr>
        <p:blipFill>
          <a:blip r:embed="rId6" cstate="print"/>
          <a:srcRect/>
          <a:stretch>
            <a:fillRect/>
          </a:stretch>
        </p:blipFill>
        <p:spPr bwMode="auto">
          <a:xfrm>
            <a:off x="476250" y="1412776"/>
            <a:ext cx="8191500" cy="1762125"/>
          </a:xfrm>
          <a:prstGeom prst="rect">
            <a:avLst/>
          </a:prstGeom>
          <a:noFill/>
          <a:ln w="9525">
            <a:noFill/>
            <a:miter lim="800000"/>
            <a:headEnd/>
            <a:tailEnd/>
          </a:ln>
        </p:spPr>
      </p:pic>
      <p:sp>
        <p:nvSpPr>
          <p:cNvPr id="17" name="Ovale 16"/>
          <p:cNvSpPr/>
          <p:nvPr/>
        </p:nvSpPr>
        <p:spPr>
          <a:xfrm>
            <a:off x="5436096" y="3739852"/>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Ovale 14"/>
          <p:cNvSpPr/>
          <p:nvPr/>
        </p:nvSpPr>
        <p:spPr>
          <a:xfrm>
            <a:off x="6804248" y="4171900"/>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Ovale 15"/>
          <p:cNvSpPr/>
          <p:nvPr/>
        </p:nvSpPr>
        <p:spPr>
          <a:xfrm>
            <a:off x="6804248" y="4891980"/>
            <a:ext cx="144016" cy="144016"/>
          </a:xfrm>
          <a:prstGeom prst="ellipse">
            <a:avLst/>
          </a:prstGeom>
          <a:solidFill>
            <a:srgbClr val="A73E3B"/>
          </a:solidFill>
          <a:ln>
            <a:solidFill>
              <a:srgbClr val="A73E3B"/>
            </a:solid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Rettangolo 22"/>
          <p:cNvSpPr/>
          <p:nvPr/>
        </p:nvSpPr>
        <p:spPr>
          <a:xfrm>
            <a:off x="4139952" y="3212976"/>
            <a:ext cx="4680520" cy="3024336"/>
          </a:xfrm>
          <a:prstGeom prst="rect">
            <a:avLst/>
          </a:prstGeom>
          <a:no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25" name="Connettore 2 24"/>
          <p:cNvCxnSpPr/>
          <p:nvPr/>
        </p:nvCxnSpPr>
        <p:spPr>
          <a:xfrm>
            <a:off x="7668344" y="2852936"/>
            <a:ext cx="0" cy="216024"/>
          </a:xfrm>
          <a:prstGeom prst="straightConnector1">
            <a:avLst/>
          </a:prstGeom>
          <a:ln w="28575">
            <a:solidFill>
              <a:schemeClr val="tx1"/>
            </a:solidFill>
            <a:tailEnd type="triangle" w="med" len="sm"/>
          </a:ln>
        </p:spPr>
        <p:style>
          <a:lnRef idx="1">
            <a:schemeClr val="accent1"/>
          </a:lnRef>
          <a:fillRef idx="0">
            <a:schemeClr val="accent1"/>
          </a:fillRef>
          <a:effectRef idx="0">
            <a:schemeClr val="accent1"/>
          </a:effectRef>
          <a:fontRef idx="minor">
            <a:schemeClr val="tx1"/>
          </a:fontRef>
        </p:style>
      </p:cxnSp>
      <p:sp>
        <p:nvSpPr>
          <p:cNvPr id="13" name="Ovale 12"/>
          <p:cNvSpPr/>
          <p:nvPr/>
        </p:nvSpPr>
        <p:spPr>
          <a:xfrm>
            <a:off x="5436096" y="3739852"/>
            <a:ext cx="144016" cy="144016"/>
          </a:xfrm>
          <a:prstGeom prst="ellipse">
            <a:avLst/>
          </a:prstGeom>
          <a:solidFill>
            <a:schemeClr val="accent1">
              <a:lumMod val="75000"/>
            </a:schemeClr>
          </a:solidFill>
          <a:ln>
            <a:noFill/>
          </a:ln>
          <a:effectLst>
            <a:outerShdw blurRad="63500" sx="102000" sy="102000" algn="ctr" rotWithShape="0">
              <a:prstClr val="black">
                <a:alpha val="40000"/>
              </a:prst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686683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discussion</a:t>
            </a:r>
          </a:p>
        </p:txBody>
      </p:sp>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8" name="Text Box 2"/>
          <p:cNvSpPr txBox="1">
            <a:spLocks noChangeArrowheads="1"/>
          </p:cNvSpPr>
          <p:nvPr/>
        </p:nvSpPr>
        <p:spPr bwMode="auto">
          <a:xfrm>
            <a:off x="1" y="1625840"/>
            <a:ext cx="8964488" cy="3775009"/>
          </a:xfrm>
          <a:prstGeom prst="rect">
            <a:avLst/>
          </a:prstGeom>
          <a:noFill/>
          <a:ln w="9525">
            <a:noFill/>
            <a:round/>
            <a:headEnd/>
            <a:tailEnd/>
          </a:ln>
        </p:spPr>
        <p:txBody>
          <a:bodyPr wrap="square" lIns="90000" tIns="46800" rIns="90000" bIns="46800">
            <a:spAutoFit/>
          </a:bodyPr>
          <a:lstStyle/>
          <a:p>
            <a:pPr marL="609600" indent="-342900" algn="just" eaLnBrk="1">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b="1" dirty="0">
                <a:solidFill>
                  <a:srgbClr val="800000"/>
                </a:solidFill>
                <a:ea typeface="바탕" pitchFamily="16" charset="-127"/>
              </a:rPr>
              <a:t>DBT-ST for AUD </a:t>
            </a:r>
            <a:r>
              <a:rPr lang="en-US" dirty="0">
                <a:ea typeface="바탕" pitchFamily="16" charset="-127"/>
              </a:rPr>
              <a:t>showed</a:t>
            </a:r>
            <a:r>
              <a:rPr lang="en-US" b="1" dirty="0">
                <a:solidFill>
                  <a:srgbClr val="800000"/>
                </a:solidFill>
                <a:ea typeface="바탕" pitchFamily="16" charset="-127"/>
              </a:rPr>
              <a:t> promising results </a:t>
            </a:r>
            <a:r>
              <a:rPr lang="en-US" dirty="0">
                <a:ea typeface="바탕" pitchFamily="16" charset="-127"/>
              </a:rPr>
              <a:t>in relation to primary outcomes such as </a:t>
            </a:r>
            <a:r>
              <a:rPr lang="en-US" b="1" dirty="0">
                <a:solidFill>
                  <a:srgbClr val="800000"/>
                </a:solidFill>
                <a:ea typeface="바탕" pitchFamily="16" charset="-127"/>
              </a:rPr>
              <a:t>treatment retention, abstinence maintenance </a:t>
            </a:r>
            <a:r>
              <a:rPr lang="en-US" dirty="0">
                <a:ea typeface="바탕" pitchFamily="16" charset="-127"/>
              </a:rPr>
              <a:t>and</a:t>
            </a:r>
            <a:r>
              <a:rPr lang="en-US" b="1" dirty="0">
                <a:solidFill>
                  <a:srgbClr val="800000"/>
                </a:solidFill>
                <a:ea typeface="바탕" pitchFamily="16" charset="-127"/>
              </a:rPr>
              <a:t> alcohol addiction severity </a:t>
            </a:r>
          </a:p>
          <a:p>
            <a:pPr marL="609600" indent="-342900" algn="just" eaLnBrk="1">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b="1" dirty="0">
                <a:solidFill>
                  <a:srgbClr val="800000"/>
                </a:solidFill>
                <a:ea typeface="바탕" pitchFamily="16" charset="-127"/>
              </a:rPr>
              <a:t>large improvements in EA and specific SUD-related difficulties in emotion regulation </a:t>
            </a:r>
            <a:r>
              <a:rPr lang="en-US" dirty="0">
                <a:ea typeface="바탕" pitchFamily="16" charset="-127"/>
              </a:rPr>
              <a:t>were observed during the treatment</a:t>
            </a: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dirty="0">
              <a:ea typeface="바탕" pitchFamily="16" charset="-127"/>
            </a:endParaRP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dirty="0">
              <a:ea typeface="바탕" pitchFamily="16" charset="-127"/>
            </a:endParaRP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500" dirty="0">
              <a:ea typeface="바탕" pitchFamily="16" charset="-127"/>
            </a:endParaRPr>
          </a:p>
          <a:p>
            <a:pPr marL="266700" algn="just">
              <a:tabLst>
                <a:tab pos="2667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r>
              <a:rPr lang="en-US" dirty="0">
                <a:solidFill>
                  <a:srgbClr val="000000"/>
                </a:solidFill>
              </a:rPr>
              <a:t>These results are consistent with</a:t>
            </a:r>
            <a:r>
              <a:rPr lang="en-US" b="1" dirty="0">
                <a:solidFill>
                  <a:srgbClr val="7E0021"/>
                </a:solidFill>
              </a:rPr>
              <a:t> </a:t>
            </a:r>
            <a:r>
              <a:rPr lang="en-US" b="1" dirty="0">
                <a:solidFill>
                  <a:srgbClr val="800000"/>
                </a:solidFill>
                <a:ea typeface="바탕" pitchFamily="16" charset="-127"/>
              </a:rPr>
              <a:t>DBT’s emphasis on reducing emotional suppression/avoidance </a:t>
            </a:r>
            <a:r>
              <a:rPr lang="en-US" dirty="0">
                <a:ea typeface="바탕" pitchFamily="16" charset="-127"/>
              </a:rPr>
              <a:t>as well as</a:t>
            </a:r>
            <a:r>
              <a:rPr lang="en-US" b="1" dirty="0">
                <a:solidFill>
                  <a:srgbClr val="800000"/>
                </a:solidFill>
                <a:ea typeface="바탕" pitchFamily="16" charset="-127"/>
              </a:rPr>
              <a:t> on improvement emotional modulation</a:t>
            </a:r>
            <a:r>
              <a:rPr lang="en-US" dirty="0">
                <a:solidFill>
                  <a:srgbClr val="000000"/>
                </a:solidFill>
                <a:ea typeface="바탕" pitchFamily="16" charset="-127"/>
              </a:rPr>
              <a:t> using </a:t>
            </a:r>
            <a:r>
              <a:rPr lang="en-US" b="1" dirty="0">
                <a:solidFill>
                  <a:srgbClr val="800000"/>
                </a:solidFill>
                <a:ea typeface="바탕" pitchFamily="16" charset="-127"/>
              </a:rPr>
              <a:t>skills taught</a:t>
            </a:r>
            <a:r>
              <a:rPr lang="en-US" dirty="0">
                <a:solidFill>
                  <a:srgbClr val="000000"/>
                </a:solidFill>
                <a:ea typeface="바탕" pitchFamily="16" charset="-127"/>
              </a:rPr>
              <a:t> during the </a:t>
            </a:r>
            <a:r>
              <a:rPr lang="en-US" b="1" dirty="0">
                <a:solidFill>
                  <a:srgbClr val="800000"/>
                </a:solidFill>
                <a:ea typeface="바탕" pitchFamily="16" charset="-127"/>
              </a:rPr>
              <a:t>DBT-ST</a:t>
            </a:r>
            <a:r>
              <a:rPr lang="en-US" dirty="0">
                <a:solidFill>
                  <a:srgbClr val="000000"/>
                </a:solidFill>
                <a:ea typeface="바탕" pitchFamily="16" charset="-127"/>
              </a:rPr>
              <a:t>: </a:t>
            </a:r>
            <a:endParaRPr lang="en-US" dirty="0">
              <a:ea typeface="바탕" pitchFamily="16" charset="-127"/>
            </a:endParaRP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dirty="0">
              <a:ea typeface="바탕" pitchFamily="16" charset="-127"/>
            </a:endParaRPr>
          </a:p>
        </p:txBody>
      </p:sp>
      <p:sp>
        <p:nvSpPr>
          <p:cNvPr id="2" name="Freccia in giù 1"/>
          <p:cNvSpPr/>
          <p:nvPr/>
        </p:nvSpPr>
        <p:spPr>
          <a:xfrm>
            <a:off x="4211960" y="3212976"/>
            <a:ext cx="576064" cy="648072"/>
          </a:xfrm>
          <a:prstGeom prst="downArrow">
            <a:avLst>
              <a:gd name="adj1" fmla="val 50000"/>
              <a:gd name="adj2" fmla="val 37365"/>
            </a:avLst>
          </a:prstGeom>
          <a:solidFill>
            <a:srgbClr val="FF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11" name="Ovale 10"/>
          <p:cNvSpPr/>
          <p:nvPr/>
        </p:nvSpPr>
        <p:spPr>
          <a:xfrm>
            <a:off x="2123728" y="5013176"/>
            <a:ext cx="1440160" cy="1152128"/>
          </a:xfrm>
          <a:prstGeom prst="ellipse">
            <a:avLst/>
          </a:prstGeom>
          <a:solidFill>
            <a:srgbClr val="FFFFCC"/>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CasellaDiTesto 11"/>
          <p:cNvSpPr txBox="1"/>
          <p:nvPr/>
        </p:nvSpPr>
        <p:spPr>
          <a:xfrm>
            <a:off x="2123728" y="5157192"/>
            <a:ext cx="1440160" cy="830997"/>
          </a:xfrm>
          <a:prstGeom prst="rect">
            <a:avLst/>
          </a:prstGeom>
          <a:noFill/>
        </p:spPr>
        <p:txBody>
          <a:bodyPr wrap="square" rtlCol="0">
            <a:spAutoFit/>
          </a:bodyPr>
          <a:lstStyle/>
          <a:p>
            <a:pPr algn="ctr"/>
            <a:r>
              <a:rPr lang="it-IT" sz="1600" b="1" dirty="0">
                <a:effectLst>
                  <a:outerShdw blurRad="38100" dist="38100" dir="2700000" algn="tl">
                    <a:srgbClr val="000000">
                      <a:alpha val="43137"/>
                    </a:srgbClr>
                  </a:outerShdw>
                </a:effectLst>
              </a:rPr>
              <a:t>DISTRESS</a:t>
            </a:r>
          </a:p>
          <a:p>
            <a:pPr algn="ctr"/>
            <a:r>
              <a:rPr lang="it-IT" sz="1600" b="1" dirty="0">
                <a:effectLst>
                  <a:outerShdw blurRad="38100" dist="38100" dir="2700000" algn="tl">
                    <a:srgbClr val="000000">
                      <a:alpha val="43137"/>
                    </a:srgbClr>
                  </a:outerShdw>
                </a:effectLst>
              </a:rPr>
              <a:t>TOLERANCE</a:t>
            </a:r>
          </a:p>
          <a:p>
            <a:pPr algn="ctr"/>
            <a:r>
              <a:rPr lang="it-IT" sz="1600" b="1" dirty="0">
                <a:effectLst>
                  <a:outerShdw blurRad="38100" dist="38100" dir="2700000" algn="tl">
                    <a:srgbClr val="000000">
                      <a:alpha val="43137"/>
                    </a:srgbClr>
                  </a:outerShdw>
                </a:effectLst>
              </a:rPr>
              <a:t>SKILLS</a:t>
            </a:r>
          </a:p>
        </p:txBody>
      </p:sp>
      <p:sp>
        <p:nvSpPr>
          <p:cNvPr id="13" name="Ovale 12"/>
          <p:cNvSpPr/>
          <p:nvPr/>
        </p:nvSpPr>
        <p:spPr>
          <a:xfrm>
            <a:off x="395536" y="5013176"/>
            <a:ext cx="1440160" cy="1152128"/>
          </a:xfrm>
          <a:prstGeom prst="ellipse">
            <a:avLst/>
          </a:prstGeom>
          <a:solidFill>
            <a:srgbClr val="FFFFCC"/>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p:cNvSpPr txBox="1"/>
          <p:nvPr/>
        </p:nvSpPr>
        <p:spPr>
          <a:xfrm>
            <a:off x="395536" y="5301208"/>
            <a:ext cx="1440160" cy="584775"/>
          </a:xfrm>
          <a:prstGeom prst="rect">
            <a:avLst/>
          </a:prstGeom>
          <a:noFill/>
        </p:spPr>
        <p:txBody>
          <a:bodyPr wrap="square" rtlCol="0">
            <a:spAutoFit/>
          </a:bodyPr>
          <a:lstStyle/>
          <a:p>
            <a:pPr algn="ctr"/>
            <a:r>
              <a:rPr lang="it-IT" sz="1600" b="1" dirty="0">
                <a:effectLst>
                  <a:outerShdw blurRad="38100" dist="38100" dir="2700000" algn="tl">
                    <a:srgbClr val="000000">
                      <a:alpha val="43137"/>
                    </a:srgbClr>
                  </a:outerShdw>
                </a:effectLst>
              </a:rPr>
              <a:t>MINDFULNESS</a:t>
            </a:r>
          </a:p>
          <a:p>
            <a:pPr algn="ctr"/>
            <a:r>
              <a:rPr lang="it-IT" sz="1600" b="1" dirty="0">
                <a:effectLst>
                  <a:outerShdw blurRad="38100" dist="38100" dir="2700000" algn="tl">
                    <a:srgbClr val="000000">
                      <a:alpha val="43137"/>
                    </a:srgbClr>
                  </a:outerShdw>
                </a:effectLst>
              </a:rPr>
              <a:t>SKILLS</a:t>
            </a:r>
          </a:p>
        </p:txBody>
      </p:sp>
      <p:sp>
        <p:nvSpPr>
          <p:cNvPr id="18" name="Ovale 17"/>
          <p:cNvSpPr/>
          <p:nvPr/>
        </p:nvSpPr>
        <p:spPr>
          <a:xfrm>
            <a:off x="3851920" y="5013176"/>
            <a:ext cx="1440160" cy="1152128"/>
          </a:xfrm>
          <a:prstGeom prst="ellipse">
            <a:avLst/>
          </a:prstGeom>
          <a:solidFill>
            <a:srgbClr val="FFFFCC"/>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p:cNvSpPr txBox="1"/>
          <p:nvPr/>
        </p:nvSpPr>
        <p:spPr>
          <a:xfrm>
            <a:off x="3851920" y="5301208"/>
            <a:ext cx="1440160" cy="584775"/>
          </a:xfrm>
          <a:prstGeom prst="rect">
            <a:avLst/>
          </a:prstGeom>
          <a:noFill/>
        </p:spPr>
        <p:txBody>
          <a:bodyPr wrap="square" rtlCol="0">
            <a:spAutoFit/>
          </a:bodyPr>
          <a:lstStyle/>
          <a:p>
            <a:pPr algn="ctr"/>
            <a:r>
              <a:rPr lang="it-IT" sz="1600" b="1" dirty="0">
                <a:effectLst>
                  <a:outerShdw blurRad="38100" dist="38100" dir="2700000" algn="tl">
                    <a:srgbClr val="000000">
                      <a:alpha val="43137"/>
                    </a:srgbClr>
                  </a:outerShdw>
                </a:effectLst>
              </a:rPr>
              <a:t>ACCEPTANCE</a:t>
            </a:r>
          </a:p>
          <a:p>
            <a:pPr algn="ctr"/>
            <a:r>
              <a:rPr lang="it-IT" sz="1600" b="1" dirty="0">
                <a:effectLst>
                  <a:outerShdw blurRad="38100" dist="38100" dir="2700000" algn="tl">
                    <a:srgbClr val="000000">
                      <a:alpha val="43137"/>
                    </a:srgbClr>
                  </a:outerShdw>
                </a:effectLst>
              </a:rPr>
              <a:t>SKILLS</a:t>
            </a:r>
          </a:p>
        </p:txBody>
      </p:sp>
      <p:sp>
        <p:nvSpPr>
          <p:cNvPr id="20" name="Ovale 19"/>
          <p:cNvSpPr/>
          <p:nvPr/>
        </p:nvSpPr>
        <p:spPr>
          <a:xfrm>
            <a:off x="5580112" y="5013176"/>
            <a:ext cx="1440160" cy="1152128"/>
          </a:xfrm>
          <a:prstGeom prst="ellipse">
            <a:avLst/>
          </a:prstGeom>
          <a:solidFill>
            <a:srgbClr val="FFFFCC"/>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p:cNvSpPr txBox="1"/>
          <p:nvPr/>
        </p:nvSpPr>
        <p:spPr>
          <a:xfrm>
            <a:off x="5580112" y="5190291"/>
            <a:ext cx="1440160" cy="830997"/>
          </a:xfrm>
          <a:prstGeom prst="rect">
            <a:avLst/>
          </a:prstGeom>
          <a:noFill/>
        </p:spPr>
        <p:txBody>
          <a:bodyPr wrap="square" rtlCol="0">
            <a:spAutoFit/>
          </a:bodyPr>
          <a:lstStyle/>
          <a:p>
            <a:pPr algn="ctr"/>
            <a:r>
              <a:rPr lang="it-IT" sz="1600" b="1" dirty="0">
                <a:effectLst>
                  <a:outerShdw blurRad="38100" dist="38100" dir="2700000" algn="tl">
                    <a:srgbClr val="000000">
                      <a:alpha val="43137"/>
                    </a:srgbClr>
                  </a:outerShdw>
                </a:effectLst>
              </a:rPr>
              <a:t>OPPOSITE</a:t>
            </a:r>
          </a:p>
          <a:p>
            <a:pPr algn="ctr"/>
            <a:r>
              <a:rPr lang="it-IT" sz="1600" b="1" dirty="0">
                <a:effectLst>
                  <a:outerShdw blurRad="38100" dist="38100" dir="2700000" algn="tl">
                    <a:srgbClr val="000000">
                      <a:alpha val="43137"/>
                    </a:srgbClr>
                  </a:outerShdw>
                </a:effectLst>
              </a:rPr>
              <a:t>ACTION</a:t>
            </a:r>
          </a:p>
          <a:p>
            <a:pPr algn="ctr"/>
            <a:r>
              <a:rPr lang="it-IT" sz="1600" b="1" dirty="0">
                <a:effectLst>
                  <a:outerShdw blurRad="38100" dist="38100" dir="2700000" algn="tl">
                    <a:srgbClr val="000000">
                      <a:alpha val="43137"/>
                    </a:srgbClr>
                  </a:outerShdw>
                </a:effectLst>
              </a:rPr>
              <a:t>SKILLS</a:t>
            </a:r>
          </a:p>
        </p:txBody>
      </p:sp>
      <p:sp>
        <p:nvSpPr>
          <p:cNvPr id="23" name="Ovale 22"/>
          <p:cNvSpPr/>
          <p:nvPr/>
        </p:nvSpPr>
        <p:spPr>
          <a:xfrm>
            <a:off x="7308304" y="5013176"/>
            <a:ext cx="1440160" cy="1152128"/>
          </a:xfrm>
          <a:prstGeom prst="ellipse">
            <a:avLst/>
          </a:prstGeom>
          <a:solidFill>
            <a:srgbClr val="FFFFCC"/>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p:cNvSpPr txBox="1"/>
          <p:nvPr/>
        </p:nvSpPr>
        <p:spPr>
          <a:xfrm>
            <a:off x="7308304" y="5190291"/>
            <a:ext cx="1440160" cy="830997"/>
          </a:xfrm>
          <a:prstGeom prst="rect">
            <a:avLst/>
          </a:prstGeom>
          <a:noFill/>
        </p:spPr>
        <p:txBody>
          <a:bodyPr wrap="square" rtlCol="0">
            <a:spAutoFit/>
          </a:bodyPr>
          <a:lstStyle/>
          <a:p>
            <a:pPr algn="ctr"/>
            <a:r>
              <a:rPr lang="it-IT" sz="1600" b="1" dirty="0">
                <a:effectLst>
                  <a:outerShdw blurRad="38100" dist="38100" dir="2700000" algn="tl">
                    <a:srgbClr val="000000">
                      <a:alpha val="43137"/>
                    </a:srgbClr>
                  </a:outerShdw>
                </a:effectLst>
              </a:rPr>
              <a:t>PROBLEM</a:t>
            </a:r>
          </a:p>
          <a:p>
            <a:pPr algn="ctr"/>
            <a:r>
              <a:rPr lang="it-IT" sz="1600" b="1" dirty="0">
                <a:effectLst>
                  <a:outerShdw blurRad="38100" dist="38100" dir="2700000" algn="tl">
                    <a:srgbClr val="000000">
                      <a:alpha val="43137"/>
                    </a:srgbClr>
                  </a:outerShdw>
                </a:effectLst>
              </a:rPr>
              <a:t>SOLVING</a:t>
            </a:r>
          </a:p>
          <a:p>
            <a:pPr algn="ctr"/>
            <a:r>
              <a:rPr lang="it-IT" sz="1600" b="1" dirty="0">
                <a:effectLst>
                  <a:outerShdw blurRad="38100" dist="38100" dir="2700000" algn="tl">
                    <a:srgbClr val="000000">
                      <a:alpha val="43137"/>
                    </a:srgbClr>
                  </a:outerShdw>
                </a:effectLst>
              </a:rPr>
              <a:t>SKILLS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8" name="Text Box 2"/>
          <p:cNvSpPr txBox="1">
            <a:spLocks noChangeArrowheads="1"/>
          </p:cNvSpPr>
          <p:nvPr/>
        </p:nvSpPr>
        <p:spPr bwMode="auto">
          <a:xfrm>
            <a:off x="1" y="1167558"/>
            <a:ext cx="8892480" cy="5272855"/>
          </a:xfrm>
          <a:prstGeom prst="rect">
            <a:avLst/>
          </a:prstGeom>
          <a:noFill/>
          <a:ln w="9525">
            <a:noFill/>
            <a:round/>
            <a:headEnd/>
            <a:tailEnd/>
          </a:ln>
        </p:spPr>
        <p:txBody>
          <a:bodyPr wrap="square" lIns="90000" tIns="46800" rIns="90000" bIns="46800">
            <a:spAutoFit/>
          </a:bodyPr>
          <a:lstStyle/>
          <a:p>
            <a:pPr marL="266700" algn="just" eaLnBrk="1">
              <a:spcBef>
                <a:spcPts val="1250"/>
              </a:spcBef>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900" dirty="0">
              <a:ea typeface="바탕" pitchFamily="16" charset="-127"/>
            </a:endParaRPr>
          </a:p>
          <a:p>
            <a:pPr marL="609600" indent="-342900" algn="just" eaLnBrk="1">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b="1" dirty="0">
                <a:solidFill>
                  <a:srgbClr val="800000"/>
                </a:solidFill>
                <a:ea typeface="바탕" pitchFamily="16" charset="-127"/>
              </a:rPr>
              <a:t>EA</a:t>
            </a:r>
            <a:r>
              <a:rPr lang="en-US" dirty="0">
                <a:ea typeface="바탕" pitchFamily="16" charset="-127"/>
              </a:rPr>
              <a:t> represented an </a:t>
            </a:r>
            <a:r>
              <a:rPr lang="en-US" b="1" dirty="0">
                <a:solidFill>
                  <a:srgbClr val="800000"/>
                </a:solidFill>
                <a:ea typeface="바탕" pitchFamily="16" charset="-127"/>
              </a:rPr>
              <a:t>early predictor </a:t>
            </a:r>
            <a:r>
              <a:rPr lang="en-US" dirty="0">
                <a:ea typeface="바탕" pitchFamily="16" charset="-127"/>
              </a:rPr>
              <a:t>of primary treatment </a:t>
            </a:r>
            <a:r>
              <a:rPr lang="en-US" b="1" dirty="0">
                <a:solidFill>
                  <a:srgbClr val="800000"/>
                </a:solidFill>
                <a:ea typeface="바탕" pitchFamily="16" charset="-127"/>
              </a:rPr>
              <a:t>outcome</a:t>
            </a:r>
          </a:p>
          <a:p>
            <a:pPr marL="609600" indent="-342900" algn="just" eaLnBrk="1">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dirty="0">
                <a:ea typeface="바탕" pitchFamily="16" charset="-127"/>
              </a:rPr>
              <a:t>greater </a:t>
            </a:r>
            <a:r>
              <a:rPr lang="en-US" b="1" dirty="0">
                <a:solidFill>
                  <a:srgbClr val="800000"/>
                </a:solidFill>
                <a:ea typeface="바탕" pitchFamily="16" charset="-127"/>
              </a:rPr>
              <a:t>improvement</a:t>
            </a:r>
            <a:r>
              <a:rPr lang="en-US" dirty="0">
                <a:ea typeface="바탕" pitchFamily="16" charset="-127"/>
              </a:rPr>
              <a:t> in </a:t>
            </a:r>
            <a:r>
              <a:rPr lang="en-US" b="1" dirty="0">
                <a:solidFill>
                  <a:srgbClr val="800000"/>
                </a:solidFill>
                <a:ea typeface="바탕" pitchFamily="16" charset="-127"/>
              </a:rPr>
              <a:t>EA and in SUD-related emotional dysregulation dimensions</a:t>
            </a:r>
            <a:r>
              <a:rPr lang="en-US" dirty="0">
                <a:ea typeface="바탕" pitchFamily="16" charset="-127"/>
              </a:rPr>
              <a:t> were related to </a:t>
            </a:r>
            <a:r>
              <a:rPr lang="en-US" b="1" dirty="0">
                <a:solidFill>
                  <a:srgbClr val="800000"/>
                </a:solidFill>
                <a:ea typeface="바탕" pitchFamily="16" charset="-127"/>
              </a:rPr>
              <a:t>abstinence maintenance</a:t>
            </a:r>
            <a:r>
              <a:rPr lang="en-US" dirty="0">
                <a:ea typeface="바탕" pitchFamily="16" charset="-127"/>
              </a:rPr>
              <a:t> during the treatment</a:t>
            </a:r>
          </a:p>
          <a:p>
            <a:pPr marL="609600" indent="-342900" algn="just">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b="1" dirty="0">
                <a:solidFill>
                  <a:srgbClr val="800000"/>
                </a:solidFill>
                <a:ea typeface="바탕" pitchFamily="16" charset="-127"/>
              </a:rPr>
              <a:t>changes in EA explained the relationship </a:t>
            </a:r>
            <a:r>
              <a:rPr lang="en-US" dirty="0">
                <a:ea typeface="바탕" pitchFamily="16" charset="-127"/>
              </a:rPr>
              <a:t>existing between improvements</a:t>
            </a:r>
            <a:r>
              <a:rPr lang="en-US" altLang="it-IT" b="1" dirty="0">
                <a:solidFill>
                  <a:srgbClr val="800000"/>
                </a:solidFill>
                <a:ea typeface="바탕" pitchFamily="16" charset="0"/>
                <a:cs typeface="Vrinda" pitchFamily="34" charset="0"/>
              </a:rPr>
              <a:t> in impulse control </a:t>
            </a:r>
            <a:r>
              <a:rPr lang="en-US" altLang="it-IT" dirty="0">
                <a:solidFill>
                  <a:srgbClr val="000000"/>
                </a:solidFill>
                <a:ea typeface="바탕" pitchFamily="16" charset="0"/>
                <a:cs typeface="Vrinda" pitchFamily="34" charset="0"/>
              </a:rPr>
              <a:t>when experiencing </a:t>
            </a:r>
            <a:r>
              <a:rPr lang="en-US" altLang="it-IT" b="1" dirty="0">
                <a:solidFill>
                  <a:srgbClr val="800000"/>
                </a:solidFill>
                <a:ea typeface="바탕" pitchFamily="16" charset="0"/>
                <a:cs typeface="Vrinda" pitchFamily="34" charset="0"/>
              </a:rPr>
              <a:t>negative emotions </a:t>
            </a:r>
            <a:r>
              <a:rPr lang="en-US" altLang="it-IT" dirty="0">
                <a:ea typeface="바탕" pitchFamily="16" charset="0"/>
                <a:cs typeface="Vrinda" pitchFamily="34" charset="0"/>
              </a:rPr>
              <a:t>and</a:t>
            </a:r>
            <a:r>
              <a:rPr lang="en-US" altLang="it-IT" b="1" dirty="0">
                <a:solidFill>
                  <a:srgbClr val="800000"/>
                </a:solidFill>
                <a:ea typeface="바탕" pitchFamily="16" charset="0"/>
                <a:cs typeface="Vrinda" pitchFamily="34" charset="0"/>
              </a:rPr>
              <a:t> learning of flexible emotion regulation strategies</a:t>
            </a:r>
            <a:r>
              <a:rPr lang="en-US" altLang="it-IT" dirty="0">
                <a:ea typeface="바탕" pitchFamily="16" charset="0"/>
                <a:cs typeface="Vrinda" pitchFamily="34" charset="0"/>
              </a:rPr>
              <a:t> with </a:t>
            </a:r>
            <a:r>
              <a:rPr lang="en-US" altLang="it-IT" b="1" dirty="0">
                <a:solidFill>
                  <a:srgbClr val="800000"/>
                </a:solidFill>
                <a:ea typeface="바탕" pitchFamily="16" charset="0"/>
                <a:cs typeface="Vrinda" pitchFamily="34" charset="0"/>
              </a:rPr>
              <a:t>abstinence maintenance </a:t>
            </a:r>
          </a:p>
          <a:p>
            <a:pPr marL="266700" algn="just">
              <a:spcBef>
                <a:spcPts val="1250"/>
              </a:spcBef>
              <a:buClr>
                <a:schemeClr val="tx1"/>
              </a:buClr>
              <a:buSzPct val="120000"/>
              <a:buFont typeface="Wingdings 3" pitchFamily="18" charset="2"/>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dirty="0">
              <a:ea typeface="바탕" pitchFamily="16" charset="-127"/>
            </a:endParaRPr>
          </a:p>
          <a:p>
            <a:pPr marL="609600" indent="-342900" algn="just" eaLnBrk="1">
              <a:spcBef>
                <a:spcPts val="1250"/>
              </a:spcBef>
              <a:buClr>
                <a:schemeClr val="tx1"/>
              </a:buClr>
              <a:buSzPct val="120000"/>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dirty="0">
              <a:ea typeface="바탕" pitchFamily="16" charset="-127"/>
            </a:endParaRPr>
          </a:p>
          <a:p>
            <a:pPr marL="266700" algn="just" eaLnBrk="1">
              <a:spcBef>
                <a:spcPts val="1250"/>
              </a:spcBef>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900" dirty="0">
              <a:ea typeface="바탕" pitchFamily="16" charset="-127"/>
            </a:endParaRP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900" dirty="0">
              <a:ea typeface="바탕" pitchFamily="16" charset="-127"/>
            </a:endParaRPr>
          </a:p>
          <a:p>
            <a:pPr marL="266700" algn="just" eaLnBrk="1">
              <a:spcBef>
                <a:spcPts val="1250"/>
              </a:spcBef>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900" dirty="0">
              <a:ea typeface="바탕" pitchFamily="16" charset="-127"/>
            </a:endParaRPr>
          </a:p>
          <a:p>
            <a:pPr marL="609600" indent="-342900" algn="just" eaLnBrk="1">
              <a:spcBef>
                <a:spcPts val="1250"/>
              </a:spcBef>
              <a:buFont typeface="Arial" panose="020B0604020202020204" pitchFamily="34" charset="0"/>
              <a:buChar char="•"/>
              <a:tabLst>
                <a:tab pos="2667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sz="1900" dirty="0">
              <a:ea typeface="바탕" pitchFamily="16" charset="-127"/>
            </a:endParaRPr>
          </a:p>
        </p:txBody>
      </p:sp>
      <p:sp>
        <p:nvSpPr>
          <p:cNvPr id="10" name="CasellaDiTesto 9"/>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discussion</a:t>
            </a:r>
          </a:p>
        </p:txBody>
      </p:sp>
      <p:sp>
        <p:nvSpPr>
          <p:cNvPr id="11" name="Freccia in giù 10"/>
          <p:cNvSpPr/>
          <p:nvPr/>
        </p:nvSpPr>
        <p:spPr>
          <a:xfrm>
            <a:off x="4211960" y="3717032"/>
            <a:ext cx="576064" cy="648072"/>
          </a:xfrm>
          <a:prstGeom prst="downArrow">
            <a:avLst>
              <a:gd name="adj1" fmla="val 50000"/>
              <a:gd name="adj2" fmla="val 37365"/>
            </a:avLst>
          </a:prstGeom>
          <a:solidFill>
            <a:srgbClr val="FFFFCC"/>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9" name="Rettangolo 8">
            <a:extLst>
              <a:ext uri="{FF2B5EF4-FFF2-40B4-BE49-F238E27FC236}">
                <a16:creationId xmlns:a16="http://schemas.microsoft.com/office/drawing/2014/main" id="{A2A67F47-C7B6-4381-92E8-A48B6EA69B9B}"/>
              </a:ext>
            </a:extLst>
          </p:cNvPr>
          <p:cNvSpPr/>
          <p:nvPr/>
        </p:nvSpPr>
        <p:spPr>
          <a:xfrm>
            <a:off x="117725" y="4593295"/>
            <a:ext cx="8918771" cy="1774706"/>
          </a:xfrm>
          <a:prstGeom prst="rect">
            <a:avLst/>
          </a:prstGeom>
          <a:solidFill>
            <a:srgbClr val="FFFFCC"/>
          </a:solidFill>
          <a:ln w="57150">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800000"/>
                </a:solidFill>
              </a:rPr>
              <a:t>LAPSE IN SUBSTANCE USE </a:t>
            </a:r>
            <a:r>
              <a:rPr lang="en-US" sz="2400" dirty="0">
                <a:solidFill>
                  <a:schemeClr val="tx1"/>
                </a:solidFill>
              </a:rPr>
              <a:t>REPRESENTS A</a:t>
            </a:r>
            <a:r>
              <a:rPr lang="en-US" sz="2400" b="1" dirty="0">
                <a:solidFill>
                  <a:srgbClr val="800000"/>
                </a:solidFill>
              </a:rPr>
              <a:t> DYSFUNCTIONAL EMOTION REGULATION STRATEGY, </a:t>
            </a:r>
            <a:r>
              <a:rPr lang="en-US" sz="2400" dirty="0">
                <a:solidFill>
                  <a:schemeClr val="tx1"/>
                </a:solidFill>
              </a:rPr>
              <a:t>WHICH HAS THE </a:t>
            </a:r>
            <a:r>
              <a:rPr lang="en-US" sz="2400" b="1" dirty="0">
                <a:solidFill>
                  <a:srgbClr val="800000"/>
                </a:solidFill>
              </a:rPr>
              <a:t>FUNCTION TO AVOID OR ALTER AVERSIVE EXPERIENCES</a:t>
            </a:r>
          </a:p>
        </p:txBody>
      </p:sp>
      <p:sp>
        <p:nvSpPr>
          <p:cNvPr id="12" name="Rettangolo 11">
            <a:extLst>
              <a:ext uri="{FF2B5EF4-FFF2-40B4-BE49-F238E27FC236}">
                <a16:creationId xmlns:a16="http://schemas.microsoft.com/office/drawing/2014/main" id="{F511084C-E294-4A50-BA70-E39F8A7F6E52}"/>
              </a:ext>
            </a:extLst>
          </p:cNvPr>
          <p:cNvSpPr/>
          <p:nvPr/>
        </p:nvSpPr>
        <p:spPr>
          <a:xfrm>
            <a:off x="36004" y="4531116"/>
            <a:ext cx="9072499" cy="1893018"/>
          </a:xfrm>
          <a:prstGeom prst="rect">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6631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Rettangolo 6"/>
          <p:cNvSpPr/>
          <p:nvPr/>
        </p:nvSpPr>
        <p:spPr>
          <a:xfrm>
            <a:off x="433028" y="2095518"/>
            <a:ext cx="8280920" cy="3240360"/>
          </a:xfrm>
          <a:prstGeom prst="rect">
            <a:avLst/>
          </a:prstGeom>
          <a:solidFill>
            <a:srgbClr val="FFFFCC"/>
          </a:solidFill>
          <a:ln w="57150">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rgbClr val="800000"/>
              </a:solidFill>
            </a:endParaRPr>
          </a:p>
        </p:txBody>
      </p:sp>
      <p:sp>
        <p:nvSpPr>
          <p:cNvPr id="8" name="Rettangolo 7"/>
          <p:cNvSpPr/>
          <p:nvPr/>
        </p:nvSpPr>
        <p:spPr>
          <a:xfrm>
            <a:off x="323528" y="1988840"/>
            <a:ext cx="8496944" cy="3456384"/>
          </a:xfrm>
          <a:prstGeom prst="rect">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discussion</a:t>
            </a:r>
          </a:p>
        </p:txBody>
      </p:sp>
      <p:sp>
        <p:nvSpPr>
          <p:cNvPr id="11" name="CasellaDiTesto 10"/>
          <p:cNvSpPr txBox="1"/>
          <p:nvPr/>
        </p:nvSpPr>
        <p:spPr>
          <a:xfrm>
            <a:off x="467544" y="2714144"/>
            <a:ext cx="8208912" cy="1938992"/>
          </a:xfrm>
          <a:prstGeom prst="rect">
            <a:avLst/>
          </a:prstGeom>
          <a:noFill/>
        </p:spPr>
        <p:txBody>
          <a:bodyPr wrap="square" rtlCol="0">
            <a:spAutoFit/>
          </a:bodyPr>
          <a:lstStyle/>
          <a:p>
            <a:pPr algn="ctr"/>
            <a:r>
              <a:rPr lang="en-US" sz="2400" b="1" dirty="0">
                <a:solidFill>
                  <a:srgbClr val="800000"/>
                </a:solidFill>
              </a:rPr>
              <a:t>THE ABILITY TO ACCEPT AND TOLERATE NEGATIVE EMOTIONS</a:t>
            </a:r>
          </a:p>
          <a:p>
            <a:pPr algn="ctr"/>
            <a:r>
              <a:rPr lang="en-US" sz="2400" dirty="0"/>
              <a:t>IN ADDITION TO THE DEVELOPMENT</a:t>
            </a:r>
          </a:p>
          <a:p>
            <a:pPr algn="ctr"/>
            <a:r>
              <a:rPr lang="en-US" sz="2400" dirty="0"/>
              <a:t>OF A </a:t>
            </a:r>
            <a:r>
              <a:rPr lang="en-US" sz="2400" b="1" dirty="0">
                <a:solidFill>
                  <a:srgbClr val="800000"/>
                </a:solidFill>
              </a:rPr>
              <a:t>WILLINGNESS STANCE</a:t>
            </a:r>
            <a:r>
              <a:rPr lang="en-US" sz="2400" b="1" dirty="0"/>
              <a:t> </a:t>
            </a:r>
            <a:r>
              <a:rPr lang="en-US" sz="2400" dirty="0"/>
              <a:t>TOWARD </a:t>
            </a:r>
            <a:r>
              <a:rPr lang="en-US" sz="2400" b="1" dirty="0">
                <a:solidFill>
                  <a:srgbClr val="800000"/>
                </a:solidFill>
              </a:rPr>
              <a:t>UNWANTED EXPERIENCES</a:t>
            </a:r>
          </a:p>
          <a:p>
            <a:pPr algn="ctr"/>
            <a:r>
              <a:rPr lang="en-US" sz="2400" dirty="0"/>
              <a:t>MIGHT </a:t>
            </a:r>
            <a:r>
              <a:rPr lang="en-US" sz="2400"/>
              <a:t>REPRESENT  </a:t>
            </a:r>
            <a:r>
              <a:rPr lang="en-US" sz="2400" b="1" dirty="0">
                <a:solidFill>
                  <a:srgbClr val="800000"/>
                </a:solidFill>
              </a:rPr>
              <a:t>CORE THERAPEUTIC DIMENSIONS</a:t>
            </a:r>
          </a:p>
          <a:p>
            <a:pPr algn="ctr"/>
            <a:r>
              <a:rPr lang="en-US" sz="2400" dirty="0"/>
              <a:t>IN</a:t>
            </a:r>
            <a:r>
              <a:rPr lang="en-US" sz="2400" b="1" dirty="0"/>
              <a:t> </a:t>
            </a:r>
            <a:r>
              <a:rPr lang="en-US" sz="2400" b="1" dirty="0">
                <a:solidFill>
                  <a:srgbClr val="800000"/>
                </a:solidFill>
              </a:rPr>
              <a:t>AUD TREATMENT</a:t>
            </a:r>
            <a:endParaRPr lang="it-IT"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Text Box 2"/>
          <p:cNvSpPr txBox="1">
            <a:spLocks noChangeArrowheads="1"/>
          </p:cNvSpPr>
          <p:nvPr/>
        </p:nvSpPr>
        <p:spPr bwMode="auto">
          <a:xfrm>
            <a:off x="41275" y="1757363"/>
            <a:ext cx="8923213" cy="4984750"/>
          </a:xfrm>
          <a:prstGeom prst="rect">
            <a:avLst/>
          </a:prstGeom>
          <a:noFill/>
          <a:ln w="9525" cap="flat">
            <a:noFill/>
            <a:round/>
            <a:headEnd/>
            <a:tailEnd/>
          </a:ln>
          <a:effectLst/>
        </p:spPr>
        <p:txBody>
          <a:bodyPr lIns="0" tIns="28080" rIns="0" bIns="0"/>
          <a:lstStyle/>
          <a:p>
            <a:pPr marL="266700" algn="just" eaLnBrk="1">
              <a:tabLst>
                <a:tab pos="2667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a:p>
            <a:pPr marL="266700" algn="just" eaLnBrk="1">
              <a:tabLst>
                <a:tab pos="2667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a:p>
            <a:pPr marL="266700" algn="just" eaLnBrk="1">
              <a:tabLst>
                <a:tab pos="2667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r>
              <a:rPr lang="en-US" dirty="0">
                <a:solidFill>
                  <a:srgbClr val="000000"/>
                </a:solidFill>
              </a:rPr>
              <a:t>The </a:t>
            </a:r>
            <a:r>
              <a:rPr lang="en-US" b="1" dirty="0">
                <a:solidFill>
                  <a:srgbClr val="800000"/>
                </a:solidFill>
              </a:rPr>
              <a:t>absence of a control treatment condition</a:t>
            </a:r>
            <a:r>
              <a:rPr lang="en-US" dirty="0">
                <a:solidFill>
                  <a:srgbClr val="000000"/>
                </a:solidFill>
              </a:rPr>
              <a:t> (e.g. other treatments, waiting list):</a:t>
            </a:r>
          </a:p>
          <a:p>
            <a:pPr marL="266700" algn="just" eaLnBrk="1">
              <a:tabLst>
                <a:tab pos="2667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a:p>
            <a:pPr marL="533400" indent="-266700" algn="just" eaLnBrk="1">
              <a:buClr>
                <a:schemeClr val="tx1"/>
              </a:buClr>
              <a:buFont typeface="Arial" pitchFamily="34" charset="0"/>
              <a:buChar char="•"/>
              <a:tabLst>
                <a:tab pos="5334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r>
              <a:rPr lang="en-US" dirty="0">
                <a:solidFill>
                  <a:srgbClr val="000000"/>
                </a:solidFill>
              </a:rPr>
              <a:t>we can not definitely attribute the improvement of EA/SUD-related ER strategies to a specific effect of DBT-ST program</a:t>
            </a:r>
          </a:p>
          <a:p>
            <a:pPr marL="266700" algn="just" eaLnBrk="1">
              <a:buClr>
                <a:schemeClr val="tx1"/>
              </a:buClr>
              <a:tabLst>
                <a:tab pos="5334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a:p>
            <a:pPr marL="533400" indent="-266700" algn="just" eaLnBrk="1">
              <a:buClr>
                <a:schemeClr val="tx1"/>
              </a:buClr>
              <a:buFont typeface="Arial" pitchFamily="34" charset="0"/>
              <a:buChar char="•"/>
              <a:tabLst>
                <a:tab pos="533400"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r>
              <a:rPr lang="en-US" dirty="0">
                <a:solidFill>
                  <a:srgbClr val="000000"/>
                </a:solidFill>
              </a:rPr>
              <a:t>the reduction of EA and difficulties in emotion regulation might be explained by factors that are shared with other third wave cognitive therapies, that showed promising results in SUDs treatment, such as ACT and MBRP </a:t>
            </a:r>
          </a:p>
          <a:p>
            <a:pPr marL="512763" indent="-508000" algn="just" eaLnBrk="1">
              <a:spcAft>
                <a:spcPts val="1413"/>
              </a:spcAft>
              <a:buClrTx/>
              <a:buFontTx/>
              <a:buNone/>
              <a:tabLst>
                <a:tab pos="511175"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a:p>
            <a:pPr marL="512763" indent="-508000" algn="just" eaLnBrk="1">
              <a:spcAft>
                <a:spcPts val="1413"/>
              </a:spcAft>
              <a:buClrTx/>
              <a:buFontTx/>
              <a:buNone/>
              <a:tabLst>
                <a:tab pos="511175" algn="l"/>
                <a:tab pos="958850" algn="l"/>
                <a:tab pos="1408113" algn="l"/>
                <a:tab pos="1857375" algn="l"/>
                <a:tab pos="2306638" algn="l"/>
                <a:tab pos="2755900" algn="l"/>
                <a:tab pos="3205163" algn="l"/>
                <a:tab pos="3654425" algn="l"/>
                <a:tab pos="4103688" algn="l"/>
                <a:tab pos="4552950" algn="l"/>
                <a:tab pos="5002213" algn="l"/>
                <a:tab pos="5451475" algn="l"/>
                <a:tab pos="5900738" algn="l"/>
                <a:tab pos="6350000" algn="l"/>
                <a:tab pos="6799263" algn="l"/>
                <a:tab pos="7248525" algn="l"/>
                <a:tab pos="7697788" algn="l"/>
                <a:tab pos="8147050" algn="l"/>
                <a:tab pos="8596313" algn="l"/>
                <a:tab pos="9045575" algn="l"/>
                <a:tab pos="9494838" algn="l"/>
              </a:tabLst>
              <a:defRPr/>
            </a:pPr>
            <a:endParaRPr lang="en-US" dirty="0">
              <a:solidFill>
                <a:srgbClr val="000000"/>
              </a:solidFill>
            </a:endParaRPr>
          </a:p>
        </p:txBody>
      </p:sp>
      <p:sp>
        <p:nvSpPr>
          <p:cNvPr id="8" name="CasellaDiTesto 7"/>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limitations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ttangolo 37"/>
          <p:cNvSpPr/>
          <p:nvPr/>
        </p:nvSpPr>
        <p:spPr>
          <a:xfrm>
            <a:off x="4103440" y="4581128"/>
            <a:ext cx="4536504" cy="1440160"/>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Rettangolo 36"/>
          <p:cNvSpPr/>
          <p:nvPr/>
        </p:nvSpPr>
        <p:spPr>
          <a:xfrm>
            <a:off x="539552" y="4581128"/>
            <a:ext cx="2880320" cy="1440160"/>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9" name="CasellaDiTesto 8"/>
          <p:cNvSpPr txBox="1"/>
          <p:nvPr/>
        </p:nvSpPr>
        <p:spPr>
          <a:xfrm>
            <a:off x="6264696" y="332656"/>
            <a:ext cx="2915816" cy="830997"/>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why focusing on </a:t>
            </a:r>
            <a:r>
              <a:rPr lang="en-US"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endPar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10" name="Rectangle 2"/>
          <p:cNvSpPr>
            <a:spLocks noChangeArrowheads="1"/>
          </p:cNvSpPr>
          <p:nvPr/>
        </p:nvSpPr>
        <p:spPr bwMode="auto">
          <a:xfrm>
            <a:off x="-36512" y="1124744"/>
            <a:ext cx="8928992" cy="2448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8080" rIns="0" bIns="0"/>
          <a:lstStyle>
            <a:lvl1pPr marL="338138" indent="-33020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9pPr>
          </a:lstStyle>
          <a:p>
            <a:pPr marL="263525" indent="0" algn="just" eaLnBrk="1">
              <a:lnSpc>
                <a:spcPct val="83000"/>
              </a:lnSpc>
              <a:spcAft>
                <a:spcPts val="1413"/>
              </a:spcAft>
              <a:buClrTx/>
              <a:buFontTx/>
              <a:buNone/>
              <a:defRPr/>
            </a:pPr>
            <a:endParaRPr lang="en-US" altLang="it-IT" sz="2800" b="1" dirty="0">
              <a:solidFill>
                <a:srgbClr val="800000"/>
              </a:solidFill>
              <a:latin typeface="+mj-lt"/>
            </a:endParaRPr>
          </a:p>
          <a:p>
            <a:pPr marL="263525" indent="0" algn="just">
              <a:lnSpc>
                <a:spcPct val="83000"/>
              </a:lnSpc>
              <a:spcAft>
                <a:spcPts val="1413"/>
              </a:spcAft>
              <a:buSzPct val="100000"/>
              <a:defRPr/>
            </a:pPr>
            <a:r>
              <a:rPr lang="en-US" altLang="it-IT" dirty="0">
                <a:solidFill>
                  <a:srgbClr val="000000"/>
                </a:solidFill>
                <a:latin typeface="+mj-lt"/>
                <a:cs typeface="Vrinda" pitchFamily="34" charset="0"/>
              </a:rPr>
              <a:t>It was postulated and proved that </a:t>
            </a:r>
            <a:r>
              <a:rPr lang="en-US" altLang="it-IT" b="1" dirty="0">
                <a:solidFill>
                  <a:srgbClr val="800000"/>
                </a:solidFill>
                <a:latin typeface="+mj-lt"/>
                <a:cs typeface="Vrinda" pitchFamily="34" charset="0"/>
              </a:rPr>
              <a:t>EA</a:t>
            </a:r>
            <a:r>
              <a:rPr lang="en-US" altLang="it-IT" dirty="0">
                <a:solidFill>
                  <a:srgbClr val="000000"/>
                </a:solidFill>
                <a:latin typeface="+mj-lt"/>
                <a:cs typeface="Vrinda" pitchFamily="34" charset="0"/>
              </a:rPr>
              <a:t> represents a </a:t>
            </a:r>
            <a:r>
              <a:rPr lang="en-US" altLang="it-IT" b="1" dirty="0">
                <a:solidFill>
                  <a:srgbClr val="800000"/>
                </a:solidFill>
                <a:latin typeface="+mj-lt"/>
                <a:cs typeface="Vrinda" pitchFamily="34" charset="0"/>
              </a:rPr>
              <a:t>functional dimensional</a:t>
            </a:r>
            <a:r>
              <a:rPr lang="en-US" altLang="it-IT" dirty="0">
                <a:solidFill>
                  <a:srgbClr val="800000"/>
                </a:solidFill>
                <a:latin typeface="+mj-lt"/>
                <a:cs typeface="Vrinda" pitchFamily="34" charset="0"/>
              </a:rPr>
              <a:t> </a:t>
            </a:r>
            <a:r>
              <a:rPr lang="en-US" altLang="it-IT" dirty="0">
                <a:solidFill>
                  <a:srgbClr val="000000"/>
                </a:solidFill>
                <a:latin typeface="+mj-lt"/>
                <a:cs typeface="Vrinda" pitchFamily="34" charset="0"/>
              </a:rPr>
              <a:t>in several </a:t>
            </a:r>
            <a:r>
              <a:rPr lang="en-US" altLang="it-IT" b="1" dirty="0">
                <a:solidFill>
                  <a:srgbClr val="800000"/>
                </a:solidFill>
                <a:latin typeface="+mj-lt"/>
                <a:cs typeface="Vrinda" pitchFamily="34" charset="0"/>
              </a:rPr>
              <a:t>psychopathological disorders</a:t>
            </a:r>
            <a:r>
              <a:rPr lang="en-US" altLang="it-IT" dirty="0">
                <a:solidFill>
                  <a:srgbClr val="800000"/>
                </a:solidFill>
                <a:latin typeface="+mj-lt"/>
                <a:cs typeface="Vrinda" pitchFamily="34" charset="0"/>
              </a:rPr>
              <a:t> </a:t>
            </a:r>
            <a:r>
              <a:rPr lang="en-US" altLang="it-IT" sz="1400" dirty="0">
                <a:solidFill>
                  <a:srgbClr val="000000"/>
                </a:solidFill>
                <a:latin typeface="+mj-lt"/>
                <a:cs typeface="Vrinda" pitchFamily="34" charset="0"/>
              </a:rPr>
              <a:t>(for a review see:</a:t>
            </a:r>
            <a:r>
              <a:rPr lang="en-US" altLang="it-IT" sz="1400" dirty="0">
                <a:solidFill>
                  <a:srgbClr val="000000"/>
                </a:solidFill>
                <a:cs typeface="Vrinda" pitchFamily="34" charset="0"/>
              </a:rPr>
              <a:t> </a:t>
            </a:r>
            <a:r>
              <a:rPr lang="en-US" altLang="it-IT" sz="1400" dirty="0">
                <a:solidFill>
                  <a:srgbClr val="000000"/>
                </a:solidFill>
                <a:latin typeface="+mj-lt"/>
                <a:cs typeface="Vrinda" pitchFamily="34" charset="0"/>
              </a:rPr>
              <a:t>Chawla &amp; </a:t>
            </a:r>
            <a:r>
              <a:rPr lang="en-US" altLang="it-IT" sz="1400" dirty="0" err="1">
                <a:solidFill>
                  <a:srgbClr val="000000"/>
                </a:solidFill>
                <a:latin typeface="+mj-lt"/>
                <a:cs typeface="Vrinda" pitchFamily="34" charset="0"/>
              </a:rPr>
              <a:t>Ostafin</a:t>
            </a:r>
            <a:r>
              <a:rPr lang="en-US" altLang="it-IT" sz="1400" dirty="0">
                <a:solidFill>
                  <a:srgbClr val="000000"/>
                </a:solidFill>
                <a:latin typeface="+mj-lt"/>
                <a:cs typeface="Vrinda" pitchFamily="34" charset="0"/>
              </a:rPr>
              <a:t>, 2007; Hayes et al., 1996)</a:t>
            </a:r>
            <a:r>
              <a:rPr lang="en-US" altLang="it-IT" dirty="0">
                <a:solidFill>
                  <a:srgbClr val="000000"/>
                </a:solidFill>
                <a:latin typeface="+mj-lt"/>
                <a:cs typeface="Vrinda" pitchFamily="34" charset="0"/>
              </a:rPr>
              <a:t>, including </a:t>
            </a:r>
            <a:r>
              <a:rPr lang="en-US" altLang="it-IT" b="1" dirty="0">
                <a:solidFill>
                  <a:srgbClr val="800000"/>
                </a:solidFill>
                <a:latin typeface="+mj-lt"/>
                <a:cs typeface="Vrinda" pitchFamily="34" charset="0"/>
              </a:rPr>
              <a:t>Substance Use Disorders</a:t>
            </a:r>
            <a:r>
              <a:rPr lang="en-US" altLang="it-IT" b="1" dirty="0">
                <a:solidFill>
                  <a:srgbClr val="7E0021"/>
                </a:solidFill>
                <a:latin typeface="+mj-lt"/>
                <a:cs typeface="Vrinda" pitchFamily="34" charset="0"/>
              </a:rPr>
              <a:t> </a:t>
            </a:r>
            <a:r>
              <a:rPr lang="en-US" altLang="it-IT" dirty="0">
                <a:solidFill>
                  <a:srgbClr val="000000"/>
                </a:solidFill>
                <a:latin typeface="+mj-lt"/>
                <a:cs typeface="Vrinda" pitchFamily="34" charset="0"/>
              </a:rPr>
              <a:t>(</a:t>
            </a:r>
            <a:r>
              <a:rPr lang="en-US" altLang="it-IT" b="1" dirty="0">
                <a:solidFill>
                  <a:srgbClr val="800000"/>
                </a:solidFill>
                <a:latin typeface="+mj-lt"/>
                <a:cs typeface="Vrinda" pitchFamily="34" charset="0"/>
              </a:rPr>
              <a:t>SUDs</a:t>
            </a:r>
            <a:r>
              <a:rPr lang="en-US" altLang="it-IT" dirty="0">
                <a:solidFill>
                  <a:srgbClr val="000000"/>
                </a:solidFill>
                <a:latin typeface="+mj-lt"/>
                <a:cs typeface="Vrinda" pitchFamily="34" charset="0"/>
              </a:rPr>
              <a:t>).</a:t>
            </a:r>
          </a:p>
          <a:p>
            <a:pPr marL="263525" indent="0" algn="just" eaLnBrk="1">
              <a:lnSpc>
                <a:spcPct val="83000"/>
              </a:lnSpc>
              <a:spcAft>
                <a:spcPts val="1413"/>
              </a:spcAft>
              <a:buSzPct val="100000"/>
              <a:defRPr/>
            </a:pPr>
            <a:r>
              <a:rPr lang="en-US" altLang="it-IT" dirty="0">
                <a:solidFill>
                  <a:srgbClr val="000000"/>
                </a:solidFill>
                <a:latin typeface="+mj-lt"/>
                <a:cs typeface="Vrinda" pitchFamily="34" charset="0"/>
              </a:rPr>
              <a:t>In clinical and experimental research, there is a </a:t>
            </a:r>
            <a:r>
              <a:rPr lang="en-US" altLang="it-IT" b="1" dirty="0">
                <a:solidFill>
                  <a:srgbClr val="800000"/>
                </a:solidFill>
                <a:latin typeface="+mj-lt"/>
                <a:cs typeface="Vrinda" pitchFamily="34" charset="0"/>
              </a:rPr>
              <a:t>working in progress discussion</a:t>
            </a:r>
            <a:r>
              <a:rPr lang="en-US" altLang="it-IT" dirty="0">
                <a:solidFill>
                  <a:srgbClr val="800000"/>
                </a:solidFill>
                <a:latin typeface="+mj-lt"/>
                <a:cs typeface="Vrinda" pitchFamily="34" charset="0"/>
              </a:rPr>
              <a:t> </a:t>
            </a:r>
            <a:r>
              <a:rPr lang="en-US" altLang="it-IT" dirty="0">
                <a:solidFill>
                  <a:srgbClr val="000000"/>
                </a:solidFill>
                <a:latin typeface="+mj-lt"/>
                <a:cs typeface="Vrinda" pitchFamily="34" charset="0"/>
              </a:rPr>
              <a:t>about the </a:t>
            </a:r>
            <a:r>
              <a:rPr lang="en-US" altLang="it-IT" b="1" dirty="0">
                <a:solidFill>
                  <a:srgbClr val="800000"/>
                </a:solidFill>
                <a:latin typeface="+mj-lt"/>
                <a:cs typeface="Vrinda" pitchFamily="34" charset="0"/>
              </a:rPr>
              <a:t>relation</a:t>
            </a:r>
            <a:r>
              <a:rPr lang="en-US" altLang="it-IT" dirty="0">
                <a:solidFill>
                  <a:srgbClr val="000000"/>
                </a:solidFill>
                <a:latin typeface="+mj-lt"/>
                <a:cs typeface="Vrinda" pitchFamily="34" charset="0"/>
              </a:rPr>
              <a:t> between</a:t>
            </a:r>
            <a:r>
              <a:rPr lang="en-US" altLang="it-IT" b="1" dirty="0">
                <a:solidFill>
                  <a:srgbClr val="7E0021"/>
                </a:solidFill>
                <a:latin typeface="+mj-lt"/>
                <a:cs typeface="Vrinda" pitchFamily="34" charset="0"/>
              </a:rPr>
              <a:t> EA</a:t>
            </a:r>
            <a:r>
              <a:rPr lang="en-US" altLang="it-IT" dirty="0">
                <a:solidFill>
                  <a:srgbClr val="000000"/>
                </a:solidFill>
                <a:latin typeface="+mj-lt"/>
                <a:cs typeface="Vrinda" pitchFamily="34" charset="0"/>
              </a:rPr>
              <a:t> and </a:t>
            </a:r>
            <a:r>
              <a:rPr lang="en-US" altLang="it-IT" b="1" dirty="0">
                <a:solidFill>
                  <a:srgbClr val="800000"/>
                </a:solidFill>
                <a:latin typeface="+mj-lt"/>
                <a:cs typeface="Vrinda" pitchFamily="34" charset="0"/>
              </a:rPr>
              <a:t>emotion regulation</a:t>
            </a:r>
            <a:r>
              <a:rPr lang="en-US" altLang="it-IT" dirty="0">
                <a:solidFill>
                  <a:srgbClr val="000000"/>
                </a:solidFill>
                <a:latin typeface="+mj-lt"/>
                <a:cs typeface="Vrinda" pitchFamily="34" charset="0"/>
              </a:rPr>
              <a:t>:</a:t>
            </a:r>
          </a:p>
          <a:p>
            <a:pPr algn="just" eaLnBrk="1">
              <a:lnSpc>
                <a:spcPct val="83000"/>
              </a:lnSpc>
              <a:spcAft>
                <a:spcPts val="1413"/>
              </a:spcAft>
              <a:buClrTx/>
              <a:buFontTx/>
              <a:buNone/>
              <a:defRPr/>
            </a:pPr>
            <a:r>
              <a:rPr lang="en-US" altLang="it-IT" sz="2800" b="1" dirty="0">
                <a:solidFill>
                  <a:srgbClr val="000000"/>
                </a:solidFill>
                <a:latin typeface="+mj-lt"/>
              </a:rPr>
              <a:t> </a:t>
            </a:r>
          </a:p>
          <a:p>
            <a:pPr algn="just" eaLnBrk="1">
              <a:lnSpc>
                <a:spcPct val="83000"/>
              </a:lnSpc>
              <a:spcAft>
                <a:spcPts val="1413"/>
              </a:spcAft>
              <a:buClrTx/>
              <a:buFontTx/>
              <a:buNone/>
              <a:defRPr/>
            </a:pPr>
            <a:r>
              <a:rPr lang="it-IT" altLang="it-IT" sz="2800" dirty="0">
                <a:solidFill>
                  <a:srgbClr val="000000"/>
                </a:solidFill>
                <a:latin typeface="+mj-lt"/>
              </a:rPr>
              <a:t>      </a:t>
            </a:r>
          </a:p>
          <a:p>
            <a:pPr algn="just" eaLnBrk="1">
              <a:lnSpc>
                <a:spcPct val="83000"/>
              </a:lnSpc>
              <a:spcAft>
                <a:spcPts val="1413"/>
              </a:spcAft>
              <a:buClrTx/>
              <a:buFontTx/>
              <a:buNone/>
              <a:defRPr/>
            </a:pPr>
            <a:r>
              <a:rPr lang="it-IT" altLang="it-IT" sz="2800" dirty="0">
                <a:solidFill>
                  <a:srgbClr val="000000"/>
                </a:solidFill>
                <a:latin typeface="+mj-lt"/>
              </a:rPr>
              <a:t>  </a:t>
            </a:r>
          </a:p>
          <a:p>
            <a:pPr algn="just" eaLnBrk="1">
              <a:lnSpc>
                <a:spcPct val="83000"/>
              </a:lnSpc>
              <a:spcAft>
                <a:spcPts val="1413"/>
              </a:spcAft>
              <a:buClrTx/>
              <a:buFontTx/>
              <a:buNone/>
              <a:defRPr/>
            </a:pPr>
            <a:endParaRPr lang="it-IT" altLang="it-IT" sz="2800" dirty="0">
              <a:solidFill>
                <a:srgbClr val="000000"/>
              </a:solidFill>
              <a:latin typeface="+mj-lt"/>
            </a:endParaRPr>
          </a:p>
          <a:p>
            <a:pPr algn="just" eaLnBrk="1">
              <a:lnSpc>
                <a:spcPct val="83000"/>
              </a:lnSpc>
              <a:spcAft>
                <a:spcPts val="1413"/>
              </a:spcAft>
              <a:buClrTx/>
              <a:buFontTx/>
              <a:buNone/>
              <a:defRPr/>
            </a:pPr>
            <a:endParaRPr lang="it-IT" altLang="it-IT" sz="3200" b="1" dirty="0">
              <a:solidFill>
                <a:srgbClr val="000000"/>
              </a:solidFill>
              <a:latin typeface="+mj-lt"/>
            </a:endParaRPr>
          </a:p>
          <a:p>
            <a:pPr algn="just" eaLnBrk="1">
              <a:lnSpc>
                <a:spcPct val="83000"/>
              </a:lnSpc>
              <a:spcAft>
                <a:spcPts val="1413"/>
              </a:spcAft>
              <a:buClrTx/>
              <a:buFontTx/>
              <a:buNone/>
              <a:defRPr/>
            </a:pPr>
            <a:r>
              <a:rPr lang="it-IT" altLang="it-IT" sz="2800" dirty="0">
                <a:solidFill>
                  <a:srgbClr val="000000"/>
                </a:solidFill>
                <a:latin typeface="+mj-lt"/>
              </a:rPr>
              <a:t>   </a:t>
            </a:r>
          </a:p>
        </p:txBody>
      </p:sp>
      <p:cxnSp>
        <p:nvCxnSpPr>
          <p:cNvPr id="13" name="Connettore 1 12"/>
          <p:cNvCxnSpPr/>
          <p:nvPr/>
        </p:nvCxnSpPr>
        <p:spPr>
          <a:xfrm>
            <a:off x="467544" y="3861048"/>
            <a:ext cx="5904656" cy="0"/>
          </a:xfrm>
          <a:prstGeom prst="line">
            <a:avLst/>
          </a:prstGeom>
          <a:ln w="1905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324544" y="4655458"/>
            <a:ext cx="4463480" cy="1323439"/>
          </a:xfrm>
          <a:prstGeom prst="rect">
            <a:avLst/>
          </a:prstGeom>
          <a:noFill/>
        </p:spPr>
        <p:txBody>
          <a:bodyPr wrap="square" rtlCol="0">
            <a:spAutoFit/>
          </a:bodyPr>
          <a:lstStyle/>
          <a:p>
            <a:pPr marL="82550" algn="ctr">
              <a:defRPr/>
            </a:pPr>
            <a:r>
              <a:rPr lang="en-US" altLang="it-IT" b="1" dirty="0">
                <a:solidFill>
                  <a:srgbClr val="800000"/>
                </a:solidFill>
                <a:latin typeface="+mj-lt"/>
                <a:ea typeface="Microsoft YaHei" charset="0"/>
                <a:cs typeface="Vrinda" pitchFamily="34" charset="0"/>
              </a:rPr>
              <a:t>EA REPRESENTS</a:t>
            </a:r>
          </a:p>
          <a:p>
            <a:pPr marL="82550" algn="ctr">
              <a:defRPr/>
            </a:pPr>
            <a:r>
              <a:rPr lang="en-US" altLang="it-IT" b="1" dirty="0">
                <a:solidFill>
                  <a:srgbClr val="800000"/>
                </a:solidFill>
                <a:latin typeface="+mj-lt"/>
                <a:ea typeface="Microsoft YaHei" charset="0"/>
                <a:cs typeface="Vrinda" pitchFamily="34" charset="0"/>
              </a:rPr>
              <a:t>A SPECIFIC FORM</a:t>
            </a:r>
          </a:p>
          <a:p>
            <a:pPr marL="82550" algn="ctr">
              <a:defRPr/>
            </a:pPr>
            <a:r>
              <a:rPr lang="en-US" altLang="it-IT" b="1" dirty="0">
                <a:solidFill>
                  <a:srgbClr val="800000"/>
                </a:solidFill>
                <a:latin typeface="+mj-lt"/>
                <a:ea typeface="Microsoft YaHei" charset="0"/>
                <a:cs typeface="Vrinda" pitchFamily="34" charset="0"/>
              </a:rPr>
              <a:t>OF EMOTION REGULATION </a:t>
            </a:r>
          </a:p>
          <a:p>
            <a:pPr marL="82550" algn="ctr">
              <a:defRPr/>
            </a:pPr>
            <a:endParaRPr lang="en-US" altLang="it-IT" sz="800" dirty="0">
              <a:solidFill>
                <a:srgbClr val="000000"/>
              </a:solidFill>
              <a:latin typeface="+mj-lt"/>
              <a:ea typeface="Microsoft YaHei" charset="0"/>
              <a:cs typeface="Vrinda" pitchFamily="34" charset="0"/>
            </a:endParaRPr>
          </a:p>
          <a:p>
            <a:pPr marL="82550" algn="ctr">
              <a:defRPr/>
            </a:pPr>
            <a:r>
              <a:rPr lang="en-US" altLang="it-IT" sz="1400" dirty="0">
                <a:solidFill>
                  <a:srgbClr val="000000"/>
                </a:solidFill>
                <a:latin typeface="+mj-lt"/>
                <a:ea typeface="Microsoft YaHei" charset="0"/>
                <a:cs typeface="Vrinda" pitchFamily="34" charset="0"/>
              </a:rPr>
              <a:t>(Hoffman &amp; </a:t>
            </a:r>
            <a:r>
              <a:rPr lang="en-US" altLang="it-IT" sz="1400" dirty="0" err="1">
                <a:solidFill>
                  <a:srgbClr val="000000"/>
                </a:solidFill>
                <a:latin typeface="+mj-lt"/>
                <a:ea typeface="Microsoft YaHei" charset="0"/>
                <a:cs typeface="Vrinda" pitchFamily="34" charset="0"/>
              </a:rPr>
              <a:t>Asmundson</a:t>
            </a:r>
            <a:r>
              <a:rPr lang="en-US" altLang="it-IT" sz="1400" dirty="0">
                <a:solidFill>
                  <a:srgbClr val="000000"/>
                </a:solidFill>
                <a:latin typeface="+mj-lt"/>
                <a:ea typeface="Microsoft YaHei" charset="0"/>
                <a:cs typeface="Vrinda" pitchFamily="34" charset="0"/>
              </a:rPr>
              <a:t>, 2008)</a:t>
            </a:r>
          </a:p>
          <a:p>
            <a:pPr marL="82550" algn="ctr">
              <a:defRPr/>
            </a:pPr>
            <a:endParaRPr lang="en-US" altLang="it-IT" sz="400" dirty="0">
              <a:solidFill>
                <a:srgbClr val="000000"/>
              </a:solidFill>
              <a:latin typeface="+mj-lt"/>
              <a:ea typeface="Microsoft YaHei" charset="0"/>
              <a:cs typeface="Vrinda" pitchFamily="34" charset="0"/>
            </a:endParaRPr>
          </a:p>
        </p:txBody>
      </p:sp>
      <p:cxnSp>
        <p:nvCxnSpPr>
          <p:cNvPr id="26" name="Connettore 1 25"/>
          <p:cNvCxnSpPr/>
          <p:nvPr/>
        </p:nvCxnSpPr>
        <p:spPr>
          <a:xfrm>
            <a:off x="467544" y="3429000"/>
            <a:ext cx="0" cy="432048"/>
          </a:xfrm>
          <a:prstGeom prst="line">
            <a:avLst/>
          </a:prstGeom>
          <a:ln w="1905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Connettore 2 28"/>
          <p:cNvCxnSpPr/>
          <p:nvPr/>
        </p:nvCxnSpPr>
        <p:spPr>
          <a:xfrm>
            <a:off x="1979712" y="3861048"/>
            <a:ext cx="0" cy="722402"/>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6" name="CasellaDiTesto 35"/>
          <p:cNvSpPr txBox="1"/>
          <p:nvPr/>
        </p:nvSpPr>
        <p:spPr>
          <a:xfrm>
            <a:off x="3887416" y="4655458"/>
            <a:ext cx="4932040" cy="1323439"/>
          </a:xfrm>
          <a:prstGeom prst="rect">
            <a:avLst/>
          </a:prstGeom>
          <a:noFill/>
        </p:spPr>
        <p:txBody>
          <a:bodyPr wrap="square" rtlCol="0">
            <a:spAutoFit/>
          </a:bodyPr>
          <a:lstStyle/>
          <a:p>
            <a:pPr marL="82550" algn="ctr">
              <a:defRPr/>
            </a:pPr>
            <a:r>
              <a:rPr lang="en-US" altLang="it-IT" b="1" dirty="0">
                <a:solidFill>
                  <a:srgbClr val="800000"/>
                </a:solidFill>
                <a:latin typeface="+mj-lt"/>
                <a:ea typeface="Microsoft YaHei" charset="0"/>
                <a:cs typeface="Vrinda" pitchFamily="34" charset="0"/>
              </a:rPr>
              <a:t>EA IS A COMMON PATHOLOGICAL FUNCTION</a:t>
            </a:r>
          </a:p>
          <a:p>
            <a:pPr marL="82550" algn="ctr">
              <a:defRPr/>
            </a:pPr>
            <a:r>
              <a:rPr lang="en-US" altLang="it-IT" b="1" dirty="0">
                <a:solidFill>
                  <a:srgbClr val="800000"/>
                </a:solidFill>
                <a:latin typeface="+mj-lt"/>
                <a:ea typeface="Microsoft YaHei" charset="0"/>
                <a:cs typeface="Vrinda" pitchFamily="34" charset="0"/>
              </a:rPr>
              <a:t>OF PARTICULAR EMOTIONAL</a:t>
            </a:r>
          </a:p>
          <a:p>
            <a:pPr marL="82550" algn="ctr">
              <a:defRPr/>
            </a:pPr>
            <a:r>
              <a:rPr lang="en-US" altLang="it-IT" b="1" dirty="0">
                <a:solidFill>
                  <a:srgbClr val="800000"/>
                </a:solidFill>
                <a:latin typeface="+mj-lt"/>
                <a:ea typeface="Microsoft YaHei" charset="0"/>
                <a:cs typeface="Vrinda" pitchFamily="34" charset="0"/>
              </a:rPr>
              <a:t>REGULATION STRATEGIES </a:t>
            </a:r>
          </a:p>
          <a:p>
            <a:pPr marL="82550" algn="ctr">
              <a:defRPr/>
            </a:pPr>
            <a:endParaRPr lang="en-US" altLang="it-IT" sz="800" dirty="0">
              <a:solidFill>
                <a:srgbClr val="000000"/>
              </a:solidFill>
              <a:latin typeface="+mj-lt"/>
              <a:ea typeface="Microsoft YaHei" charset="0"/>
              <a:cs typeface="Vrinda" pitchFamily="34" charset="0"/>
            </a:endParaRPr>
          </a:p>
          <a:p>
            <a:pPr marL="82550" algn="ctr">
              <a:defRPr/>
            </a:pPr>
            <a:r>
              <a:rPr lang="en-US" altLang="it-IT" sz="1400" dirty="0">
                <a:solidFill>
                  <a:srgbClr val="000000"/>
                </a:solidFill>
                <a:latin typeface="+mj-lt"/>
                <a:ea typeface="Microsoft YaHei" charset="0"/>
                <a:cs typeface="Vrinda" pitchFamily="34" charset="0"/>
              </a:rPr>
              <a:t>(Boulanger, Hayes &amp; </a:t>
            </a:r>
            <a:r>
              <a:rPr lang="en-US" altLang="it-IT" sz="1400" dirty="0" err="1">
                <a:solidFill>
                  <a:srgbClr val="000000"/>
                </a:solidFill>
                <a:latin typeface="+mj-lt"/>
                <a:ea typeface="Microsoft YaHei" charset="0"/>
                <a:cs typeface="Vrinda" pitchFamily="34" charset="0"/>
              </a:rPr>
              <a:t>Pistorello</a:t>
            </a:r>
            <a:r>
              <a:rPr lang="en-US" altLang="it-IT" sz="1400" dirty="0">
                <a:solidFill>
                  <a:srgbClr val="000000"/>
                </a:solidFill>
                <a:latin typeface="+mj-lt"/>
                <a:ea typeface="Microsoft YaHei" charset="0"/>
                <a:cs typeface="Vrinda" pitchFamily="34" charset="0"/>
              </a:rPr>
              <a:t>, 2010)</a:t>
            </a:r>
          </a:p>
          <a:p>
            <a:pPr marL="82550" algn="ctr">
              <a:defRPr/>
            </a:pPr>
            <a:endParaRPr lang="en-US" altLang="it-IT" sz="400" dirty="0">
              <a:solidFill>
                <a:srgbClr val="000000"/>
              </a:solidFill>
              <a:latin typeface="+mj-lt"/>
              <a:ea typeface="Microsoft YaHei" charset="0"/>
              <a:cs typeface="Vrinda" pitchFamily="34" charset="0"/>
            </a:endParaRPr>
          </a:p>
        </p:txBody>
      </p:sp>
      <p:cxnSp>
        <p:nvCxnSpPr>
          <p:cNvPr id="43" name="Connettore 2 42"/>
          <p:cNvCxnSpPr/>
          <p:nvPr/>
        </p:nvCxnSpPr>
        <p:spPr>
          <a:xfrm>
            <a:off x="6372200" y="3861048"/>
            <a:ext cx="0" cy="722402"/>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8" name="Text Box 2"/>
          <p:cNvSpPr txBox="1">
            <a:spLocks noChangeArrowheads="1"/>
          </p:cNvSpPr>
          <p:nvPr/>
        </p:nvSpPr>
        <p:spPr bwMode="auto">
          <a:xfrm>
            <a:off x="1" y="2188666"/>
            <a:ext cx="8820472" cy="3544590"/>
          </a:xfrm>
          <a:prstGeom prst="rect">
            <a:avLst/>
          </a:prstGeom>
          <a:noFill/>
          <a:ln w="9525" cap="flat">
            <a:noFill/>
            <a:round/>
            <a:headEnd/>
            <a:tailEnd/>
          </a:ln>
          <a:effectLst/>
        </p:spPr>
        <p:txBody>
          <a:bodyPr lIns="0" tIns="28080" rIns="0" bIns="0"/>
          <a:lstStyle/>
          <a:p>
            <a:pPr marL="266700" algn="just" eaLnBrk="1">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en-US" dirty="0">
              <a:solidFill>
                <a:srgbClr val="000000"/>
              </a:solidFill>
            </a:endParaRPr>
          </a:p>
          <a:p>
            <a:pPr marL="266700" algn="just" eaLnBrk="1">
              <a:buClrTx/>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en-US" dirty="0">
              <a:solidFill>
                <a:srgbClr val="000000"/>
              </a:solidFill>
            </a:endParaRPr>
          </a:p>
          <a:p>
            <a:pPr marL="266700" algn="just" eaLnBrk="1">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r>
              <a:rPr lang="en-US" dirty="0">
                <a:solidFill>
                  <a:srgbClr val="000000"/>
                </a:solidFill>
              </a:rPr>
              <a:t>Additional </a:t>
            </a:r>
            <a:r>
              <a:rPr lang="en-US" b="1" dirty="0">
                <a:solidFill>
                  <a:srgbClr val="7E0021"/>
                </a:solidFill>
              </a:rPr>
              <a:t>clinical controlled trials</a:t>
            </a:r>
            <a:r>
              <a:rPr lang="en-US" dirty="0">
                <a:solidFill>
                  <a:srgbClr val="000000"/>
                </a:solidFill>
              </a:rPr>
              <a:t> are recommended to </a:t>
            </a:r>
            <a:r>
              <a:rPr lang="en-US" b="1" dirty="0">
                <a:solidFill>
                  <a:srgbClr val="800000"/>
                </a:solidFill>
              </a:rPr>
              <a:t>prove the specificity of DBT in reducing EA</a:t>
            </a:r>
            <a:r>
              <a:rPr lang="en-US" dirty="0">
                <a:solidFill>
                  <a:srgbClr val="000000"/>
                </a:solidFill>
              </a:rPr>
              <a:t>, as well as further </a:t>
            </a:r>
            <a:r>
              <a:rPr lang="en-US" b="1" dirty="0">
                <a:solidFill>
                  <a:srgbClr val="800000"/>
                </a:solidFill>
              </a:rPr>
              <a:t>process-outcome studies</a:t>
            </a:r>
            <a:r>
              <a:rPr lang="en-US" dirty="0">
                <a:solidFill>
                  <a:srgbClr val="000000"/>
                </a:solidFill>
              </a:rPr>
              <a:t> are necessary in order to </a:t>
            </a:r>
            <a:r>
              <a:rPr lang="en-US" b="1" dirty="0">
                <a:solidFill>
                  <a:srgbClr val="800000"/>
                </a:solidFill>
              </a:rPr>
              <a:t>understand</a:t>
            </a:r>
            <a:r>
              <a:rPr lang="en-US" dirty="0">
                <a:solidFill>
                  <a:srgbClr val="000000"/>
                </a:solidFill>
              </a:rPr>
              <a:t> which </a:t>
            </a:r>
            <a:r>
              <a:rPr lang="en-US" b="1" dirty="0">
                <a:solidFill>
                  <a:srgbClr val="800000"/>
                </a:solidFill>
              </a:rPr>
              <a:t>aspects of DBT intervention</a:t>
            </a:r>
            <a:r>
              <a:rPr lang="en-US" dirty="0">
                <a:solidFill>
                  <a:srgbClr val="000000"/>
                </a:solidFill>
              </a:rPr>
              <a:t> might have a </a:t>
            </a:r>
            <a:r>
              <a:rPr lang="en-US" b="1" dirty="0">
                <a:solidFill>
                  <a:srgbClr val="800000"/>
                </a:solidFill>
              </a:rPr>
              <a:t>better effect on EA</a:t>
            </a:r>
            <a:r>
              <a:rPr lang="en-US" dirty="0">
                <a:solidFill>
                  <a:srgbClr val="000000"/>
                </a:solidFill>
              </a:rPr>
              <a:t> decrease. </a:t>
            </a:r>
          </a:p>
          <a:p>
            <a:pPr marL="266700" algn="just" eaLnBrk="1">
              <a:buClrTx/>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en-US" dirty="0">
              <a:solidFill>
                <a:srgbClr val="000000"/>
              </a:solidFill>
            </a:endParaRPr>
          </a:p>
          <a:p>
            <a:pPr marL="266700" algn="just" eaLnBrk="1">
              <a:buClrTx/>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en-US" dirty="0">
              <a:solidFill>
                <a:srgbClr val="000000"/>
              </a:solidFill>
            </a:endParaRPr>
          </a:p>
          <a:p>
            <a:pPr marL="266700" algn="just" eaLnBrk="1">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r>
              <a:rPr lang="en-US" b="1" dirty="0">
                <a:solidFill>
                  <a:srgbClr val="800000"/>
                </a:solidFill>
              </a:rPr>
              <a:t>Follow-up studies</a:t>
            </a:r>
            <a:r>
              <a:rPr lang="en-US" dirty="0">
                <a:solidFill>
                  <a:srgbClr val="000000"/>
                </a:solidFill>
              </a:rPr>
              <a:t> should be carried out to evaluate the </a:t>
            </a:r>
            <a:r>
              <a:rPr lang="en-US" b="1" dirty="0">
                <a:solidFill>
                  <a:srgbClr val="800000"/>
                </a:solidFill>
              </a:rPr>
              <a:t>stability of EA and emotional dysregulation</a:t>
            </a:r>
            <a:r>
              <a:rPr lang="en-US" dirty="0">
                <a:solidFill>
                  <a:srgbClr val="000000"/>
                </a:solidFill>
              </a:rPr>
              <a:t> levels reached at the end of treatment and </a:t>
            </a:r>
            <a:r>
              <a:rPr lang="en-US" b="1" dirty="0">
                <a:solidFill>
                  <a:srgbClr val="800000"/>
                </a:solidFill>
              </a:rPr>
              <a:t>their role</a:t>
            </a:r>
            <a:r>
              <a:rPr lang="en-US" dirty="0">
                <a:solidFill>
                  <a:srgbClr val="000000"/>
                </a:solidFill>
              </a:rPr>
              <a:t> in </a:t>
            </a:r>
            <a:r>
              <a:rPr lang="en-US" b="1" dirty="0">
                <a:solidFill>
                  <a:srgbClr val="800000"/>
                </a:solidFill>
              </a:rPr>
              <a:t>long-term relapse </a:t>
            </a:r>
            <a:r>
              <a:rPr lang="en-US" b="1" dirty="0">
                <a:solidFill>
                  <a:srgbClr val="7E0021"/>
                </a:solidFill>
              </a:rPr>
              <a:t>prevention.</a:t>
            </a:r>
            <a:r>
              <a:rPr lang="en-US" dirty="0">
                <a:solidFill>
                  <a:srgbClr val="7E0021"/>
                </a:solidFill>
              </a:rPr>
              <a:t> </a:t>
            </a:r>
          </a:p>
          <a:p>
            <a:pPr marL="266700" algn="just" eaLnBrk="1">
              <a:buClrTx/>
              <a:buFontTx/>
              <a:buNone/>
              <a:tabLst>
                <a:tab pos="2667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it-IT" dirty="0">
              <a:solidFill>
                <a:srgbClr val="000000"/>
              </a:solidFill>
            </a:endParaRPr>
          </a:p>
          <a:p>
            <a:pPr marL="293688" indent="-292100" algn="just" eaLnBrk="1">
              <a:buClrTx/>
              <a:buFontTx/>
              <a:buNone/>
              <a:tabLst>
                <a:tab pos="292100" algn="l"/>
                <a:tab pos="739775" algn="l"/>
                <a:tab pos="1189038" algn="l"/>
                <a:tab pos="1638300" algn="l"/>
                <a:tab pos="2087563" algn="l"/>
                <a:tab pos="2536825" algn="l"/>
                <a:tab pos="2986088" algn="l"/>
                <a:tab pos="3435350" algn="l"/>
                <a:tab pos="3884613" algn="l"/>
                <a:tab pos="4333875" algn="l"/>
                <a:tab pos="4783138" algn="l"/>
                <a:tab pos="5232400" algn="l"/>
                <a:tab pos="5681663" algn="l"/>
                <a:tab pos="6130925" algn="l"/>
                <a:tab pos="6580188" algn="l"/>
                <a:tab pos="7029450" algn="l"/>
                <a:tab pos="7478713" algn="l"/>
                <a:tab pos="7927975" algn="l"/>
                <a:tab pos="8377238" algn="l"/>
                <a:tab pos="8826500" algn="l"/>
                <a:tab pos="9275763" algn="l"/>
              </a:tabLst>
              <a:defRPr/>
            </a:pPr>
            <a:endParaRPr lang="it-IT" dirty="0">
              <a:solidFill>
                <a:srgbClr val="000000"/>
              </a:solidFill>
            </a:endParaRPr>
          </a:p>
        </p:txBody>
      </p:sp>
      <p:sp>
        <p:nvSpPr>
          <p:cNvPr id="7" name="CasellaDiTesto 6"/>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future perspectives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Rectangle 1"/>
          <p:cNvSpPr>
            <a:spLocks noChangeArrowheads="1"/>
          </p:cNvSpPr>
          <p:nvPr/>
        </p:nvSpPr>
        <p:spPr bwMode="auto">
          <a:xfrm>
            <a:off x="0" y="3284984"/>
            <a:ext cx="9165209" cy="936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7720" rIns="0" bIns="0" anchor="ctr"/>
          <a:lstStyle>
            <a:lvl1pPr marL="387350" indent="-334963">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1pPr>
            <a:lvl2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2pPr>
            <a:lvl3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3pPr>
            <a:lvl4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4pPr>
            <a:lvl5pPr>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87350" algn="l"/>
                <a:tab pos="835025" algn="l"/>
                <a:tab pos="1284288" algn="l"/>
                <a:tab pos="1733550" algn="l"/>
                <a:tab pos="2182813" algn="l"/>
                <a:tab pos="2632075" algn="l"/>
                <a:tab pos="3081338" algn="l"/>
                <a:tab pos="3530600" algn="l"/>
                <a:tab pos="3979863" algn="l"/>
                <a:tab pos="4429125" algn="l"/>
                <a:tab pos="4878388" algn="l"/>
                <a:tab pos="5327650" algn="l"/>
                <a:tab pos="5776913" algn="l"/>
                <a:tab pos="6226175" algn="l"/>
                <a:tab pos="6675438" algn="l"/>
                <a:tab pos="7124700" algn="l"/>
                <a:tab pos="7573963" algn="l"/>
                <a:tab pos="8023225" algn="l"/>
                <a:tab pos="8472488" algn="l"/>
                <a:tab pos="8921750" algn="l"/>
                <a:tab pos="9371013" algn="l"/>
              </a:tabLst>
              <a:defRPr>
                <a:solidFill>
                  <a:srgbClr val="FFFFFF"/>
                </a:solidFill>
                <a:latin typeface="Arial" charset="0"/>
                <a:ea typeface="Microsoft YaHei" charset="0"/>
                <a:cs typeface="Microsoft YaHei" charset="0"/>
              </a:defRPr>
            </a:lvl9pPr>
          </a:lstStyle>
          <a:p>
            <a:pPr algn="ctr" eaLnBrk="1" hangingPunct="1">
              <a:lnSpc>
                <a:spcPct val="73000"/>
              </a:lnSpc>
              <a:spcBef>
                <a:spcPts val="363"/>
              </a:spcBef>
              <a:buClrTx/>
              <a:buFontTx/>
              <a:buNone/>
              <a:defRPr/>
            </a:pPr>
            <a:r>
              <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THANK YOU FOR YOUR ATTENTION!</a:t>
            </a:r>
          </a:p>
          <a:p>
            <a:pPr algn="ctr" eaLnBrk="1" hangingPunct="1">
              <a:lnSpc>
                <a:spcPct val="73000"/>
              </a:lnSpc>
              <a:spcBef>
                <a:spcPts val="363"/>
              </a:spcBef>
              <a:buClrTx/>
              <a:buFontTx/>
              <a:buNone/>
              <a:defRPr/>
            </a:pPr>
            <a:endPar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ctr" eaLnBrk="1" hangingPunct="1">
              <a:lnSpc>
                <a:spcPct val="73000"/>
              </a:lnSpc>
              <a:spcBef>
                <a:spcPts val="363"/>
              </a:spcBef>
              <a:buClrTx/>
              <a:buFontTx/>
              <a:buNone/>
              <a:defRPr/>
            </a:pPr>
            <a:endPar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ctr" eaLnBrk="1" hangingPunct="1">
              <a:lnSpc>
                <a:spcPct val="73000"/>
              </a:lnSpc>
              <a:spcBef>
                <a:spcPts val="363"/>
              </a:spcBef>
              <a:buClrTx/>
              <a:buFontTx/>
              <a:buNone/>
              <a:defRPr/>
            </a:pPr>
            <a:endPar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ctr" eaLnBrk="1" hangingPunct="1">
              <a:lnSpc>
                <a:spcPct val="73000"/>
              </a:lnSpc>
              <a:spcBef>
                <a:spcPts val="363"/>
              </a:spcBef>
              <a:buClrTx/>
              <a:buFontTx/>
              <a:buNone/>
              <a:defRPr/>
            </a:pPr>
            <a:endPar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ctr" eaLnBrk="1" hangingPunct="1">
              <a:lnSpc>
                <a:spcPct val="95000"/>
              </a:lnSpc>
              <a:spcBef>
                <a:spcPts val="363"/>
              </a:spcBef>
              <a:buClrTx/>
              <a:buFontTx/>
              <a:buNone/>
              <a:defRPr/>
            </a:pPr>
            <a:r>
              <a:rPr lang="en-US" altLang="it-IT" sz="3000" b="1"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Any questions?</a:t>
            </a:r>
            <a:endParaRPr lang="it-IT" altLang="it-IT" sz="2800" b="1" dirty="0">
              <a:solidFill>
                <a:srgbClr val="000000"/>
              </a:solidFill>
              <a:latin typeface="Vrinda" pitchFamily="34" charset="0"/>
              <a:cs typeface="Vrinda"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1115616" y="3501008"/>
            <a:ext cx="6408712" cy="1152128"/>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1115616" y="3524235"/>
            <a:ext cx="6336704" cy="984885"/>
          </a:xfrm>
          <a:prstGeom prst="rect">
            <a:avLst/>
          </a:prstGeom>
          <a:ln>
            <a:noFill/>
          </a:ln>
        </p:spPr>
        <p:txBody>
          <a:bodyPr wrap="square">
            <a:spAutoFit/>
          </a:bodyPr>
          <a:lstStyle/>
          <a:p>
            <a:pPr marL="338138" indent="-328613" algn="ct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dirty="0">
                <a:solidFill>
                  <a:srgbClr val="000000"/>
                </a:solidFill>
                <a:latin typeface="+mj-lt"/>
                <a:ea typeface="바탕" pitchFamily="16" charset="-127"/>
              </a:rPr>
              <a:t>a </a:t>
            </a:r>
            <a:r>
              <a:rPr lang="en-US" b="1" dirty="0">
                <a:solidFill>
                  <a:srgbClr val="7E0021"/>
                </a:solidFill>
                <a:latin typeface="+mj-lt"/>
                <a:ea typeface="바탕" pitchFamily="16" charset="-127"/>
              </a:rPr>
              <a:t>mediator</a:t>
            </a:r>
            <a:r>
              <a:rPr lang="en-US" dirty="0">
                <a:solidFill>
                  <a:srgbClr val="000000"/>
                </a:solidFill>
                <a:latin typeface="+mj-lt"/>
                <a:ea typeface="바탕" pitchFamily="16" charset="-127"/>
              </a:rPr>
              <a:t> of relationship between</a:t>
            </a:r>
          </a:p>
          <a:p>
            <a:pPr marL="338138" indent="-328613" algn="ct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dirty="0">
                <a:solidFill>
                  <a:srgbClr val="000000"/>
                </a:solidFill>
                <a:latin typeface="+mj-lt"/>
                <a:ea typeface="바탕" pitchFamily="16" charset="-127"/>
              </a:rPr>
              <a:t>some different forms of </a:t>
            </a:r>
            <a:r>
              <a:rPr lang="en-US" b="1" dirty="0">
                <a:solidFill>
                  <a:srgbClr val="7E0021"/>
                </a:solidFill>
                <a:latin typeface="+mj-lt"/>
                <a:ea typeface="바탕" pitchFamily="16" charset="-127"/>
              </a:rPr>
              <a:t>psychological distress</a:t>
            </a:r>
            <a:r>
              <a:rPr lang="en-US" dirty="0">
                <a:solidFill>
                  <a:srgbClr val="000000"/>
                </a:solidFill>
                <a:latin typeface="+mj-lt"/>
                <a:ea typeface="바탕" pitchFamily="16" charset="-127"/>
              </a:rPr>
              <a:t> and </a:t>
            </a:r>
            <a:r>
              <a:rPr lang="en-US" b="1" dirty="0">
                <a:solidFill>
                  <a:srgbClr val="7E0021"/>
                </a:solidFill>
                <a:latin typeface="+mj-lt"/>
                <a:ea typeface="바탕" pitchFamily="16" charset="-127"/>
              </a:rPr>
              <a:t>substance use</a:t>
            </a:r>
          </a:p>
          <a:p>
            <a:pPr marL="338138" indent="-328613" algn="ct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endParaRPr lang="en-US" sz="800" dirty="0">
              <a:solidFill>
                <a:srgbClr val="000000"/>
              </a:solidFill>
              <a:latin typeface="+mj-lt"/>
              <a:ea typeface="바탕" pitchFamily="16" charset="-127"/>
            </a:endParaRPr>
          </a:p>
          <a:p>
            <a:pPr marL="338138" indent="-328613" algn="ct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sz="1400" dirty="0">
                <a:solidFill>
                  <a:srgbClr val="000000"/>
                </a:solidFill>
                <a:latin typeface="+mj-lt"/>
                <a:ea typeface="바탕" pitchFamily="16" charset="-127"/>
              </a:rPr>
              <a:t>(</a:t>
            </a:r>
            <a:r>
              <a:rPr lang="it-IT" sz="1400" dirty="0" err="1">
                <a:solidFill>
                  <a:srgbClr val="000000"/>
                </a:solidFill>
                <a:latin typeface="+mj-lt"/>
                <a:ea typeface="바탕" pitchFamily="16" charset="-127"/>
              </a:rPr>
              <a:t>Bordieri</a:t>
            </a:r>
            <a:r>
              <a:rPr lang="it-IT" sz="1400" dirty="0">
                <a:solidFill>
                  <a:srgbClr val="000000"/>
                </a:solidFill>
                <a:latin typeface="+mj-lt"/>
                <a:ea typeface="바탕" pitchFamily="16" charset="-127"/>
              </a:rPr>
              <a:t> et al., 2014; </a:t>
            </a:r>
            <a:r>
              <a:rPr lang="en-US" sz="1400" dirty="0">
                <a:solidFill>
                  <a:srgbClr val="000000"/>
                </a:solidFill>
                <a:latin typeface="+mj-lt"/>
                <a:ea typeface="바탕" pitchFamily="16" charset="-127"/>
              </a:rPr>
              <a:t>Levin et al., 2012; Stewart, </a:t>
            </a:r>
            <a:r>
              <a:rPr lang="en-US" sz="1400" dirty="0" err="1">
                <a:solidFill>
                  <a:srgbClr val="000000"/>
                </a:solidFill>
                <a:latin typeface="+mj-lt"/>
                <a:ea typeface="바탕" pitchFamily="16" charset="-127"/>
              </a:rPr>
              <a:t>Zvolensky</a:t>
            </a:r>
            <a:r>
              <a:rPr lang="en-US" sz="1400" dirty="0">
                <a:solidFill>
                  <a:srgbClr val="000000"/>
                </a:solidFill>
                <a:latin typeface="+mj-lt"/>
                <a:ea typeface="바탕" pitchFamily="16" charset="-127"/>
              </a:rPr>
              <a:t> &amp; </a:t>
            </a:r>
            <a:r>
              <a:rPr lang="en-US" sz="1400" dirty="0" err="1">
                <a:solidFill>
                  <a:srgbClr val="000000"/>
                </a:solidFill>
                <a:latin typeface="+mj-lt"/>
                <a:ea typeface="바탕" pitchFamily="16" charset="-127"/>
              </a:rPr>
              <a:t>Eifert</a:t>
            </a:r>
            <a:r>
              <a:rPr lang="en-US" sz="1400" dirty="0">
                <a:solidFill>
                  <a:srgbClr val="000000"/>
                </a:solidFill>
                <a:latin typeface="+mj-lt"/>
                <a:ea typeface="바탕" pitchFamily="16" charset="-127"/>
              </a:rPr>
              <a:t>, 2002)</a:t>
            </a:r>
          </a:p>
        </p:txBody>
      </p:sp>
      <p:sp>
        <p:nvSpPr>
          <p:cNvPr id="13" name="Rettangolo 12"/>
          <p:cNvSpPr/>
          <p:nvPr/>
        </p:nvSpPr>
        <p:spPr>
          <a:xfrm>
            <a:off x="1115616" y="2276872"/>
            <a:ext cx="5472608" cy="936104"/>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8" name="Rectangle 2"/>
          <p:cNvSpPr>
            <a:spLocks noChangeArrowheads="1"/>
          </p:cNvSpPr>
          <p:nvPr/>
        </p:nvSpPr>
        <p:spPr bwMode="auto">
          <a:xfrm>
            <a:off x="1" y="5014316"/>
            <a:ext cx="9143999" cy="12950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8080" rIns="0" bIns="0"/>
          <a:lstStyle>
            <a:lvl1pPr marL="338138" indent="-33020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9pPr>
          </a:lstStyle>
          <a:p>
            <a:pPr marL="266700" indent="0" algn="just" eaLnBrk="1">
              <a:buSzPct val="45000"/>
              <a:defRPr/>
            </a:pPr>
            <a:r>
              <a:rPr lang="en-US" altLang="it-IT" b="1" dirty="0">
                <a:solidFill>
                  <a:srgbClr val="800000"/>
                </a:solidFill>
                <a:latin typeface="+mj-lt"/>
                <a:ea typeface="바탕" pitchFamily="16" charset="0"/>
                <a:cs typeface="Vrinda" pitchFamily="34" charset="0"/>
              </a:rPr>
              <a:t>Specific difficulties in emotion regulation </a:t>
            </a:r>
            <a:r>
              <a:rPr lang="en-US" altLang="it-IT" dirty="0">
                <a:solidFill>
                  <a:srgbClr val="000000"/>
                </a:solidFill>
                <a:latin typeface="+mj-lt"/>
                <a:ea typeface="바탕" pitchFamily="16" charset="0"/>
                <a:cs typeface="Vrinda" pitchFamily="34" charset="0"/>
              </a:rPr>
              <a:t>were found in several SUDs: </a:t>
            </a:r>
          </a:p>
          <a:p>
            <a:pPr marL="266700" indent="0" algn="just" eaLnBrk="1">
              <a:buSzPct val="45000"/>
              <a:defRPr/>
            </a:pPr>
            <a:endParaRPr lang="en-US" altLang="it-IT" sz="800" dirty="0">
              <a:solidFill>
                <a:srgbClr val="000000"/>
              </a:solidFill>
              <a:latin typeface="+mj-lt"/>
              <a:ea typeface="바탕" pitchFamily="16" charset="0"/>
              <a:cs typeface="Vrinda" pitchFamily="34" charset="0"/>
            </a:endParaRPr>
          </a:p>
          <a:p>
            <a:pPr marL="622300" indent="-260350" algn="just">
              <a:buClr>
                <a:schemeClr val="tx1"/>
              </a:buClr>
              <a:buSzPct val="100000"/>
              <a:buFont typeface="Arial" pitchFamily="34" charset="0"/>
              <a:buChar char="•"/>
              <a:tabLst>
                <a:tab pos="622300"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pPr>
            <a:r>
              <a:rPr lang="en-US" altLang="it-IT" b="1" dirty="0">
                <a:solidFill>
                  <a:srgbClr val="800000"/>
                </a:solidFill>
                <a:latin typeface="+mj-lt"/>
                <a:ea typeface="바탕" pitchFamily="16" charset="0"/>
                <a:cs typeface="Vrinda" pitchFamily="34" charset="0"/>
              </a:rPr>
              <a:t>deficits in tolerating and accepting emotions </a:t>
            </a:r>
            <a:r>
              <a:rPr lang="en-US" altLang="it-IT" sz="1400" dirty="0">
                <a:solidFill>
                  <a:srgbClr val="000000"/>
                </a:solidFill>
                <a:latin typeface="+mj-lt"/>
                <a:ea typeface="바탕" pitchFamily="16" charset="0"/>
                <a:cs typeface="Vrinda" pitchFamily="34" charset="0"/>
              </a:rPr>
              <a:t>(e.g. </a:t>
            </a:r>
            <a:r>
              <a:rPr lang="en-US" altLang="it-IT" sz="1400" dirty="0" err="1">
                <a:solidFill>
                  <a:srgbClr val="000000"/>
                </a:solidFill>
                <a:latin typeface="+mj-lt"/>
                <a:ea typeface="바탕" pitchFamily="16" charset="0"/>
                <a:cs typeface="Vrinda" pitchFamily="34" charset="0"/>
              </a:rPr>
              <a:t>Berking</a:t>
            </a:r>
            <a:r>
              <a:rPr lang="en-US" altLang="it-IT" sz="1400" dirty="0">
                <a:solidFill>
                  <a:srgbClr val="000000"/>
                </a:solidFill>
                <a:latin typeface="+mj-lt"/>
                <a:ea typeface="바탕" pitchFamily="16" charset="0"/>
                <a:cs typeface="Vrinda" pitchFamily="34" charset="0"/>
              </a:rPr>
              <a:t> et al., 2011</a:t>
            </a:r>
            <a:r>
              <a:rPr lang="en-US" altLang="it-IT" sz="1400" dirty="0">
                <a:solidFill>
                  <a:srgbClr val="000000"/>
                </a:solidFill>
                <a:ea typeface="바탕" pitchFamily="16" charset="0"/>
                <a:cs typeface="Vrinda" pitchFamily="34" charset="0"/>
              </a:rPr>
              <a:t>; </a:t>
            </a:r>
            <a:r>
              <a:rPr lang="en-US" altLang="it-IT" sz="1400" dirty="0">
                <a:solidFill>
                  <a:srgbClr val="000000"/>
                </a:solidFill>
                <a:latin typeface="+mj-lt"/>
                <a:ea typeface="바탕" pitchFamily="16" charset="0"/>
                <a:cs typeface="Vrinda" pitchFamily="34" charset="0"/>
              </a:rPr>
              <a:t>Bonn-Miller et al., 2008;)</a:t>
            </a:r>
            <a:endParaRPr lang="en-US" altLang="it-IT" sz="800" dirty="0">
              <a:solidFill>
                <a:srgbClr val="000000"/>
              </a:solidFill>
              <a:latin typeface="+mj-lt"/>
              <a:ea typeface="바탕" pitchFamily="16" charset="0"/>
              <a:cs typeface="Vrinda" pitchFamily="34" charset="0"/>
            </a:endParaRPr>
          </a:p>
          <a:p>
            <a:pPr marL="622300" indent="-260350" algn="just" eaLnBrk="1">
              <a:buClr>
                <a:schemeClr val="tx1"/>
              </a:buClr>
              <a:buSzPct val="100000"/>
              <a:buFont typeface="Arial" pitchFamily="34" charset="0"/>
              <a:buChar char="•"/>
              <a:tabLst>
                <a:tab pos="622300"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pPr>
            <a:r>
              <a:rPr lang="en-US" altLang="it-IT" b="1" dirty="0">
                <a:solidFill>
                  <a:srgbClr val="800000"/>
                </a:solidFill>
                <a:latin typeface="+mj-lt"/>
                <a:ea typeface="바탕" pitchFamily="16" charset="0"/>
                <a:cs typeface="Vrinda" pitchFamily="34" charset="0"/>
              </a:rPr>
              <a:t>difficulty in impulse control </a:t>
            </a:r>
            <a:r>
              <a:rPr lang="en-US" altLang="it-IT" dirty="0">
                <a:solidFill>
                  <a:srgbClr val="000000"/>
                </a:solidFill>
                <a:latin typeface="+mj-lt"/>
                <a:ea typeface="바탕" pitchFamily="16" charset="0"/>
                <a:cs typeface="Vrinda" pitchFamily="34" charset="0"/>
              </a:rPr>
              <a:t>when experiencing </a:t>
            </a:r>
            <a:r>
              <a:rPr lang="en-US" altLang="it-IT" b="1" dirty="0">
                <a:solidFill>
                  <a:srgbClr val="800000"/>
                </a:solidFill>
                <a:latin typeface="+mj-lt"/>
                <a:ea typeface="바탕" pitchFamily="16" charset="0"/>
                <a:cs typeface="Vrinda" pitchFamily="34" charset="0"/>
              </a:rPr>
              <a:t>negative emotions </a:t>
            </a:r>
            <a:r>
              <a:rPr lang="en-US" altLang="it-IT" sz="1400" dirty="0">
                <a:solidFill>
                  <a:srgbClr val="000000"/>
                </a:solidFill>
                <a:latin typeface="+mj-lt"/>
                <a:ea typeface="바탕" pitchFamily="16" charset="0"/>
                <a:cs typeface="Vrinda" pitchFamily="34" charset="0"/>
              </a:rPr>
              <a:t>(e.g. Fox et al., 2007; 2008)</a:t>
            </a:r>
          </a:p>
          <a:p>
            <a:pPr marL="622300" indent="-260350" algn="just">
              <a:buClr>
                <a:schemeClr val="tx1"/>
              </a:buClr>
              <a:buSzPct val="100000"/>
              <a:buFont typeface="Arial" pitchFamily="34" charset="0"/>
              <a:buChar char="•"/>
              <a:tabLst>
                <a:tab pos="622300"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pPr>
            <a:r>
              <a:rPr lang="en-US" b="1" dirty="0">
                <a:solidFill>
                  <a:srgbClr val="800000"/>
                </a:solidFill>
                <a:latin typeface="+mn-lt"/>
              </a:rPr>
              <a:t>believes</a:t>
            </a:r>
            <a:r>
              <a:rPr lang="en-US" b="1" dirty="0">
                <a:solidFill>
                  <a:srgbClr val="990000"/>
                </a:solidFill>
                <a:latin typeface="+mn-lt"/>
              </a:rPr>
              <a:t> </a:t>
            </a:r>
            <a:r>
              <a:rPr lang="en-US" dirty="0">
                <a:solidFill>
                  <a:schemeClr val="tx1"/>
                </a:solidFill>
                <a:latin typeface="+mn-lt"/>
              </a:rPr>
              <a:t>there is </a:t>
            </a:r>
            <a:r>
              <a:rPr lang="en-US" b="1" dirty="0">
                <a:solidFill>
                  <a:srgbClr val="800000"/>
                </a:solidFill>
                <a:latin typeface="+mn-lt"/>
              </a:rPr>
              <a:t>little to do </a:t>
            </a:r>
            <a:r>
              <a:rPr lang="en-US" dirty="0">
                <a:solidFill>
                  <a:schemeClr val="tx1"/>
                </a:solidFill>
                <a:latin typeface="+mn-lt"/>
              </a:rPr>
              <a:t>when one </a:t>
            </a:r>
            <a:r>
              <a:rPr lang="en-US" b="1" dirty="0">
                <a:solidFill>
                  <a:srgbClr val="800000"/>
                </a:solidFill>
                <a:latin typeface="+mn-lt"/>
              </a:rPr>
              <a:t>experiences negative emotions</a:t>
            </a:r>
            <a:r>
              <a:rPr lang="it-IT" sz="1600" b="1" dirty="0">
                <a:solidFill>
                  <a:srgbClr val="800000"/>
                </a:solidFill>
                <a:latin typeface="+mn-lt"/>
              </a:rPr>
              <a:t> </a:t>
            </a:r>
            <a:r>
              <a:rPr lang="it-IT" altLang="it-IT" sz="1400" dirty="0">
                <a:solidFill>
                  <a:schemeClr val="tx1"/>
                </a:solidFill>
                <a:latin typeface="+mn-lt"/>
                <a:cs typeface="Vrinda" pitchFamily="34" charset="0"/>
              </a:rPr>
              <a:t>(Wilcox &amp; </a:t>
            </a:r>
            <a:r>
              <a:rPr lang="it-IT" altLang="it-IT" sz="1400" dirty="0" err="1">
                <a:solidFill>
                  <a:schemeClr val="tx1"/>
                </a:solidFill>
                <a:latin typeface="+mn-lt"/>
                <a:cs typeface="Vrinda" pitchFamily="34" charset="0"/>
              </a:rPr>
              <a:t>Adinoff</a:t>
            </a:r>
            <a:r>
              <a:rPr lang="it-IT" altLang="it-IT" sz="1400" dirty="0">
                <a:solidFill>
                  <a:schemeClr val="tx1"/>
                </a:solidFill>
                <a:latin typeface="+mn-lt"/>
                <a:cs typeface="Vrinda" pitchFamily="34" charset="0"/>
              </a:rPr>
              <a:t>, 2015)</a:t>
            </a:r>
          </a:p>
          <a:p>
            <a:pPr algn="just" eaLnBrk="1">
              <a:lnSpc>
                <a:spcPct val="83000"/>
              </a:lnSpc>
              <a:spcAft>
                <a:spcPts val="1413"/>
              </a:spcAft>
              <a:buClrTx/>
              <a:buFontTx/>
              <a:buNone/>
              <a:defRPr/>
            </a:pPr>
            <a:r>
              <a:rPr lang="it-IT" altLang="it-IT" sz="2800" b="1" dirty="0">
                <a:solidFill>
                  <a:srgbClr val="990000"/>
                </a:solidFill>
                <a:latin typeface="+mj-lt"/>
              </a:rPr>
              <a:t>  </a:t>
            </a:r>
          </a:p>
          <a:p>
            <a:pPr algn="just" eaLnBrk="1">
              <a:lnSpc>
                <a:spcPct val="83000"/>
              </a:lnSpc>
              <a:spcAft>
                <a:spcPts val="1413"/>
              </a:spcAft>
              <a:buClrTx/>
              <a:buFontTx/>
              <a:buNone/>
              <a:defRPr/>
            </a:pPr>
            <a:endParaRPr lang="it-IT" altLang="it-IT" sz="2800" dirty="0">
              <a:solidFill>
                <a:srgbClr val="000000"/>
              </a:solidFill>
              <a:latin typeface="+mj-lt"/>
            </a:endParaRPr>
          </a:p>
          <a:p>
            <a:pPr algn="just" eaLnBrk="1">
              <a:lnSpc>
                <a:spcPct val="83000"/>
              </a:lnSpc>
              <a:spcAft>
                <a:spcPts val="1413"/>
              </a:spcAft>
              <a:buClrTx/>
              <a:buFontTx/>
              <a:buNone/>
              <a:defRPr/>
            </a:pPr>
            <a:endParaRPr lang="it-IT" altLang="it-IT" sz="3200" b="1" dirty="0">
              <a:solidFill>
                <a:srgbClr val="000000"/>
              </a:solidFill>
              <a:latin typeface="+mj-lt"/>
            </a:endParaRPr>
          </a:p>
          <a:p>
            <a:pPr algn="just" eaLnBrk="1">
              <a:lnSpc>
                <a:spcPct val="83000"/>
              </a:lnSpc>
              <a:spcAft>
                <a:spcPts val="1413"/>
              </a:spcAft>
              <a:buClrTx/>
              <a:buFontTx/>
              <a:buNone/>
              <a:defRPr/>
            </a:pPr>
            <a:r>
              <a:rPr lang="it-IT" altLang="it-IT" sz="2800" dirty="0">
                <a:solidFill>
                  <a:srgbClr val="000000"/>
                </a:solidFill>
                <a:latin typeface="+mj-lt"/>
              </a:rPr>
              <a:t>   </a:t>
            </a:r>
          </a:p>
        </p:txBody>
      </p:sp>
      <p:sp>
        <p:nvSpPr>
          <p:cNvPr id="10" name="CasellaDiTesto 9"/>
          <p:cNvSpPr txBox="1"/>
          <p:nvPr/>
        </p:nvSpPr>
        <p:spPr>
          <a:xfrm>
            <a:off x="1043608" y="2348880"/>
            <a:ext cx="5616624" cy="707886"/>
          </a:xfrm>
          <a:prstGeom prst="rect">
            <a:avLst/>
          </a:prstGeom>
          <a:noFill/>
          <a:ln>
            <a:noFill/>
          </a:ln>
        </p:spPr>
        <p:txBody>
          <a:bodyPr wrap="square" rtlCol="0">
            <a:spAutoFit/>
          </a:bodyPr>
          <a:lstStyle/>
          <a:p>
            <a:pPr algn="ctr"/>
            <a:r>
              <a:rPr lang="en-US" dirty="0">
                <a:solidFill>
                  <a:srgbClr val="000000"/>
                </a:solidFill>
                <a:latin typeface="+mj-lt"/>
                <a:ea typeface="바탕" pitchFamily="16" charset="-127"/>
              </a:rPr>
              <a:t>related</a:t>
            </a:r>
            <a:r>
              <a:rPr lang="en-US" b="1" dirty="0">
                <a:solidFill>
                  <a:srgbClr val="000000"/>
                </a:solidFill>
                <a:latin typeface="+mj-lt"/>
                <a:ea typeface="바탕" pitchFamily="16" charset="-127"/>
              </a:rPr>
              <a:t> </a:t>
            </a:r>
            <a:r>
              <a:rPr lang="en-US" dirty="0">
                <a:solidFill>
                  <a:srgbClr val="000000"/>
                </a:solidFill>
                <a:latin typeface="+mj-lt"/>
                <a:ea typeface="바탕" pitchFamily="16" charset="-127"/>
              </a:rPr>
              <a:t>to some </a:t>
            </a:r>
            <a:r>
              <a:rPr lang="en-US" b="1" dirty="0">
                <a:solidFill>
                  <a:srgbClr val="7E0021"/>
                </a:solidFill>
                <a:latin typeface="+mj-lt"/>
                <a:ea typeface="바탕" pitchFamily="16" charset="-127"/>
              </a:rPr>
              <a:t>clinical aspects of SUDs</a:t>
            </a:r>
          </a:p>
          <a:p>
            <a:pPr algn="ctr"/>
            <a:endParaRPr lang="en-US" sz="800" b="1" dirty="0">
              <a:solidFill>
                <a:srgbClr val="7E0021"/>
              </a:solidFill>
              <a:latin typeface="+mj-lt"/>
              <a:ea typeface="바탕" pitchFamily="16" charset="-127"/>
            </a:endParaRPr>
          </a:p>
          <a:p>
            <a:pPr algn="ctr"/>
            <a:r>
              <a:rPr lang="it-IT" sz="1400" dirty="0">
                <a:solidFill>
                  <a:srgbClr val="000000"/>
                </a:solidFill>
                <a:latin typeface="+mj-lt"/>
                <a:ea typeface="바탕" pitchFamily="16" charset="-127"/>
              </a:rPr>
              <a:t>(</a:t>
            </a:r>
            <a:r>
              <a:rPr lang="en-US" sz="1400" dirty="0">
                <a:solidFill>
                  <a:srgbClr val="000000"/>
                </a:solidFill>
                <a:latin typeface="+mj-lt"/>
                <a:ea typeface="바탕" pitchFamily="16" charset="-127"/>
              </a:rPr>
              <a:t>Baker et al., 2004; Levin et  al., 2012; </a:t>
            </a:r>
            <a:r>
              <a:rPr lang="it-IT" sz="1400" dirty="0">
                <a:solidFill>
                  <a:srgbClr val="000000"/>
                </a:solidFill>
                <a:latin typeface="+mj-lt"/>
                <a:ea typeface="바탕" pitchFamily="16" charset="-127"/>
              </a:rPr>
              <a:t>Stewart, </a:t>
            </a:r>
            <a:r>
              <a:rPr lang="it-IT" sz="1400" dirty="0" err="1">
                <a:solidFill>
                  <a:srgbClr val="000000"/>
                </a:solidFill>
                <a:latin typeface="+mj-lt"/>
                <a:ea typeface="바탕" pitchFamily="16" charset="-127"/>
              </a:rPr>
              <a:t>Zvolensky</a:t>
            </a:r>
            <a:r>
              <a:rPr lang="it-IT" sz="1400" dirty="0">
                <a:solidFill>
                  <a:srgbClr val="000000"/>
                </a:solidFill>
                <a:latin typeface="+mj-lt"/>
                <a:ea typeface="바탕" pitchFamily="16" charset="-127"/>
              </a:rPr>
              <a:t> &amp; </a:t>
            </a:r>
            <a:r>
              <a:rPr lang="it-IT" sz="1400" dirty="0" err="1">
                <a:solidFill>
                  <a:srgbClr val="000000"/>
                </a:solidFill>
                <a:latin typeface="+mj-lt"/>
                <a:ea typeface="바탕" pitchFamily="16" charset="-127"/>
              </a:rPr>
              <a:t>Eifert</a:t>
            </a:r>
            <a:r>
              <a:rPr lang="it-IT" sz="1400" dirty="0">
                <a:solidFill>
                  <a:srgbClr val="000000"/>
                </a:solidFill>
                <a:latin typeface="+mj-lt"/>
                <a:ea typeface="바탕" pitchFamily="16" charset="-127"/>
              </a:rPr>
              <a:t>, 2002)</a:t>
            </a:r>
            <a:endParaRPr lang="it-IT" dirty="0">
              <a:latin typeface="+mj-lt"/>
            </a:endParaRPr>
          </a:p>
        </p:txBody>
      </p:sp>
      <p:sp>
        <p:nvSpPr>
          <p:cNvPr id="11" name="Rectangle 2"/>
          <p:cNvSpPr>
            <a:spLocks noChangeArrowheads="1"/>
          </p:cNvSpPr>
          <p:nvPr/>
        </p:nvSpPr>
        <p:spPr bwMode="auto">
          <a:xfrm>
            <a:off x="1" y="1701948"/>
            <a:ext cx="8892479" cy="4751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28080" rIns="0" bIns="0"/>
          <a:lstStyle>
            <a:lvl1pPr marL="338138" indent="-33020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FFFFFF"/>
                </a:solidFill>
                <a:latin typeface="Arial" charset="0"/>
                <a:ea typeface="Microsoft YaHei" charset="0"/>
                <a:cs typeface="Microsoft YaHei" charset="0"/>
              </a:defRPr>
            </a:lvl9pPr>
          </a:lstStyle>
          <a:p>
            <a:pPr marL="266700" indent="0" algn="just" eaLnBrk="1">
              <a:lnSpc>
                <a:spcPct val="83000"/>
              </a:lnSpc>
              <a:buSzPct val="45000"/>
              <a:defRPr/>
            </a:pPr>
            <a:r>
              <a:rPr lang="en-US" altLang="it-IT" dirty="0">
                <a:solidFill>
                  <a:srgbClr val="000000"/>
                </a:solidFill>
                <a:latin typeface="+mj-lt"/>
                <a:cs typeface="Vrinda" pitchFamily="34" charset="0"/>
              </a:rPr>
              <a:t>Empirical research showed how </a:t>
            </a:r>
            <a:r>
              <a:rPr lang="en-US" altLang="it-IT" b="1" dirty="0">
                <a:solidFill>
                  <a:srgbClr val="800000"/>
                </a:solidFill>
                <a:latin typeface="+mj-lt"/>
                <a:cs typeface="Vrinda" pitchFamily="34" charset="0"/>
              </a:rPr>
              <a:t>EA</a:t>
            </a:r>
            <a:r>
              <a:rPr lang="en-US" altLang="it-IT" dirty="0">
                <a:solidFill>
                  <a:srgbClr val="000000"/>
                </a:solidFill>
                <a:latin typeface="+mj-lt"/>
                <a:cs typeface="Vrinda" pitchFamily="34" charset="0"/>
              </a:rPr>
              <a:t> was:</a:t>
            </a:r>
          </a:p>
        </p:txBody>
      </p:sp>
      <p:cxnSp>
        <p:nvCxnSpPr>
          <p:cNvPr id="15" name="Connettore 1 14"/>
          <p:cNvCxnSpPr/>
          <p:nvPr/>
        </p:nvCxnSpPr>
        <p:spPr>
          <a:xfrm>
            <a:off x="323528" y="2060848"/>
            <a:ext cx="0" cy="1656184"/>
          </a:xfrm>
          <a:prstGeom prst="line">
            <a:avLst/>
          </a:prstGeom>
          <a:ln w="1905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323528" y="2492896"/>
            <a:ext cx="720080" cy="0"/>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a:off x="323528" y="3717032"/>
            <a:ext cx="720080" cy="0"/>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9" name="CasellaDiTesto 18"/>
          <p:cNvSpPr txBox="1"/>
          <p:nvPr/>
        </p:nvSpPr>
        <p:spPr>
          <a:xfrm>
            <a:off x="3995936" y="-27384"/>
            <a:ext cx="5148064"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why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focusing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on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and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difficulties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in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emotion</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regulation</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in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sud</a:t>
            </a:r>
            <a:r>
              <a:rPr lang="it-IT" altLang="it-IT" sz="1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s</a:t>
            </a:r>
            <a:endParaRPr lang="it-IT" altLang="it-IT" sz="1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1"/>
          <p:cNvSpPr/>
          <p:nvPr/>
        </p:nvSpPr>
        <p:spPr>
          <a:xfrm>
            <a:off x="539552" y="4725144"/>
            <a:ext cx="8064896" cy="1080120"/>
          </a:xfrm>
          <a:prstGeom prst="rect">
            <a:avLst/>
          </a:prstGeom>
          <a:solidFill>
            <a:srgbClr val="FFFFCC"/>
          </a:solidFill>
          <a:ln w="57150">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1187624" y="1556792"/>
            <a:ext cx="6768752" cy="1584176"/>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19" name="CasellaDiTesto 18"/>
          <p:cNvSpPr txBox="1"/>
          <p:nvPr/>
        </p:nvSpPr>
        <p:spPr>
          <a:xfrm>
            <a:off x="3635896" y="221739"/>
            <a:ext cx="5508104"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why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dbt</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skills training in treatment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of</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alcohol</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use</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disorder</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p>
        </p:txBody>
      </p:sp>
      <p:sp>
        <p:nvSpPr>
          <p:cNvPr id="20" name="Rettangolo 19"/>
          <p:cNvSpPr/>
          <p:nvPr/>
        </p:nvSpPr>
        <p:spPr>
          <a:xfrm>
            <a:off x="1187624" y="3429000"/>
            <a:ext cx="6768752" cy="1008112"/>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p:cNvSpPr txBox="1"/>
          <p:nvPr/>
        </p:nvSpPr>
        <p:spPr>
          <a:xfrm>
            <a:off x="-1" y="1628800"/>
            <a:ext cx="9144001" cy="4862870"/>
          </a:xfrm>
          <a:prstGeom prst="rect">
            <a:avLst/>
          </a:prstGeom>
          <a:noFill/>
        </p:spPr>
        <p:txBody>
          <a:bodyPr wrap="square" rtlCol="0">
            <a:spAutoFit/>
          </a:bodyPr>
          <a:lstStyle/>
          <a:p>
            <a:pPr algn="ctr">
              <a:buSzPct val="45000"/>
              <a:defRPr/>
            </a:pPr>
            <a:r>
              <a:rPr lang="en-US" altLang="it-IT" b="1" u="sng" dirty="0">
                <a:solidFill>
                  <a:srgbClr val="800000"/>
                </a:solidFill>
                <a:cs typeface="Times New Roman" pitchFamily="16" charset="0"/>
              </a:rPr>
              <a:t>Dialectical Behavior Therapy </a:t>
            </a:r>
            <a:r>
              <a:rPr lang="en-US" altLang="it-IT" u="sng" dirty="0">
                <a:solidFill>
                  <a:srgbClr val="800000"/>
                </a:solidFill>
                <a:cs typeface="Times New Roman" pitchFamily="16" charset="0"/>
              </a:rPr>
              <a:t>(</a:t>
            </a:r>
            <a:r>
              <a:rPr lang="en-US" altLang="it-IT" b="1" u="sng" dirty="0">
                <a:solidFill>
                  <a:srgbClr val="800000"/>
                </a:solidFill>
                <a:cs typeface="Times New Roman" pitchFamily="16" charset="0"/>
              </a:rPr>
              <a:t>DBT</a:t>
            </a:r>
            <a:r>
              <a:rPr lang="en-US" altLang="it-IT" u="sng" dirty="0">
                <a:solidFill>
                  <a:srgbClr val="800000"/>
                </a:solidFill>
                <a:cs typeface="Times New Roman" pitchFamily="16" charset="0"/>
              </a:rPr>
              <a:t>)</a:t>
            </a:r>
          </a:p>
          <a:p>
            <a:pPr algn="ctr">
              <a:buSzPct val="45000"/>
              <a:defRPr/>
            </a:pPr>
            <a:r>
              <a:rPr lang="en-US" altLang="it-IT" dirty="0">
                <a:solidFill>
                  <a:srgbClr val="000000"/>
                </a:solidFill>
                <a:cs typeface="Times New Roman" pitchFamily="16" charset="0"/>
              </a:rPr>
              <a:t>is a </a:t>
            </a:r>
            <a:r>
              <a:rPr lang="en-US" altLang="it-IT" dirty="0" err="1">
                <a:solidFill>
                  <a:srgbClr val="000000"/>
                </a:solidFill>
                <a:cs typeface="Times New Roman" pitchFamily="16" charset="0"/>
              </a:rPr>
              <a:t>manualized</a:t>
            </a:r>
            <a:r>
              <a:rPr lang="en-US" altLang="it-IT" dirty="0">
                <a:solidFill>
                  <a:srgbClr val="000000"/>
                </a:solidFill>
                <a:cs typeface="Times New Roman" pitchFamily="16" charset="0"/>
              </a:rPr>
              <a:t> psychological treatment originally developed</a:t>
            </a:r>
          </a:p>
          <a:p>
            <a:pPr algn="ctr">
              <a:buSzPct val="45000"/>
              <a:defRPr/>
            </a:pPr>
            <a:r>
              <a:rPr lang="en-US" altLang="it-IT" dirty="0">
                <a:solidFill>
                  <a:srgbClr val="000000"/>
                </a:solidFill>
                <a:cs typeface="Times New Roman" pitchFamily="16" charset="0"/>
              </a:rPr>
              <a:t>to </a:t>
            </a:r>
            <a:r>
              <a:rPr lang="en-US" altLang="it-IT" b="1" dirty="0">
                <a:solidFill>
                  <a:srgbClr val="800000"/>
                </a:solidFill>
                <a:cs typeface="Times New Roman" pitchFamily="16" charset="0"/>
              </a:rPr>
              <a:t>reduce maladaptive behaviors</a:t>
            </a:r>
            <a:r>
              <a:rPr lang="en-US" altLang="it-IT" dirty="0">
                <a:solidFill>
                  <a:srgbClr val="000000"/>
                </a:solidFill>
                <a:cs typeface="Times New Roman" pitchFamily="16" charset="0"/>
              </a:rPr>
              <a:t> related to </a:t>
            </a:r>
            <a:r>
              <a:rPr lang="en-US" altLang="it-IT" b="1" dirty="0">
                <a:solidFill>
                  <a:srgbClr val="800000"/>
                </a:solidFill>
                <a:cs typeface="Times New Roman" pitchFamily="16" charset="0"/>
              </a:rPr>
              <a:t>emotional </a:t>
            </a:r>
            <a:r>
              <a:rPr lang="en-US" altLang="it-IT" b="1" dirty="0" err="1">
                <a:solidFill>
                  <a:srgbClr val="800000"/>
                </a:solidFill>
                <a:cs typeface="Times New Roman" pitchFamily="16" charset="0"/>
              </a:rPr>
              <a:t>dysregulation</a:t>
            </a:r>
            <a:endParaRPr lang="en-US" altLang="it-IT" dirty="0">
              <a:solidFill>
                <a:srgbClr val="000000"/>
              </a:solidFill>
              <a:cs typeface="Times New Roman" pitchFamily="16" charset="0"/>
            </a:endParaRPr>
          </a:p>
          <a:p>
            <a:pPr algn="ctr">
              <a:buSzPct val="45000"/>
              <a:defRPr/>
            </a:pPr>
            <a:r>
              <a:rPr lang="en-US" altLang="it-IT" dirty="0">
                <a:solidFill>
                  <a:srgbClr val="000000"/>
                </a:solidFill>
                <a:cs typeface="Times New Roman" pitchFamily="16" charset="0"/>
              </a:rPr>
              <a:t>in </a:t>
            </a:r>
            <a:r>
              <a:rPr lang="en-US" altLang="it-IT" b="1" dirty="0">
                <a:solidFill>
                  <a:srgbClr val="800000"/>
                </a:solidFill>
                <a:cs typeface="Times New Roman" pitchFamily="16" charset="0"/>
              </a:rPr>
              <a:t>Borderline Personality Disorder</a:t>
            </a:r>
            <a:r>
              <a:rPr lang="en-US" altLang="it-IT" dirty="0">
                <a:solidFill>
                  <a:srgbClr val="000000"/>
                </a:solidFill>
                <a:cs typeface="Times New Roman" pitchFamily="16" charset="0"/>
              </a:rPr>
              <a:t> (BPD)</a:t>
            </a:r>
          </a:p>
          <a:p>
            <a:pPr algn="ctr">
              <a:buSzPct val="45000"/>
              <a:defRPr/>
            </a:pPr>
            <a:r>
              <a:rPr lang="en-US" altLang="it-IT" sz="1400" dirty="0">
                <a:solidFill>
                  <a:srgbClr val="000000"/>
                </a:solidFill>
                <a:cs typeface="Times New Roman" pitchFamily="16" charset="0"/>
              </a:rPr>
              <a:t>(</a:t>
            </a:r>
            <a:r>
              <a:rPr lang="en-US" altLang="it-IT" sz="1400" dirty="0" err="1">
                <a:solidFill>
                  <a:srgbClr val="000000"/>
                </a:solidFill>
                <a:cs typeface="Times New Roman" pitchFamily="16" charset="0"/>
              </a:rPr>
              <a:t>Linehan</a:t>
            </a:r>
            <a:r>
              <a:rPr lang="en-US" altLang="it-IT" sz="1400" dirty="0">
                <a:solidFill>
                  <a:srgbClr val="000000"/>
                </a:solidFill>
                <a:cs typeface="Times New Roman" pitchFamily="16" charset="0"/>
              </a:rPr>
              <a:t>, 1993)</a:t>
            </a:r>
          </a:p>
          <a:p>
            <a:pPr algn="ctr">
              <a:buSzPct val="45000"/>
              <a:defRPr/>
            </a:pPr>
            <a:r>
              <a:rPr lang="en-US" altLang="it-IT" dirty="0">
                <a:solidFill>
                  <a:srgbClr val="000000"/>
                </a:solidFill>
                <a:cs typeface="Times New Roman" pitchFamily="16" charset="0"/>
              </a:rPr>
              <a:t>   </a:t>
            </a:r>
          </a:p>
          <a:p>
            <a:pPr algn="ctr">
              <a:buSzPct val="45000"/>
              <a:defRPr/>
            </a:pPr>
            <a:endParaRPr lang="en-US" altLang="it-IT" dirty="0">
              <a:solidFill>
                <a:srgbClr val="000000"/>
              </a:solidFill>
            </a:endParaRPr>
          </a:p>
          <a:p>
            <a:pPr algn="ctr">
              <a:buSzPct val="45000"/>
              <a:defRPr/>
            </a:pPr>
            <a:r>
              <a:rPr lang="en-US" altLang="it-IT" dirty="0">
                <a:solidFill>
                  <a:srgbClr val="000000"/>
                </a:solidFill>
              </a:rPr>
              <a:t>Several randomized controlled trials (</a:t>
            </a:r>
            <a:r>
              <a:rPr lang="en-US" altLang="it-IT" b="1" dirty="0">
                <a:solidFill>
                  <a:srgbClr val="800000"/>
                </a:solidFill>
              </a:rPr>
              <a:t>RCTs</a:t>
            </a:r>
            <a:r>
              <a:rPr lang="en-US" altLang="it-IT" dirty="0">
                <a:solidFill>
                  <a:srgbClr val="000000"/>
                </a:solidFill>
              </a:rPr>
              <a:t>) have demonstrated that</a:t>
            </a:r>
          </a:p>
          <a:p>
            <a:pPr algn="ctr">
              <a:buSzPct val="45000"/>
              <a:defRPr/>
            </a:pPr>
            <a:r>
              <a:rPr lang="en-US" altLang="it-IT" b="1" dirty="0">
                <a:solidFill>
                  <a:srgbClr val="800000"/>
                </a:solidFill>
              </a:rPr>
              <a:t>DBT</a:t>
            </a:r>
            <a:r>
              <a:rPr lang="en-US" altLang="it-IT" dirty="0">
                <a:solidFill>
                  <a:srgbClr val="000000"/>
                </a:solidFill>
              </a:rPr>
              <a:t> is an </a:t>
            </a:r>
            <a:r>
              <a:rPr lang="en-US" altLang="it-IT" b="1" dirty="0">
                <a:solidFill>
                  <a:srgbClr val="800000"/>
                </a:solidFill>
              </a:rPr>
              <a:t>effective  treatment</a:t>
            </a:r>
            <a:r>
              <a:rPr lang="en-US" altLang="it-IT" dirty="0">
                <a:solidFill>
                  <a:srgbClr val="000000"/>
                </a:solidFill>
              </a:rPr>
              <a:t> for BPD </a:t>
            </a:r>
          </a:p>
          <a:p>
            <a:pPr algn="ctr">
              <a:buSzPct val="45000"/>
              <a:defRPr/>
            </a:pPr>
            <a:r>
              <a:rPr lang="en-US" altLang="it-IT" sz="1400" dirty="0">
                <a:solidFill>
                  <a:srgbClr val="000000"/>
                </a:solidFill>
                <a:cs typeface="Times New Roman" pitchFamily="16" charset="0"/>
              </a:rPr>
              <a:t>(for a review see: </a:t>
            </a:r>
            <a:r>
              <a:rPr lang="en-US" altLang="it-IT" sz="1400" dirty="0" err="1">
                <a:solidFill>
                  <a:srgbClr val="000000"/>
                </a:solidFill>
                <a:cs typeface="Times New Roman" pitchFamily="16" charset="0"/>
              </a:rPr>
              <a:t>Leichsenring</a:t>
            </a:r>
            <a:r>
              <a:rPr lang="en-US" altLang="it-IT" sz="1400" dirty="0">
                <a:solidFill>
                  <a:srgbClr val="000000"/>
                </a:solidFill>
                <a:cs typeface="Times New Roman" pitchFamily="16" charset="0"/>
              </a:rPr>
              <a:t>  et al., 2011; </a:t>
            </a:r>
            <a:r>
              <a:rPr lang="en-US" altLang="it-IT" sz="1400" dirty="0" err="1">
                <a:solidFill>
                  <a:srgbClr val="000000"/>
                </a:solidFill>
                <a:cs typeface="Times New Roman" pitchFamily="16" charset="0"/>
              </a:rPr>
              <a:t>Panos</a:t>
            </a:r>
            <a:r>
              <a:rPr lang="en-US" altLang="it-IT" sz="1400" dirty="0">
                <a:solidFill>
                  <a:srgbClr val="000000"/>
                </a:solidFill>
                <a:cs typeface="Times New Roman" pitchFamily="16" charset="0"/>
              </a:rPr>
              <a:t> et al., 2013)</a:t>
            </a:r>
          </a:p>
          <a:p>
            <a:pPr algn="ctr">
              <a:buSzPct val="45000"/>
              <a:defRPr/>
            </a:pPr>
            <a:endParaRPr lang="en-US" altLang="it-IT" dirty="0">
              <a:solidFill>
                <a:srgbClr val="000000"/>
              </a:solidFill>
            </a:endParaRPr>
          </a:p>
          <a:p>
            <a:pPr algn="ctr">
              <a:buSzPct val="45000"/>
              <a:defRPr/>
            </a:pPr>
            <a:r>
              <a:rPr lang="en-US" altLang="it-IT" dirty="0">
                <a:solidFill>
                  <a:srgbClr val="000000"/>
                </a:solidFill>
              </a:rPr>
              <a:t> </a:t>
            </a:r>
          </a:p>
          <a:p>
            <a:pPr algn="ctr">
              <a:buSzPct val="45000"/>
              <a:defRPr/>
            </a:pPr>
            <a:r>
              <a:rPr lang="en-US" altLang="it-IT" dirty="0">
                <a:solidFill>
                  <a:srgbClr val="000000"/>
                </a:solidFill>
                <a:ea typeface="바탕" pitchFamily="16" charset="0"/>
                <a:cs typeface="바탕" pitchFamily="16" charset="0"/>
              </a:rPr>
              <a:t>Research on </a:t>
            </a:r>
            <a:r>
              <a:rPr lang="en-US" altLang="it-IT" b="1" dirty="0">
                <a:solidFill>
                  <a:srgbClr val="800000"/>
                </a:solidFill>
                <a:ea typeface="바탕" pitchFamily="16" charset="0"/>
                <a:cs typeface="바탕" pitchFamily="16" charset="0"/>
              </a:rPr>
              <a:t>DBT efficacy</a:t>
            </a:r>
            <a:r>
              <a:rPr lang="en-US" altLang="it-IT" dirty="0">
                <a:solidFill>
                  <a:srgbClr val="000000"/>
                </a:solidFill>
                <a:ea typeface="바탕" pitchFamily="16" charset="0"/>
                <a:cs typeface="바탕" pitchFamily="16" charset="0"/>
              </a:rPr>
              <a:t> supports the hypothesis that this treatment can be useful</a:t>
            </a:r>
          </a:p>
          <a:p>
            <a:pPr algn="ctr">
              <a:buSzPct val="45000"/>
              <a:defRPr/>
            </a:pPr>
            <a:r>
              <a:rPr lang="en-US" altLang="it-IT" dirty="0">
                <a:solidFill>
                  <a:srgbClr val="000000"/>
                </a:solidFill>
                <a:ea typeface="바탕" pitchFamily="16" charset="0"/>
                <a:cs typeface="바탕" pitchFamily="16" charset="0"/>
              </a:rPr>
              <a:t>in </a:t>
            </a:r>
            <a:r>
              <a:rPr lang="en-US" altLang="it-IT" b="1" dirty="0">
                <a:solidFill>
                  <a:srgbClr val="800000"/>
                </a:solidFill>
                <a:ea typeface="바탕" pitchFamily="16" charset="0"/>
                <a:cs typeface="바탕" pitchFamily="16" charset="0"/>
              </a:rPr>
              <a:t>other mental disorders</a:t>
            </a:r>
            <a:r>
              <a:rPr lang="en-US" altLang="it-IT" dirty="0">
                <a:solidFill>
                  <a:srgbClr val="000000"/>
                </a:solidFill>
                <a:ea typeface="바탕" pitchFamily="16" charset="0"/>
                <a:cs typeface="바탕" pitchFamily="16" charset="0"/>
              </a:rPr>
              <a:t> related to emotional </a:t>
            </a:r>
            <a:r>
              <a:rPr lang="en-US" altLang="it-IT" dirty="0" err="1">
                <a:solidFill>
                  <a:srgbClr val="000000"/>
                </a:solidFill>
                <a:ea typeface="바탕" pitchFamily="16" charset="0"/>
                <a:cs typeface="바탕" pitchFamily="16" charset="0"/>
              </a:rPr>
              <a:t>dysregulation</a:t>
            </a:r>
            <a:r>
              <a:rPr lang="en-US" altLang="it-IT" dirty="0">
                <a:solidFill>
                  <a:srgbClr val="000000"/>
                </a:solidFill>
                <a:ea typeface="바탕" pitchFamily="16" charset="0"/>
                <a:cs typeface="바탕" pitchFamily="16" charset="0"/>
              </a:rPr>
              <a:t> </a:t>
            </a:r>
            <a:r>
              <a:rPr lang="en-US" altLang="it-IT" sz="1400" dirty="0">
                <a:solidFill>
                  <a:srgbClr val="000000"/>
                </a:solidFill>
                <a:cs typeface="Times New Roman" pitchFamily="16" charset="0"/>
              </a:rPr>
              <a:t>(</a:t>
            </a:r>
            <a:r>
              <a:rPr lang="en-US" altLang="it-IT" sz="1400" dirty="0" err="1">
                <a:solidFill>
                  <a:srgbClr val="000000"/>
                </a:solidFill>
                <a:cs typeface="Times New Roman" pitchFamily="16" charset="0"/>
              </a:rPr>
              <a:t>Linehan</a:t>
            </a:r>
            <a:r>
              <a:rPr lang="en-US" altLang="it-IT" sz="1400" dirty="0">
                <a:solidFill>
                  <a:srgbClr val="000000"/>
                </a:solidFill>
                <a:cs typeface="Times New Roman" pitchFamily="16" charset="0"/>
              </a:rPr>
              <a:t> et al., 2007)</a:t>
            </a:r>
            <a:r>
              <a:rPr lang="en-US" altLang="it-IT" dirty="0">
                <a:solidFill>
                  <a:srgbClr val="000000"/>
                </a:solidFill>
                <a:ea typeface="바탕" pitchFamily="16" charset="0"/>
                <a:cs typeface="바탕" pitchFamily="16" charset="0"/>
              </a:rPr>
              <a:t>,</a:t>
            </a:r>
          </a:p>
          <a:p>
            <a:pPr algn="ctr">
              <a:buSzPct val="45000"/>
              <a:defRPr/>
            </a:pPr>
            <a:r>
              <a:rPr lang="en-US" altLang="it-IT" dirty="0">
                <a:solidFill>
                  <a:srgbClr val="000000"/>
                </a:solidFill>
                <a:ea typeface="바탕" pitchFamily="16" charset="0"/>
                <a:cs typeface="바탕" pitchFamily="16" charset="0"/>
              </a:rPr>
              <a:t>including </a:t>
            </a:r>
            <a:r>
              <a:rPr lang="en-US" altLang="it-IT" b="1" u="sng" dirty="0">
                <a:solidFill>
                  <a:srgbClr val="800000"/>
                </a:solidFill>
                <a:ea typeface="바탕" pitchFamily="16" charset="0"/>
                <a:cs typeface="바탕" pitchFamily="16" charset="0"/>
              </a:rPr>
              <a:t>SUDs</a:t>
            </a:r>
          </a:p>
          <a:p>
            <a:pPr algn="ctr">
              <a:defRPr/>
            </a:pPr>
            <a:endParaRPr lang="en-US" altLang="it-IT" sz="1200" dirty="0">
              <a:solidFill>
                <a:srgbClr val="000000"/>
              </a:solidFill>
              <a:cs typeface="Times New Roman" pitchFamily="16" charset="0"/>
            </a:endParaRPr>
          </a:p>
          <a:p>
            <a:pPr algn="ctr">
              <a:buSzPct val="45000"/>
              <a:defRPr/>
            </a:pPr>
            <a:endParaRPr lang="en-US" altLang="it-IT" sz="1200" dirty="0">
              <a:solidFill>
                <a:srgbClr val="000000"/>
              </a:solidFill>
              <a:cs typeface="Times New Roman" pitchFamily="16" charset="0"/>
            </a:endParaRPr>
          </a:p>
          <a:p>
            <a:pPr algn="ctr">
              <a:buSzPct val="45000"/>
              <a:defRPr/>
            </a:pPr>
            <a:endParaRPr lang="en-US" altLang="it-IT" sz="500" dirty="0">
              <a:solidFill>
                <a:srgbClr val="000000"/>
              </a:solidFill>
              <a:cs typeface="Times New Roman" pitchFamily="16" charset="0"/>
            </a:endParaRPr>
          </a:p>
          <a:p>
            <a:pPr algn="ctr">
              <a:buSzPct val="45000"/>
              <a:defRPr/>
            </a:pPr>
            <a:r>
              <a:rPr lang="en-US" altLang="it-IT" sz="1200" dirty="0">
                <a:solidFill>
                  <a:srgbClr val="000000"/>
                </a:solidFill>
                <a:cs typeface="Times New Roman" pitchFamily="16" charset="0"/>
              </a:rPr>
              <a:t>(</a:t>
            </a:r>
            <a:r>
              <a:rPr lang="en-US" altLang="it-IT" sz="1200" dirty="0" err="1">
                <a:solidFill>
                  <a:srgbClr val="000000"/>
                </a:solidFill>
                <a:cs typeface="Times New Roman" pitchFamily="16" charset="0"/>
              </a:rPr>
              <a:t>Axlerod</a:t>
            </a:r>
            <a:r>
              <a:rPr lang="en-US" altLang="it-IT" sz="1200" dirty="0">
                <a:solidFill>
                  <a:srgbClr val="000000"/>
                </a:solidFill>
                <a:cs typeface="Times New Roman" pitchFamily="16" charset="0"/>
              </a:rPr>
              <a:t> et al., 2011; </a:t>
            </a:r>
            <a:r>
              <a:rPr lang="en-US" altLang="it-IT" sz="1200" dirty="0" err="1">
                <a:solidFill>
                  <a:srgbClr val="000000"/>
                </a:solidFill>
                <a:cs typeface="Times New Roman" pitchFamily="16" charset="0"/>
              </a:rPr>
              <a:t>Harned</a:t>
            </a:r>
            <a:r>
              <a:rPr lang="en-US" altLang="it-IT" sz="1200" dirty="0">
                <a:solidFill>
                  <a:srgbClr val="000000"/>
                </a:solidFill>
                <a:cs typeface="Times New Roman" pitchFamily="16" charset="0"/>
              </a:rPr>
              <a:t> et al., 2008; </a:t>
            </a:r>
            <a:r>
              <a:rPr lang="en-US" altLang="it-IT" sz="1200" dirty="0" err="1">
                <a:solidFill>
                  <a:srgbClr val="000000"/>
                </a:solidFill>
                <a:cs typeface="Times New Roman" pitchFamily="16" charset="0"/>
              </a:rPr>
              <a:t>Linehan</a:t>
            </a:r>
            <a:r>
              <a:rPr lang="en-US" altLang="it-IT" sz="1200" dirty="0">
                <a:solidFill>
                  <a:srgbClr val="000000"/>
                </a:solidFill>
                <a:cs typeface="Times New Roman" pitchFamily="16" charset="0"/>
              </a:rPr>
              <a:t> et al., 1999, 2002; van den Bosch et al., 2002, 2005; </a:t>
            </a:r>
            <a:r>
              <a:rPr lang="en-US" altLang="it-IT" sz="1200" dirty="0" err="1">
                <a:solidFill>
                  <a:srgbClr val="000000"/>
                </a:solidFill>
                <a:cs typeface="Times New Roman" pitchFamily="16" charset="0"/>
              </a:rPr>
              <a:t>Linehan</a:t>
            </a:r>
            <a:r>
              <a:rPr lang="en-US" altLang="it-IT" sz="1200" dirty="0">
                <a:solidFill>
                  <a:srgbClr val="000000"/>
                </a:solidFill>
                <a:cs typeface="Times New Roman" pitchFamily="16" charset="0"/>
              </a:rPr>
              <a:t> &amp; </a:t>
            </a:r>
            <a:r>
              <a:rPr lang="en-US" altLang="it-IT" sz="1200" dirty="0" err="1">
                <a:solidFill>
                  <a:srgbClr val="000000"/>
                </a:solidFill>
                <a:cs typeface="Times New Roman" pitchFamily="16" charset="0"/>
              </a:rPr>
              <a:t>Dimeff</a:t>
            </a:r>
            <a:r>
              <a:rPr lang="en-US" altLang="it-IT" sz="1200" dirty="0">
                <a:solidFill>
                  <a:srgbClr val="000000"/>
                </a:solidFill>
                <a:cs typeface="Times New Roman" pitchFamily="16" charset="0"/>
              </a:rPr>
              <a:t>, 2008)</a:t>
            </a:r>
            <a:endParaRPr lang="it-IT" altLang="it-IT" sz="1200" dirty="0">
              <a:solidFill>
                <a:srgbClr val="000000"/>
              </a:solidFill>
              <a:cs typeface="Times New Roman" pitchFamily="16"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9" name="CasellaDiTesto 8"/>
          <p:cNvSpPr txBox="1"/>
          <p:nvPr/>
        </p:nvSpPr>
        <p:spPr>
          <a:xfrm>
            <a:off x="3635896" y="591071"/>
            <a:ext cx="5508104" cy="461665"/>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why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considering</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ea</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in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dbt</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10" name="Rettangolo 9"/>
          <p:cNvSpPr/>
          <p:nvPr/>
        </p:nvSpPr>
        <p:spPr>
          <a:xfrm>
            <a:off x="0" y="1844824"/>
            <a:ext cx="8820472" cy="1508105"/>
          </a:xfrm>
          <a:prstGeom prst="rect">
            <a:avLst/>
          </a:prstGeom>
        </p:spPr>
        <p:txBody>
          <a:bodyPr wrap="square">
            <a:spAutoFit/>
          </a:bodyPr>
          <a:lstStyle/>
          <a:p>
            <a:pPr marL="177800" algn="just">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dirty="0">
                <a:solidFill>
                  <a:srgbClr val="000000"/>
                </a:solidFill>
                <a:latin typeface="+mj-lt"/>
                <a:ea typeface="바탕" pitchFamily="16" charset="-127"/>
              </a:rPr>
              <a:t>Even though </a:t>
            </a:r>
            <a:r>
              <a:rPr lang="en-US" b="1" dirty="0">
                <a:solidFill>
                  <a:srgbClr val="800000"/>
                </a:solidFill>
                <a:latin typeface="+mj-lt"/>
                <a:ea typeface="바탕" pitchFamily="16" charset="-127"/>
              </a:rPr>
              <a:t>EA</a:t>
            </a:r>
            <a:r>
              <a:rPr lang="en-US" dirty="0">
                <a:solidFill>
                  <a:srgbClr val="000000"/>
                </a:solidFill>
                <a:latin typeface="+mj-lt"/>
                <a:ea typeface="바탕" pitchFamily="16" charset="-127"/>
              </a:rPr>
              <a:t> is not considered the primary hypothesized pathological process in DBT model, some studies investigated the </a:t>
            </a:r>
            <a:r>
              <a:rPr lang="en-US" b="1" dirty="0">
                <a:solidFill>
                  <a:srgbClr val="800000"/>
                </a:solidFill>
                <a:latin typeface="+mj-lt"/>
                <a:ea typeface="바탕" pitchFamily="16" charset="-127"/>
              </a:rPr>
              <a:t>role</a:t>
            </a:r>
            <a:r>
              <a:rPr lang="en-US" dirty="0">
                <a:solidFill>
                  <a:srgbClr val="000000"/>
                </a:solidFill>
                <a:latin typeface="+mj-lt"/>
                <a:ea typeface="바탕" pitchFamily="16" charset="-127"/>
              </a:rPr>
              <a:t> of this dimension in </a:t>
            </a:r>
            <a:r>
              <a:rPr lang="en-US" b="1" dirty="0">
                <a:solidFill>
                  <a:srgbClr val="800000"/>
                </a:solidFill>
                <a:latin typeface="+mj-lt"/>
                <a:ea typeface="바탕" pitchFamily="16" charset="-127"/>
              </a:rPr>
              <a:t>DBT outcomes</a:t>
            </a:r>
            <a:r>
              <a:rPr lang="en-US" dirty="0">
                <a:solidFill>
                  <a:srgbClr val="000000"/>
                </a:solidFill>
                <a:latin typeface="+mj-lt"/>
                <a:ea typeface="바탕" pitchFamily="16" charset="-127"/>
              </a:rPr>
              <a:t> and it was considered as </a:t>
            </a:r>
            <a:r>
              <a:rPr lang="en-US" b="1" dirty="0">
                <a:solidFill>
                  <a:srgbClr val="800000"/>
                </a:solidFill>
                <a:latin typeface="+mj-lt"/>
                <a:ea typeface="바탕" pitchFamily="16" charset="-127"/>
              </a:rPr>
              <a:t>a secondary outcome of DBT</a:t>
            </a:r>
            <a:r>
              <a:rPr lang="en-US" dirty="0">
                <a:solidFill>
                  <a:srgbClr val="000000"/>
                </a:solidFill>
                <a:latin typeface="+mj-lt"/>
                <a:ea typeface="바탕" pitchFamily="16" charset="-127"/>
              </a:rPr>
              <a:t> programs.</a:t>
            </a:r>
          </a:p>
          <a:p>
            <a:pPr marL="177800" algn="just">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endParaRPr lang="en-US" dirty="0">
              <a:solidFill>
                <a:srgbClr val="000000"/>
              </a:solidFill>
              <a:latin typeface="+mj-lt"/>
              <a:ea typeface="바탕" pitchFamily="16" charset="-127"/>
            </a:endParaRPr>
          </a:p>
          <a:p>
            <a:pPr marL="177800" algn="just">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sz="2000" dirty="0">
                <a:solidFill>
                  <a:srgbClr val="000000"/>
                </a:solidFill>
                <a:latin typeface="+mj-lt"/>
                <a:ea typeface="바탕" pitchFamily="16" charset="-127"/>
              </a:rPr>
              <a:t>Specifically: </a:t>
            </a:r>
          </a:p>
        </p:txBody>
      </p:sp>
      <p:sp>
        <p:nvSpPr>
          <p:cNvPr id="7" name="Rettangolo 6"/>
          <p:cNvSpPr/>
          <p:nvPr/>
        </p:nvSpPr>
        <p:spPr>
          <a:xfrm>
            <a:off x="1115616" y="4941168"/>
            <a:ext cx="7056784" cy="936104"/>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1115616" y="3717032"/>
            <a:ext cx="5040560" cy="936104"/>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1" name="Connettore 1 10"/>
          <p:cNvCxnSpPr/>
          <p:nvPr/>
        </p:nvCxnSpPr>
        <p:spPr>
          <a:xfrm>
            <a:off x="323528" y="3501008"/>
            <a:ext cx="0" cy="1656184"/>
          </a:xfrm>
          <a:prstGeom prst="line">
            <a:avLst/>
          </a:prstGeom>
          <a:ln w="19050">
            <a:solidFill>
              <a:schemeClr val="tx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323528" y="3933056"/>
            <a:ext cx="720080" cy="0"/>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3" name="Connettore 2 12"/>
          <p:cNvCxnSpPr/>
          <p:nvPr/>
        </p:nvCxnSpPr>
        <p:spPr>
          <a:xfrm>
            <a:off x="323528" y="5157192"/>
            <a:ext cx="720080" cy="0"/>
          </a:xfrm>
          <a:prstGeom prst="straightConnector1">
            <a:avLst/>
          </a:prstGeom>
          <a:ln w="19050">
            <a:solidFill>
              <a:schemeClr val="tx1"/>
            </a:solidFill>
            <a:tailEnd type="triangle"/>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4" name="Rettangolo 13"/>
          <p:cNvSpPr/>
          <p:nvPr/>
        </p:nvSpPr>
        <p:spPr>
          <a:xfrm>
            <a:off x="1115616" y="3750131"/>
            <a:ext cx="5040560" cy="830997"/>
          </a:xfrm>
          <a:prstGeom prst="rect">
            <a:avLst/>
          </a:prstGeom>
        </p:spPr>
        <p:txBody>
          <a:bodyPr wrap="square">
            <a:spAutoFit/>
          </a:bodyPr>
          <a:lstStyle/>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b="1" dirty="0">
                <a:solidFill>
                  <a:srgbClr val="800000"/>
                </a:solidFill>
                <a:ea typeface="바탕" pitchFamily="16" charset="-127"/>
              </a:rPr>
              <a:t>EA</a:t>
            </a:r>
            <a:r>
              <a:rPr lang="en-US" dirty="0">
                <a:solidFill>
                  <a:srgbClr val="000000"/>
                </a:solidFill>
                <a:ea typeface="바탕" pitchFamily="16" charset="-127"/>
              </a:rPr>
              <a:t>  represented</a:t>
            </a:r>
          </a:p>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dirty="0">
                <a:solidFill>
                  <a:srgbClr val="000000"/>
                </a:solidFill>
                <a:ea typeface="바탕" pitchFamily="16" charset="-127"/>
              </a:rPr>
              <a:t>a </a:t>
            </a:r>
            <a:r>
              <a:rPr lang="en-US" b="1" dirty="0">
                <a:solidFill>
                  <a:srgbClr val="7E0021"/>
                </a:solidFill>
                <a:ea typeface="바탕" pitchFamily="16" charset="-127"/>
              </a:rPr>
              <a:t>therapeutic interference factor</a:t>
            </a:r>
            <a:r>
              <a:rPr lang="en-US" dirty="0">
                <a:solidFill>
                  <a:srgbClr val="000000"/>
                </a:solidFill>
                <a:ea typeface="바탕" pitchFamily="16" charset="-127"/>
              </a:rPr>
              <a:t> in DBT programs</a:t>
            </a:r>
          </a:p>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sz="1200" dirty="0">
                <a:solidFill>
                  <a:srgbClr val="000000"/>
                </a:solidFill>
                <a:ea typeface="바탕" pitchFamily="16" charset="-127"/>
              </a:rPr>
              <a:t>(</a:t>
            </a:r>
            <a:r>
              <a:rPr lang="en-US" sz="1200" dirty="0" err="1">
                <a:solidFill>
                  <a:srgbClr val="000000"/>
                </a:solidFill>
                <a:ea typeface="바탕" pitchFamily="16" charset="-127"/>
              </a:rPr>
              <a:t>Berking</a:t>
            </a:r>
            <a:r>
              <a:rPr lang="en-US" sz="1200" dirty="0">
                <a:solidFill>
                  <a:srgbClr val="000000"/>
                </a:solidFill>
                <a:ea typeface="바탕" pitchFamily="16" charset="-127"/>
              </a:rPr>
              <a:t> et al., 2009; </a:t>
            </a:r>
            <a:r>
              <a:rPr lang="it-IT" sz="1200" dirty="0">
                <a:solidFill>
                  <a:srgbClr val="000000"/>
                </a:solidFill>
                <a:ea typeface="바탕" pitchFamily="16" charset="-127"/>
              </a:rPr>
              <a:t>R</a:t>
            </a:r>
            <a:r>
              <a:rPr lang="en-US" sz="1200" dirty="0">
                <a:solidFill>
                  <a:srgbClr val="000000"/>
                </a:solidFill>
                <a:ea typeface="바탕" pitchFamily="16" charset="-127"/>
              </a:rPr>
              <a:t>ü</a:t>
            </a:r>
            <a:r>
              <a:rPr lang="it-IT" sz="1200" dirty="0" err="1">
                <a:solidFill>
                  <a:srgbClr val="000000"/>
                </a:solidFill>
                <a:ea typeface="바탕" pitchFamily="16" charset="-127"/>
              </a:rPr>
              <a:t>sch</a:t>
            </a:r>
            <a:r>
              <a:rPr lang="it-IT" sz="1200" dirty="0">
                <a:solidFill>
                  <a:srgbClr val="000000"/>
                </a:solidFill>
                <a:ea typeface="바탕" pitchFamily="16" charset="-127"/>
              </a:rPr>
              <a:t> et al., 2008</a:t>
            </a:r>
            <a:r>
              <a:rPr lang="en-US" sz="1200" dirty="0">
                <a:solidFill>
                  <a:srgbClr val="000000"/>
                </a:solidFill>
                <a:ea typeface="바탕" pitchFamily="16" charset="-127"/>
              </a:rPr>
              <a:t>)</a:t>
            </a:r>
          </a:p>
        </p:txBody>
      </p:sp>
      <p:sp>
        <p:nvSpPr>
          <p:cNvPr id="15" name="Rettangolo 14"/>
          <p:cNvSpPr/>
          <p:nvPr/>
        </p:nvSpPr>
        <p:spPr>
          <a:xfrm>
            <a:off x="1115616" y="4974267"/>
            <a:ext cx="6984776" cy="830997"/>
          </a:xfrm>
          <a:prstGeom prst="rect">
            <a:avLst/>
          </a:prstGeom>
        </p:spPr>
        <p:txBody>
          <a:bodyPr wrap="square">
            <a:spAutoFit/>
          </a:bodyPr>
          <a:lstStyle/>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b="1" dirty="0">
                <a:solidFill>
                  <a:srgbClr val="800000"/>
                </a:solidFill>
                <a:ea typeface="바탕" pitchFamily="16" charset="-127"/>
              </a:rPr>
              <a:t>DBT</a:t>
            </a:r>
            <a:r>
              <a:rPr lang="en-US" dirty="0">
                <a:solidFill>
                  <a:srgbClr val="000000"/>
                </a:solidFill>
                <a:ea typeface="바탕" pitchFamily="16" charset="-127"/>
              </a:rPr>
              <a:t> showed a </a:t>
            </a:r>
            <a:r>
              <a:rPr lang="en-US" b="1" dirty="0">
                <a:solidFill>
                  <a:srgbClr val="800000"/>
                </a:solidFill>
                <a:ea typeface="바탕" pitchFamily="16" charset="-127"/>
              </a:rPr>
              <a:t>specific effect</a:t>
            </a:r>
            <a:r>
              <a:rPr lang="en-US" dirty="0">
                <a:solidFill>
                  <a:srgbClr val="000000"/>
                </a:solidFill>
                <a:ea typeface="바탕" pitchFamily="16" charset="-127"/>
              </a:rPr>
              <a:t>, compared with CBT,</a:t>
            </a:r>
          </a:p>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dirty="0">
                <a:solidFill>
                  <a:srgbClr val="000000"/>
                </a:solidFill>
                <a:ea typeface="바탕" pitchFamily="16" charset="-127"/>
              </a:rPr>
              <a:t>in </a:t>
            </a:r>
            <a:r>
              <a:rPr lang="en-US" b="1" dirty="0">
                <a:solidFill>
                  <a:srgbClr val="800000"/>
                </a:solidFill>
                <a:ea typeface="바탕" pitchFamily="16" charset="-127"/>
              </a:rPr>
              <a:t>improving emotional expression </a:t>
            </a:r>
            <a:r>
              <a:rPr lang="en-US" dirty="0">
                <a:solidFill>
                  <a:srgbClr val="000000"/>
                </a:solidFill>
                <a:ea typeface="바탕" pitchFamily="16" charset="-127"/>
              </a:rPr>
              <a:t>and in </a:t>
            </a:r>
            <a:r>
              <a:rPr lang="en-US" b="1" dirty="0">
                <a:solidFill>
                  <a:srgbClr val="800000"/>
                </a:solidFill>
                <a:ea typeface="바탕" pitchFamily="16" charset="-127"/>
              </a:rPr>
              <a:t>reducing EA</a:t>
            </a:r>
            <a:r>
              <a:rPr lang="en-US" dirty="0">
                <a:solidFill>
                  <a:srgbClr val="000000"/>
                </a:solidFill>
                <a:ea typeface="바탕" pitchFamily="16" charset="-127"/>
              </a:rPr>
              <a:t> in BPD treatment</a:t>
            </a:r>
          </a:p>
          <a:p>
            <a:pPr algn="ctr">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r>
              <a:rPr lang="en-US" sz="1200" dirty="0">
                <a:solidFill>
                  <a:srgbClr val="000000"/>
                </a:solidFill>
                <a:ea typeface="바탕" pitchFamily="16" charset="-127"/>
              </a:rPr>
              <a:t>(</a:t>
            </a:r>
            <a:r>
              <a:rPr lang="en-US" sz="1200" dirty="0" err="1">
                <a:solidFill>
                  <a:srgbClr val="000000"/>
                </a:solidFill>
                <a:ea typeface="바탕" pitchFamily="16" charset="-127"/>
              </a:rPr>
              <a:t>Neacsiu</a:t>
            </a:r>
            <a:r>
              <a:rPr lang="en-US" sz="1200" dirty="0">
                <a:solidFill>
                  <a:srgbClr val="000000"/>
                </a:solidFill>
                <a:ea typeface="바탕" pitchFamily="16" charset="-127"/>
              </a:rPr>
              <a:t> et al., 2014)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p:cNvSpPr/>
          <p:nvPr/>
        </p:nvSpPr>
        <p:spPr>
          <a:xfrm>
            <a:off x="395536" y="2132856"/>
            <a:ext cx="8424936" cy="3240360"/>
          </a:xfrm>
          <a:prstGeom prst="rect">
            <a:avLst/>
          </a:prstGeom>
          <a:solidFill>
            <a:srgbClr val="FFFFCC"/>
          </a:solidFill>
          <a:ln w="57150">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251520" y="1988840"/>
            <a:ext cx="8712968" cy="3536776"/>
          </a:xfrm>
          <a:prstGeom prst="rect">
            <a:avLst/>
          </a:prstGeom>
          <a:noFill/>
          <a:ln w="3810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7" name="CasellaDiTesto 6"/>
          <p:cNvSpPr txBox="1"/>
          <p:nvPr/>
        </p:nvSpPr>
        <p:spPr>
          <a:xfrm>
            <a:off x="36511" y="2852936"/>
            <a:ext cx="9144001" cy="1744067"/>
          </a:xfrm>
          <a:prstGeom prst="rect">
            <a:avLst/>
          </a:prstGeom>
          <a:noFill/>
        </p:spPr>
        <p:txBody>
          <a:bodyPr wrap="square" rtlCol="0">
            <a:spAutoFit/>
          </a:bodyPr>
          <a:lstStyle/>
          <a:p>
            <a:pPr algn="ctr">
              <a:spcAft>
                <a:spcPts val="1413"/>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sz="2800" b="1" dirty="0">
                <a:solidFill>
                  <a:srgbClr val="800000"/>
                </a:solidFill>
                <a:latin typeface="Adobe Heiti Std R" pitchFamily="34" charset="-128"/>
                <a:ea typeface="Adobe Heiti Std R" pitchFamily="34" charset="-128"/>
              </a:rPr>
              <a:t>THE ROLE OF EA</a:t>
            </a:r>
          </a:p>
          <a:p>
            <a:pPr algn="ctr">
              <a:spcAft>
                <a:spcPts val="1413"/>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sz="2800" b="1" dirty="0">
                <a:solidFill>
                  <a:srgbClr val="800000"/>
                </a:solidFill>
                <a:latin typeface="Adobe Heiti Std R" pitchFamily="34" charset="-128"/>
                <a:ea typeface="Adobe Heiti Std R" pitchFamily="34" charset="-128"/>
              </a:rPr>
              <a:t>ON DBT-ST TREATMENT OUTCOMES FOR AUD</a:t>
            </a:r>
          </a:p>
          <a:p>
            <a:pPr algn="ctr">
              <a:spcAft>
                <a:spcPts val="1413"/>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sz="2800" b="1" dirty="0">
                <a:solidFill>
                  <a:srgbClr val="800000"/>
                </a:solidFill>
                <a:latin typeface="Adobe Heiti Std R" pitchFamily="34" charset="-128"/>
                <a:ea typeface="Adobe Heiti Std R" pitchFamily="34" charset="-128"/>
              </a:rPr>
              <a:t>HAS NOT BEEN PREVIOUSLY REPORTED</a:t>
            </a:r>
            <a:endParaRPr lang="it-IT" sz="2800" dirty="0">
              <a:solidFill>
                <a:srgbClr val="800000"/>
              </a:solidFill>
              <a:latin typeface="Adobe Heiti Std R" pitchFamily="34" charset="-128"/>
              <a:ea typeface="Adobe Heiti Std R"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10" name="Rettangolo 9"/>
          <p:cNvSpPr/>
          <p:nvPr/>
        </p:nvSpPr>
        <p:spPr>
          <a:xfrm>
            <a:off x="0" y="1700808"/>
            <a:ext cx="8820472" cy="4579715"/>
          </a:xfrm>
          <a:prstGeom prst="rect">
            <a:avLst/>
          </a:prstGeom>
        </p:spPr>
        <p:txBody>
          <a:bodyPr wrap="square">
            <a:spAutoFit/>
          </a:bodyPr>
          <a:lstStyle/>
          <a:p>
            <a:pPr marL="266700" algn="just">
              <a:lnSpc>
                <a:spcPct val="95000"/>
              </a:lnSpc>
              <a:tabLst>
                <a:tab pos="431800" algn="l"/>
                <a:tab pos="879475"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it-IT" b="1" dirty="0">
                <a:solidFill>
                  <a:srgbClr val="FF0000"/>
                </a:solidFill>
                <a:latin typeface="+mj-lt"/>
                <a:cs typeface="Courier New" pitchFamily="49" charset="0"/>
              </a:rPr>
              <a:t> </a:t>
            </a:r>
            <a:r>
              <a:rPr lang="en-US" b="1" dirty="0">
                <a:solidFill>
                  <a:srgbClr val="000000"/>
                </a:solidFill>
                <a:latin typeface="+mj-lt"/>
                <a:cs typeface="Courier New" pitchFamily="49" charset="0"/>
              </a:rPr>
              <a:t>This study aims to:</a:t>
            </a:r>
          </a:p>
          <a:p>
            <a:pPr marL="266700" algn="just">
              <a:lnSpc>
                <a:spcPct val="95000"/>
              </a:lnSpc>
              <a:tabLst>
                <a:tab pos="431800" algn="l"/>
                <a:tab pos="879475"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endParaRPr lang="en-US" b="1" dirty="0">
              <a:solidFill>
                <a:srgbClr val="000000"/>
              </a:solidFill>
              <a:latin typeface="+mj-lt"/>
              <a:cs typeface="Courier New" pitchFamily="49" charset="0"/>
            </a:endParaRP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dirty="0">
                <a:solidFill>
                  <a:srgbClr val="000000"/>
                </a:solidFill>
                <a:latin typeface="+mj-lt"/>
                <a:cs typeface="Courier New" pitchFamily="49" charset="0"/>
              </a:rPr>
              <a:t>show </a:t>
            </a:r>
            <a:r>
              <a:rPr lang="en-US" b="1" dirty="0">
                <a:solidFill>
                  <a:srgbClr val="800000"/>
                </a:solidFill>
                <a:latin typeface="+mj-lt"/>
                <a:cs typeface="Courier New" pitchFamily="49" charset="0"/>
              </a:rPr>
              <a:t>primary treatment outcomes </a:t>
            </a:r>
            <a:endParaRPr lang="en-US" dirty="0">
              <a:solidFill>
                <a:srgbClr val="000000"/>
              </a:solidFill>
              <a:latin typeface="+mj-lt"/>
              <a:cs typeface="Courier New" pitchFamily="49" charset="0"/>
            </a:endParaRPr>
          </a:p>
          <a:p>
            <a:pPr marL="1350963" indent="-273050" algn="just">
              <a:lnSpc>
                <a:spcPct val="95000"/>
              </a:lnSpc>
              <a:buFont typeface="Wingdings 3" pitchFamily="18" charset="2"/>
              <a:buChar char=""/>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b="1" dirty="0">
                <a:solidFill>
                  <a:srgbClr val="000000"/>
                </a:solidFill>
                <a:latin typeface="+mj-lt"/>
                <a:cs typeface="Courier New" pitchFamily="49" charset="0"/>
              </a:rPr>
              <a:t>abstinence maintenance</a:t>
            </a:r>
          </a:p>
          <a:p>
            <a:pPr marL="1350963" indent="-273050" algn="just">
              <a:lnSpc>
                <a:spcPct val="95000"/>
              </a:lnSpc>
              <a:buFont typeface="Wingdings 3" pitchFamily="18" charset="2"/>
              <a:buChar char=""/>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b="1" dirty="0">
                <a:solidFill>
                  <a:srgbClr val="000000"/>
                </a:solidFill>
                <a:latin typeface="+mj-lt"/>
                <a:cs typeface="Courier New" pitchFamily="49" charset="0"/>
              </a:rPr>
              <a:t>consecutive days of abstinence (CDA)</a:t>
            </a:r>
          </a:p>
          <a:p>
            <a:pPr marL="1350963" indent="-273050" algn="just">
              <a:lnSpc>
                <a:spcPct val="95000"/>
              </a:lnSpc>
              <a:buFont typeface="Wingdings 3" pitchFamily="18" charset="2"/>
              <a:buChar char=""/>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b="1" dirty="0">
                <a:solidFill>
                  <a:srgbClr val="000000"/>
                </a:solidFill>
                <a:latin typeface="+mj-lt"/>
                <a:cs typeface="Courier New" pitchFamily="49" charset="0"/>
              </a:rPr>
              <a:t>alcohol addiction severity</a:t>
            </a: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endParaRPr lang="en-US" dirty="0">
              <a:solidFill>
                <a:srgbClr val="000000"/>
              </a:solidFill>
              <a:latin typeface="+mj-lt"/>
              <a:cs typeface="Courier New" pitchFamily="49" charset="0"/>
            </a:endParaRP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dirty="0">
                <a:solidFill>
                  <a:srgbClr val="000000"/>
                </a:solidFill>
                <a:latin typeface="+mj-lt"/>
                <a:cs typeface="Courier New" pitchFamily="49" charset="0"/>
              </a:rPr>
              <a:t>assess the </a:t>
            </a:r>
            <a:r>
              <a:rPr lang="en-US" b="1" dirty="0">
                <a:solidFill>
                  <a:srgbClr val="800000"/>
                </a:solidFill>
                <a:latin typeface="+mj-lt"/>
                <a:cs typeface="Courier New" pitchFamily="49" charset="0"/>
              </a:rPr>
              <a:t>improvement</a:t>
            </a:r>
            <a:r>
              <a:rPr lang="en-US" dirty="0">
                <a:solidFill>
                  <a:srgbClr val="000000"/>
                </a:solidFill>
                <a:latin typeface="+mj-lt"/>
                <a:cs typeface="Courier New" pitchFamily="49" charset="0"/>
              </a:rPr>
              <a:t> of </a:t>
            </a:r>
            <a:r>
              <a:rPr lang="en-US" b="1" dirty="0">
                <a:solidFill>
                  <a:srgbClr val="800000"/>
                </a:solidFill>
                <a:latin typeface="+mj-lt"/>
                <a:cs typeface="Courier New" pitchFamily="49" charset="0"/>
              </a:rPr>
              <a:t>EA</a:t>
            </a:r>
            <a:r>
              <a:rPr lang="en-US" dirty="0">
                <a:solidFill>
                  <a:srgbClr val="000000"/>
                </a:solidFill>
                <a:latin typeface="+mj-lt"/>
                <a:cs typeface="Courier New" pitchFamily="49" charset="0"/>
              </a:rPr>
              <a:t> and </a:t>
            </a:r>
            <a:r>
              <a:rPr lang="en-US" b="1" dirty="0">
                <a:solidFill>
                  <a:srgbClr val="800000"/>
                </a:solidFill>
                <a:cs typeface="Courier New" pitchFamily="49" charset="0"/>
              </a:rPr>
              <a:t>SUDs-related</a:t>
            </a:r>
            <a:r>
              <a:rPr lang="en-US" b="1" dirty="0">
                <a:solidFill>
                  <a:srgbClr val="800000"/>
                </a:solidFill>
                <a:latin typeface="+mj-lt"/>
                <a:cs typeface="Courier New" pitchFamily="49" charset="0"/>
              </a:rPr>
              <a:t> domains </a:t>
            </a:r>
            <a:r>
              <a:rPr lang="en-US" dirty="0">
                <a:solidFill>
                  <a:srgbClr val="000000"/>
                </a:solidFill>
                <a:latin typeface="+mj-lt"/>
                <a:cs typeface="Courier New" pitchFamily="49" charset="0"/>
              </a:rPr>
              <a:t>of </a:t>
            </a:r>
            <a:r>
              <a:rPr lang="en-US" b="1" dirty="0">
                <a:solidFill>
                  <a:srgbClr val="800000"/>
                </a:solidFill>
                <a:latin typeface="+mj-lt"/>
                <a:cs typeface="Courier New" pitchFamily="49" charset="0"/>
              </a:rPr>
              <a:t>emotional dysregulation</a:t>
            </a:r>
            <a:r>
              <a:rPr lang="en-US" dirty="0">
                <a:solidFill>
                  <a:srgbClr val="000000"/>
                </a:solidFill>
                <a:latin typeface="+mj-lt"/>
                <a:cs typeface="Courier New" pitchFamily="49" charset="0"/>
              </a:rPr>
              <a:t> during the treatment</a:t>
            </a: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endParaRPr lang="en-US" dirty="0">
              <a:solidFill>
                <a:srgbClr val="000000"/>
              </a:solidFill>
              <a:latin typeface="+mj-lt"/>
              <a:cs typeface="Courier New" pitchFamily="49" charset="0"/>
            </a:endParaRP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dirty="0">
                <a:solidFill>
                  <a:srgbClr val="000000"/>
                </a:solidFill>
                <a:latin typeface="+mj-lt"/>
                <a:cs typeface="Courier New" pitchFamily="49" charset="0"/>
              </a:rPr>
              <a:t>test the predictive role</a:t>
            </a:r>
            <a:r>
              <a:rPr lang="en-US" b="1" dirty="0">
                <a:solidFill>
                  <a:srgbClr val="800000"/>
                </a:solidFill>
                <a:latin typeface="+mj-lt"/>
                <a:cs typeface="Courier New" pitchFamily="49" charset="0"/>
              </a:rPr>
              <a:t> </a:t>
            </a:r>
            <a:r>
              <a:rPr lang="en-US" dirty="0">
                <a:solidFill>
                  <a:srgbClr val="000000"/>
                </a:solidFill>
                <a:latin typeface="+mj-lt"/>
                <a:cs typeface="Courier New" pitchFamily="49" charset="0"/>
              </a:rPr>
              <a:t>of </a:t>
            </a:r>
            <a:r>
              <a:rPr lang="en-US" b="1" dirty="0">
                <a:solidFill>
                  <a:srgbClr val="800000"/>
                </a:solidFill>
                <a:latin typeface="+mj-lt"/>
                <a:cs typeface="Courier New" pitchFamily="49" charset="0"/>
              </a:rPr>
              <a:t>EA</a:t>
            </a:r>
            <a:r>
              <a:rPr lang="en-US" dirty="0">
                <a:solidFill>
                  <a:srgbClr val="000000"/>
                </a:solidFill>
                <a:latin typeface="+mj-lt"/>
                <a:cs typeface="Courier New" pitchFamily="49" charset="0"/>
              </a:rPr>
              <a:t> on </a:t>
            </a:r>
            <a:r>
              <a:rPr lang="en-US" b="1" dirty="0">
                <a:solidFill>
                  <a:srgbClr val="800000"/>
                </a:solidFill>
                <a:latin typeface="+mj-lt"/>
                <a:cs typeface="Courier New" pitchFamily="49" charset="0"/>
              </a:rPr>
              <a:t>alcohol/substance use outcome</a:t>
            </a:r>
          </a:p>
          <a:p>
            <a:pPr marL="1350963" indent="-273050" algn="just">
              <a:lnSpc>
                <a:spcPct val="95000"/>
              </a:lnSpc>
              <a:buFont typeface="Wingdings 3" pitchFamily="18" charset="2"/>
              <a:buChar char="9"/>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b="1" dirty="0">
                <a:solidFill>
                  <a:srgbClr val="000000"/>
                </a:solidFill>
                <a:cs typeface="Courier New" pitchFamily="49" charset="0"/>
              </a:rPr>
              <a:t>consecutive days of abstinence (CDA)</a:t>
            </a:r>
            <a:endParaRPr lang="en-US" b="1" dirty="0">
              <a:solidFill>
                <a:srgbClr val="000000"/>
              </a:solidFill>
              <a:latin typeface="+mj-lt"/>
              <a:cs typeface="Courier New" pitchFamily="49" charset="0"/>
            </a:endParaRP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endParaRPr lang="en-US" dirty="0">
              <a:solidFill>
                <a:srgbClr val="000000"/>
              </a:solidFill>
              <a:latin typeface="+mj-lt"/>
              <a:cs typeface="Courier New" pitchFamily="49" charset="0"/>
            </a:endParaRP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r>
              <a:rPr lang="en-US" dirty="0">
                <a:solidFill>
                  <a:srgbClr val="000000"/>
                </a:solidFill>
                <a:latin typeface="+mj-lt"/>
                <a:cs typeface="Courier New" pitchFamily="49" charset="0"/>
              </a:rPr>
              <a:t>evaluate the</a:t>
            </a:r>
            <a:r>
              <a:rPr lang="en-US" dirty="0">
                <a:solidFill>
                  <a:srgbClr val="7E0021"/>
                </a:solidFill>
                <a:latin typeface="+mj-lt"/>
                <a:cs typeface="Courier New" pitchFamily="49" charset="0"/>
              </a:rPr>
              <a:t> </a:t>
            </a:r>
            <a:r>
              <a:rPr lang="en-US" b="1" dirty="0">
                <a:solidFill>
                  <a:srgbClr val="800000"/>
                </a:solidFill>
                <a:latin typeface="+mj-lt"/>
                <a:cs typeface="Courier New" pitchFamily="49" charset="0"/>
              </a:rPr>
              <a:t>mediating effect </a:t>
            </a:r>
            <a:r>
              <a:rPr lang="en-US" dirty="0">
                <a:solidFill>
                  <a:srgbClr val="000000"/>
                </a:solidFill>
                <a:latin typeface="+mj-lt"/>
                <a:cs typeface="Courier New" pitchFamily="49" charset="0"/>
              </a:rPr>
              <a:t>of </a:t>
            </a:r>
            <a:r>
              <a:rPr lang="en-US" b="1" dirty="0">
                <a:solidFill>
                  <a:srgbClr val="7E0021"/>
                </a:solidFill>
                <a:latin typeface="+mj-lt"/>
                <a:cs typeface="Courier New" pitchFamily="49" charset="0"/>
              </a:rPr>
              <a:t>EA</a:t>
            </a:r>
            <a:r>
              <a:rPr lang="en-US" dirty="0">
                <a:solidFill>
                  <a:srgbClr val="000000"/>
                </a:solidFill>
                <a:latin typeface="+mj-lt"/>
                <a:cs typeface="Courier New" pitchFamily="49" charset="0"/>
              </a:rPr>
              <a:t> on relationship existing between </a:t>
            </a:r>
            <a:r>
              <a:rPr lang="en-US" b="1" dirty="0">
                <a:solidFill>
                  <a:srgbClr val="800000"/>
                </a:solidFill>
                <a:latin typeface="+mj-lt"/>
                <a:cs typeface="Courier New" pitchFamily="49" charset="0"/>
              </a:rPr>
              <a:t>SUDs-related</a:t>
            </a:r>
            <a:r>
              <a:rPr lang="en-US" dirty="0">
                <a:solidFill>
                  <a:srgbClr val="000000"/>
                </a:solidFill>
                <a:latin typeface="+mj-lt"/>
                <a:cs typeface="Courier New" pitchFamily="49" charset="0"/>
              </a:rPr>
              <a:t> </a:t>
            </a:r>
            <a:r>
              <a:rPr lang="en-US" b="1" dirty="0">
                <a:solidFill>
                  <a:srgbClr val="800000"/>
                </a:solidFill>
                <a:latin typeface="+mj-lt"/>
                <a:cs typeface="Courier New" pitchFamily="49" charset="0"/>
              </a:rPr>
              <a:t>difficulties</a:t>
            </a:r>
            <a:r>
              <a:rPr lang="en-US" dirty="0">
                <a:solidFill>
                  <a:srgbClr val="000000"/>
                </a:solidFill>
                <a:latin typeface="+mj-lt"/>
                <a:cs typeface="Courier New" pitchFamily="49" charset="0"/>
              </a:rPr>
              <a:t> in </a:t>
            </a:r>
            <a:r>
              <a:rPr lang="en-US" b="1" dirty="0">
                <a:solidFill>
                  <a:srgbClr val="800000"/>
                </a:solidFill>
                <a:latin typeface="+mj-lt"/>
                <a:cs typeface="Courier New" pitchFamily="49" charset="0"/>
              </a:rPr>
              <a:t>emotional regulation </a:t>
            </a:r>
            <a:r>
              <a:rPr lang="en-US" dirty="0">
                <a:solidFill>
                  <a:srgbClr val="000000"/>
                </a:solidFill>
                <a:latin typeface="+mj-lt"/>
                <a:cs typeface="Courier New" pitchFamily="49" charset="0"/>
              </a:rPr>
              <a:t>and </a:t>
            </a:r>
            <a:r>
              <a:rPr lang="en-US" b="1" dirty="0">
                <a:solidFill>
                  <a:srgbClr val="800000"/>
                </a:solidFill>
                <a:latin typeface="+mj-lt"/>
                <a:cs typeface="Courier New" pitchFamily="49" charset="0"/>
              </a:rPr>
              <a:t>abstinence maintenance</a:t>
            </a:r>
          </a:p>
          <a:p>
            <a:pPr marL="901700" algn="just">
              <a:lnSpc>
                <a:spcPct val="95000"/>
              </a:lnSpc>
              <a:tabLst>
                <a:tab pos="901700" algn="l"/>
                <a:tab pos="1257300" algn="l"/>
                <a:tab pos="1328738" algn="l"/>
                <a:tab pos="1778000" algn="l"/>
                <a:tab pos="2227263" algn="l"/>
                <a:tab pos="2676525" algn="l"/>
                <a:tab pos="3125788" algn="l"/>
                <a:tab pos="3575050" algn="l"/>
                <a:tab pos="4024313" algn="l"/>
                <a:tab pos="4473575" algn="l"/>
                <a:tab pos="4922838" algn="l"/>
                <a:tab pos="5372100" algn="l"/>
                <a:tab pos="5821363" algn="l"/>
                <a:tab pos="6270625" algn="l"/>
                <a:tab pos="6719888" algn="l"/>
                <a:tab pos="7169150" algn="l"/>
                <a:tab pos="7618413" algn="l"/>
                <a:tab pos="8067675" algn="l"/>
                <a:tab pos="8516938" algn="l"/>
                <a:tab pos="8966200" algn="l"/>
                <a:tab pos="9415463" algn="l"/>
              </a:tabLst>
            </a:pPr>
            <a:endParaRPr lang="en-US" dirty="0">
              <a:solidFill>
                <a:srgbClr val="000000"/>
              </a:solidFill>
              <a:latin typeface="+mj-lt"/>
              <a:cs typeface="Courier New" pitchFamily="49" charset="0"/>
            </a:endParaRPr>
          </a:p>
          <a:p>
            <a:pPr marL="266700" algn="just">
              <a:tabLst>
                <a:tab pos="266700" algn="l"/>
                <a:tab pos="965200" algn="l"/>
                <a:tab pos="1414463" algn="l"/>
                <a:tab pos="1863725" algn="l"/>
                <a:tab pos="2312988" algn="l"/>
                <a:tab pos="2762250" algn="l"/>
                <a:tab pos="3211513" algn="l"/>
                <a:tab pos="3660775" algn="l"/>
                <a:tab pos="4110038" algn="l"/>
                <a:tab pos="4559300" algn="l"/>
                <a:tab pos="5008563" algn="l"/>
                <a:tab pos="5457825" algn="l"/>
                <a:tab pos="5907088" algn="l"/>
                <a:tab pos="6356350" algn="l"/>
                <a:tab pos="6805613" algn="l"/>
                <a:tab pos="7254875" algn="l"/>
                <a:tab pos="7704138" algn="l"/>
                <a:tab pos="8153400" algn="l"/>
                <a:tab pos="8602663" algn="l"/>
                <a:tab pos="9051925" algn="l"/>
                <a:tab pos="9501188" algn="l"/>
              </a:tabLst>
            </a:pPr>
            <a:endParaRPr lang="en-US" dirty="0">
              <a:solidFill>
                <a:srgbClr val="000000"/>
              </a:solidFill>
              <a:latin typeface="+mj-lt"/>
              <a:ea typeface="바탕" pitchFamily="16" charset="-127"/>
            </a:endParaRPr>
          </a:p>
        </p:txBody>
      </p:sp>
      <p:sp>
        <p:nvSpPr>
          <p:cNvPr id="7" name="CasellaDiTesto 6"/>
          <p:cNvSpPr txBox="1"/>
          <p:nvPr/>
        </p:nvSpPr>
        <p:spPr>
          <a:xfrm>
            <a:off x="3635896" y="591071"/>
            <a:ext cx="5508104" cy="461665"/>
          </a:xfrm>
          <a:prstGeom prst="rect">
            <a:avLst/>
          </a:prstGeom>
          <a:noFill/>
        </p:spPr>
        <p:txBody>
          <a:bodyPr wrap="square" rtlCol="0">
            <a:spAutoFit/>
          </a:bodyPr>
          <a:lstStyle/>
          <a:p>
            <a:pPr algn="r"/>
            <a:r>
              <a:rPr lang="en-US"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aims of the study</a:t>
            </a:r>
          </a:p>
        </p:txBody>
      </p:sp>
      <p:sp>
        <p:nvSpPr>
          <p:cNvPr id="8" name="CasellaDiTesto 7"/>
          <p:cNvSpPr txBox="1"/>
          <p:nvPr/>
        </p:nvSpPr>
        <p:spPr>
          <a:xfrm>
            <a:off x="395536" y="2564904"/>
            <a:ext cx="314510" cy="400110"/>
          </a:xfrm>
          <a:prstGeom prst="rect">
            <a:avLst/>
          </a:prstGeom>
          <a:noFill/>
        </p:spPr>
        <p:txBody>
          <a:bodyPr wrap="none" rtlCol="0">
            <a:spAutoFit/>
          </a:bodyPr>
          <a:lstStyle/>
          <a:p>
            <a:r>
              <a:rPr lang="it-IT" sz="2000" b="1" dirty="0"/>
              <a:t>1</a:t>
            </a:r>
          </a:p>
        </p:txBody>
      </p:sp>
      <p:cxnSp>
        <p:nvCxnSpPr>
          <p:cNvPr id="12" name="Connettore 1 11"/>
          <p:cNvCxnSpPr>
            <a:cxnSpLocks/>
          </p:cNvCxnSpPr>
          <p:nvPr/>
        </p:nvCxnSpPr>
        <p:spPr>
          <a:xfrm>
            <a:off x="827584" y="2276872"/>
            <a:ext cx="0" cy="10081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395536" y="3645024"/>
            <a:ext cx="314510" cy="400110"/>
          </a:xfrm>
          <a:prstGeom prst="rect">
            <a:avLst/>
          </a:prstGeom>
          <a:noFill/>
        </p:spPr>
        <p:txBody>
          <a:bodyPr wrap="none" rtlCol="0">
            <a:spAutoFit/>
          </a:bodyPr>
          <a:lstStyle/>
          <a:p>
            <a:r>
              <a:rPr lang="it-IT" sz="2000" b="1" dirty="0"/>
              <a:t>2</a:t>
            </a:r>
          </a:p>
        </p:txBody>
      </p:sp>
      <p:cxnSp>
        <p:nvCxnSpPr>
          <p:cNvPr id="15" name="Connettore 1 14"/>
          <p:cNvCxnSpPr>
            <a:cxnSpLocks/>
          </p:cNvCxnSpPr>
          <p:nvPr/>
        </p:nvCxnSpPr>
        <p:spPr>
          <a:xfrm>
            <a:off x="827584" y="3573016"/>
            <a:ext cx="0" cy="5040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CasellaDiTesto 15"/>
          <p:cNvSpPr txBox="1"/>
          <p:nvPr/>
        </p:nvSpPr>
        <p:spPr>
          <a:xfrm>
            <a:off x="395536" y="4397042"/>
            <a:ext cx="314510" cy="400110"/>
          </a:xfrm>
          <a:prstGeom prst="rect">
            <a:avLst/>
          </a:prstGeom>
          <a:noFill/>
        </p:spPr>
        <p:txBody>
          <a:bodyPr wrap="none" rtlCol="0">
            <a:spAutoFit/>
          </a:bodyPr>
          <a:lstStyle/>
          <a:p>
            <a:r>
              <a:rPr lang="it-IT" sz="2000" b="1" dirty="0"/>
              <a:t>3</a:t>
            </a:r>
          </a:p>
        </p:txBody>
      </p:sp>
      <p:sp>
        <p:nvSpPr>
          <p:cNvPr id="25" name="CasellaDiTesto 24"/>
          <p:cNvSpPr txBox="1"/>
          <p:nvPr/>
        </p:nvSpPr>
        <p:spPr>
          <a:xfrm>
            <a:off x="395536" y="5189130"/>
            <a:ext cx="314510" cy="400110"/>
          </a:xfrm>
          <a:prstGeom prst="rect">
            <a:avLst/>
          </a:prstGeom>
          <a:noFill/>
        </p:spPr>
        <p:txBody>
          <a:bodyPr wrap="none" rtlCol="0">
            <a:spAutoFit/>
          </a:bodyPr>
          <a:lstStyle/>
          <a:p>
            <a:r>
              <a:rPr lang="it-IT" sz="2000" b="1" dirty="0"/>
              <a:t>4</a:t>
            </a:r>
          </a:p>
        </p:txBody>
      </p:sp>
      <p:cxnSp>
        <p:nvCxnSpPr>
          <p:cNvPr id="26" name="Connettore 1 25"/>
          <p:cNvCxnSpPr>
            <a:cxnSpLocks/>
          </p:cNvCxnSpPr>
          <p:nvPr/>
        </p:nvCxnSpPr>
        <p:spPr>
          <a:xfrm>
            <a:off x="827584" y="4365104"/>
            <a:ext cx="0" cy="5040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Connettore 1 26"/>
          <p:cNvCxnSpPr>
            <a:cxnSpLocks/>
          </p:cNvCxnSpPr>
          <p:nvPr/>
        </p:nvCxnSpPr>
        <p:spPr>
          <a:xfrm>
            <a:off x="827584" y="5157192"/>
            <a:ext cx="0" cy="5040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9" name="CasellaDiTesto 8"/>
          <p:cNvSpPr txBox="1"/>
          <p:nvPr/>
        </p:nvSpPr>
        <p:spPr>
          <a:xfrm>
            <a:off x="3635896" y="188640"/>
            <a:ext cx="5508104" cy="1200329"/>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t>
            </a:r>
          </a:p>
          <a:p>
            <a:pPr algn="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sample</a:t>
            </a:r>
          </a:p>
          <a:p>
            <a:pPr algn="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10" name="Rettangolo 9"/>
          <p:cNvSpPr/>
          <p:nvPr/>
        </p:nvSpPr>
        <p:spPr>
          <a:xfrm>
            <a:off x="0" y="1268760"/>
            <a:ext cx="9144000" cy="2308324"/>
          </a:xfrm>
          <a:prstGeom prst="rect">
            <a:avLst/>
          </a:prstGeom>
        </p:spPr>
        <p:txBody>
          <a:bodyPr wrap="square">
            <a:spAutoFit/>
          </a:bodyPr>
          <a:lstStyle/>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r>
              <a:rPr lang="en-US" b="1" dirty="0">
                <a:solidFill>
                  <a:srgbClr val="000000"/>
                </a:solidFill>
                <a:cs typeface="Courier New" pitchFamily="49" charset="0"/>
              </a:rPr>
              <a:t>110 AUD patients </a:t>
            </a:r>
            <a:r>
              <a:rPr lang="en-US" dirty="0">
                <a:solidFill>
                  <a:srgbClr val="000000"/>
                </a:solidFill>
                <a:cs typeface="Courier New" pitchFamily="49" charset="0"/>
              </a:rPr>
              <a:t>were consecutively admitted to 3-month DBT-ST program as stand-alone treatment</a:t>
            </a: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endParaRPr lang="en-US" dirty="0">
              <a:solidFill>
                <a:srgbClr val="000000"/>
              </a:solidFill>
              <a:cs typeface="Courier New" pitchFamily="49" charset="0"/>
            </a:endParaRP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r>
              <a:rPr lang="en-US" b="1" dirty="0">
                <a:solidFill>
                  <a:srgbClr val="000000"/>
                </a:solidFill>
                <a:cs typeface="Courier New" pitchFamily="49" charset="0"/>
              </a:rPr>
              <a:t>86</a:t>
            </a:r>
            <a:r>
              <a:rPr lang="en-US" dirty="0">
                <a:solidFill>
                  <a:srgbClr val="000000"/>
                </a:solidFill>
                <a:cs typeface="Courier New" pitchFamily="49" charset="0"/>
              </a:rPr>
              <a:t> (78.2%) patients completed the program.</a:t>
            </a: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endParaRPr lang="en-US" dirty="0">
              <a:solidFill>
                <a:srgbClr val="000000"/>
              </a:solidFill>
              <a:cs typeface="Courier New" pitchFamily="49" charset="0"/>
            </a:endParaRP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r>
              <a:rPr lang="en-US" b="1" dirty="0">
                <a:solidFill>
                  <a:srgbClr val="000000"/>
                </a:solidFill>
                <a:cs typeface="Courier New" pitchFamily="49" charset="0"/>
              </a:rPr>
              <a:t>4</a:t>
            </a:r>
            <a:r>
              <a:rPr lang="en-US" dirty="0">
                <a:solidFill>
                  <a:srgbClr val="000000"/>
                </a:solidFill>
                <a:cs typeface="Courier New" pitchFamily="49" charset="0"/>
              </a:rPr>
              <a:t> (3.6%) subjects did not conclude the intensive phase.</a:t>
            </a: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endParaRPr lang="en-US" dirty="0">
              <a:solidFill>
                <a:srgbClr val="000000"/>
              </a:solidFill>
              <a:cs typeface="Courier New" pitchFamily="49" charset="0"/>
            </a:endParaRPr>
          </a:p>
          <a:p>
            <a:pPr marL="266700">
              <a:tabLst>
                <a:tab pos="266700" algn="l"/>
                <a:tab pos="615950" algn="l"/>
                <a:tab pos="1065213" algn="l"/>
                <a:tab pos="1514475" algn="l"/>
                <a:tab pos="1963738" algn="l"/>
                <a:tab pos="2413000" algn="l"/>
                <a:tab pos="2862263" algn="l"/>
                <a:tab pos="3311525" algn="l"/>
                <a:tab pos="3760788" algn="l"/>
                <a:tab pos="4210050" algn="l"/>
                <a:tab pos="4659313" algn="l"/>
                <a:tab pos="5108575" algn="l"/>
                <a:tab pos="5557838" algn="l"/>
                <a:tab pos="6007100" algn="l"/>
                <a:tab pos="6456363" algn="l"/>
                <a:tab pos="6905625" algn="l"/>
                <a:tab pos="7354888" algn="l"/>
                <a:tab pos="7804150" algn="l"/>
                <a:tab pos="8253413" algn="l"/>
                <a:tab pos="8702675" algn="l"/>
                <a:tab pos="9151938" algn="l"/>
              </a:tabLst>
            </a:pPr>
            <a:r>
              <a:rPr lang="en-US" b="1" dirty="0">
                <a:solidFill>
                  <a:srgbClr val="000000"/>
                </a:solidFill>
                <a:cs typeface="Courier New" pitchFamily="49" charset="0"/>
              </a:rPr>
              <a:t>20</a:t>
            </a:r>
            <a:r>
              <a:rPr lang="en-US" dirty="0">
                <a:solidFill>
                  <a:srgbClr val="000000"/>
                </a:solidFill>
                <a:cs typeface="Courier New" pitchFamily="49" charset="0"/>
              </a:rPr>
              <a:t> (18.2%) subjects did not conclude the post-intensive phase.</a:t>
            </a:r>
          </a:p>
        </p:txBody>
      </p:sp>
      <p:cxnSp>
        <p:nvCxnSpPr>
          <p:cNvPr id="7" name="Connettore 1 6"/>
          <p:cNvCxnSpPr/>
          <p:nvPr/>
        </p:nvCxnSpPr>
        <p:spPr>
          <a:xfrm flipH="1">
            <a:off x="323528" y="4751566"/>
            <a:ext cx="8568952"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flipH="1">
            <a:off x="323528" y="5183614"/>
            <a:ext cx="8568952" cy="0"/>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1475656" y="4751566"/>
            <a:ext cx="2016224" cy="432048"/>
          </a:xfrm>
          <a:prstGeom prst="rect">
            <a:avLst/>
          </a:prstGeom>
          <a:solidFill>
            <a:schemeClr val="accent5">
              <a:lumMod val="40000"/>
              <a:lumOff val="60000"/>
            </a:schemeClr>
          </a:solidFill>
          <a:ln>
            <a:solidFill>
              <a:schemeClr val="accent5">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ctangle 1"/>
          <p:cNvSpPr>
            <a:spLocks noChangeArrowheads="1"/>
          </p:cNvSpPr>
          <p:nvPr/>
        </p:nvSpPr>
        <p:spPr bwMode="auto">
          <a:xfrm>
            <a:off x="1475656" y="4084766"/>
            <a:ext cx="2016224" cy="5693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2000" b="1" cap="small" dirty="0">
                <a:cs typeface="Arial" pitchFamily="34" charset="0"/>
              </a:rPr>
              <a:t>intensive </a:t>
            </a:r>
            <a:r>
              <a:rPr lang="it-IT" sz="2000" b="1" cap="small" dirty="0" err="1">
                <a:cs typeface="Arial" pitchFamily="34" charset="0"/>
              </a:rPr>
              <a:t>phase</a:t>
            </a:r>
            <a:endParaRPr lang="it-IT" sz="2000" b="1" cap="small" dirty="0">
              <a:cs typeface="Arial" pitchFamily="34" charset="0"/>
            </a:endParaRPr>
          </a:p>
          <a:p>
            <a:pPr algn="ctr"/>
            <a:r>
              <a:rPr kumimoji="0" lang="it-IT" sz="1100" i="0" u="none" strike="noStrike" cap="small" normalizeH="0" dirty="0">
                <a:ln>
                  <a:noFill/>
                </a:ln>
                <a:ea typeface="Times New Roman" pitchFamily="18" charset="0"/>
                <a:cs typeface="Arial" pitchFamily="34" charset="0"/>
              </a:rPr>
              <a:t>4 weeks (5 </a:t>
            </a:r>
            <a:r>
              <a:rPr kumimoji="0" lang="it-IT" sz="1100" i="0" u="none" strike="noStrike" cap="small" normalizeH="0" dirty="0" err="1">
                <a:ln>
                  <a:noFill/>
                </a:ln>
                <a:ea typeface="Times New Roman" pitchFamily="18" charset="0"/>
                <a:cs typeface="Arial" pitchFamily="34" charset="0"/>
              </a:rPr>
              <a:t>times</a:t>
            </a:r>
            <a:r>
              <a:rPr kumimoji="0" lang="it-IT" sz="1100" i="0" u="none" strike="noStrike" cap="small" normalizeH="0" dirty="0">
                <a:ln>
                  <a:noFill/>
                </a:ln>
                <a:ea typeface="Times New Roman" pitchFamily="18" charset="0"/>
                <a:cs typeface="Arial" pitchFamily="34" charset="0"/>
              </a:rPr>
              <a:t> a week)</a:t>
            </a:r>
          </a:p>
        </p:txBody>
      </p:sp>
      <p:sp>
        <p:nvSpPr>
          <p:cNvPr id="13" name="Rectangle 1"/>
          <p:cNvSpPr>
            <a:spLocks noChangeArrowheads="1"/>
          </p:cNvSpPr>
          <p:nvPr/>
        </p:nvSpPr>
        <p:spPr bwMode="auto">
          <a:xfrm>
            <a:off x="3707904" y="4077072"/>
            <a:ext cx="403244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2000" b="1" cap="small" dirty="0">
                <a:cs typeface="Arial" pitchFamily="34" charset="0"/>
              </a:rPr>
              <a:t>post-intensive </a:t>
            </a:r>
            <a:r>
              <a:rPr lang="it-IT" sz="2000" b="1" cap="small" dirty="0" err="1">
                <a:cs typeface="Arial" pitchFamily="34" charset="0"/>
              </a:rPr>
              <a:t>phase</a:t>
            </a:r>
            <a:endParaRPr lang="it-IT" sz="2000" b="1" cap="small" dirty="0">
              <a:cs typeface="Arial" pitchFamily="34" charset="0"/>
            </a:endParaRPr>
          </a:p>
          <a:p>
            <a:pPr algn="ctr"/>
            <a:r>
              <a:rPr kumimoji="0" lang="it-IT" sz="1200" i="0" u="none" strike="noStrike" cap="small" normalizeH="0" dirty="0">
                <a:ln>
                  <a:noFill/>
                </a:ln>
                <a:ea typeface="Times New Roman" pitchFamily="18" charset="0"/>
                <a:cs typeface="Arial" pitchFamily="34" charset="0"/>
              </a:rPr>
              <a:t>8 weeks (</a:t>
            </a:r>
            <a:r>
              <a:rPr kumimoji="0" lang="it-IT" sz="1200" i="0" u="none" strike="noStrike" cap="small" normalizeH="0" dirty="0" err="1">
                <a:ln>
                  <a:noFill/>
                </a:ln>
                <a:ea typeface="Times New Roman" pitchFamily="18" charset="0"/>
                <a:cs typeface="Arial" pitchFamily="34" charset="0"/>
              </a:rPr>
              <a:t>twice</a:t>
            </a:r>
            <a:r>
              <a:rPr kumimoji="0" lang="it-IT" sz="1200" i="0" u="none" strike="noStrike" cap="small" normalizeH="0" dirty="0">
                <a:ln>
                  <a:noFill/>
                </a:ln>
                <a:ea typeface="Times New Roman" pitchFamily="18" charset="0"/>
                <a:cs typeface="Arial" pitchFamily="34" charset="0"/>
              </a:rPr>
              <a:t> a week)</a:t>
            </a:r>
          </a:p>
        </p:txBody>
      </p:sp>
      <p:cxnSp>
        <p:nvCxnSpPr>
          <p:cNvPr id="14" name="Connettore 1 13"/>
          <p:cNvCxnSpPr/>
          <p:nvPr/>
        </p:nvCxnSpPr>
        <p:spPr>
          <a:xfrm>
            <a:off x="1979712"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Connettore 1 14"/>
          <p:cNvCxnSpPr/>
          <p:nvPr/>
        </p:nvCxnSpPr>
        <p:spPr>
          <a:xfrm>
            <a:off x="2483768"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Connettore 1 15"/>
          <p:cNvCxnSpPr/>
          <p:nvPr/>
        </p:nvCxnSpPr>
        <p:spPr>
          <a:xfrm>
            <a:off x="2987824"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3707904" y="4751566"/>
            <a:ext cx="4032448" cy="432048"/>
          </a:xfrm>
          <a:prstGeom prst="rect">
            <a:avLst/>
          </a:prstGeom>
          <a:solidFill>
            <a:schemeClr val="accent5">
              <a:lumMod val="40000"/>
              <a:lumOff val="60000"/>
            </a:schemeClr>
          </a:solidFill>
          <a:ln>
            <a:solidFill>
              <a:schemeClr val="accent5">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8" name="Connettore 1 17"/>
          <p:cNvCxnSpPr/>
          <p:nvPr/>
        </p:nvCxnSpPr>
        <p:spPr>
          <a:xfrm>
            <a:off x="4211960"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9" name="Connettore 1 18"/>
          <p:cNvCxnSpPr/>
          <p:nvPr/>
        </p:nvCxnSpPr>
        <p:spPr>
          <a:xfrm>
            <a:off x="4716016"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Connettore 1 19"/>
          <p:cNvCxnSpPr/>
          <p:nvPr/>
        </p:nvCxnSpPr>
        <p:spPr>
          <a:xfrm>
            <a:off x="5220072"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5724128"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6228184"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Connettore 1 22"/>
          <p:cNvCxnSpPr/>
          <p:nvPr/>
        </p:nvCxnSpPr>
        <p:spPr>
          <a:xfrm>
            <a:off x="6732240"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Connettore 1 23"/>
          <p:cNvCxnSpPr/>
          <p:nvPr/>
        </p:nvCxnSpPr>
        <p:spPr>
          <a:xfrm>
            <a:off x="7236296" y="4751566"/>
            <a:ext cx="0" cy="432048"/>
          </a:xfrm>
          <a:prstGeom prst="line">
            <a:avLst/>
          </a:prstGeom>
          <a:ln w="28575">
            <a:solidFill>
              <a:schemeClr val="accent5">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5" name="Rectangle 1"/>
          <p:cNvSpPr>
            <a:spLocks noChangeArrowheads="1"/>
          </p:cNvSpPr>
          <p:nvPr/>
        </p:nvSpPr>
        <p:spPr bwMode="auto">
          <a:xfrm>
            <a:off x="1475656"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1</a:t>
            </a:r>
            <a:endParaRPr kumimoji="0" lang="it-IT" sz="1050" i="0" u="none" strike="noStrike" cap="small" normalizeH="0" dirty="0">
              <a:ln>
                <a:noFill/>
              </a:ln>
              <a:ea typeface="Times New Roman" pitchFamily="18" charset="0"/>
              <a:cs typeface="Arial" pitchFamily="34" charset="0"/>
            </a:endParaRPr>
          </a:p>
        </p:txBody>
      </p:sp>
      <p:sp>
        <p:nvSpPr>
          <p:cNvPr id="26" name="Rectangle 1"/>
          <p:cNvSpPr>
            <a:spLocks noChangeArrowheads="1"/>
          </p:cNvSpPr>
          <p:nvPr/>
        </p:nvSpPr>
        <p:spPr bwMode="auto">
          <a:xfrm>
            <a:off x="1979712"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2</a:t>
            </a:r>
            <a:endParaRPr kumimoji="0" lang="it-IT" sz="1050" i="0" u="none" strike="noStrike" cap="small" normalizeH="0" dirty="0">
              <a:ln>
                <a:noFill/>
              </a:ln>
              <a:ea typeface="Times New Roman" pitchFamily="18" charset="0"/>
              <a:cs typeface="Arial" pitchFamily="34" charset="0"/>
            </a:endParaRPr>
          </a:p>
        </p:txBody>
      </p:sp>
      <p:sp>
        <p:nvSpPr>
          <p:cNvPr id="27" name="Rectangle 1"/>
          <p:cNvSpPr>
            <a:spLocks noChangeArrowheads="1"/>
          </p:cNvSpPr>
          <p:nvPr/>
        </p:nvSpPr>
        <p:spPr bwMode="auto">
          <a:xfrm>
            <a:off x="2483768"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3</a:t>
            </a:r>
            <a:endParaRPr kumimoji="0" lang="it-IT" sz="1050" i="0" u="none" strike="noStrike" cap="small" normalizeH="0" dirty="0">
              <a:ln>
                <a:noFill/>
              </a:ln>
              <a:ea typeface="Times New Roman" pitchFamily="18" charset="0"/>
              <a:cs typeface="Arial" pitchFamily="34" charset="0"/>
            </a:endParaRPr>
          </a:p>
        </p:txBody>
      </p:sp>
      <p:sp>
        <p:nvSpPr>
          <p:cNvPr id="28" name="Rectangle 1"/>
          <p:cNvSpPr>
            <a:spLocks noChangeArrowheads="1"/>
          </p:cNvSpPr>
          <p:nvPr/>
        </p:nvSpPr>
        <p:spPr bwMode="auto">
          <a:xfrm>
            <a:off x="2987824"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4</a:t>
            </a:r>
            <a:endParaRPr kumimoji="0" lang="it-IT" sz="1050" i="0" u="none" strike="noStrike" cap="small" normalizeH="0" dirty="0">
              <a:ln>
                <a:noFill/>
              </a:ln>
              <a:ea typeface="Times New Roman" pitchFamily="18" charset="0"/>
              <a:cs typeface="Arial" pitchFamily="34" charset="0"/>
            </a:endParaRPr>
          </a:p>
        </p:txBody>
      </p:sp>
      <p:sp>
        <p:nvSpPr>
          <p:cNvPr id="29" name="Rectangle 1"/>
          <p:cNvSpPr>
            <a:spLocks noChangeArrowheads="1"/>
          </p:cNvSpPr>
          <p:nvPr/>
        </p:nvSpPr>
        <p:spPr bwMode="auto">
          <a:xfrm>
            <a:off x="3707904"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5</a:t>
            </a:r>
            <a:endParaRPr kumimoji="0" lang="it-IT" sz="1050" i="0" u="none" strike="noStrike" cap="small" normalizeH="0" dirty="0">
              <a:ln>
                <a:noFill/>
              </a:ln>
              <a:ea typeface="Times New Roman" pitchFamily="18" charset="0"/>
              <a:cs typeface="Arial" pitchFamily="34" charset="0"/>
            </a:endParaRPr>
          </a:p>
        </p:txBody>
      </p:sp>
      <p:sp>
        <p:nvSpPr>
          <p:cNvPr id="30" name="Rectangle 1"/>
          <p:cNvSpPr>
            <a:spLocks noChangeArrowheads="1"/>
          </p:cNvSpPr>
          <p:nvPr/>
        </p:nvSpPr>
        <p:spPr bwMode="auto">
          <a:xfrm>
            <a:off x="4211960"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6</a:t>
            </a:r>
            <a:endParaRPr kumimoji="0" lang="it-IT" sz="1050" i="0" u="none" strike="noStrike" cap="small" normalizeH="0" dirty="0">
              <a:ln>
                <a:noFill/>
              </a:ln>
              <a:ea typeface="Times New Roman" pitchFamily="18" charset="0"/>
              <a:cs typeface="Arial" pitchFamily="34" charset="0"/>
            </a:endParaRPr>
          </a:p>
        </p:txBody>
      </p:sp>
      <p:sp>
        <p:nvSpPr>
          <p:cNvPr id="31" name="Rectangle 1"/>
          <p:cNvSpPr>
            <a:spLocks noChangeArrowheads="1"/>
          </p:cNvSpPr>
          <p:nvPr/>
        </p:nvSpPr>
        <p:spPr bwMode="auto">
          <a:xfrm>
            <a:off x="4716016"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7</a:t>
            </a:r>
            <a:endParaRPr kumimoji="0" lang="it-IT" sz="1050" i="0" u="none" strike="noStrike" cap="small" normalizeH="0" dirty="0">
              <a:ln>
                <a:noFill/>
              </a:ln>
              <a:ea typeface="Times New Roman" pitchFamily="18" charset="0"/>
              <a:cs typeface="Arial" pitchFamily="34" charset="0"/>
            </a:endParaRPr>
          </a:p>
        </p:txBody>
      </p:sp>
      <p:sp>
        <p:nvSpPr>
          <p:cNvPr id="32" name="Rectangle 1"/>
          <p:cNvSpPr>
            <a:spLocks noChangeArrowheads="1"/>
          </p:cNvSpPr>
          <p:nvPr/>
        </p:nvSpPr>
        <p:spPr bwMode="auto">
          <a:xfrm>
            <a:off x="5220072"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8</a:t>
            </a:r>
            <a:endParaRPr kumimoji="0" lang="it-IT" sz="1050" i="0" u="none" strike="noStrike" cap="small" normalizeH="0" dirty="0">
              <a:ln>
                <a:noFill/>
              </a:ln>
              <a:ea typeface="Times New Roman" pitchFamily="18" charset="0"/>
              <a:cs typeface="Arial" pitchFamily="34" charset="0"/>
            </a:endParaRPr>
          </a:p>
        </p:txBody>
      </p:sp>
      <p:sp>
        <p:nvSpPr>
          <p:cNvPr id="33" name="Rectangle 1"/>
          <p:cNvSpPr>
            <a:spLocks noChangeArrowheads="1"/>
          </p:cNvSpPr>
          <p:nvPr/>
        </p:nvSpPr>
        <p:spPr bwMode="auto">
          <a:xfrm>
            <a:off x="5724128"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9</a:t>
            </a:r>
            <a:endParaRPr kumimoji="0" lang="it-IT" sz="1050" i="0" u="none" strike="noStrike" cap="small" normalizeH="0" dirty="0">
              <a:ln>
                <a:noFill/>
              </a:ln>
              <a:ea typeface="Times New Roman" pitchFamily="18" charset="0"/>
              <a:cs typeface="Arial" pitchFamily="34" charset="0"/>
            </a:endParaRPr>
          </a:p>
        </p:txBody>
      </p:sp>
      <p:sp>
        <p:nvSpPr>
          <p:cNvPr id="34" name="Rectangle 1"/>
          <p:cNvSpPr>
            <a:spLocks noChangeArrowheads="1"/>
          </p:cNvSpPr>
          <p:nvPr/>
        </p:nvSpPr>
        <p:spPr bwMode="auto">
          <a:xfrm>
            <a:off x="6228184"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10</a:t>
            </a:r>
            <a:endParaRPr kumimoji="0" lang="it-IT" sz="1050" i="0" u="none" strike="noStrike" cap="small" normalizeH="0" dirty="0">
              <a:ln>
                <a:noFill/>
              </a:ln>
              <a:ea typeface="Times New Roman" pitchFamily="18" charset="0"/>
              <a:cs typeface="Arial" pitchFamily="34" charset="0"/>
            </a:endParaRPr>
          </a:p>
        </p:txBody>
      </p:sp>
      <p:sp>
        <p:nvSpPr>
          <p:cNvPr id="35" name="Rectangle 1"/>
          <p:cNvSpPr>
            <a:spLocks noChangeArrowheads="1"/>
          </p:cNvSpPr>
          <p:nvPr/>
        </p:nvSpPr>
        <p:spPr bwMode="auto">
          <a:xfrm>
            <a:off x="6732240"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11</a:t>
            </a:r>
            <a:endParaRPr kumimoji="0" lang="it-IT" sz="1050" i="0" u="none" strike="noStrike" cap="small" normalizeH="0" dirty="0">
              <a:ln>
                <a:noFill/>
              </a:ln>
              <a:ea typeface="Times New Roman" pitchFamily="18" charset="0"/>
              <a:cs typeface="Arial" pitchFamily="34" charset="0"/>
            </a:endParaRPr>
          </a:p>
        </p:txBody>
      </p:sp>
      <p:sp>
        <p:nvSpPr>
          <p:cNvPr id="36" name="Rectangle 1"/>
          <p:cNvSpPr>
            <a:spLocks noChangeArrowheads="1"/>
          </p:cNvSpPr>
          <p:nvPr/>
        </p:nvSpPr>
        <p:spPr bwMode="auto">
          <a:xfrm>
            <a:off x="7236296" y="4835115"/>
            <a:ext cx="504056" cy="2539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r>
              <a:rPr lang="it-IT" sz="1050" cap="small" dirty="0">
                <a:cs typeface="Arial" pitchFamily="34" charset="0"/>
              </a:rPr>
              <a:t>12</a:t>
            </a:r>
            <a:endParaRPr kumimoji="0" lang="it-IT" sz="1050" i="0" u="none" strike="noStrike" cap="small" normalizeH="0" dirty="0">
              <a:ln>
                <a:noFill/>
              </a:ln>
              <a:ea typeface="Times New Roman" pitchFamily="18" charset="0"/>
              <a:cs typeface="Arial" pitchFamily="34" charset="0"/>
            </a:endParaRPr>
          </a:p>
        </p:txBody>
      </p:sp>
      <p:sp>
        <p:nvSpPr>
          <p:cNvPr id="46" name="Rectangle 1"/>
          <p:cNvSpPr>
            <a:spLocks noChangeArrowheads="1"/>
          </p:cNvSpPr>
          <p:nvPr/>
        </p:nvSpPr>
        <p:spPr bwMode="auto">
          <a:xfrm>
            <a:off x="395536" y="5446965"/>
            <a:ext cx="1008112" cy="646331"/>
          </a:xfrm>
          <a:prstGeom prst="rect">
            <a:avLst/>
          </a:prstGeom>
          <a:noFill/>
          <a:ln w="9525">
            <a:solidFill>
              <a:schemeClr val="tx1">
                <a:lumMod val="50000"/>
                <a:lumOff val="50000"/>
              </a:schemeClr>
            </a:solidFill>
            <a:miter lim="800000"/>
            <a:headEnd/>
            <a:tailEnd/>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algn="ctr"/>
            <a:r>
              <a:rPr lang="it-IT" b="1" cap="small" dirty="0">
                <a:ea typeface="Times New Roman" pitchFamily="18" charset="0"/>
                <a:cs typeface="Arial" pitchFamily="34" charset="0"/>
              </a:rPr>
              <a:t>110</a:t>
            </a:r>
            <a:endParaRPr kumimoji="0" lang="it-IT" b="1" i="0" u="none" strike="noStrike" cap="small" normalizeH="0" dirty="0">
              <a:ln>
                <a:noFill/>
              </a:ln>
              <a:ea typeface="Times New Roman" pitchFamily="18" charset="0"/>
              <a:cs typeface="Arial" pitchFamily="34" charset="0"/>
            </a:endParaRPr>
          </a:p>
          <a:p>
            <a:pPr algn="ctr"/>
            <a:r>
              <a:rPr kumimoji="0" lang="it-IT" b="1" i="0" u="none" strike="noStrike" cap="small" normalizeH="0" dirty="0" err="1">
                <a:ln>
                  <a:noFill/>
                </a:ln>
                <a:ea typeface="Times New Roman" pitchFamily="18" charset="0"/>
                <a:cs typeface="Arial" pitchFamily="34" charset="0"/>
              </a:rPr>
              <a:t>patients</a:t>
            </a:r>
            <a:endParaRPr kumimoji="0" lang="it-IT" b="1" i="0" u="none" strike="noStrike" cap="small" normalizeH="0" dirty="0">
              <a:ln>
                <a:noFill/>
              </a:ln>
              <a:ea typeface="Times New Roman" pitchFamily="18" charset="0"/>
              <a:cs typeface="Arial" pitchFamily="34" charset="0"/>
            </a:endParaRPr>
          </a:p>
        </p:txBody>
      </p:sp>
      <p:sp>
        <p:nvSpPr>
          <p:cNvPr id="42" name="Rectangle 1"/>
          <p:cNvSpPr>
            <a:spLocks noChangeArrowheads="1"/>
          </p:cNvSpPr>
          <p:nvPr/>
        </p:nvSpPr>
        <p:spPr bwMode="auto">
          <a:xfrm>
            <a:off x="7812360" y="5445224"/>
            <a:ext cx="1008112" cy="646331"/>
          </a:xfrm>
          <a:prstGeom prst="rect">
            <a:avLst/>
          </a:prstGeom>
          <a:noFill/>
          <a:ln w="9525">
            <a:solidFill>
              <a:schemeClr val="tx1">
                <a:lumMod val="50000"/>
                <a:lumOff val="50000"/>
              </a:schemeClr>
            </a:solidFill>
            <a:miter lim="800000"/>
            <a:headEnd/>
            <a:tailEnd/>
          </a:ln>
          <a:effectLst>
            <a:outerShdw blurRad="63500" sx="102000" sy="102000" algn="ctr" rotWithShape="0">
              <a:prstClr val="black">
                <a:alpha val="40000"/>
              </a:prstClr>
            </a:outerShdw>
          </a:effectLst>
        </p:spPr>
        <p:txBody>
          <a:bodyPr vert="horz" wrap="square" lIns="91440" tIns="45720" rIns="91440" bIns="45720" numCol="1" anchor="ctr" anchorCtr="0" compatLnSpc="1">
            <a:prstTxWarp prst="textNoShape">
              <a:avLst/>
            </a:prstTxWarp>
            <a:spAutoFit/>
          </a:bodyPr>
          <a:lstStyle/>
          <a:p>
            <a:pPr algn="ctr"/>
            <a:r>
              <a:rPr lang="it-IT" b="1" cap="small" dirty="0">
                <a:ea typeface="Times New Roman" pitchFamily="18" charset="0"/>
                <a:cs typeface="Arial" pitchFamily="34" charset="0"/>
              </a:rPr>
              <a:t>86</a:t>
            </a:r>
            <a:endParaRPr kumimoji="0" lang="it-IT" b="1" i="0" u="none" strike="noStrike" cap="small" normalizeH="0" dirty="0">
              <a:ln>
                <a:noFill/>
              </a:ln>
              <a:ea typeface="Times New Roman" pitchFamily="18" charset="0"/>
              <a:cs typeface="Arial" pitchFamily="34" charset="0"/>
            </a:endParaRPr>
          </a:p>
          <a:p>
            <a:pPr algn="ctr"/>
            <a:r>
              <a:rPr kumimoji="0" lang="it-IT" b="1" i="0" u="none" strike="noStrike" cap="small" normalizeH="0" dirty="0" err="1">
                <a:ln>
                  <a:noFill/>
                </a:ln>
                <a:ea typeface="Times New Roman" pitchFamily="18" charset="0"/>
                <a:cs typeface="Arial" pitchFamily="34" charset="0"/>
              </a:rPr>
              <a:t>patients</a:t>
            </a:r>
            <a:endParaRPr kumimoji="0" lang="it-IT" b="1" i="0" u="none" strike="noStrike" cap="small" normalizeH="0" dirty="0">
              <a:ln>
                <a:noFill/>
              </a:ln>
              <a:ea typeface="Times New Roman" pitchFamily="18" charset="0"/>
              <a:cs typeface="Arial" pitchFamily="34" charset="0"/>
            </a:endParaRPr>
          </a:p>
        </p:txBody>
      </p:sp>
      <p:sp>
        <p:nvSpPr>
          <p:cNvPr id="50" name="CasellaDiTesto 49"/>
          <p:cNvSpPr txBox="1"/>
          <p:nvPr/>
        </p:nvSpPr>
        <p:spPr>
          <a:xfrm>
            <a:off x="6750520" y="6104329"/>
            <a:ext cx="354584" cy="276999"/>
          </a:xfrm>
          <a:prstGeom prst="rect">
            <a:avLst/>
          </a:prstGeom>
          <a:noFill/>
        </p:spPr>
        <p:txBody>
          <a:bodyPr wrap="none" rtlCol="0">
            <a:spAutoFit/>
          </a:bodyPr>
          <a:lstStyle/>
          <a:p>
            <a:r>
              <a:rPr lang="it-IT" sz="1200" b="1" cap="small" dirty="0">
                <a:latin typeface="Arial" pitchFamily="34" charset="0"/>
                <a:cs typeface="Arial" pitchFamily="34" charset="0"/>
              </a:rPr>
              <a:t>20</a:t>
            </a:r>
            <a:endParaRPr lang="it-IT" sz="1400" b="1" cap="small" dirty="0">
              <a:latin typeface="Arial" pitchFamily="34" charset="0"/>
              <a:cs typeface="Arial" pitchFamily="34" charset="0"/>
            </a:endParaRPr>
          </a:p>
        </p:txBody>
      </p:sp>
      <p:cxnSp>
        <p:nvCxnSpPr>
          <p:cNvPr id="53" name="Connettore 7 52"/>
          <p:cNvCxnSpPr/>
          <p:nvPr/>
        </p:nvCxnSpPr>
        <p:spPr>
          <a:xfrm rot="5400000">
            <a:off x="6120172" y="5265204"/>
            <a:ext cx="1224136" cy="1152128"/>
          </a:xfrm>
          <a:prstGeom prst="curvedConnector3">
            <a:avLst>
              <a:gd name="adj1" fmla="val 68674"/>
            </a:avLst>
          </a:prstGeom>
          <a:ln w="12700">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sp>
        <p:nvSpPr>
          <p:cNvPr id="56" name="CasellaDiTesto 55"/>
          <p:cNvSpPr txBox="1"/>
          <p:nvPr/>
        </p:nvSpPr>
        <p:spPr>
          <a:xfrm>
            <a:off x="2502048" y="6104329"/>
            <a:ext cx="269626" cy="276999"/>
          </a:xfrm>
          <a:prstGeom prst="rect">
            <a:avLst/>
          </a:prstGeom>
          <a:noFill/>
        </p:spPr>
        <p:txBody>
          <a:bodyPr wrap="none" rtlCol="0">
            <a:spAutoFit/>
          </a:bodyPr>
          <a:lstStyle/>
          <a:p>
            <a:r>
              <a:rPr lang="it-IT" sz="1200" b="1" cap="small" dirty="0">
                <a:latin typeface="Arial" pitchFamily="34" charset="0"/>
                <a:cs typeface="Arial" pitchFamily="34" charset="0"/>
              </a:rPr>
              <a:t>4</a:t>
            </a:r>
            <a:endParaRPr lang="it-IT" sz="1400" b="1" cap="small" dirty="0">
              <a:latin typeface="Arial" pitchFamily="34" charset="0"/>
              <a:cs typeface="Arial" pitchFamily="34" charset="0"/>
            </a:endParaRPr>
          </a:p>
        </p:txBody>
      </p:sp>
      <p:cxnSp>
        <p:nvCxnSpPr>
          <p:cNvPr id="57" name="Connettore 7 56"/>
          <p:cNvCxnSpPr/>
          <p:nvPr/>
        </p:nvCxnSpPr>
        <p:spPr>
          <a:xfrm rot="5400000">
            <a:off x="1871700" y="5265204"/>
            <a:ext cx="1224136" cy="1152128"/>
          </a:xfrm>
          <a:prstGeom prst="curvedConnector3">
            <a:avLst>
              <a:gd name="adj1" fmla="val 68674"/>
            </a:avLst>
          </a:prstGeom>
          <a:ln w="12700">
            <a:solidFill>
              <a:schemeClr val="tx1"/>
            </a:solidFill>
            <a:tailEnd type="triangle" w="sm" len="sm"/>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D8F58900-F55F-4EA6-9B6D-058CE95275B8}"/>
              </a:ext>
            </a:extLst>
          </p:cNvPr>
          <p:cNvSpPr txBox="1"/>
          <p:nvPr/>
        </p:nvSpPr>
        <p:spPr>
          <a:xfrm>
            <a:off x="0" y="3717032"/>
            <a:ext cx="9144000" cy="307777"/>
          </a:xfrm>
          <a:prstGeom prst="rect">
            <a:avLst/>
          </a:prstGeom>
          <a:noFill/>
        </p:spPr>
        <p:txBody>
          <a:bodyPr wrap="square" rtlCol="0">
            <a:spAutoFit/>
          </a:bodyPr>
          <a:lstStyle/>
          <a:p>
            <a:pPr algn="ctr"/>
            <a:r>
              <a:rPr lang="en-US" sz="1400" b="1" dirty="0"/>
              <a:t>Abstinence maintenance was assessed by random weekly toxicological screening (e.g. alcohol and other drugs)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tangolo 12"/>
          <p:cNvSpPr/>
          <p:nvPr/>
        </p:nvSpPr>
        <p:spPr>
          <a:xfrm>
            <a:off x="611560" y="1988840"/>
            <a:ext cx="7920880" cy="504056"/>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611560" y="4941168"/>
            <a:ext cx="7920880" cy="864096"/>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611560" y="3573016"/>
            <a:ext cx="7920880" cy="1080120"/>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611560" y="2780928"/>
            <a:ext cx="7920880" cy="504056"/>
          </a:xfrm>
          <a:prstGeom prst="rect">
            <a:avLst/>
          </a:prstGeom>
          <a:solidFill>
            <a:srgbClr val="FFFFCC"/>
          </a:solidFill>
          <a:ln w="28575">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26" name="Picture 2"/>
          <p:cNvPicPr>
            <a:picLocks noChangeAspect="1" noChangeArrowheads="1"/>
          </p:cNvPicPr>
          <p:nvPr/>
        </p:nvPicPr>
        <p:blipFill>
          <a:blip r:embed="rId2" cstate="print"/>
          <a:srcRect r="70758"/>
          <a:stretch>
            <a:fillRect/>
          </a:stretch>
        </p:blipFill>
        <p:spPr bwMode="auto">
          <a:xfrm>
            <a:off x="0" y="-2257"/>
            <a:ext cx="2843808" cy="1343025"/>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6400800" y="980728"/>
            <a:ext cx="2743200" cy="333375"/>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r="6281" b="44470"/>
          <a:stretch>
            <a:fillRect/>
          </a:stretch>
        </p:blipFill>
        <p:spPr bwMode="auto">
          <a:xfrm>
            <a:off x="2976" y="6399609"/>
            <a:ext cx="9141024" cy="269751"/>
          </a:xfrm>
          <a:prstGeom prst="rect">
            <a:avLst/>
          </a:prstGeom>
          <a:noFill/>
          <a:ln w="9525">
            <a:noFill/>
            <a:miter lim="800000"/>
            <a:headEnd/>
            <a:tailEnd/>
          </a:ln>
        </p:spPr>
      </p:pic>
      <p:sp>
        <p:nvSpPr>
          <p:cNvPr id="9" name="CasellaDiTesto 8"/>
          <p:cNvSpPr txBox="1"/>
          <p:nvPr/>
        </p:nvSpPr>
        <p:spPr>
          <a:xfrm>
            <a:off x="3491880" y="188640"/>
            <a:ext cx="5652120" cy="830997"/>
          </a:xfrm>
          <a:prstGeom prst="rect">
            <a:avLst/>
          </a:prstGeom>
          <a:noFill/>
        </p:spPr>
        <p:txBody>
          <a:bodyPr wrap="square" rtlCol="0">
            <a:spAutoFit/>
          </a:bodyPr>
          <a:lstStyle/>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results</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a:t>
            </a:r>
          </a:p>
          <a:p>
            <a:pPr algn="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primary</a:t>
            </a:r>
            <a:r>
              <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 treatment </a:t>
            </a:r>
            <a:r>
              <a:rPr lang="it-IT" altLang="it-IT" sz="2400" b="1" cap="small" dirty="0" err="1">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rPr>
              <a:t>outcomes</a:t>
            </a:r>
            <a:endParaRPr lang="it-IT" altLang="it-IT" sz="2400" b="1" cap="small" dirty="0">
              <a:solidFill>
                <a:srgbClr val="800000"/>
              </a:solidFill>
              <a:effectLst>
                <a:outerShdw blurRad="38100" dist="38100" dir="2700000" algn="tl">
                  <a:srgbClr val="000000">
                    <a:alpha val="43137"/>
                  </a:srgbClr>
                </a:outerShdw>
              </a:effectLst>
              <a:latin typeface="Adobe Heiti Std R" pitchFamily="34" charset="-128"/>
              <a:ea typeface="Adobe Heiti Std R" pitchFamily="34" charset="-128"/>
              <a:cs typeface="Tunga" pitchFamily="34" charset="0"/>
            </a:endParaRPr>
          </a:p>
        </p:txBody>
      </p:sp>
      <p:sp>
        <p:nvSpPr>
          <p:cNvPr id="2" name="CasellaDiTesto 1"/>
          <p:cNvSpPr txBox="1"/>
          <p:nvPr/>
        </p:nvSpPr>
        <p:spPr>
          <a:xfrm>
            <a:off x="0" y="2060848"/>
            <a:ext cx="9144000" cy="4031873"/>
          </a:xfrm>
          <a:prstGeom prst="rect">
            <a:avLst/>
          </a:prstGeom>
          <a:noFill/>
        </p:spPr>
        <p:txBody>
          <a:bodyPr wrap="square" rtlCol="0">
            <a:spAutoFit/>
          </a:bodyPr>
          <a:lstStyle/>
          <a:p>
            <a:pPr algn="ctr"/>
            <a:r>
              <a:rPr lang="en-US" dirty="0"/>
              <a:t>The </a:t>
            </a:r>
            <a:r>
              <a:rPr lang="en-US" b="1" dirty="0">
                <a:solidFill>
                  <a:srgbClr val="800000"/>
                </a:solidFill>
              </a:rPr>
              <a:t>83.7% completers maintained abstinence</a:t>
            </a:r>
            <a:r>
              <a:rPr lang="en-US" dirty="0"/>
              <a:t> at the end of program</a:t>
            </a:r>
          </a:p>
          <a:p>
            <a:pPr algn="ctr"/>
            <a:endParaRPr lang="en-US" sz="3200" dirty="0"/>
          </a:p>
          <a:p>
            <a:pPr algn="ctr"/>
            <a:r>
              <a:rPr lang="en-US" b="1" dirty="0">
                <a:solidFill>
                  <a:srgbClr val="800000"/>
                </a:solidFill>
              </a:rPr>
              <a:t>CDA </a:t>
            </a:r>
            <a:r>
              <a:rPr lang="en-US" dirty="0"/>
              <a:t>mean was </a:t>
            </a:r>
            <a:r>
              <a:rPr lang="en-US" b="1" dirty="0">
                <a:solidFill>
                  <a:srgbClr val="800000"/>
                </a:solidFill>
              </a:rPr>
              <a:t>97.85 </a:t>
            </a:r>
            <a:r>
              <a:rPr lang="en-US" dirty="0"/>
              <a:t>(</a:t>
            </a:r>
            <a:r>
              <a:rPr lang="en-US" i="1" dirty="0"/>
              <a:t>SD</a:t>
            </a:r>
            <a:r>
              <a:rPr lang="en-US" dirty="0"/>
              <a:t> = 38.19) among </a:t>
            </a:r>
            <a:r>
              <a:rPr lang="en-US" b="1" dirty="0">
                <a:solidFill>
                  <a:srgbClr val="800000"/>
                </a:solidFill>
              </a:rPr>
              <a:t>subjects who completed the treatment</a:t>
            </a:r>
          </a:p>
          <a:p>
            <a:pPr algn="ctr"/>
            <a:endParaRPr lang="en-US" sz="3200" b="1" dirty="0">
              <a:solidFill>
                <a:srgbClr val="800000"/>
              </a:solidFill>
            </a:endParaRPr>
          </a:p>
          <a:p>
            <a:pPr algn="ctr"/>
            <a:r>
              <a:rPr lang="en-US" b="1" dirty="0">
                <a:solidFill>
                  <a:srgbClr val="800000"/>
                </a:solidFill>
              </a:rPr>
              <a:t>Perceived alcohol addiction severity </a:t>
            </a:r>
            <a:r>
              <a:rPr lang="en-US" dirty="0"/>
              <a:t>(SPQ </a:t>
            </a:r>
            <a:r>
              <a:rPr lang="en-US" sz="1100" dirty="0"/>
              <a:t>alcohol </a:t>
            </a:r>
            <a:r>
              <a:rPr lang="en-US" dirty="0"/>
              <a:t>)</a:t>
            </a:r>
            <a:r>
              <a:rPr lang="en-US" b="1" dirty="0">
                <a:solidFill>
                  <a:srgbClr val="800000"/>
                </a:solidFill>
              </a:rPr>
              <a:t> significantly decrease</a:t>
            </a:r>
          </a:p>
          <a:p>
            <a:pPr algn="ctr"/>
            <a:r>
              <a:rPr lang="en-US" dirty="0"/>
              <a:t>during the treatment </a:t>
            </a:r>
            <a:r>
              <a:rPr lang="en-US" b="1" dirty="0">
                <a:solidFill>
                  <a:srgbClr val="800000"/>
                </a:solidFill>
              </a:rPr>
              <a:t>independently of baseline levels </a:t>
            </a:r>
            <a:r>
              <a:rPr lang="en-US" dirty="0"/>
              <a:t>[</a:t>
            </a:r>
            <a:r>
              <a:rPr lang="en-US" i="1" dirty="0"/>
              <a:t>t</a:t>
            </a:r>
            <a:r>
              <a:rPr lang="en-US" sz="1100" dirty="0"/>
              <a:t>(84) </a:t>
            </a:r>
            <a:r>
              <a:rPr lang="en-US" dirty="0"/>
              <a:t>= -18.35; </a:t>
            </a:r>
            <a:r>
              <a:rPr lang="en-US" i="1" dirty="0"/>
              <a:t>p</a:t>
            </a:r>
            <a:r>
              <a:rPr lang="en-US" dirty="0"/>
              <a:t> &lt; .001] </a:t>
            </a:r>
          </a:p>
          <a:p>
            <a:pPr algn="ctr"/>
            <a:endParaRPr lang="en-US" sz="800" dirty="0"/>
          </a:p>
          <a:p>
            <a:pPr algn="ctr"/>
            <a:r>
              <a:rPr lang="en-US" b="1" i="1" dirty="0">
                <a:solidFill>
                  <a:srgbClr val="800000"/>
                </a:solidFill>
              </a:rPr>
              <a:t>d</a:t>
            </a:r>
            <a:r>
              <a:rPr lang="en-US" b="1" dirty="0">
                <a:solidFill>
                  <a:srgbClr val="800000"/>
                </a:solidFill>
              </a:rPr>
              <a:t> = -1.94 </a:t>
            </a:r>
            <a:r>
              <a:rPr lang="en-US" dirty="0"/>
              <a:t>(-2.31 - -1.58) </a:t>
            </a:r>
            <a:endParaRPr lang="en-US" b="1" dirty="0">
              <a:solidFill>
                <a:srgbClr val="800000"/>
              </a:solidFill>
            </a:endParaRPr>
          </a:p>
          <a:p>
            <a:pPr algn="ctr"/>
            <a:endParaRPr lang="en-US" sz="3200" b="1" dirty="0">
              <a:solidFill>
                <a:srgbClr val="800000"/>
              </a:solidFill>
            </a:endParaRPr>
          </a:p>
          <a:p>
            <a:pPr algn="ctr"/>
            <a:r>
              <a:rPr lang="en-US" b="1" dirty="0">
                <a:solidFill>
                  <a:srgbClr val="800000"/>
                </a:solidFill>
              </a:rPr>
              <a:t>ITT analysis supported the previous findings </a:t>
            </a:r>
            <a:r>
              <a:rPr lang="en-US" dirty="0"/>
              <a:t>[</a:t>
            </a:r>
            <a:r>
              <a:rPr lang="en-US" i="1" dirty="0"/>
              <a:t>t</a:t>
            </a:r>
            <a:r>
              <a:rPr lang="en-US" sz="1100" dirty="0"/>
              <a:t>(108) </a:t>
            </a:r>
            <a:r>
              <a:rPr lang="en-US" dirty="0"/>
              <a:t>= -10.25; </a:t>
            </a:r>
            <a:r>
              <a:rPr lang="en-US" i="1" dirty="0"/>
              <a:t>p</a:t>
            </a:r>
            <a:r>
              <a:rPr lang="en-US" dirty="0"/>
              <a:t> &lt; .001] </a:t>
            </a:r>
          </a:p>
          <a:p>
            <a:pPr algn="ctr"/>
            <a:endParaRPr lang="en-US" sz="800" dirty="0"/>
          </a:p>
          <a:p>
            <a:pPr algn="ctr"/>
            <a:r>
              <a:rPr lang="en-US" b="1" i="1" dirty="0">
                <a:solidFill>
                  <a:srgbClr val="800000"/>
                </a:solidFill>
              </a:rPr>
              <a:t>d</a:t>
            </a:r>
            <a:r>
              <a:rPr lang="en-US" b="1" dirty="0">
                <a:solidFill>
                  <a:srgbClr val="800000"/>
                </a:solidFill>
              </a:rPr>
              <a:t> = -1.01 </a:t>
            </a:r>
            <a:r>
              <a:rPr lang="en-US" dirty="0"/>
              <a:t>(-1.32 - -.69)</a:t>
            </a:r>
            <a:endParaRPr lang="en-US" b="1" dirty="0">
              <a:solidFill>
                <a:srgbClr val="800000"/>
              </a:solidFill>
            </a:endParaRPr>
          </a:p>
          <a:p>
            <a:pPr marL="285750" indent="-285750">
              <a:buFont typeface="Arial" panose="020B0604020202020204" pitchFamily="34" charset="0"/>
              <a:buChar char="•"/>
            </a:pPr>
            <a:endParaRPr lang="en-US" dirty="0"/>
          </a:p>
        </p:txBody>
      </p:sp>
    </p:spTree>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bwMode="auto">
        <a:noFill/>
        <a:ln w="38100" cap="sq">
          <a:solidFill>
            <a:srgbClr val="000000"/>
          </a:solidFill>
          <a:miter lim="800000"/>
          <a:headEnd type="triangle" w="sm" len="med"/>
          <a:tailEnd type="triangle" w="sm" len="med"/>
        </a:ln>
      </a:spPr>
      <a:bodyPr/>
      <a:lstStyle/>
    </a:lnDef>
  </a:objectDefaults>
  <a:extraClrSchemeLst/>
</a:theme>
</file>

<file path=docProps/app.xml><?xml version="1.0" encoding="utf-8"?>
<Properties xmlns="http://schemas.openxmlformats.org/officeDocument/2006/extended-properties" xmlns:vt="http://schemas.openxmlformats.org/officeDocument/2006/docPropsVTypes">
  <TotalTime>2200</TotalTime>
  <Words>1518</Words>
  <Application>Microsoft Office PowerPoint</Application>
  <PresentationFormat>Presentazione su schermo (4:3)</PresentationFormat>
  <Paragraphs>246</Paragraphs>
  <Slides>21</Slides>
  <Notes>0</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21</vt:i4>
      </vt:variant>
    </vt:vector>
  </HeadingPairs>
  <TitlesOfParts>
    <vt:vector size="32" baseType="lpstr">
      <vt:lpstr>바탕</vt:lpstr>
      <vt:lpstr>Microsoft YaHei</vt:lpstr>
      <vt:lpstr>Adobe Heiti Std R</vt:lpstr>
      <vt:lpstr>Arial</vt:lpstr>
      <vt:lpstr>Calibri</vt:lpstr>
      <vt:lpstr>Courier New</vt:lpstr>
      <vt:lpstr>Times New Roman</vt:lpstr>
      <vt:lpstr>Tunga</vt:lpstr>
      <vt:lpstr>Vrinda</vt:lpstr>
      <vt:lpstr>Wingdings 3</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Francesca Ortelli</dc:creator>
  <cp:lastModifiedBy>Marco Cavicchioli</cp:lastModifiedBy>
  <cp:revision>438</cp:revision>
  <dcterms:created xsi:type="dcterms:W3CDTF">2016-09-02T20:07:12Z</dcterms:created>
  <dcterms:modified xsi:type="dcterms:W3CDTF">2017-10-26T07:24:34Z</dcterms:modified>
</cp:coreProperties>
</file>