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4"/>
  </p:notesMasterIdLst>
  <p:handoutMasterIdLst>
    <p:handoutMasterId r:id="rId15"/>
  </p:handoutMasterIdLst>
  <p:sldIdLst>
    <p:sldId id="260" r:id="rId2"/>
    <p:sldId id="275" r:id="rId3"/>
    <p:sldId id="276" r:id="rId4"/>
    <p:sldId id="277" r:id="rId5"/>
    <p:sldId id="267" r:id="rId6"/>
    <p:sldId id="268" r:id="rId7"/>
    <p:sldId id="269" r:id="rId8"/>
    <p:sldId id="279" r:id="rId9"/>
    <p:sldId id="274" r:id="rId10"/>
    <p:sldId id="280" r:id="rId11"/>
    <p:sldId id="281" r:id="rId12"/>
    <p:sldId id="286" r:id="rId13"/>
  </p:sldIdLst>
  <p:sldSz cx="12192000" cy="6858000"/>
  <p:notesSz cx="6669088" cy="9926638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8C0000"/>
    <a:srgbClr val="5F5F5F"/>
    <a:srgbClr val="7F7F7F"/>
    <a:srgbClr val="CC0000"/>
    <a:srgbClr val="F4E7E7"/>
    <a:srgbClr val="9999FF"/>
    <a:srgbClr val="669900"/>
    <a:srgbClr val="99CC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81" autoAdjust="0"/>
    <p:restoredTop sz="90566" autoAdjust="0"/>
  </p:normalViewPr>
  <p:slideViewPr>
    <p:cSldViewPr>
      <p:cViewPr varScale="1">
        <p:scale>
          <a:sx n="86" d="100"/>
          <a:sy n="86" d="100"/>
        </p:scale>
        <p:origin x="466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137" cy="497333"/>
          </a:xfrm>
          <a:prstGeom prst="rect">
            <a:avLst/>
          </a:prstGeom>
        </p:spPr>
        <p:txBody>
          <a:bodyPr vert="horz" lIns="87545" tIns="43772" rIns="87545" bIns="43772" rtlCol="0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777461" y="1"/>
            <a:ext cx="2890137" cy="497333"/>
          </a:xfrm>
          <a:prstGeom prst="rect">
            <a:avLst/>
          </a:prstGeom>
        </p:spPr>
        <p:txBody>
          <a:bodyPr vert="horz" lIns="87545" tIns="43772" rIns="87545" bIns="43772" rtlCol="0"/>
          <a:lstStyle>
            <a:lvl1pPr algn="r">
              <a:defRPr sz="1100"/>
            </a:lvl1pPr>
          </a:lstStyle>
          <a:p>
            <a:fld id="{119DD969-9FD2-4149-A127-A41F2D4CFC57}" type="datetimeFigureOut">
              <a:rPr lang="pt-PT" smtClean="0"/>
              <a:t>23-10-2017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9305"/>
            <a:ext cx="2890137" cy="497333"/>
          </a:xfrm>
          <a:prstGeom prst="rect">
            <a:avLst/>
          </a:prstGeom>
        </p:spPr>
        <p:txBody>
          <a:bodyPr vert="horz" lIns="87545" tIns="43772" rIns="87545" bIns="43772" rtlCol="0" anchor="b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777461" y="9429305"/>
            <a:ext cx="2890137" cy="497333"/>
          </a:xfrm>
          <a:prstGeom prst="rect">
            <a:avLst/>
          </a:prstGeom>
        </p:spPr>
        <p:txBody>
          <a:bodyPr vert="horz" lIns="87545" tIns="43772" rIns="87545" bIns="43772" rtlCol="0" anchor="b"/>
          <a:lstStyle>
            <a:lvl1pPr algn="r">
              <a:defRPr sz="1100"/>
            </a:lvl1pPr>
          </a:lstStyle>
          <a:p>
            <a:fld id="{E656E2B7-30D0-4A67-906E-896A1C0C95D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3958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8" cy="496332"/>
          </a:xfrm>
          <a:prstGeom prst="rect">
            <a:avLst/>
          </a:prstGeom>
        </p:spPr>
        <p:txBody>
          <a:bodyPr vert="horz" lIns="94829" tIns="47414" rIns="94829" bIns="47414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777607" y="1"/>
            <a:ext cx="2889938" cy="496332"/>
          </a:xfrm>
          <a:prstGeom prst="rect">
            <a:avLst/>
          </a:prstGeom>
        </p:spPr>
        <p:txBody>
          <a:bodyPr vert="horz" lIns="94829" tIns="47414" rIns="94829" bIns="47414" rtlCol="0"/>
          <a:lstStyle>
            <a:lvl1pPr algn="r">
              <a:defRPr sz="1200"/>
            </a:lvl1pPr>
          </a:lstStyle>
          <a:p>
            <a:fld id="{9E7F6C05-A0AA-47D7-8447-3CA69C31F77E}" type="datetimeFigureOut">
              <a:rPr lang="pt-PT" smtClean="0"/>
              <a:pPr/>
              <a:t>23-10-2017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29" tIns="47414" rIns="94829" bIns="47414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4829" tIns="47414" rIns="94829" bIns="47414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6332"/>
          </a:xfrm>
          <a:prstGeom prst="rect">
            <a:avLst/>
          </a:prstGeom>
        </p:spPr>
        <p:txBody>
          <a:bodyPr vert="horz" lIns="94829" tIns="47414" rIns="94829" bIns="47414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6332"/>
          </a:xfrm>
          <a:prstGeom prst="rect">
            <a:avLst/>
          </a:prstGeom>
        </p:spPr>
        <p:txBody>
          <a:bodyPr vert="horz" lIns="94829" tIns="47414" rIns="94829" bIns="47414" rtlCol="0" anchor="b"/>
          <a:lstStyle>
            <a:lvl1pPr algn="r">
              <a:defRPr sz="1200"/>
            </a:lvl1pPr>
          </a:lstStyle>
          <a:p>
            <a:fld id="{6DA83315-AE5F-4895-A117-F8A24075497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77433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redondar Rectângulo de Canto Diagonal 10"/>
          <p:cNvSpPr/>
          <p:nvPr/>
        </p:nvSpPr>
        <p:spPr>
          <a:xfrm>
            <a:off x="71670" y="692696"/>
            <a:ext cx="12048661" cy="5904656"/>
          </a:xfrm>
          <a:prstGeom prst="round2DiagRect">
            <a:avLst>
              <a:gd name="adj1" fmla="val 3371"/>
              <a:gd name="adj2" fmla="val 0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noFill/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0" name="Arredondar Rectângulo de Canto Diagonal 9"/>
          <p:cNvSpPr/>
          <p:nvPr/>
        </p:nvSpPr>
        <p:spPr>
          <a:xfrm>
            <a:off x="558129" y="195996"/>
            <a:ext cx="11075745" cy="2778814"/>
          </a:xfrm>
          <a:prstGeom prst="round2DiagRect">
            <a:avLst/>
          </a:prstGeom>
          <a:solidFill>
            <a:srgbClr val="C00000"/>
          </a:solidFill>
          <a:ln/>
          <a:effectLst>
            <a:glow rad="63500">
              <a:schemeClr val="accent3">
                <a:alpha val="45000"/>
                <a:satMod val="120000"/>
              </a:schemeClr>
            </a:glo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pic>
        <p:nvPicPr>
          <p:cNvPr id="13" name="Imagem 12" descr="BB.png"/>
          <p:cNvPicPr>
            <a:picLocks noChangeAspect="1"/>
          </p:cNvPicPr>
          <p:nvPr/>
        </p:nvPicPr>
        <p:blipFill>
          <a:blip r:embed="rId2" cstate="print">
            <a:lum bright="-10000"/>
          </a:blip>
          <a:srcRect l="18891" t="1051" r="8679" b="28704"/>
          <a:stretch>
            <a:fillRect/>
          </a:stretch>
        </p:blipFill>
        <p:spPr>
          <a:xfrm>
            <a:off x="3621528" y="0"/>
            <a:ext cx="8570473" cy="6597352"/>
          </a:xfrm>
          <a:prstGeom prst="rect">
            <a:avLst/>
          </a:prstGeom>
        </p:spPr>
      </p:pic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527382" y="3078196"/>
            <a:ext cx="11137237" cy="842392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 dirty="0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527382" y="188640"/>
            <a:ext cx="11137237" cy="2808312"/>
          </a:xfrm>
          <a:prstGeom prst="round2DiagRect">
            <a:avLst/>
          </a:prstGeom>
          <a:solidFill>
            <a:srgbClr val="C00000">
              <a:alpha val="1176"/>
            </a:srgbClr>
          </a:solidFill>
        </p:spPr>
        <p:txBody>
          <a:bodyPr lIns="45720" rIns="45720" bIns="45720"/>
          <a:lstStyle>
            <a:lvl1pPr algn="r">
              <a:defRPr sz="4500" b="1">
                <a:solidFill>
                  <a:schemeClr val="bg1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503804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>
            <a:spLocks noChangeAspect="1"/>
          </p:cNvSpPr>
          <p:nvPr/>
        </p:nvSpPr>
        <p:spPr>
          <a:xfrm>
            <a:off x="2687396" y="440493"/>
            <a:ext cx="1919920" cy="1440160"/>
          </a:xfrm>
          <a:prstGeom prst="ellipse">
            <a:avLst/>
          </a:prstGeom>
          <a:solidFill>
            <a:schemeClr val="accent6"/>
          </a:solidFill>
          <a:ln w="3175">
            <a:noFill/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4943421" y="188640"/>
            <a:ext cx="1919920" cy="1440160"/>
          </a:xfrm>
          <a:prstGeom prst="ellipse">
            <a:avLst/>
          </a:prstGeom>
          <a:solidFill>
            <a:schemeClr val="accent1"/>
          </a:solidFill>
          <a:ln w="3175">
            <a:noFill/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/>
          </a:p>
        </p:txBody>
      </p:sp>
      <p:pic>
        <p:nvPicPr>
          <p:cNvPr id="8" name="Imagem 7" descr="bolaB.png"/>
          <p:cNvPicPr>
            <a:picLocks noChangeAspect="1"/>
          </p:cNvPicPr>
          <p:nvPr/>
        </p:nvPicPr>
        <p:blipFill>
          <a:blip r:embed="rId2" cstate="print"/>
          <a:srcRect l="22217" t="11541"/>
          <a:stretch>
            <a:fillRect/>
          </a:stretch>
        </p:blipFill>
        <p:spPr>
          <a:xfrm>
            <a:off x="0" y="0"/>
            <a:ext cx="2187309" cy="1865634"/>
          </a:xfrm>
          <a:prstGeom prst="rect">
            <a:avLst/>
          </a:prstGeom>
        </p:spPr>
      </p:pic>
      <p:sp>
        <p:nvSpPr>
          <p:cNvPr id="11" name="Oval 10"/>
          <p:cNvSpPr>
            <a:spLocks/>
          </p:cNvSpPr>
          <p:nvPr/>
        </p:nvSpPr>
        <p:spPr>
          <a:xfrm>
            <a:off x="7207912" y="18288"/>
            <a:ext cx="1920000" cy="144016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175">
            <a:noFill/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/>
          </a:p>
        </p:txBody>
      </p:sp>
      <p:sp>
        <p:nvSpPr>
          <p:cNvPr id="14" name="Arredondar Rectângulo de Canto Diagonal 13"/>
          <p:cNvSpPr/>
          <p:nvPr/>
        </p:nvSpPr>
        <p:spPr>
          <a:xfrm>
            <a:off x="71670" y="692696"/>
            <a:ext cx="12048661" cy="5904656"/>
          </a:xfrm>
          <a:prstGeom prst="round2DiagRect">
            <a:avLst>
              <a:gd name="adj1" fmla="val 3371"/>
              <a:gd name="adj2" fmla="val 0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noFill/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pic>
        <p:nvPicPr>
          <p:cNvPr id="13" name="Imagem 12" descr="BB.png"/>
          <p:cNvPicPr>
            <a:picLocks noChangeAspect="1"/>
          </p:cNvPicPr>
          <p:nvPr/>
        </p:nvPicPr>
        <p:blipFill>
          <a:blip r:embed="rId3" cstate="print">
            <a:lum bright="-10000"/>
          </a:blip>
          <a:srcRect l="18891" t="8427" r="8679" b="28704"/>
          <a:stretch>
            <a:fillRect/>
          </a:stretch>
        </p:blipFill>
        <p:spPr>
          <a:xfrm>
            <a:off x="3621528" y="692696"/>
            <a:ext cx="8570473" cy="5904656"/>
          </a:xfrm>
          <a:prstGeom prst="rect">
            <a:avLst/>
          </a:prstGeom>
        </p:spPr>
      </p:pic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3339" y="773940"/>
            <a:ext cx="11880117" cy="5679396"/>
          </a:xfrm>
        </p:spPr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 dirty="0"/>
          </a:p>
        </p:txBody>
      </p:sp>
      <p:pic>
        <p:nvPicPr>
          <p:cNvPr id="21" name="Imagem 20" descr="logoSICADBranco.png"/>
          <p:cNvPicPr>
            <a:picLocks noChangeAspect="1"/>
          </p:cNvPicPr>
          <p:nvPr/>
        </p:nvPicPr>
        <p:blipFill>
          <a:blip r:embed="rId4" cstate="print"/>
          <a:srcRect t="9062"/>
          <a:stretch>
            <a:fillRect/>
          </a:stretch>
        </p:blipFill>
        <p:spPr>
          <a:xfrm>
            <a:off x="81767" y="0"/>
            <a:ext cx="1324553" cy="6299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4208-BD22-4DAD-9A2A-977B42DFBB1F}" type="datetime1">
              <a:rPr lang="pt-PT" smtClean="0"/>
              <a:pPr/>
              <a:t>23-10-2017</a:t>
            </a:fld>
            <a:endParaRPr lang="pt-PT"/>
          </a:p>
        </p:txBody>
      </p:sp>
      <p:sp>
        <p:nvSpPr>
          <p:cNvPr id="9" name="Marcador de Posição do Rodapé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09805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idx="1"/>
          </p:nvPr>
        </p:nvSpPr>
        <p:spPr>
          <a:xfrm>
            <a:off x="72000" y="764704"/>
            <a:ext cx="12048000" cy="5772128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t-PT" dirty="0" smtClean="0"/>
              <a:t>Clique para editar os estilos</a:t>
            </a:r>
          </a:p>
          <a:p>
            <a:pPr lvl="1" eaLnBrk="1" latinLnBrk="0" hangingPunct="1"/>
            <a:r>
              <a:rPr kumimoji="0" lang="pt-PT" dirty="0" smtClean="0"/>
              <a:t>Segundo nível</a:t>
            </a:r>
          </a:p>
          <a:p>
            <a:pPr lvl="2" eaLnBrk="1" latinLnBrk="0" hangingPunct="1"/>
            <a:r>
              <a:rPr kumimoji="0" lang="pt-PT" dirty="0" smtClean="0"/>
              <a:t>Terceiro nível</a:t>
            </a:r>
          </a:p>
          <a:p>
            <a:pPr lvl="3" eaLnBrk="1" latinLnBrk="0" hangingPunct="1"/>
            <a:r>
              <a:rPr kumimoji="0" lang="pt-PT" dirty="0" smtClean="0"/>
              <a:t>Quarto nível</a:t>
            </a:r>
          </a:p>
          <a:p>
            <a:pPr lvl="4" eaLnBrk="1" latinLnBrk="0" hangingPunct="1"/>
            <a:r>
              <a:rPr kumimoji="0" lang="pt-PT" dirty="0" smtClean="0"/>
              <a:t>Quinto nível</a:t>
            </a:r>
            <a:endParaRPr kumimoji="0" lang="en-US" dirty="0"/>
          </a:p>
        </p:txBody>
      </p:sp>
      <p:sp>
        <p:nvSpPr>
          <p:cNvPr id="13" name="Marcador de Posição do Título 12"/>
          <p:cNvSpPr>
            <a:spLocks noGrp="1"/>
          </p:cNvSpPr>
          <p:nvPr>
            <p:ph type="title"/>
          </p:nvPr>
        </p:nvSpPr>
        <p:spPr>
          <a:xfrm>
            <a:off x="1750891" y="324"/>
            <a:ext cx="10369152" cy="548356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t-PT" dirty="0" smtClean="0"/>
              <a:t>Clique para editar o estilo</a:t>
            </a:r>
            <a:endParaRPr kumimoji="0" lang="en-US" dirty="0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2"/>
          </p:nvPr>
        </p:nvSpPr>
        <p:spPr>
          <a:xfrm>
            <a:off x="10066875" y="6615824"/>
            <a:ext cx="1152128" cy="188640"/>
          </a:xfrm>
          <a:prstGeom prst="rect">
            <a:avLst/>
          </a:prstGeom>
        </p:spPr>
        <p:txBody>
          <a:bodyPr vert="horz" lIns="36000" tIns="36000" rIns="36000" bIns="36000" anchor="ctr"/>
          <a:lstStyle>
            <a:lvl1pPr algn="l" eaLnBrk="1" latinLnBrk="0" hangingPunct="1">
              <a:defRPr kumimoji="0" sz="900" b="1">
                <a:solidFill>
                  <a:schemeClr val="bg1"/>
                </a:solidFill>
              </a:defRPr>
            </a:lvl1pPr>
            <a:extLst/>
          </a:lstStyle>
          <a:p>
            <a:fld id="{4FA00355-D72B-459B-A8EB-BBC915607B01}" type="datetime1">
              <a:rPr lang="pt-PT" smtClean="0"/>
              <a:pPr/>
              <a:t>23-10-2017</a:t>
            </a:fld>
            <a:endParaRPr lang="pt-PT"/>
          </a:p>
        </p:txBody>
      </p:sp>
      <p:sp>
        <p:nvSpPr>
          <p:cNvPr id="18" name="Marcador de Posição do Rodapé 17"/>
          <p:cNvSpPr>
            <a:spLocks noGrp="1"/>
          </p:cNvSpPr>
          <p:nvPr>
            <p:ph type="ftr" sz="quarter" idx="3"/>
          </p:nvPr>
        </p:nvSpPr>
        <p:spPr>
          <a:xfrm>
            <a:off x="81765" y="6615824"/>
            <a:ext cx="9889099" cy="188640"/>
          </a:xfrm>
          <a:prstGeom prst="rect">
            <a:avLst/>
          </a:prstGeom>
        </p:spPr>
        <p:txBody>
          <a:bodyPr vert="horz" lIns="36000" tIns="36000" rIns="36000" bIns="36000" anchor="ctr"/>
          <a:lstStyle>
            <a:lvl1pPr algn="l" eaLnBrk="1" latinLnBrk="0" hangingPunct="1">
              <a:defRPr kumimoji="0" sz="900" b="1">
                <a:solidFill>
                  <a:schemeClr val="bg1"/>
                </a:solidFill>
              </a:defRPr>
            </a:lvl1pPr>
            <a:extLst/>
          </a:lstStyle>
          <a:p>
            <a:endParaRPr lang="pt-PT" dirty="0"/>
          </a:p>
        </p:txBody>
      </p:sp>
      <p:sp>
        <p:nvSpPr>
          <p:cNvPr id="22" name="Marcador de Posição do Número do Diapositivo 10"/>
          <p:cNvSpPr>
            <a:spLocks noGrp="1"/>
          </p:cNvSpPr>
          <p:nvPr>
            <p:ph type="sldNum" sz="quarter" idx="4"/>
          </p:nvPr>
        </p:nvSpPr>
        <p:spPr>
          <a:xfrm>
            <a:off x="11340959" y="6615824"/>
            <a:ext cx="789468" cy="197876"/>
          </a:xfrm>
          <a:prstGeom prst="rect">
            <a:avLst/>
          </a:prstGeom>
          <a:noFill/>
          <a:ln w="3175" cap="rnd" cmpd="sng" algn="ctr">
            <a:noFill/>
            <a:prstDash val="dash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36000" tIns="36000" rIns="36000" bIns="36000" anchor="ctr"/>
          <a:lstStyle>
            <a:lvl1pPr marL="0" algn="l" defTabSz="914400" rtl="0" eaLnBrk="1" latinLnBrk="0" hangingPunct="1">
              <a:defRPr kumimoji="0" lang="pt-PT" sz="900" b="1" kern="1200" smtClean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extLst/>
          </a:lstStyle>
          <a:p>
            <a:fld id="{EFF1C382-5225-4D29-ADAC-577EAE82E449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5053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1" latinLnBrk="0" hangingPunct="1">
        <a:spcBef>
          <a:spcPct val="0"/>
        </a:spcBef>
        <a:buNone/>
        <a:defRPr kumimoji="0" sz="2400" b="1" kern="1200">
          <a:solidFill>
            <a:schemeClr val="bg1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80000"/>
        <a:buFont typeface="Wingdings 2"/>
        <a:buNone/>
        <a:defRPr kumimoji="0" sz="2400" kern="1200">
          <a:solidFill>
            <a:schemeClr val="bg2">
              <a:lumMod val="10000"/>
            </a:schemeClr>
          </a:solidFill>
          <a:effectLst/>
          <a:latin typeface="+mn-lt"/>
          <a:ea typeface="+mn-ea"/>
          <a:cs typeface="+mn-cs"/>
        </a:defRPr>
      </a:lvl1pPr>
      <a:lvl2pPr marL="176213" indent="-176213" algn="l" rtl="0" eaLnBrk="1" latinLnBrk="0" hangingPunct="1"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kumimoji="0" sz="24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60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60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60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bg2">
              <a:lumMod val="10000"/>
            </a:schemeClr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icad@sicad.min-saude.pt" TargetMode="External"/><Relationship Id="rId5" Type="http://schemas.openxmlformats.org/officeDocument/2006/relationships/hyperlink" Target="http://www.sicad.pt/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512786" y="3167817"/>
            <a:ext cx="11159793" cy="998876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2</a:t>
            </a:r>
            <a:r>
              <a:rPr lang="en-US" sz="1800" baseline="30000" dirty="0" smtClean="0">
                <a:solidFill>
                  <a:schemeClr val="tx1">
                    <a:lumMod val="75000"/>
                  </a:schemeClr>
                </a:solidFill>
              </a:rPr>
              <a:t>nd</a:t>
            </a:r>
            <a:r>
              <a:rPr lang="en-US" sz="1800" dirty="0" smtClean="0">
                <a:solidFill>
                  <a:schemeClr val="tx1">
                    <a:lumMod val="75000"/>
                  </a:schemeClr>
                </a:solidFill>
              </a:rPr>
              <a:t> European Conference on Addictive Behaviours and Dependencies</a:t>
            </a:r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  <a:p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1">
                    <a:lumMod val="75000"/>
                  </a:schemeClr>
                </a:solidFill>
              </a:rPr>
              <a:t>PAPER SESSION</a:t>
            </a:r>
          </a:p>
          <a:p>
            <a:endParaRPr lang="en-US" sz="1400" dirty="0">
              <a:solidFill>
                <a:schemeClr val="tx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</a:rPr>
              <a:t>Focus on pregnancy and the neonate</a:t>
            </a:r>
            <a:endParaRPr lang="en-US" sz="2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Alcohol drinking in pregnancy: </a:t>
            </a:r>
            <a:br>
              <a:rPr lang="en-US" sz="3200" dirty="0" smtClean="0"/>
            </a:br>
            <a:r>
              <a:rPr lang="en-US" sz="3200" dirty="0" smtClean="0"/>
              <a:t>some predictors among Portuguese women</a:t>
            </a:r>
            <a:endParaRPr lang="en-US" sz="320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4294967295"/>
          </p:nvPr>
        </p:nvSpPr>
        <p:spPr>
          <a:xfrm>
            <a:off x="11687175" y="6407150"/>
            <a:ext cx="504825" cy="365125"/>
          </a:xfrm>
        </p:spPr>
        <p:txBody>
          <a:bodyPr/>
          <a:lstStyle/>
          <a:p>
            <a:fld id="{EFF1C382-5225-4D29-ADAC-577EAE82E449}" type="slidenum">
              <a:rPr lang="pt-PT" smtClean="0"/>
              <a:pPr/>
              <a:t>1</a:t>
            </a:fld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8288203" y="4375658"/>
            <a:ext cx="338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400" dirty="0">
                <a:solidFill>
                  <a:schemeClr val="tx1">
                    <a:lumMod val="75000"/>
                  </a:schemeClr>
                </a:solidFill>
              </a:rPr>
              <a:t>Ludmila Carapinha, Elsa L</a:t>
            </a:r>
            <a:r>
              <a:rPr lang="pt-PT" sz="1400" dirty="0" smtClean="0">
                <a:solidFill>
                  <a:schemeClr val="tx1">
                    <a:lumMod val="75000"/>
                  </a:schemeClr>
                </a:solidFill>
              </a:rPr>
              <a:t>avado</a:t>
            </a:r>
            <a:endParaRPr lang="pt-PT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pic>
        <p:nvPicPr>
          <p:cNvPr id="8" name="Imagem 3" descr="logos_Para_Email-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313" y="5538912"/>
            <a:ext cx="2190995" cy="88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o 8"/>
          <p:cNvGrpSpPr>
            <a:grpSpLocks noChangeAspect="1"/>
          </p:cNvGrpSpPr>
          <p:nvPr/>
        </p:nvGrpSpPr>
        <p:grpSpPr>
          <a:xfrm>
            <a:off x="1511059" y="4578487"/>
            <a:ext cx="5418706" cy="936000"/>
            <a:chOff x="3038813" y="5110635"/>
            <a:chExt cx="6613495" cy="1142382"/>
          </a:xfrm>
        </p:grpSpPr>
        <p:pic>
          <p:nvPicPr>
            <p:cNvPr id="10" name="Imagem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8308" y="5135817"/>
              <a:ext cx="1764000" cy="1117200"/>
            </a:xfrm>
            <a:prstGeom prst="rect">
              <a:avLst/>
            </a:prstGeom>
          </p:spPr>
        </p:pic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8813" y="5110635"/>
              <a:ext cx="2152381" cy="1114286"/>
            </a:xfrm>
            <a:prstGeom prst="rect">
              <a:avLst/>
            </a:prstGeom>
          </p:spPr>
        </p:pic>
      </p:grpSp>
      <p:sp>
        <p:nvSpPr>
          <p:cNvPr id="13" name="CaixaDeTexto 12"/>
          <p:cNvSpPr txBox="1">
            <a:spLocks noChangeAspect="1"/>
          </p:cNvSpPr>
          <p:nvPr/>
        </p:nvSpPr>
        <p:spPr>
          <a:xfrm>
            <a:off x="1007003" y="5514487"/>
            <a:ext cx="6088993" cy="456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0005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9E0B0F"/>
                </a:solidFill>
                <a:effectLst/>
                <a:uLnTx/>
                <a:uFillTx/>
              </a:rPr>
              <a:t>SICAD </a:t>
            </a:r>
            <a:r>
              <a:rPr kumimoji="0" lang="pt-PT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</a:rPr>
              <a:t>Serviço de Intervenção nos Comportamentos Aditivos e nas Dependências</a:t>
            </a:r>
          </a:p>
          <a:p>
            <a:pPr marL="0" marR="0" lvl="0" indent="0" algn="ctr" defTabSz="40005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  <a:hlinkClick r:id="rId5"/>
              </a:rPr>
              <a:t>www.sicad.pt</a:t>
            </a:r>
            <a:r>
              <a:rPr kumimoji="0" lang="pt-PT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</a:rPr>
              <a:t> |</a:t>
            </a:r>
            <a:r>
              <a:rPr kumimoji="0" lang="nb-NO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</a:rPr>
              <a:t>TELEF: +351 211 119 000 | EMAIL: </a:t>
            </a:r>
            <a:r>
              <a:rPr kumimoji="0" lang="nb-NO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  <a:hlinkClick r:id="rId6"/>
              </a:rPr>
              <a:t>sicad@sicad.min-saude.pt</a:t>
            </a:r>
            <a:r>
              <a:rPr kumimoji="0" lang="nb-NO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</a:rPr>
              <a:t> </a:t>
            </a:r>
            <a:r>
              <a:rPr kumimoji="0" lang="pt-PT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58595B">
                    <a:lumMod val="50000"/>
                  </a:srgbClr>
                </a:solidFill>
                <a:effectLst/>
                <a:uLnTx/>
                <a:uFillTx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6112278" y="1184888"/>
            <a:ext cx="6896489" cy="642057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Results of adjusted logistic regression </a:t>
            </a:r>
            <a:r>
              <a:rPr lang="en-US" sz="2000" dirty="0"/>
              <a:t>(Enter </a:t>
            </a:r>
            <a:r>
              <a:rPr lang="en-US" sz="2000" dirty="0" smtClean="0"/>
              <a:t>method)</a:t>
            </a:r>
            <a:endParaRPr lang="pt-PT" sz="20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10</a:t>
            </a:fld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335360" y="3247529"/>
            <a:ext cx="8640960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 rtlCol="0">
            <a:spAutoFit/>
          </a:bodyPr>
          <a:lstStyle/>
          <a:p>
            <a:pPr marL="177800" indent="-177800"/>
            <a:endParaRPr lang="pt-PT" sz="2000" dirty="0" smtClean="0"/>
          </a:p>
          <a:p>
            <a:pPr marL="342900" indent="-342900">
              <a:buFontTx/>
              <a:buChar char="-"/>
            </a:pPr>
            <a:r>
              <a:rPr lang="en-GB" sz="2000" dirty="0" smtClean="0"/>
              <a:t>Has a perception of low self-control concerning alcohol drinking in  pregnancy</a:t>
            </a:r>
          </a:p>
          <a:p>
            <a:endParaRPr lang="en-GB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2446661" y="1184888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smtClean="0">
                <a:solidFill>
                  <a:schemeClr val="tx1">
                    <a:lumMod val="75000"/>
                  </a:schemeClr>
                </a:solidFill>
              </a:rPr>
              <a:t>The probability of NOT quitting alcohol drinking with knowledge of pregnancy increases if the pregnant: </a:t>
            </a:r>
            <a:endParaRPr lang="en-GB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8" name="Conexão reta 7"/>
          <p:cNvCxnSpPr/>
          <p:nvPr/>
        </p:nvCxnSpPr>
        <p:spPr>
          <a:xfrm>
            <a:off x="2446661" y="2708920"/>
            <a:ext cx="9289032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545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1737735" y="63096"/>
            <a:ext cx="10369152" cy="548356"/>
          </a:xfrm>
        </p:spPr>
        <p:txBody>
          <a:bodyPr>
            <a:noAutofit/>
          </a:bodyPr>
          <a:lstStyle/>
          <a:p>
            <a:r>
              <a:rPr lang="pt-PT" sz="3200" dirty="0" err="1" smtClean="0"/>
              <a:t>Conclusions</a:t>
            </a:r>
            <a:endParaRPr lang="pt-PT" sz="32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11</a:t>
            </a:fld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911424" y="1546914"/>
            <a:ext cx="1080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				About 1 in 4 of the woman studied continued 				to drink after knowledge of pregnancy</a:t>
            </a:r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dirty="0" smtClean="0"/>
              <a:t>	3 dimensions are emphasised as relevant to alcohol drinking 	maintenance/quitting while pregnant:</a:t>
            </a:r>
          </a:p>
          <a:p>
            <a:endParaRPr lang="en-GB" sz="2400" dirty="0" smtClean="0"/>
          </a:p>
        </p:txBody>
      </p:sp>
      <p:sp>
        <p:nvSpPr>
          <p:cNvPr id="6" name="Seta para a direita 5"/>
          <p:cNvSpPr/>
          <p:nvPr/>
        </p:nvSpPr>
        <p:spPr>
          <a:xfrm>
            <a:off x="917360" y="3188562"/>
            <a:ext cx="498120" cy="449310"/>
          </a:xfrm>
          <a:prstGeom prst="rightArrow">
            <a:avLst/>
          </a:prstGeom>
          <a:solidFill>
            <a:srgbClr val="C00000"/>
          </a:solidFill>
          <a:ln>
            <a:solidFill>
              <a:srgbClr val="8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9" name="Grupo 8"/>
          <p:cNvGrpSpPr/>
          <p:nvPr/>
        </p:nvGrpSpPr>
        <p:grpSpPr>
          <a:xfrm>
            <a:off x="983432" y="961648"/>
            <a:ext cx="3493137" cy="1767993"/>
            <a:chOff x="911424" y="965874"/>
            <a:chExt cx="3493137" cy="1767993"/>
          </a:xfrm>
        </p:grpSpPr>
        <p:pic>
          <p:nvPicPr>
            <p:cNvPr id="3" name="Imagem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524"/>
            <a:stretch/>
          </p:blipFill>
          <p:spPr>
            <a:xfrm>
              <a:off x="911424" y="965874"/>
              <a:ext cx="864096" cy="1765176"/>
            </a:xfrm>
            <a:prstGeom prst="rect">
              <a:avLst/>
            </a:prstGeom>
          </p:spPr>
        </p:pic>
        <p:pic>
          <p:nvPicPr>
            <p:cNvPr id="8" name="Imagem 7"/>
            <p:cNvPicPr>
              <a:picLocks noChangeAspect="1"/>
            </p:cNvPicPr>
            <p:nvPr/>
          </p:nvPicPr>
          <p:blipFill rotWithShape="1">
            <a:blip r:embed="rId3"/>
            <a:srcRect l="25521"/>
            <a:stretch/>
          </p:blipFill>
          <p:spPr>
            <a:xfrm>
              <a:off x="1775520" y="965874"/>
              <a:ext cx="2629041" cy="1767993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2639616" y="4096262"/>
            <a:ext cx="6192688" cy="1427148"/>
            <a:chOff x="2639616" y="4956704"/>
            <a:chExt cx="6192688" cy="1427148"/>
          </a:xfrm>
        </p:grpSpPr>
        <p:sp>
          <p:nvSpPr>
            <p:cNvPr id="12" name="Retângulo arredondado 11"/>
            <p:cNvSpPr/>
            <p:nvPr/>
          </p:nvSpPr>
          <p:spPr>
            <a:xfrm>
              <a:off x="2639616" y="5216186"/>
              <a:ext cx="6192688" cy="1167665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orma livre 13"/>
            <p:cNvSpPr/>
            <p:nvPr/>
          </p:nvSpPr>
          <p:spPr>
            <a:xfrm rot="21600000">
              <a:off x="2825396" y="4956704"/>
              <a:ext cx="1819103" cy="1427147"/>
            </a:xfrm>
            <a:custGeom>
              <a:avLst/>
              <a:gdLst>
                <a:gd name="connsiteX0" fmla="*/ 149850 w 1819102"/>
                <a:gd name="connsiteY0" fmla="*/ 0 h 1427146"/>
                <a:gd name="connsiteX1" fmla="*/ 1669252 w 1819102"/>
                <a:gd name="connsiteY1" fmla="*/ 0 h 1427146"/>
                <a:gd name="connsiteX2" fmla="*/ 1819102 w 1819102"/>
                <a:gd name="connsiteY2" fmla="*/ 149850 h 1427146"/>
                <a:gd name="connsiteX3" fmla="*/ 1819102 w 1819102"/>
                <a:gd name="connsiteY3" fmla="*/ 1427146 h 1427146"/>
                <a:gd name="connsiteX4" fmla="*/ 1819102 w 1819102"/>
                <a:gd name="connsiteY4" fmla="*/ 1427146 h 1427146"/>
                <a:gd name="connsiteX5" fmla="*/ 0 w 1819102"/>
                <a:gd name="connsiteY5" fmla="*/ 1427146 h 1427146"/>
                <a:gd name="connsiteX6" fmla="*/ 0 w 1819102"/>
                <a:gd name="connsiteY6" fmla="*/ 1427146 h 1427146"/>
                <a:gd name="connsiteX7" fmla="*/ 0 w 1819102"/>
                <a:gd name="connsiteY7" fmla="*/ 149850 h 1427146"/>
                <a:gd name="connsiteX8" fmla="*/ 149850 w 1819102"/>
                <a:gd name="connsiteY8" fmla="*/ 0 h 142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9102" h="1427146">
                  <a:moveTo>
                    <a:pt x="1669252" y="1427146"/>
                  </a:moveTo>
                  <a:lnTo>
                    <a:pt x="149850" y="1427146"/>
                  </a:lnTo>
                  <a:cubicBezTo>
                    <a:pt x="67090" y="1427146"/>
                    <a:pt x="0" y="1360056"/>
                    <a:pt x="0" y="1277296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819102" y="0"/>
                  </a:lnTo>
                  <a:lnTo>
                    <a:pt x="1819102" y="0"/>
                  </a:lnTo>
                  <a:lnTo>
                    <a:pt x="1819102" y="1277296"/>
                  </a:lnTo>
                  <a:cubicBezTo>
                    <a:pt x="1819102" y="1360056"/>
                    <a:pt x="1752012" y="1427146"/>
                    <a:pt x="1669252" y="1427146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7682" tIns="113793" rIns="157683" bIns="157682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kern="1200" dirty="0" err="1" smtClean="0"/>
                <a:t>Information</a:t>
              </a:r>
              <a:endParaRPr lang="pt-PT" sz="1600" b="1" kern="1200" dirty="0"/>
            </a:p>
          </p:txBody>
        </p:sp>
        <p:sp>
          <p:nvSpPr>
            <p:cNvPr id="16" name="Forma livre 15"/>
            <p:cNvSpPr/>
            <p:nvPr/>
          </p:nvSpPr>
          <p:spPr>
            <a:xfrm rot="21600000">
              <a:off x="4826408" y="4956705"/>
              <a:ext cx="1819103" cy="1427146"/>
            </a:xfrm>
            <a:custGeom>
              <a:avLst/>
              <a:gdLst>
                <a:gd name="connsiteX0" fmla="*/ 149850 w 1819102"/>
                <a:gd name="connsiteY0" fmla="*/ 0 h 1427146"/>
                <a:gd name="connsiteX1" fmla="*/ 1669252 w 1819102"/>
                <a:gd name="connsiteY1" fmla="*/ 0 h 1427146"/>
                <a:gd name="connsiteX2" fmla="*/ 1819102 w 1819102"/>
                <a:gd name="connsiteY2" fmla="*/ 149850 h 1427146"/>
                <a:gd name="connsiteX3" fmla="*/ 1819102 w 1819102"/>
                <a:gd name="connsiteY3" fmla="*/ 1427146 h 1427146"/>
                <a:gd name="connsiteX4" fmla="*/ 1819102 w 1819102"/>
                <a:gd name="connsiteY4" fmla="*/ 1427146 h 1427146"/>
                <a:gd name="connsiteX5" fmla="*/ 0 w 1819102"/>
                <a:gd name="connsiteY5" fmla="*/ 1427146 h 1427146"/>
                <a:gd name="connsiteX6" fmla="*/ 0 w 1819102"/>
                <a:gd name="connsiteY6" fmla="*/ 1427146 h 1427146"/>
                <a:gd name="connsiteX7" fmla="*/ 0 w 1819102"/>
                <a:gd name="connsiteY7" fmla="*/ 149850 h 1427146"/>
                <a:gd name="connsiteX8" fmla="*/ 149850 w 1819102"/>
                <a:gd name="connsiteY8" fmla="*/ 0 h 142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9102" h="1427146">
                  <a:moveTo>
                    <a:pt x="1669252" y="1427146"/>
                  </a:moveTo>
                  <a:lnTo>
                    <a:pt x="149850" y="1427146"/>
                  </a:lnTo>
                  <a:cubicBezTo>
                    <a:pt x="67090" y="1427146"/>
                    <a:pt x="0" y="1360056"/>
                    <a:pt x="0" y="1277296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819102" y="0"/>
                  </a:lnTo>
                  <a:lnTo>
                    <a:pt x="1819102" y="0"/>
                  </a:lnTo>
                  <a:lnTo>
                    <a:pt x="1819102" y="1277296"/>
                  </a:lnTo>
                  <a:cubicBezTo>
                    <a:pt x="1819102" y="1360056"/>
                    <a:pt x="1752012" y="1427146"/>
                    <a:pt x="1669252" y="1427146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7682" tIns="113792" rIns="157683" bIns="157682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/>
                <a:t>Social network drinking practices and attitudes </a:t>
              </a:r>
              <a:endParaRPr lang="pt-PT" sz="1600" b="1" kern="1200" dirty="0"/>
            </a:p>
          </p:txBody>
        </p:sp>
        <p:sp>
          <p:nvSpPr>
            <p:cNvPr id="18" name="Forma livre 17"/>
            <p:cNvSpPr/>
            <p:nvPr/>
          </p:nvSpPr>
          <p:spPr>
            <a:xfrm rot="21600000">
              <a:off x="6827421" y="4956705"/>
              <a:ext cx="1819102" cy="1427147"/>
            </a:xfrm>
            <a:custGeom>
              <a:avLst/>
              <a:gdLst>
                <a:gd name="connsiteX0" fmla="*/ 149850 w 1819102"/>
                <a:gd name="connsiteY0" fmla="*/ 0 h 1427146"/>
                <a:gd name="connsiteX1" fmla="*/ 1669252 w 1819102"/>
                <a:gd name="connsiteY1" fmla="*/ 0 h 1427146"/>
                <a:gd name="connsiteX2" fmla="*/ 1819102 w 1819102"/>
                <a:gd name="connsiteY2" fmla="*/ 149850 h 1427146"/>
                <a:gd name="connsiteX3" fmla="*/ 1819102 w 1819102"/>
                <a:gd name="connsiteY3" fmla="*/ 1427146 h 1427146"/>
                <a:gd name="connsiteX4" fmla="*/ 1819102 w 1819102"/>
                <a:gd name="connsiteY4" fmla="*/ 1427146 h 1427146"/>
                <a:gd name="connsiteX5" fmla="*/ 0 w 1819102"/>
                <a:gd name="connsiteY5" fmla="*/ 1427146 h 1427146"/>
                <a:gd name="connsiteX6" fmla="*/ 0 w 1819102"/>
                <a:gd name="connsiteY6" fmla="*/ 1427146 h 1427146"/>
                <a:gd name="connsiteX7" fmla="*/ 0 w 1819102"/>
                <a:gd name="connsiteY7" fmla="*/ 149850 h 1427146"/>
                <a:gd name="connsiteX8" fmla="*/ 149850 w 1819102"/>
                <a:gd name="connsiteY8" fmla="*/ 0 h 142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9102" h="1427146">
                  <a:moveTo>
                    <a:pt x="1669252" y="1427146"/>
                  </a:moveTo>
                  <a:lnTo>
                    <a:pt x="149850" y="1427146"/>
                  </a:lnTo>
                  <a:cubicBezTo>
                    <a:pt x="67090" y="1427146"/>
                    <a:pt x="0" y="1360056"/>
                    <a:pt x="0" y="1277296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819102" y="0"/>
                  </a:lnTo>
                  <a:lnTo>
                    <a:pt x="1819102" y="0"/>
                  </a:lnTo>
                  <a:lnTo>
                    <a:pt x="1819102" y="1277296"/>
                  </a:lnTo>
                  <a:cubicBezTo>
                    <a:pt x="1819102" y="1360056"/>
                    <a:pt x="1752012" y="1427146"/>
                    <a:pt x="1669252" y="1427146"/>
                  </a:cubicBez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 spcFirstLastPara="0" vert="horz" wrap="square" lIns="157682" tIns="113792" rIns="157682" bIns="157683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PT" sz="1600" b="1" kern="1200" dirty="0" err="1" smtClean="0"/>
                <a:t>Perception</a:t>
              </a:r>
              <a:r>
                <a:rPr lang="pt-PT" sz="1600" b="1" kern="1200" dirty="0" smtClean="0"/>
                <a:t> </a:t>
              </a:r>
              <a:r>
                <a:rPr lang="pt-PT" sz="1600" b="1" kern="1200" dirty="0" err="1" smtClean="0"/>
                <a:t>of</a:t>
              </a:r>
              <a:r>
                <a:rPr lang="pt-PT" sz="1600" b="1" kern="1200" dirty="0" smtClean="0"/>
                <a:t> self-</a:t>
              </a:r>
              <a:r>
                <a:rPr lang="pt-PT" sz="1600" b="1" kern="1200" dirty="0" err="1" smtClean="0"/>
                <a:t>control</a:t>
              </a:r>
              <a:endParaRPr lang="pt-PT" sz="16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682390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3149268" y="2823891"/>
            <a:ext cx="74805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2060"/>
                </a:solidFill>
              </a:rPr>
              <a:t>The research team wishes to thank: </a:t>
            </a:r>
          </a:p>
          <a:p>
            <a:pPr marL="285750" indent="-285750">
              <a:buFontTx/>
              <a:buChar char="-"/>
            </a:pPr>
            <a:r>
              <a:rPr lang="en-GB" dirty="0"/>
              <a:t>the Lisbon and Tagus Valley Administration of Health</a:t>
            </a:r>
          </a:p>
          <a:p>
            <a:pPr marL="285750" indent="-285750">
              <a:buFontTx/>
              <a:buChar char="-"/>
            </a:pPr>
            <a:r>
              <a:rPr lang="en-GB" dirty="0"/>
              <a:t>the staff of the primary care facilities</a:t>
            </a:r>
          </a:p>
          <a:p>
            <a:pPr marL="285750" indent="-285750">
              <a:buFontTx/>
              <a:buChar char="-"/>
            </a:pPr>
            <a:r>
              <a:rPr lang="en-GB" dirty="0"/>
              <a:t>the participants in the </a:t>
            </a:r>
            <a:r>
              <a:rPr lang="en-GB" dirty="0" smtClean="0"/>
              <a:t>study</a:t>
            </a:r>
          </a:p>
          <a:p>
            <a:pPr marL="285750" indent="-285750">
              <a:buFontTx/>
              <a:buChar char="-"/>
            </a:pPr>
            <a:r>
              <a:rPr lang="en-GB" dirty="0"/>
              <a:t>c</a:t>
            </a:r>
            <a:r>
              <a:rPr lang="en-GB" dirty="0" smtClean="0"/>
              <a:t>olleagues from SICAD/DEI</a:t>
            </a:r>
            <a:endParaRPr lang="en-GB" dirty="0"/>
          </a:p>
        </p:txBody>
      </p:sp>
      <p:sp>
        <p:nvSpPr>
          <p:cNvPr id="7" name="Retângulo 6"/>
          <p:cNvSpPr/>
          <p:nvPr/>
        </p:nvSpPr>
        <p:spPr>
          <a:xfrm>
            <a:off x="613311" y="4835990"/>
            <a:ext cx="25359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http://</a:t>
            </a:r>
            <a:r>
              <a:rPr lang="pt-PT" dirty="0" smtClean="0"/>
              <a:t>www.sicad.pt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49268" y="1623562"/>
            <a:ext cx="825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002060"/>
                </a:solidFill>
              </a:rPr>
              <a:t>Research Team</a:t>
            </a:r>
          </a:p>
          <a:p>
            <a:r>
              <a:rPr lang="en-GB" dirty="0"/>
              <a:t>Coordination: </a:t>
            </a:r>
            <a:r>
              <a:rPr lang="en-GB" dirty="0" err="1"/>
              <a:t>Ludmila</a:t>
            </a:r>
            <a:r>
              <a:rPr lang="en-GB" dirty="0"/>
              <a:t> </a:t>
            </a:r>
            <a:r>
              <a:rPr lang="en-GB" dirty="0" err="1"/>
              <a:t>Carapinha</a:t>
            </a:r>
            <a:r>
              <a:rPr lang="en-GB" dirty="0"/>
              <a:t>, Carla Ribeiro, Elsa </a:t>
            </a:r>
            <a:r>
              <a:rPr lang="en-GB" dirty="0" err="1"/>
              <a:t>Lavado</a:t>
            </a:r>
            <a:r>
              <a:rPr lang="en-GB" dirty="0"/>
              <a:t>, </a:t>
            </a:r>
            <a:r>
              <a:rPr lang="en-GB" dirty="0" err="1"/>
              <a:t>Mário</a:t>
            </a:r>
            <a:r>
              <a:rPr lang="en-GB" dirty="0"/>
              <a:t> Castro, Cristina Ribeiro</a:t>
            </a:r>
          </a:p>
          <a:p>
            <a:r>
              <a:rPr lang="en-GB" dirty="0"/>
              <a:t>Support in the implementation: medical interns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11" y="1457854"/>
            <a:ext cx="2384714" cy="3378136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0" name="Marcador de Posição do Número do Diapositivo 1"/>
          <p:cNvSpPr>
            <a:spLocks noGrp="1"/>
          </p:cNvSpPr>
          <p:nvPr>
            <p:ph type="sldNum" sz="quarter" idx="12"/>
          </p:nvPr>
        </p:nvSpPr>
        <p:spPr>
          <a:xfrm>
            <a:off x="11340959" y="6615824"/>
            <a:ext cx="789468" cy="197876"/>
          </a:xfrm>
        </p:spPr>
        <p:txBody>
          <a:bodyPr/>
          <a:lstStyle/>
          <a:p>
            <a:r>
              <a:rPr lang="pt-PT" dirty="0" smtClean="0"/>
              <a:t>13</a:t>
            </a:r>
            <a:endParaRPr lang="pt-PT" dirty="0"/>
          </a:p>
        </p:txBody>
      </p:sp>
      <p:pic>
        <p:nvPicPr>
          <p:cNvPr id="11" name="Imagem 3" descr="logos_Para_Email-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645" y="5445224"/>
            <a:ext cx="1842214" cy="74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149268" y="4405958"/>
            <a:ext cx="71304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000" dirty="0" err="1">
                <a:solidFill>
                  <a:srgbClr val="002060"/>
                </a:solidFill>
              </a:rPr>
              <a:t>Thank</a:t>
            </a:r>
            <a:r>
              <a:rPr lang="pt-PT" sz="4000" dirty="0">
                <a:solidFill>
                  <a:srgbClr val="002060"/>
                </a:solidFill>
              </a:rPr>
              <a:t> </a:t>
            </a:r>
            <a:r>
              <a:rPr lang="pt-PT" sz="4000" dirty="0" err="1">
                <a:solidFill>
                  <a:srgbClr val="002060"/>
                </a:solidFill>
              </a:rPr>
              <a:t>you</a:t>
            </a:r>
            <a:r>
              <a:rPr lang="pt-PT" sz="4000" dirty="0">
                <a:solidFill>
                  <a:srgbClr val="002060"/>
                </a:solidFill>
              </a:rPr>
              <a:t> for </a:t>
            </a:r>
            <a:r>
              <a:rPr lang="pt-PT" sz="4000" dirty="0" err="1">
                <a:solidFill>
                  <a:srgbClr val="002060"/>
                </a:solidFill>
              </a:rPr>
              <a:t>your</a:t>
            </a:r>
            <a:r>
              <a:rPr lang="pt-PT" sz="4000" dirty="0">
                <a:solidFill>
                  <a:srgbClr val="002060"/>
                </a:solidFill>
              </a:rPr>
              <a:t> </a:t>
            </a:r>
            <a:r>
              <a:rPr lang="pt-PT" sz="4000" dirty="0" err="1">
                <a:solidFill>
                  <a:srgbClr val="002060"/>
                </a:solidFill>
              </a:rPr>
              <a:t>attention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02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2</a:t>
            </a:fld>
            <a:endParaRPr lang="pt-PT"/>
          </a:p>
        </p:txBody>
      </p:sp>
      <p:sp>
        <p:nvSpPr>
          <p:cNvPr id="3" name="CaixaDeTexto 2"/>
          <p:cNvSpPr txBox="1"/>
          <p:nvPr/>
        </p:nvSpPr>
        <p:spPr>
          <a:xfrm>
            <a:off x="407368" y="1486808"/>
            <a:ext cx="111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cs typeface="Arial" panose="020B0604020202020204" pitchFamily="34" charset="0"/>
              </a:rPr>
              <a:t>The research team works in the Portuguese governmental organization dedicated to the monitoring and intervention in addictive behaviours: </a:t>
            </a:r>
          </a:p>
          <a:p>
            <a:pPr algn="ctr"/>
            <a:endParaRPr lang="en-GB" sz="2800" dirty="0" smtClean="0">
              <a:cs typeface="Arial" panose="020B0604020202020204" pitchFamily="34" charset="0"/>
            </a:endParaRPr>
          </a:p>
          <a:p>
            <a:pPr algn="ctr"/>
            <a:r>
              <a:rPr lang="en-GB" sz="2800" dirty="0" smtClean="0">
                <a:cs typeface="Arial" panose="020B0604020202020204" pitchFamily="34" charset="0"/>
              </a:rPr>
              <a:t>General – Directorate for the Intervention in Addictive Behaviours and Dependencies.</a:t>
            </a:r>
            <a:endParaRPr lang="en-GB" sz="2800" dirty="0">
              <a:cs typeface="Arial" panose="020B0604020202020204" pitchFamily="34" charset="0"/>
            </a:endParaRPr>
          </a:p>
        </p:txBody>
      </p:sp>
      <p:pic>
        <p:nvPicPr>
          <p:cNvPr id="4" name="Imagem 3" descr="logoSICADBranc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7848" y="4725144"/>
            <a:ext cx="2915816" cy="16509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9301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761275" y="71655"/>
            <a:ext cx="10369152" cy="548356"/>
          </a:xfrm>
        </p:spPr>
        <p:txBody>
          <a:bodyPr>
            <a:noAutofit/>
          </a:bodyPr>
          <a:lstStyle/>
          <a:p>
            <a:r>
              <a:rPr lang="pt-PT" sz="3200" dirty="0" smtClean="0"/>
              <a:t>Background</a:t>
            </a:r>
            <a:endParaRPr lang="pt-PT" sz="32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3</a:t>
            </a:fld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619442" y="1624664"/>
            <a:ext cx="11017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ea typeface="Calibri" panose="020F0502020204030204" pitchFamily="34" charset="0"/>
                <a:cs typeface="Arial" panose="020B0604020202020204" pitchFamily="34" charset="0"/>
              </a:rPr>
              <a:t>Fetal alcohol exposure is currently considered the major cause of avoidable developmental disorders in Europe. </a:t>
            </a:r>
            <a:endParaRPr lang="pt-PT" sz="2000" dirty="0">
              <a:cs typeface="Arial" panose="020B060402020202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619442" y="2401582"/>
            <a:ext cx="108732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cs typeface="Arial" panose="020B0604020202020204" pitchFamily="34" charset="0"/>
              </a:rPr>
              <a:t>According to the General Population Survey (2012), </a:t>
            </a:r>
            <a:r>
              <a:rPr lang="en-GB" sz="3200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49% of women </a:t>
            </a:r>
            <a:r>
              <a:rPr lang="en-GB" sz="2000" dirty="0" smtClean="0">
                <a:cs typeface="Arial" panose="020B0604020202020204" pitchFamily="34" charset="0"/>
              </a:rPr>
              <a:t>(</a:t>
            </a:r>
            <a:r>
              <a:rPr lang="en-GB" sz="2000" dirty="0">
                <a:cs typeface="Arial" panose="020B0604020202020204" pitchFamily="34" charset="0"/>
              </a:rPr>
              <a:t>P</a:t>
            </a:r>
            <a:r>
              <a:rPr lang="en-GB" sz="2000" dirty="0" smtClean="0">
                <a:cs typeface="Arial" panose="020B0604020202020204" pitchFamily="34" charset="0"/>
              </a:rPr>
              <a:t>ortuguese residents,   15-64) </a:t>
            </a:r>
            <a:r>
              <a:rPr lang="en-GB" sz="2000" b="1" dirty="0" smtClean="0">
                <a:cs typeface="Arial" panose="020B0604020202020204" pitchFamily="34" charset="0"/>
              </a:rPr>
              <a:t>drank at least once in the year before the survey</a:t>
            </a:r>
            <a:r>
              <a:rPr lang="en-GB" sz="2000" dirty="0" smtClean="0">
                <a:cs typeface="Arial" panose="020B0604020202020204" pitchFamily="34" charset="0"/>
              </a:rPr>
              <a:t>.  Among the women in fertile age range the prevalence is similar (I). </a:t>
            </a:r>
          </a:p>
          <a:p>
            <a:endParaRPr lang="pt-PT" dirty="0">
              <a:cs typeface="Arial" panose="020B0604020202020204" pitchFamily="34" charset="0"/>
            </a:endParaRPr>
          </a:p>
          <a:p>
            <a:r>
              <a:rPr lang="en-US" sz="2000" dirty="0">
                <a:cs typeface="Arial" panose="020B0604020202020204" pitchFamily="34" charset="0"/>
              </a:rPr>
              <a:t>Several studies demonstrate that </a:t>
            </a:r>
            <a:r>
              <a:rPr lang="en-US" sz="2000" dirty="0" smtClean="0">
                <a:cs typeface="Arial" panose="020B0604020202020204" pitchFamily="34" charset="0"/>
              </a:rPr>
              <a:t>alcohol prevalence </a:t>
            </a:r>
            <a:r>
              <a:rPr lang="en-US" sz="2000" dirty="0">
                <a:cs typeface="Arial" panose="020B0604020202020204" pitchFamily="34" charset="0"/>
              </a:rPr>
              <a:t>is usually lower </a:t>
            </a:r>
            <a:r>
              <a:rPr lang="en-US" sz="2000" dirty="0" smtClean="0">
                <a:cs typeface="Arial" panose="020B0604020202020204" pitchFamily="34" charset="0"/>
              </a:rPr>
              <a:t>in pregnancy (II). </a:t>
            </a:r>
            <a:endParaRPr lang="pt-PT" sz="2000" dirty="0">
              <a:cs typeface="Arial" panose="020B0604020202020204" pitchFamily="34" charset="0"/>
            </a:endParaRPr>
          </a:p>
          <a:p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155340" y="5631660"/>
            <a:ext cx="11809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 algn="just">
              <a:buAutoNum type="romanUcParenBoth"/>
            </a:pPr>
            <a:r>
              <a:rPr lang="pt-PT" sz="1400" dirty="0" smtClean="0"/>
              <a:t>Balsa, Vital &amp; Urbano (2014). III Inquérito nacional ao consumo de substâncias psicoativas na população geral Portugal 2012. Lisboa: SICAD.</a:t>
            </a:r>
          </a:p>
          <a:p>
            <a:pPr marL="400050" indent="-400050" algn="just">
              <a:buFontTx/>
              <a:buAutoNum type="romanUcParenBoth"/>
            </a:pPr>
            <a:r>
              <a:rPr lang="pt-PT" sz="1400" dirty="0" smtClean="0"/>
              <a:t>For exemple: </a:t>
            </a:r>
            <a:r>
              <a:rPr lang="en-GB" sz="1400" dirty="0" err="1"/>
              <a:t>Zammit</a:t>
            </a:r>
            <a:r>
              <a:rPr lang="en-GB" sz="1400" dirty="0"/>
              <a:t>, S. L., </a:t>
            </a:r>
            <a:r>
              <a:rPr lang="en-GB" sz="1400" dirty="0" err="1"/>
              <a:t>Skouteris</a:t>
            </a:r>
            <a:r>
              <a:rPr lang="en-GB" sz="1400" dirty="0"/>
              <a:t>, H., Wertheim, E. H., Paxton, S. J. &amp; </a:t>
            </a:r>
            <a:r>
              <a:rPr lang="en-GB" sz="1400" dirty="0" err="1"/>
              <a:t>Milgrom</a:t>
            </a:r>
            <a:r>
              <a:rPr lang="en-GB" sz="1400" dirty="0"/>
              <a:t>, J. (2008). Pregnant women's alcohol consumption: the predictive utility of intention to drink and </a:t>
            </a:r>
            <a:r>
              <a:rPr lang="en-GB" sz="1400" dirty="0" err="1"/>
              <a:t>prepregnancy</a:t>
            </a:r>
            <a:r>
              <a:rPr lang="en-GB" sz="1400" dirty="0"/>
              <a:t> drinking </a:t>
            </a:r>
            <a:r>
              <a:rPr lang="en-GB" sz="1400" dirty="0" err="1"/>
              <a:t>behavior</a:t>
            </a:r>
            <a:r>
              <a:rPr lang="en-GB" sz="1400" dirty="0"/>
              <a:t>. </a:t>
            </a:r>
            <a:r>
              <a:rPr lang="en-US" sz="1400" i="1" dirty="0"/>
              <a:t>Journal of Women's Health, 17 </a:t>
            </a:r>
            <a:r>
              <a:rPr lang="en-US" sz="1400" dirty="0"/>
              <a:t>(9), 1513-1522</a:t>
            </a:r>
            <a:r>
              <a:rPr lang="en-US" sz="1400" dirty="0" smtClean="0"/>
              <a:t>.</a:t>
            </a:r>
            <a:endParaRPr lang="pt-PT" sz="1400" dirty="0"/>
          </a:p>
        </p:txBody>
      </p:sp>
      <p:sp>
        <p:nvSpPr>
          <p:cNvPr id="3" name="Retângulo 2"/>
          <p:cNvSpPr/>
          <p:nvPr/>
        </p:nvSpPr>
        <p:spPr>
          <a:xfrm>
            <a:off x="263352" y="1196752"/>
            <a:ext cx="356090" cy="38164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7" name="Conexão reta 6"/>
          <p:cNvCxnSpPr/>
          <p:nvPr/>
        </p:nvCxnSpPr>
        <p:spPr>
          <a:xfrm>
            <a:off x="619442" y="4365104"/>
            <a:ext cx="10589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79581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-240704" y="1556792"/>
            <a:ext cx="5328592" cy="541394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726492" y="41284"/>
            <a:ext cx="10369152" cy="548356"/>
          </a:xfrm>
        </p:spPr>
        <p:txBody>
          <a:bodyPr>
            <a:noAutofit/>
          </a:bodyPr>
          <a:lstStyle/>
          <a:p>
            <a:r>
              <a:rPr lang="pt-PT" sz="3200" dirty="0" err="1" smtClean="0"/>
              <a:t>Aims</a:t>
            </a:r>
            <a:endParaRPr lang="pt-PT" sz="32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4</a:t>
            </a:fld>
            <a:endParaRPr lang="pt-PT"/>
          </a:p>
        </p:txBody>
      </p:sp>
      <p:sp>
        <p:nvSpPr>
          <p:cNvPr id="4" name="Retângulo 3"/>
          <p:cNvSpPr/>
          <p:nvPr/>
        </p:nvSpPr>
        <p:spPr>
          <a:xfrm>
            <a:off x="911424" y="2132856"/>
            <a:ext cx="10585176" cy="1680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To determine the prevalence of alcohol use in pregnancy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28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II. Identify predictors of maintaining alcohol drinking in pregnancy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Conexão reta 6"/>
          <p:cNvCxnSpPr/>
          <p:nvPr/>
        </p:nvCxnSpPr>
        <p:spPr>
          <a:xfrm>
            <a:off x="2135560" y="4149080"/>
            <a:ext cx="964907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41810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747753" y="95425"/>
            <a:ext cx="10369152" cy="548356"/>
          </a:xfrm>
        </p:spPr>
        <p:txBody>
          <a:bodyPr>
            <a:noAutofit/>
          </a:bodyPr>
          <a:lstStyle/>
          <a:p>
            <a:r>
              <a:rPr lang="pt-PT" sz="3200" dirty="0" err="1" smtClean="0"/>
              <a:t>Method</a:t>
            </a:r>
            <a:endParaRPr lang="pt-PT" sz="32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5</a:t>
            </a:fld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2029020" y="967368"/>
            <a:ext cx="95395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TARGET POPULATION</a:t>
            </a:r>
            <a:r>
              <a:rPr lang="en-GB" sz="2400" dirty="0" smtClean="0"/>
              <a:t>: Pregnant woman with a medical appointment concerning their pregnancy, in 33 primary care facilities in Lisbon, between 15/09/2014 - 14/11/2014 (capable to read/write Portuguese) N=2 151</a:t>
            </a:r>
          </a:p>
          <a:p>
            <a:endParaRPr lang="en-GB" sz="2400" dirty="0" smtClean="0"/>
          </a:p>
          <a:p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PARTICIPANTS</a:t>
            </a:r>
            <a:r>
              <a:rPr lang="en-GB" sz="2400" dirty="0" smtClean="0"/>
              <a:t>: Among the 2 151 pregnant, 1 123 participated in the study, </a:t>
            </a:r>
            <a:r>
              <a:rPr lang="en-GB" sz="2400" dirty="0" smtClean="0">
                <a:solidFill>
                  <a:srgbClr val="C00000"/>
                </a:solidFill>
              </a:rPr>
              <a:t>1 104 </a:t>
            </a:r>
            <a:r>
              <a:rPr lang="en-GB" sz="2400" dirty="0" smtClean="0"/>
              <a:t>questionnaires were validated</a:t>
            </a:r>
            <a:endParaRPr lang="en-GB" sz="24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4223792" y="3830166"/>
            <a:ext cx="77694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Cross – sectional study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Self-report questionnaires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Presented by the health staff, mainly nurses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Filling in the primary care facilities while waiting for appointment</a:t>
            </a:r>
            <a:endParaRPr lang="en-GB" sz="2400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3390" cy="1728192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cxnSp>
        <p:nvCxnSpPr>
          <p:cNvPr id="16" name="Conexão reta 15"/>
          <p:cNvCxnSpPr/>
          <p:nvPr/>
        </p:nvCxnSpPr>
        <p:spPr>
          <a:xfrm>
            <a:off x="2135560" y="3789040"/>
            <a:ext cx="900100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xão reta 4"/>
          <p:cNvCxnSpPr/>
          <p:nvPr/>
        </p:nvCxnSpPr>
        <p:spPr>
          <a:xfrm>
            <a:off x="3935760" y="3789040"/>
            <a:ext cx="0" cy="2448272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0852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e Conteúdo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Sample descriptive</a:t>
            </a:r>
          </a:p>
          <a:p>
            <a:endParaRPr lang="pt-PT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6</a:t>
            </a:fld>
            <a:endParaRPr lang="pt-PT"/>
          </a:p>
        </p:txBody>
      </p:sp>
      <p:grpSp>
        <p:nvGrpSpPr>
          <p:cNvPr id="10" name="Grupo 9"/>
          <p:cNvGrpSpPr/>
          <p:nvPr/>
        </p:nvGrpSpPr>
        <p:grpSpPr>
          <a:xfrm>
            <a:off x="557952" y="1672927"/>
            <a:ext cx="5033991" cy="4924425"/>
            <a:chOff x="-215045" y="1860055"/>
            <a:chExt cx="5033991" cy="4924425"/>
          </a:xfrm>
        </p:grpSpPr>
        <p:sp>
          <p:nvSpPr>
            <p:cNvPr id="4" name="CaixaDeTexto 3"/>
            <p:cNvSpPr txBox="1"/>
            <p:nvPr/>
          </p:nvSpPr>
          <p:spPr>
            <a:xfrm>
              <a:off x="415171" y="1860055"/>
              <a:ext cx="4403775" cy="4924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n-GB" sz="2000" dirty="0" smtClean="0"/>
                <a:t>Average age: 31 years</a:t>
              </a:r>
            </a:p>
            <a:p>
              <a:endParaRPr lang="en-GB" sz="2000" dirty="0" smtClean="0"/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Portuguese (85%)</a:t>
              </a:r>
            </a:p>
            <a:p>
              <a:pPr marL="285750" indent="-285750">
                <a:buFontTx/>
                <a:buChar char="-"/>
              </a:pPr>
              <a:endParaRPr lang="en-GB" sz="2000" dirty="0" smtClean="0"/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Education level: at least 9 years (77%)</a:t>
              </a:r>
            </a:p>
            <a:p>
              <a:pPr marL="742950" lvl="1" indent="-285750">
                <a:buFontTx/>
                <a:buChar char="-"/>
              </a:pPr>
              <a:r>
                <a:rPr lang="en-GB" sz="2000" dirty="0" smtClean="0"/>
                <a:t>47% in University</a:t>
              </a:r>
            </a:p>
            <a:p>
              <a:pPr marL="742950" lvl="1" indent="-285750">
                <a:buFontTx/>
                <a:buChar char="-"/>
              </a:pPr>
              <a:endParaRPr lang="en-GB" sz="2000" dirty="0" smtClean="0"/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Employed (58%)  </a:t>
              </a:r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Unemployed (22%) </a:t>
              </a:r>
            </a:p>
            <a:p>
              <a:pPr marL="285750" indent="-285750">
                <a:buFontTx/>
                <a:buChar char="-"/>
              </a:pPr>
              <a:endParaRPr lang="en-GB" sz="2000" dirty="0" smtClean="0"/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1st child (55%)</a:t>
              </a:r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2nd child(33%)</a:t>
              </a:r>
            </a:p>
            <a:p>
              <a:pPr marL="285750" indent="-285750">
                <a:buFontTx/>
                <a:buChar char="-"/>
              </a:pPr>
              <a:endParaRPr lang="en-GB" sz="2000" dirty="0" smtClean="0"/>
            </a:p>
            <a:p>
              <a:pPr marL="285750" indent="-285750">
                <a:buFontTx/>
                <a:buChar char="-"/>
              </a:pPr>
              <a:r>
                <a:rPr lang="en-GB" sz="2000" dirty="0" smtClean="0"/>
                <a:t>Living with a partner (81%)</a:t>
              </a:r>
            </a:p>
            <a:p>
              <a:pPr marL="285750" indent="-285750">
                <a:buFontTx/>
                <a:buChar char="-"/>
              </a:pPr>
              <a:endParaRPr lang="pt-PT" sz="1600" dirty="0"/>
            </a:p>
            <a:p>
              <a:pPr marL="285750" indent="-285750">
                <a:buFontTx/>
                <a:buChar char="-"/>
              </a:pPr>
              <a:endParaRPr lang="pt-PT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395137" y="4425672"/>
              <a:ext cx="36724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endParaRPr lang="pt-PT" sz="1600" dirty="0"/>
            </a:p>
          </p:txBody>
        </p:sp>
        <p:sp>
          <p:nvSpPr>
            <p:cNvPr id="7" name="CaixaDeTexto 6"/>
            <p:cNvSpPr txBox="1"/>
            <p:nvPr/>
          </p:nvSpPr>
          <p:spPr>
            <a:xfrm rot="16200000">
              <a:off x="-2307636" y="3952646"/>
              <a:ext cx="458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SOCIODEMOGRAPHIC </a:t>
              </a:r>
              <a:r>
                <a:rPr lang="pt-PT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FEATURES</a:t>
              </a:r>
              <a:endParaRPr lang="pt-PT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" name="CaixaDeTexto 12"/>
          <p:cNvSpPr txBox="1"/>
          <p:nvPr/>
        </p:nvSpPr>
        <p:spPr>
          <a:xfrm>
            <a:off x="6384032" y="1505689"/>
            <a:ext cx="507442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PSYCHOACTIVE SUBSTANCE USE </a:t>
            </a:r>
          </a:p>
          <a:p>
            <a:r>
              <a:rPr lang="pt-PT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12M BEFORE PREGNANCY</a:t>
            </a:r>
            <a:endParaRPr lang="pt-PT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6530399" y="2369785"/>
            <a:ext cx="5038209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2000" b="1" dirty="0" smtClean="0">
                <a:solidFill>
                  <a:srgbClr val="C00000"/>
                </a:solidFill>
              </a:rPr>
              <a:t>Alcohol : 71% 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Tobacco:28% </a:t>
            </a:r>
          </a:p>
          <a:p>
            <a:pPr marL="285750" indent="-285750">
              <a:buFontTx/>
              <a:buChar char="-"/>
            </a:pPr>
            <a:r>
              <a:rPr lang="en-GB" sz="2000" dirty="0" smtClean="0"/>
              <a:t>Illicit drugs: 7%</a:t>
            </a:r>
          </a:p>
          <a:p>
            <a:pPr marL="285750" indent="-285750">
              <a:buFontTx/>
              <a:buChar char="-"/>
            </a:pPr>
            <a:endParaRPr lang="en-GB" sz="2000" dirty="0" smtClean="0"/>
          </a:p>
          <a:p>
            <a:pPr marL="285750" indent="-285750">
              <a:buFontTx/>
              <a:buChar char="-"/>
            </a:pPr>
            <a:r>
              <a:rPr lang="en-GB" sz="2000" dirty="0" smtClean="0"/>
              <a:t>The majority drank alcohol less than once a week</a:t>
            </a:r>
          </a:p>
          <a:p>
            <a:endParaRPr lang="en-GB" sz="2000" dirty="0" smtClean="0"/>
          </a:p>
          <a:p>
            <a:pPr marL="285750" indent="-285750">
              <a:buFontTx/>
              <a:buChar char="-"/>
            </a:pPr>
            <a:r>
              <a:rPr lang="en-GB" sz="2000" dirty="0" smtClean="0"/>
              <a:t>33% had </a:t>
            </a:r>
            <a:r>
              <a:rPr lang="en-GB" sz="2000" i="1" dirty="0" smtClean="0"/>
              <a:t>binge drinking (5 or more glasses in 1 occasion) at least once</a:t>
            </a:r>
          </a:p>
          <a:p>
            <a:pPr marL="285750" indent="-285750">
              <a:buFontTx/>
              <a:buChar char="-"/>
            </a:pPr>
            <a:endParaRPr lang="pt-PT" sz="1600" dirty="0"/>
          </a:p>
          <a:p>
            <a:pPr marL="285750" indent="-285750">
              <a:buFontTx/>
              <a:buChar char="-"/>
            </a:pPr>
            <a:endParaRPr lang="pt-PT" dirty="0"/>
          </a:p>
        </p:txBody>
      </p:sp>
      <p:cxnSp>
        <p:nvCxnSpPr>
          <p:cNvPr id="5" name="Conexão reta 4"/>
          <p:cNvCxnSpPr/>
          <p:nvPr/>
        </p:nvCxnSpPr>
        <p:spPr>
          <a:xfrm>
            <a:off x="1055440" y="1652799"/>
            <a:ext cx="0" cy="482144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ta 8"/>
          <p:cNvCxnSpPr/>
          <p:nvPr/>
        </p:nvCxnSpPr>
        <p:spPr>
          <a:xfrm>
            <a:off x="6299324" y="2225769"/>
            <a:ext cx="518457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14"/>
          <p:cNvCxnSpPr/>
          <p:nvPr/>
        </p:nvCxnSpPr>
        <p:spPr>
          <a:xfrm>
            <a:off x="6312024" y="2225769"/>
            <a:ext cx="0" cy="302433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7849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1761275" y="83948"/>
            <a:ext cx="10369152" cy="548356"/>
          </a:xfrm>
        </p:spPr>
        <p:txBody>
          <a:bodyPr>
            <a:noAutofit/>
          </a:bodyPr>
          <a:lstStyle/>
          <a:p>
            <a:r>
              <a:rPr lang="en-GB" sz="3200" dirty="0" smtClean="0"/>
              <a:t>Alcohol drinking in pregnancy</a:t>
            </a:r>
            <a:endParaRPr lang="en-GB" sz="32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7</a:t>
            </a:fld>
            <a:endParaRPr lang="pt-PT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30" y="1845941"/>
            <a:ext cx="1565255" cy="2592571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lumMod val="50000"/>
                <a:lumOff val="50000"/>
              </a:schemeClr>
            </a:outerShdw>
          </a:effectLst>
        </p:spPr>
      </p:pic>
      <p:sp>
        <p:nvSpPr>
          <p:cNvPr id="5" name="CaixaDeTexto 4"/>
          <p:cNvSpPr txBox="1"/>
          <p:nvPr/>
        </p:nvSpPr>
        <p:spPr>
          <a:xfrm>
            <a:off x="3043058" y="1871339"/>
            <a:ext cx="85255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b="1" dirty="0" smtClean="0">
                <a:solidFill>
                  <a:srgbClr val="5F5F5F"/>
                </a:solidFill>
              </a:rPr>
              <a:t>19% drank alcohol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1% made binge drinking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Among the 775 pregnant women that used to drink before pregnancy, </a:t>
            </a:r>
            <a:r>
              <a:rPr lang="en-GB" sz="2800" b="1" dirty="0" smtClean="0">
                <a:solidFill>
                  <a:srgbClr val="5F5F5F"/>
                </a:solidFill>
              </a:rPr>
              <a:t>26% continued to drink</a:t>
            </a:r>
            <a:endParaRPr lang="en-GB" sz="2800" dirty="0">
              <a:solidFill>
                <a:srgbClr val="5F5F5F"/>
              </a:solidFill>
            </a:endParaRPr>
          </a:p>
        </p:txBody>
      </p:sp>
      <p:cxnSp>
        <p:nvCxnSpPr>
          <p:cNvPr id="8" name="Conexão reta 7"/>
          <p:cNvCxnSpPr/>
          <p:nvPr/>
        </p:nvCxnSpPr>
        <p:spPr>
          <a:xfrm>
            <a:off x="2855640" y="1412776"/>
            <a:ext cx="0" cy="4741877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xão reta unidirecional 9"/>
          <p:cNvCxnSpPr/>
          <p:nvPr/>
        </p:nvCxnSpPr>
        <p:spPr>
          <a:xfrm>
            <a:off x="6960096" y="4221088"/>
            <a:ext cx="0" cy="648072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971050" y="4941168"/>
            <a:ext cx="8741574" cy="646331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pt-PT" dirty="0" smtClean="0"/>
              <a:t>DEPENDENT  VARIABLE in </a:t>
            </a:r>
            <a:r>
              <a:rPr lang="en-GB" dirty="0" smtClean="0"/>
              <a:t>the study: </a:t>
            </a:r>
            <a:r>
              <a:rPr lang="en-GB" dirty="0" smtClean="0">
                <a:solidFill>
                  <a:srgbClr val="C00000"/>
                </a:solidFill>
              </a:rPr>
              <a:t>maintenance of alcohol use after knowledge of pregnancy</a:t>
            </a:r>
            <a:endParaRPr lang="en-GB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0209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Possible predictors of maintaining alcohol drinking in </a:t>
            </a:r>
            <a:r>
              <a:rPr lang="en-US" dirty="0" smtClean="0"/>
              <a:t>pregnancy</a:t>
            </a:r>
            <a:endParaRPr lang="pt-PT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8</a:t>
            </a:fld>
            <a:endParaRPr lang="pt-PT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68683" y="5855898"/>
            <a:ext cx="9182657" cy="74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Representation about the partner’s alcohol drinking</a:t>
            </a:r>
          </a:p>
          <a:p>
            <a:pPr marL="324000">
              <a:spcBef>
                <a:spcPts val="100"/>
              </a:spcBef>
            </a:pPr>
            <a:r>
              <a:rPr lang="en-GB" dirty="0" smtClean="0"/>
              <a:t>(amount of alcohol drinking in comparison with the participant)</a:t>
            </a:r>
            <a:endParaRPr lang="en-GB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50420" y="753054"/>
            <a:ext cx="8537868" cy="741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Sociodemographic features </a:t>
            </a:r>
          </a:p>
          <a:p>
            <a:pPr marL="324000">
              <a:spcBef>
                <a:spcPts val="100"/>
              </a:spcBef>
            </a:pPr>
            <a:r>
              <a:rPr lang="en-GB" dirty="0" smtClean="0"/>
              <a:t>(clusters: age, level of education, income, work situation, cohabitation)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/>
          <a:srcRect l="9051" t="21440" r="20600" b="36560"/>
          <a:stretch/>
        </p:blipFill>
        <p:spPr>
          <a:xfrm>
            <a:off x="7895875" y="1590294"/>
            <a:ext cx="3998132" cy="149184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5" name="Retângulo 24"/>
          <p:cNvSpPr/>
          <p:nvPr/>
        </p:nvSpPr>
        <p:spPr>
          <a:xfrm>
            <a:off x="551383" y="-1281884"/>
            <a:ext cx="11341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68683" y="2734902"/>
            <a:ext cx="11233248" cy="833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4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060"/>
                </a:solidFill>
              </a:rPr>
              <a:t>Psychoactive substance use prior to pregnancy</a:t>
            </a:r>
          </a:p>
          <a:p>
            <a:pPr marL="252000">
              <a:spcBef>
                <a:spcPts val="100"/>
              </a:spcBef>
            </a:pPr>
            <a:r>
              <a:rPr lang="en-GB" sz="2400" dirty="0"/>
              <a:t> </a:t>
            </a:r>
            <a:r>
              <a:rPr lang="en-GB" dirty="0"/>
              <a:t>(12M before: binge drinking, subjective inebriation with alcohol, tobacco, illicit drugs)</a:t>
            </a:r>
          </a:p>
        </p:txBody>
      </p:sp>
      <p:sp>
        <p:nvSpPr>
          <p:cNvPr id="7" name="Retângulo 6"/>
          <p:cNvSpPr/>
          <p:nvPr/>
        </p:nvSpPr>
        <p:spPr>
          <a:xfrm>
            <a:off x="157317" y="2026492"/>
            <a:ext cx="11742222" cy="772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4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060"/>
                </a:solidFill>
              </a:rPr>
              <a:t>Exposure to psychological/physical violence</a:t>
            </a:r>
          </a:p>
          <a:p>
            <a:pPr marL="252000">
              <a:spcBef>
                <a:spcPts val="100"/>
              </a:spcBef>
            </a:pPr>
            <a:r>
              <a:rPr lang="en-GB" sz="2000" dirty="0"/>
              <a:t> </a:t>
            </a:r>
            <a:r>
              <a:rPr lang="en-GB" dirty="0"/>
              <a:t>(prior/during pregnancy)</a:t>
            </a:r>
          </a:p>
        </p:txBody>
      </p:sp>
      <p:sp>
        <p:nvSpPr>
          <p:cNvPr id="8" name="Retângulo 7"/>
          <p:cNvSpPr/>
          <p:nvPr/>
        </p:nvSpPr>
        <p:spPr>
          <a:xfrm>
            <a:off x="151785" y="1406203"/>
            <a:ext cx="6096000" cy="7822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52000" indent="-34290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2060"/>
                </a:solidFill>
              </a:rPr>
              <a:t>Pregnancy</a:t>
            </a:r>
            <a:endParaRPr lang="en-GB" sz="2000" b="1" dirty="0"/>
          </a:p>
          <a:p>
            <a:pPr marL="252000"/>
            <a:r>
              <a:rPr lang="en-GB" sz="2400" dirty="0"/>
              <a:t> </a:t>
            </a:r>
            <a:r>
              <a:rPr lang="en-GB" dirty="0"/>
              <a:t>(trimester, level of satisfaction)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68683" y="3529915"/>
            <a:ext cx="11843339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Beliefs about alcohol effects in the baby </a:t>
            </a:r>
          </a:p>
          <a:p>
            <a:pPr marL="324000">
              <a:spcBef>
                <a:spcPts val="100"/>
              </a:spcBef>
              <a:spcAft>
                <a:spcPts val="200"/>
              </a:spcAft>
            </a:pPr>
            <a:r>
              <a:rPr lang="en-GB" dirty="0" smtClean="0"/>
              <a:t>(level of agreement with negative effects related with several patterns of alcohol drinking in   pregnancy; </a:t>
            </a:r>
            <a:r>
              <a:rPr lang="en-GB" dirty="0" err="1" smtClean="0"/>
              <a:t>Nr</a:t>
            </a:r>
            <a:r>
              <a:rPr lang="en-GB" dirty="0" smtClean="0"/>
              <a:t> of alcohol glasses admissible to drink per week in pregnancy)</a:t>
            </a:r>
          </a:p>
          <a:p>
            <a:pPr marL="252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Perception of self-control concerning alcohol drinking</a:t>
            </a:r>
            <a:endParaRPr lang="en-GB" sz="2400" dirty="0" smtClean="0"/>
          </a:p>
          <a:p>
            <a:pPr marL="252000">
              <a:spcBef>
                <a:spcPts val="100"/>
              </a:spcBef>
              <a:spcAft>
                <a:spcPts val="200"/>
              </a:spcAft>
            </a:pPr>
            <a:r>
              <a:rPr lang="en-GB" dirty="0" smtClean="0"/>
              <a:t>  (level of difficulty in not drinking while pregnant)</a:t>
            </a:r>
          </a:p>
          <a:p>
            <a:pPr marL="2520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002060"/>
                </a:solidFill>
              </a:rPr>
              <a:t>Beliefs about the level of acceptance of </a:t>
            </a:r>
            <a:r>
              <a:rPr lang="en-GB" sz="2000" b="1" i="1" dirty="0" smtClean="0">
                <a:solidFill>
                  <a:srgbClr val="002060"/>
                </a:solidFill>
              </a:rPr>
              <a:t>moderate</a:t>
            </a:r>
            <a:r>
              <a:rPr lang="en-GB" sz="2000" b="1" dirty="0" smtClean="0">
                <a:solidFill>
                  <a:srgbClr val="002060"/>
                </a:solidFill>
              </a:rPr>
              <a:t> alcohol drinking in pregnancy</a:t>
            </a:r>
          </a:p>
          <a:p>
            <a:pPr marL="360000"/>
            <a:r>
              <a:rPr lang="en-GB" dirty="0" smtClean="0"/>
              <a:t>(level of acceptance of family/friends, and of health staff)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1518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5" grpId="0"/>
      <p:bldP spid="7" grpId="0"/>
      <p:bldP spid="8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400256" y="588308"/>
            <a:ext cx="4032448" cy="420884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662068" y="39952"/>
            <a:ext cx="10369152" cy="548356"/>
          </a:xfrm>
        </p:spPr>
        <p:txBody>
          <a:bodyPr>
            <a:noAutofit/>
          </a:bodyPr>
          <a:lstStyle/>
          <a:p>
            <a:r>
              <a:rPr lang="en-US" sz="2800" dirty="0"/>
              <a:t>Results of adjusted logistic regression </a:t>
            </a:r>
            <a:r>
              <a:rPr lang="en-US" sz="2000" dirty="0"/>
              <a:t>(Enter method</a:t>
            </a:r>
            <a:r>
              <a:rPr lang="en-US" sz="2000" dirty="0" smtClean="0"/>
              <a:t>)</a:t>
            </a:r>
            <a:endParaRPr lang="pt-PT" sz="2000" dirty="0"/>
          </a:p>
        </p:txBody>
      </p:sp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1C382-5225-4D29-ADAC-577EAE82E449}" type="slidenum">
              <a:rPr lang="pt-PT" smtClean="0"/>
              <a:pPr/>
              <a:t>9</a:t>
            </a:fld>
            <a:endParaRPr lang="pt-PT"/>
          </a:p>
        </p:txBody>
      </p:sp>
      <p:sp>
        <p:nvSpPr>
          <p:cNvPr id="15" name="CaixaDeTexto 14"/>
          <p:cNvSpPr txBox="1"/>
          <p:nvPr/>
        </p:nvSpPr>
        <p:spPr>
          <a:xfrm>
            <a:off x="623392" y="1141474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chemeClr val="tx1">
                    <a:lumMod val="75000"/>
                  </a:schemeClr>
                </a:solidFill>
              </a:rPr>
              <a:t>The probability of quitting alcohol drinking with knowledge of pregnancy increases if the pregnant: </a:t>
            </a:r>
            <a:endParaRPr lang="en-GB" sz="2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1847528" y="2729314"/>
            <a:ext cx="9793088" cy="286232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75000"/>
                  <a:tint val="66000"/>
                  <a:satMod val="160000"/>
                </a:schemeClr>
              </a:gs>
              <a:gs pos="50000">
                <a:schemeClr val="accent2">
                  <a:lumMod val="75000"/>
                  <a:tint val="44500"/>
                  <a:satMod val="160000"/>
                </a:schemeClr>
              </a:gs>
              <a:gs pos="100000">
                <a:schemeClr val="accent2">
                  <a:lumMod val="75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Thinks that:</a:t>
            </a:r>
          </a:p>
          <a:p>
            <a:pPr marL="800100" lvl="1" indent="-342900">
              <a:lnSpc>
                <a:spcPct val="150000"/>
              </a:lnSpc>
              <a:buFontTx/>
              <a:buChar char="-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no glass is safe drinking while pregnant</a:t>
            </a:r>
          </a:p>
          <a:p>
            <a:pPr marL="800100" lvl="1" indent="-342900">
              <a:lnSpc>
                <a:spcPct val="150000"/>
              </a:lnSpc>
              <a:buFontTx/>
              <a:buChar char="-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family/friends disagree/total disagree with </a:t>
            </a:r>
            <a:r>
              <a:rPr lang="en-GB" sz="2000" i="1" dirty="0" smtClean="0">
                <a:solidFill>
                  <a:schemeClr val="bg2">
                    <a:lumMod val="10000"/>
                  </a:schemeClr>
                </a:solidFill>
              </a:rPr>
              <a:t>moderate</a:t>
            </a: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 alcohol drinking in    pregnancy</a:t>
            </a:r>
          </a:p>
          <a:p>
            <a:pPr marL="800100" lvl="1" indent="-342900">
              <a:lnSpc>
                <a:spcPct val="150000"/>
              </a:lnSpc>
              <a:buFontTx/>
              <a:buChar char="-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in comparison to oneself, her partner doesn’t drink or drinks less</a:t>
            </a:r>
          </a:p>
          <a:p>
            <a:endParaRPr lang="en-GB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-   Is in the 1st trimester of pregnancy</a:t>
            </a:r>
            <a:endParaRPr lang="en-GB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9" name="Conexão reta 18"/>
          <p:cNvCxnSpPr/>
          <p:nvPr/>
        </p:nvCxnSpPr>
        <p:spPr>
          <a:xfrm>
            <a:off x="767408" y="2420888"/>
            <a:ext cx="9289032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9351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CAD_PPT">
  <a:themeElements>
    <a:clrScheme name="SICAD_CDT">
      <a:dk1>
        <a:srgbClr val="58595B"/>
      </a:dk1>
      <a:lt1>
        <a:sysClr val="window" lastClr="FFFFFF"/>
      </a:lt1>
      <a:dk2>
        <a:srgbClr val="1B5BA6"/>
      </a:dk2>
      <a:lt2>
        <a:srgbClr val="E6E7E8"/>
      </a:lt2>
      <a:accent1>
        <a:srgbClr val="9E0B0F"/>
      </a:accent1>
      <a:accent2>
        <a:srgbClr val="D00000"/>
      </a:accent2>
      <a:accent3>
        <a:srgbClr val="6E7378"/>
      </a:accent3>
      <a:accent4>
        <a:srgbClr val="168737"/>
      </a:accent4>
      <a:accent5>
        <a:srgbClr val="58595B"/>
      </a:accent5>
      <a:accent6>
        <a:srgbClr val="9E0B0F"/>
      </a:accent6>
      <a:hlink>
        <a:srgbClr val="6E7378"/>
      </a:hlink>
      <a:folHlink>
        <a:srgbClr val="E6E7E8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CAD_PPT" id="{0A8933FC-6867-4BCE-8DA9-CCD9AE395992}" vid="{076D6910-4FC5-4CE4-8867-ED6E66F70F6F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SICAD_PPT</Template>
  <TotalTime>3724</TotalTime>
  <Words>828</Words>
  <Application>Microsoft Office PowerPoint</Application>
  <PresentationFormat>Ecrã Panorâmico</PresentationFormat>
  <Paragraphs>121</Paragraphs>
  <Slides>12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Verdana</vt:lpstr>
      <vt:lpstr>Wingdings 2</vt:lpstr>
      <vt:lpstr>SICAD_PPT</vt:lpstr>
      <vt:lpstr>Alcohol drinking in pregnancy:  some predictors among Portuguese women</vt:lpstr>
      <vt:lpstr>Apresentação do PowerPoint</vt:lpstr>
      <vt:lpstr>Background</vt:lpstr>
      <vt:lpstr>Aims</vt:lpstr>
      <vt:lpstr>Method</vt:lpstr>
      <vt:lpstr>Apresentação do PowerPoint</vt:lpstr>
      <vt:lpstr>Alcohol drinking in pregnancy</vt:lpstr>
      <vt:lpstr>Possible predictors of maintaining alcohol drinking in pregnancy</vt:lpstr>
      <vt:lpstr>Results of adjusted logistic regression (Enter method)</vt:lpstr>
      <vt:lpstr>Results of adjusted logistic regression (Enter method)</vt:lpstr>
      <vt:lpstr>Conclusions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filipa.cunha</dc:creator>
  <cp:lastModifiedBy>Ludmila Carapinha</cp:lastModifiedBy>
  <cp:revision>445</cp:revision>
  <cp:lastPrinted>2017-10-13T10:09:21Z</cp:lastPrinted>
  <dcterms:created xsi:type="dcterms:W3CDTF">2012-07-26T13:42:43Z</dcterms:created>
  <dcterms:modified xsi:type="dcterms:W3CDTF">2017-10-23T14:22:32Z</dcterms:modified>
</cp:coreProperties>
</file>