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charts/chart4.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83" r:id="rId3"/>
    <p:sldMasterId id="2147483706" r:id="rId4"/>
  </p:sldMasterIdLst>
  <p:notesMasterIdLst>
    <p:notesMasterId r:id="rId31"/>
  </p:notesMasterIdLst>
  <p:sldIdLst>
    <p:sldId id="266" r:id="rId5"/>
    <p:sldId id="272" r:id="rId6"/>
    <p:sldId id="308" r:id="rId7"/>
    <p:sldId id="315" r:id="rId8"/>
    <p:sldId id="316" r:id="rId9"/>
    <p:sldId id="281" r:id="rId10"/>
    <p:sldId id="284" r:id="rId11"/>
    <p:sldId id="300" r:id="rId12"/>
    <p:sldId id="304" r:id="rId13"/>
    <p:sldId id="301" r:id="rId14"/>
    <p:sldId id="302" r:id="rId15"/>
    <p:sldId id="303" r:id="rId16"/>
    <p:sldId id="273" r:id="rId17"/>
    <p:sldId id="317" r:id="rId18"/>
    <p:sldId id="306" r:id="rId19"/>
    <p:sldId id="280" r:id="rId20"/>
    <p:sldId id="258" r:id="rId21"/>
    <p:sldId id="294" r:id="rId22"/>
    <p:sldId id="295" r:id="rId23"/>
    <p:sldId id="261" r:id="rId24"/>
    <p:sldId id="288" r:id="rId25"/>
    <p:sldId id="262" r:id="rId26"/>
    <p:sldId id="289" r:id="rId27"/>
    <p:sldId id="291" r:id="rId28"/>
    <p:sldId id="296" r:id="rId29"/>
    <p:sldId id="299" r:id="rId30"/>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403" autoAdjust="0"/>
  </p:normalViewPr>
  <p:slideViewPr>
    <p:cSldViewPr>
      <p:cViewPr varScale="1">
        <p:scale>
          <a:sx n="73" d="100"/>
          <a:sy n="73" d="100"/>
        </p:scale>
        <p:origin x="2694"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Mappe1"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E:\insist\Ablage\Analyse\Pr&#228;valenz\Pr&#228;valenz.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1539193233094526E-2"/>
          <c:y val="0.1242463648920453"/>
          <c:w val="0.9001573546598467"/>
          <c:h val="0.62093542781435873"/>
        </c:manualLayout>
      </c:layout>
      <c:barChart>
        <c:barDir val="col"/>
        <c:grouping val="clustered"/>
        <c:varyColors val="0"/>
        <c:dLbls>
          <c:showLegendKey val="0"/>
          <c:showVal val="0"/>
          <c:showCatName val="0"/>
          <c:showSerName val="0"/>
          <c:showPercent val="0"/>
          <c:showBubbleSize val="0"/>
        </c:dLbls>
        <c:gapWidth val="219"/>
        <c:overlap val="-27"/>
        <c:axId val="138394240"/>
        <c:axId val="140022144"/>
      </c:barChart>
      <c:catAx>
        <c:axId val="138394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crossAx val="140022144"/>
        <c:crosses val="autoZero"/>
        <c:auto val="1"/>
        <c:lblAlgn val="ctr"/>
        <c:lblOffset val="100"/>
        <c:noMultiLvlLbl val="0"/>
      </c:catAx>
      <c:valAx>
        <c:axId val="1400221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crossAx val="138394240"/>
        <c:crosses val="autoZero"/>
        <c:crossBetween val="between"/>
      </c:valAx>
      <c:spPr>
        <a:noFill/>
        <a:ln>
          <a:noFill/>
        </a:ln>
        <a:effectLst/>
      </c:spPr>
    </c:plotArea>
    <c:plotVisOnly val="1"/>
    <c:dispBlanksAs val="gap"/>
    <c:showDLblsOverMax val="0"/>
  </c:chart>
  <c:spPr>
    <a:noFill/>
    <a:ln>
      <a:noFill/>
    </a:ln>
    <a:effectLst/>
  </c:spPr>
  <c:txPr>
    <a:bodyPr/>
    <a:lstStyle/>
    <a:p>
      <a:pPr>
        <a:defRPr sz="1600"/>
      </a:pPr>
      <a:endParaRPr lang="de-DE"/>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bg1">
                <a:lumMod val="85000"/>
              </a:schemeClr>
            </a:solidFill>
            <a:ln w="25400" cap="flat" cmpd="sng" algn="ctr">
              <a:solidFill>
                <a:schemeClr val="accent6"/>
              </a:solidFill>
              <a:prstDash val="solid"/>
            </a:ln>
            <a:effectLst/>
          </c:spPr>
          <c:invertIfNegative val="0"/>
          <c:cat>
            <c:strRef>
              <c:f>Tabelle1!$V$88:$V$95</c:f>
              <c:strCache>
                <c:ptCount val="8"/>
                <c:pt idx="0">
                  <c:v>HAW Hamburg</c:v>
                </c:pt>
                <c:pt idx="1">
                  <c:v>MHH Hannover</c:v>
                </c:pt>
                <c:pt idx="2">
                  <c:v>Uni Bielefeld</c:v>
                </c:pt>
                <c:pt idx="3">
                  <c:v>Uni Düsseldorf</c:v>
                </c:pt>
                <c:pt idx="4">
                  <c:v>Uni Halle</c:v>
                </c:pt>
                <c:pt idx="5">
                  <c:v>Uni Dresden</c:v>
                </c:pt>
                <c:pt idx="6">
                  <c:v>Uni Mannheim</c:v>
                </c:pt>
                <c:pt idx="7">
                  <c:v>Uni Heidelberg</c:v>
                </c:pt>
              </c:strCache>
            </c:strRef>
          </c:cat>
          <c:val>
            <c:numRef>
              <c:f>Tabelle1!$W$88:$W$95</c:f>
              <c:numCache>
                <c:formatCode>0.00%</c:formatCode>
                <c:ptCount val="8"/>
                <c:pt idx="0">
                  <c:v>0.23299999999999998</c:v>
                </c:pt>
                <c:pt idx="1">
                  <c:v>6.6000000000000003E-2</c:v>
                </c:pt>
                <c:pt idx="2">
                  <c:v>0.17299999999999996</c:v>
                </c:pt>
                <c:pt idx="3">
                  <c:v>0.19799999999999998</c:v>
                </c:pt>
                <c:pt idx="4">
                  <c:v>0.187</c:v>
                </c:pt>
                <c:pt idx="5">
                  <c:v>0.22600000000000003</c:v>
                </c:pt>
                <c:pt idx="6">
                  <c:v>0.23100000000000001</c:v>
                </c:pt>
                <c:pt idx="7">
                  <c:v>0.16700000000000004</c:v>
                </c:pt>
              </c:numCache>
            </c:numRef>
          </c:val>
          <c:extLst>
            <c:ext xmlns:c16="http://schemas.microsoft.com/office/drawing/2014/chart" uri="{C3380CC4-5D6E-409C-BE32-E72D297353CC}">
              <c16:uniqueId val="{00000000-1BE8-44EF-BC73-D23F33ACA58D}"/>
            </c:ext>
          </c:extLst>
        </c:ser>
        <c:dLbls>
          <c:showLegendKey val="0"/>
          <c:showVal val="0"/>
          <c:showCatName val="0"/>
          <c:showSerName val="0"/>
          <c:showPercent val="0"/>
          <c:showBubbleSize val="0"/>
        </c:dLbls>
        <c:gapWidth val="219"/>
        <c:overlap val="-27"/>
        <c:axId val="162349056"/>
        <c:axId val="162350592"/>
      </c:barChart>
      <c:catAx>
        <c:axId val="162349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de-DE"/>
          </a:p>
        </c:txPr>
        <c:crossAx val="162350592"/>
        <c:crosses val="autoZero"/>
        <c:auto val="1"/>
        <c:lblAlgn val="ctr"/>
        <c:lblOffset val="100"/>
        <c:noMultiLvlLbl val="0"/>
      </c:catAx>
      <c:valAx>
        <c:axId val="16235059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de-DE"/>
          </a:p>
        </c:txPr>
        <c:crossAx val="162349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080011048590756"/>
          <c:y val="3.0922769293630081E-2"/>
          <c:w val="0.71593392520777166"/>
          <c:h val="0.71214910113138408"/>
        </c:manualLayout>
      </c:layout>
      <c:barChart>
        <c:barDir val="col"/>
        <c:grouping val="clustered"/>
        <c:varyColors val="0"/>
        <c:ser>
          <c:idx val="0"/>
          <c:order val="0"/>
          <c:tx>
            <c:strRef>
              <c:f>Tabelle1!$Q$2</c:f>
              <c:strCache>
                <c:ptCount val="1"/>
                <c:pt idx="0">
                  <c:v>Approval of NMUPM (%) (n=4337)</c:v>
                </c:pt>
              </c:strCache>
            </c:strRef>
          </c:tx>
          <c:invertIfNegative val="0"/>
          <c:cat>
            <c:strRef>
              <c:f>Tabelle1!$P$3:$P$5</c:f>
              <c:strCache>
                <c:ptCount val="3"/>
                <c:pt idx="0">
                  <c:v>Majority of their same-sex peers &lt; own</c:v>
                </c:pt>
                <c:pt idx="1">
                  <c:v>Majority of their same-sex peers = own</c:v>
                </c:pt>
                <c:pt idx="2">
                  <c:v>Majority of their same-sex peers &gt; own</c:v>
                </c:pt>
              </c:strCache>
            </c:strRef>
          </c:cat>
          <c:val>
            <c:numRef>
              <c:f>Tabelle1!$Q$3:$Q$5</c:f>
              <c:numCache>
                <c:formatCode>0.00</c:formatCode>
                <c:ptCount val="3"/>
                <c:pt idx="0">
                  <c:v>8.8000000000000007</c:v>
                </c:pt>
                <c:pt idx="1">
                  <c:v>52.5</c:v>
                </c:pt>
                <c:pt idx="2">
                  <c:v>38.700000000000003</c:v>
                </c:pt>
              </c:numCache>
            </c:numRef>
          </c:val>
          <c:extLst>
            <c:ext xmlns:c16="http://schemas.microsoft.com/office/drawing/2014/chart" uri="{C3380CC4-5D6E-409C-BE32-E72D297353CC}">
              <c16:uniqueId val="{00000000-B004-45EE-A47E-04A8AD56EEFD}"/>
            </c:ext>
          </c:extLst>
        </c:ser>
        <c:dLbls>
          <c:showLegendKey val="0"/>
          <c:showVal val="0"/>
          <c:showCatName val="0"/>
          <c:showSerName val="0"/>
          <c:showPercent val="0"/>
          <c:showBubbleSize val="0"/>
        </c:dLbls>
        <c:gapWidth val="150"/>
        <c:axId val="235009920"/>
        <c:axId val="235011456"/>
      </c:barChart>
      <c:catAx>
        <c:axId val="235009920"/>
        <c:scaling>
          <c:orientation val="minMax"/>
        </c:scaling>
        <c:delete val="0"/>
        <c:axPos val="b"/>
        <c:numFmt formatCode="General" sourceLinked="0"/>
        <c:majorTickMark val="out"/>
        <c:minorTickMark val="none"/>
        <c:tickLblPos val="nextTo"/>
        <c:crossAx val="235011456"/>
        <c:crosses val="autoZero"/>
        <c:auto val="1"/>
        <c:lblAlgn val="ctr"/>
        <c:lblOffset val="100"/>
        <c:noMultiLvlLbl val="0"/>
      </c:catAx>
      <c:valAx>
        <c:axId val="235011456"/>
        <c:scaling>
          <c:orientation val="minMax"/>
        </c:scaling>
        <c:delete val="0"/>
        <c:axPos val="l"/>
        <c:majorGridlines/>
        <c:title>
          <c:tx>
            <c:rich>
              <a:bodyPr rot="0" vert="horz"/>
              <a:lstStyle/>
              <a:p>
                <a:pPr>
                  <a:defRPr/>
                </a:pPr>
                <a:r>
                  <a:rPr lang="en-US"/>
                  <a:t>in %</a:t>
                </a:r>
              </a:p>
            </c:rich>
          </c:tx>
          <c:layout>
            <c:manualLayout>
              <c:xMode val="edge"/>
              <c:yMode val="edge"/>
              <c:x val="3.5884687523487516E-2"/>
              <c:y val="0.40779712649954808"/>
            </c:manualLayout>
          </c:layout>
          <c:overlay val="0"/>
        </c:title>
        <c:numFmt formatCode="0" sourceLinked="0"/>
        <c:majorTickMark val="out"/>
        <c:minorTickMark val="none"/>
        <c:tickLblPos val="nextTo"/>
        <c:crossAx val="235009920"/>
        <c:crosses val="autoZero"/>
        <c:crossBetween val="between"/>
      </c:valAx>
    </c:plotArea>
    <c:legend>
      <c:legendPos val="r"/>
      <c:layout>
        <c:manualLayout>
          <c:xMode val="edge"/>
          <c:yMode val="edge"/>
          <c:x val="0.83955764697667901"/>
          <c:y val="0.33112877923855949"/>
          <c:w val="0.13171713297995441"/>
          <c:h val="0.3773989819022765"/>
        </c:manualLayout>
      </c:layout>
      <c:overlay val="0"/>
    </c:legend>
    <c:plotVisOnly val="1"/>
    <c:dispBlanksAs val="gap"/>
    <c:showDLblsOverMax val="0"/>
  </c:chart>
  <c:txPr>
    <a:bodyPr/>
    <a:lstStyle/>
    <a:p>
      <a:pPr>
        <a:defRPr sz="2400"/>
      </a:pPr>
      <a:endParaRPr lang="de-DE"/>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8686929868032228E-2"/>
          <c:y val="6.481780333180312E-2"/>
          <c:w val="0.80305424321959751"/>
          <c:h val="0.5109359822228452"/>
        </c:manualLayout>
      </c:layout>
      <c:barChart>
        <c:barDir val="col"/>
        <c:grouping val="clustered"/>
        <c:varyColors val="0"/>
        <c:ser>
          <c:idx val="0"/>
          <c:order val="0"/>
          <c:tx>
            <c:strRef>
              <c:f>Tabelle2!$C$7</c:f>
              <c:strCache>
                <c:ptCount val="1"/>
                <c:pt idx="0">
                  <c:v>Differenz Mittelwert T0 zu T1</c:v>
                </c:pt>
              </c:strCache>
            </c:strRef>
          </c:tx>
          <c:invertIfNegative val="0"/>
          <c:cat>
            <c:multiLvlStrRef>
              <c:f>Tabelle2!$D$5:$K$6</c:f>
              <c:multiLvlStrCache>
                <c:ptCount val="8"/>
                <c:lvl>
                  <c:pt idx="0">
                    <c:v>HAW Hamburg</c:v>
                  </c:pt>
                  <c:pt idx="1">
                    <c:v>Universität Bielefeld</c:v>
                  </c:pt>
                  <c:pt idx="2">
                    <c:v>Universität Heidelberg</c:v>
                  </c:pt>
                  <c:pt idx="3">
                    <c:v>MLU Halle-Wittenberg </c:v>
                  </c:pt>
                  <c:pt idx="4">
                    <c:v>MH Hannover</c:v>
                  </c:pt>
                  <c:pt idx="5">
                    <c:v>Universität Düsseldorf</c:v>
                  </c:pt>
                  <c:pt idx="6">
                    <c:v>Universität Mannheim</c:v>
                  </c:pt>
                  <c:pt idx="7">
                    <c:v>TU Dresden </c:v>
                  </c:pt>
                </c:lvl>
                <c:lvl>
                  <c:pt idx="0">
                    <c:v>Intervention</c:v>
                  </c:pt>
                  <c:pt idx="4">
                    <c:v>Kontrollhochschulen</c:v>
                  </c:pt>
                </c:lvl>
              </c:multiLvlStrCache>
            </c:multiLvlStrRef>
          </c:cat>
          <c:val>
            <c:numRef>
              <c:f>Tabelle2!$D$7:$K$7</c:f>
              <c:numCache>
                <c:formatCode>General</c:formatCode>
                <c:ptCount val="8"/>
                <c:pt idx="0">
                  <c:v>0.09</c:v>
                </c:pt>
                <c:pt idx="1">
                  <c:v>-0.5</c:v>
                </c:pt>
                <c:pt idx="2">
                  <c:v>-0.04</c:v>
                </c:pt>
                <c:pt idx="3">
                  <c:v>0.01</c:v>
                </c:pt>
                <c:pt idx="4">
                  <c:v>0.09</c:v>
                </c:pt>
                <c:pt idx="5">
                  <c:v>0.1</c:v>
                </c:pt>
                <c:pt idx="6">
                  <c:v>0.08</c:v>
                </c:pt>
                <c:pt idx="7">
                  <c:v>0.06</c:v>
                </c:pt>
              </c:numCache>
            </c:numRef>
          </c:val>
          <c:extLst>
            <c:ext xmlns:c16="http://schemas.microsoft.com/office/drawing/2014/chart" uri="{C3380CC4-5D6E-409C-BE32-E72D297353CC}">
              <c16:uniqueId val="{00000000-6E1D-4E73-A534-0E9803CC952F}"/>
            </c:ext>
          </c:extLst>
        </c:ser>
        <c:dLbls>
          <c:showLegendKey val="0"/>
          <c:showVal val="0"/>
          <c:showCatName val="0"/>
          <c:showSerName val="0"/>
          <c:showPercent val="0"/>
          <c:showBubbleSize val="0"/>
        </c:dLbls>
        <c:gapWidth val="150"/>
        <c:axId val="235829504"/>
        <c:axId val="235839488"/>
      </c:barChart>
      <c:catAx>
        <c:axId val="235829504"/>
        <c:scaling>
          <c:orientation val="minMax"/>
        </c:scaling>
        <c:delete val="0"/>
        <c:axPos val="b"/>
        <c:numFmt formatCode="General" sourceLinked="0"/>
        <c:majorTickMark val="out"/>
        <c:minorTickMark val="none"/>
        <c:tickLblPos val="low"/>
        <c:crossAx val="235839488"/>
        <c:crosses val="autoZero"/>
        <c:auto val="1"/>
        <c:lblAlgn val="ctr"/>
        <c:lblOffset val="100"/>
        <c:noMultiLvlLbl val="0"/>
      </c:catAx>
      <c:valAx>
        <c:axId val="235839488"/>
        <c:scaling>
          <c:orientation val="minMax"/>
        </c:scaling>
        <c:delete val="0"/>
        <c:axPos val="l"/>
        <c:majorGridlines/>
        <c:numFmt formatCode="General" sourceLinked="1"/>
        <c:majorTickMark val="out"/>
        <c:minorTickMark val="none"/>
        <c:tickLblPos val="nextTo"/>
        <c:crossAx val="235829504"/>
        <c:crosses val="autoZero"/>
        <c:crossBetween val="between"/>
      </c:valAx>
    </c:plotArea>
    <c:plotVisOnly val="1"/>
    <c:dispBlanksAs val="gap"/>
    <c:showDLblsOverMax val="0"/>
  </c:chart>
  <c:txPr>
    <a:bodyPr/>
    <a:lstStyle/>
    <a:p>
      <a:pPr>
        <a:defRPr sz="1200">
          <a:latin typeface="Helvetica" panose="020B0604020202020204" pitchFamily="34" charset="0"/>
          <a:cs typeface="Helvetica" panose="020B0604020202020204" pitchFamily="34" charset="0"/>
        </a:defRPr>
      </a:pPr>
      <a:endParaRPr lang="de-DE"/>
    </a:p>
  </c:txPr>
  <c:externalData r:id="rId2">
    <c:autoUpdate val="0"/>
  </c:externalData>
  <c:userShapes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62F5FF-F664-43AF-978A-2A60C9CDC910}" type="doc">
      <dgm:prSet loTypeId="urn:microsoft.com/office/officeart/2008/layout/LinedList" loCatId="list" qsTypeId="urn:microsoft.com/office/officeart/2005/8/quickstyle/simple1" qsCatId="simple" csTypeId="urn:microsoft.com/office/officeart/2005/8/colors/accent2_2" csCatId="accent2" phldr="1"/>
      <dgm:spPr/>
      <dgm:t>
        <a:bodyPr/>
        <a:lstStyle/>
        <a:p>
          <a:endParaRPr lang="en-US"/>
        </a:p>
      </dgm:t>
    </dgm:pt>
    <dgm:pt modelId="{54EB4796-DAA1-4551-BDCC-6164C616423F}">
      <dgm:prSet phldrT="[Text]" custT="1"/>
      <dgm:spPr/>
      <dgm:t>
        <a:bodyPr/>
        <a:lstStyle/>
        <a:p>
          <a:r>
            <a:rPr lang="de-DE" sz="2000" dirty="0"/>
            <a:t>Channels</a:t>
          </a:r>
          <a:endParaRPr lang="en-US" sz="2000" dirty="0"/>
        </a:p>
      </dgm:t>
    </dgm:pt>
    <dgm:pt modelId="{9D711CA9-4FC3-4706-BB7E-5C05C4C4021E}" type="parTrans" cxnId="{CE788F74-28D1-4FC6-B15D-742ED198EA42}">
      <dgm:prSet/>
      <dgm:spPr/>
      <dgm:t>
        <a:bodyPr/>
        <a:lstStyle/>
        <a:p>
          <a:endParaRPr lang="en-US" sz="1400"/>
        </a:p>
      </dgm:t>
    </dgm:pt>
    <dgm:pt modelId="{8222AFCE-2885-4764-A48E-9F7F000BCA3B}" type="sibTrans" cxnId="{CE788F74-28D1-4FC6-B15D-742ED198EA42}">
      <dgm:prSet/>
      <dgm:spPr/>
      <dgm:t>
        <a:bodyPr/>
        <a:lstStyle/>
        <a:p>
          <a:endParaRPr lang="en-US" sz="1400"/>
        </a:p>
      </dgm:t>
    </dgm:pt>
    <dgm:pt modelId="{8CA64864-0B96-498A-9F1A-ED29E56DFCEC}">
      <dgm:prSet phldrT="[Text]" custT="1"/>
      <dgm:spPr/>
      <dgm:t>
        <a:bodyPr/>
        <a:lstStyle/>
        <a:p>
          <a:r>
            <a:rPr lang="de-DE" sz="1400" b="1" dirty="0"/>
            <a:t>Personal </a:t>
          </a:r>
          <a:r>
            <a:rPr lang="de-DE" sz="1400" b="1" dirty="0" err="1"/>
            <a:t>recruitment</a:t>
          </a:r>
          <a:r>
            <a:rPr lang="de-DE" sz="1400" b="1" dirty="0"/>
            <a:t>: 		</a:t>
          </a:r>
        </a:p>
        <a:p>
          <a:r>
            <a:rPr lang="de-DE" sz="1400" dirty="0"/>
            <a:t>- Lectures/Seminars</a:t>
          </a:r>
        </a:p>
        <a:p>
          <a:r>
            <a:rPr lang="de-DE" sz="1400" dirty="0"/>
            <a:t>- Campus</a:t>
          </a:r>
          <a:endParaRPr lang="en-US" sz="1400" dirty="0"/>
        </a:p>
      </dgm:t>
    </dgm:pt>
    <dgm:pt modelId="{58670582-39CF-4E55-9B1D-4A14BC2E6D87}" type="parTrans" cxnId="{A7FDA2B0-3B57-4E9A-973D-3B8883CAD90E}">
      <dgm:prSet/>
      <dgm:spPr/>
      <dgm:t>
        <a:bodyPr/>
        <a:lstStyle/>
        <a:p>
          <a:endParaRPr lang="en-US" sz="1400"/>
        </a:p>
      </dgm:t>
    </dgm:pt>
    <dgm:pt modelId="{31CEC3F4-08E8-4B18-A7B7-042DB8A8F710}" type="sibTrans" cxnId="{A7FDA2B0-3B57-4E9A-973D-3B8883CAD90E}">
      <dgm:prSet/>
      <dgm:spPr/>
      <dgm:t>
        <a:bodyPr/>
        <a:lstStyle/>
        <a:p>
          <a:endParaRPr lang="en-US" sz="1400"/>
        </a:p>
      </dgm:t>
    </dgm:pt>
    <dgm:pt modelId="{515E4723-BE5A-4270-9B62-76C6F72DB2F5}">
      <dgm:prSet phldrT="[Text]" custT="1"/>
      <dgm:spPr/>
      <dgm:t>
        <a:bodyPr/>
        <a:lstStyle/>
        <a:p>
          <a:r>
            <a:rPr lang="de-DE" sz="1400" b="1" dirty="0" err="1"/>
            <a:t>Universities</a:t>
          </a:r>
          <a:r>
            <a:rPr lang="de-DE" sz="1400" b="1" dirty="0"/>
            <a:t> Media:</a:t>
          </a:r>
        </a:p>
        <a:p>
          <a:r>
            <a:rPr lang="de-DE" sz="1400" dirty="0"/>
            <a:t>- E-Mail </a:t>
          </a:r>
          <a:r>
            <a:rPr lang="de-DE" sz="1400" dirty="0" err="1"/>
            <a:t>distribution</a:t>
          </a:r>
          <a:r>
            <a:rPr lang="de-DE" sz="1400" dirty="0"/>
            <a:t> </a:t>
          </a:r>
          <a:r>
            <a:rPr lang="de-DE" sz="1400" dirty="0" err="1"/>
            <a:t>lists</a:t>
          </a:r>
          <a:endParaRPr lang="de-DE" sz="1400" dirty="0"/>
        </a:p>
        <a:p>
          <a:r>
            <a:rPr lang="de-DE" sz="1400" dirty="0"/>
            <a:t>- E-Learning-Plattform</a:t>
          </a:r>
        </a:p>
        <a:p>
          <a:r>
            <a:rPr lang="de-DE" sz="1400" dirty="0"/>
            <a:t>- Campusradio / Campusmagazine</a:t>
          </a:r>
          <a:endParaRPr lang="en-US" sz="1400" dirty="0"/>
        </a:p>
      </dgm:t>
    </dgm:pt>
    <dgm:pt modelId="{D7B2A3F8-275C-433B-A32D-7127399AD70B}" type="parTrans" cxnId="{66242367-E74D-4A43-95E2-51C3029299F3}">
      <dgm:prSet/>
      <dgm:spPr/>
      <dgm:t>
        <a:bodyPr/>
        <a:lstStyle/>
        <a:p>
          <a:endParaRPr lang="en-US" sz="1400"/>
        </a:p>
      </dgm:t>
    </dgm:pt>
    <dgm:pt modelId="{D34EC468-398A-410A-9EA1-6F2DAE34DD43}" type="sibTrans" cxnId="{66242367-E74D-4A43-95E2-51C3029299F3}">
      <dgm:prSet/>
      <dgm:spPr/>
      <dgm:t>
        <a:bodyPr/>
        <a:lstStyle/>
        <a:p>
          <a:endParaRPr lang="en-US" sz="1400"/>
        </a:p>
      </dgm:t>
    </dgm:pt>
    <dgm:pt modelId="{AD069647-A5FE-48AB-985D-91C5043FAAF2}">
      <dgm:prSet phldrT="[Text]" custT="1"/>
      <dgm:spPr/>
      <dgm:t>
        <a:bodyPr/>
        <a:lstStyle/>
        <a:p>
          <a:r>
            <a:rPr lang="de-DE" sz="1400" b="1" dirty="0" err="1"/>
            <a:t>Students</a:t>
          </a:r>
          <a:r>
            <a:rPr lang="de-DE" sz="1400" b="1" dirty="0"/>
            <a:t> </a:t>
          </a:r>
          <a:r>
            <a:rPr lang="de-DE" sz="1400" b="1" dirty="0" err="1"/>
            <a:t>council</a:t>
          </a:r>
          <a:r>
            <a:rPr lang="de-DE" sz="1400" b="1" dirty="0"/>
            <a:t>:</a:t>
          </a:r>
        </a:p>
        <a:p>
          <a:r>
            <a:rPr lang="de-DE" sz="1400" dirty="0"/>
            <a:t>- i.e. </a:t>
          </a:r>
          <a:r>
            <a:rPr lang="de-DE" sz="1400" dirty="0" err="1"/>
            <a:t>Students</a:t>
          </a:r>
          <a:r>
            <a:rPr lang="de-DE" sz="1400" dirty="0"/>
            <a:t>‘ </a:t>
          </a:r>
          <a:r>
            <a:rPr lang="de-DE" sz="1400" dirty="0" err="1"/>
            <a:t>union</a:t>
          </a:r>
          <a:r>
            <a:rPr lang="de-DE" sz="1400" dirty="0"/>
            <a:t> </a:t>
          </a:r>
          <a:r>
            <a:rPr lang="de-DE" sz="1400" dirty="0" err="1"/>
            <a:t>executive</a:t>
          </a:r>
          <a:r>
            <a:rPr lang="de-DE" sz="1400" dirty="0"/>
            <a:t> </a:t>
          </a:r>
          <a:r>
            <a:rPr lang="de-DE" sz="1400" dirty="0" err="1"/>
            <a:t>committee</a:t>
          </a:r>
          <a:endParaRPr lang="en-US" sz="1400" dirty="0"/>
        </a:p>
      </dgm:t>
    </dgm:pt>
    <dgm:pt modelId="{A0E919FA-2504-4FB2-9062-3D05B1E55533}" type="parTrans" cxnId="{178572A4-9128-4159-B844-7CF99DB09DFF}">
      <dgm:prSet/>
      <dgm:spPr/>
      <dgm:t>
        <a:bodyPr/>
        <a:lstStyle/>
        <a:p>
          <a:endParaRPr lang="en-US" sz="1400"/>
        </a:p>
      </dgm:t>
    </dgm:pt>
    <dgm:pt modelId="{DE3BEDC9-0BCE-49FF-92FF-B5E5ED0C45B3}" type="sibTrans" cxnId="{178572A4-9128-4159-B844-7CF99DB09DFF}">
      <dgm:prSet/>
      <dgm:spPr/>
      <dgm:t>
        <a:bodyPr/>
        <a:lstStyle/>
        <a:p>
          <a:endParaRPr lang="en-US" sz="1400"/>
        </a:p>
      </dgm:t>
    </dgm:pt>
    <dgm:pt modelId="{E4722B23-D50E-4BC8-B609-FDD85C6DFA52}">
      <dgm:prSet phldrT="[Text]" custT="1"/>
      <dgm:spPr/>
      <dgm:t>
        <a:bodyPr/>
        <a:lstStyle/>
        <a:p>
          <a:r>
            <a:rPr lang="de-DE" sz="1400" b="1" dirty="0"/>
            <a:t>Campus:</a:t>
          </a:r>
        </a:p>
        <a:p>
          <a:r>
            <a:rPr lang="de-DE" sz="1400" dirty="0"/>
            <a:t>- Flyer</a:t>
          </a:r>
        </a:p>
        <a:p>
          <a:r>
            <a:rPr lang="de-DE" sz="1400" dirty="0"/>
            <a:t>- Poster</a:t>
          </a:r>
          <a:endParaRPr lang="en-US" sz="1400" dirty="0"/>
        </a:p>
      </dgm:t>
    </dgm:pt>
    <dgm:pt modelId="{01B8F583-BB87-4484-A78B-16D33DD2419A}" type="parTrans" cxnId="{072B4715-004F-41B2-8303-2AEBB9A9454C}">
      <dgm:prSet/>
      <dgm:spPr/>
      <dgm:t>
        <a:bodyPr/>
        <a:lstStyle/>
        <a:p>
          <a:endParaRPr lang="en-US" sz="1400"/>
        </a:p>
      </dgm:t>
    </dgm:pt>
    <dgm:pt modelId="{50EE7737-5F85-4FC3-A565-291C12D8DF41}" type="sibTrans" cxnId="{072B4715-004F-41B2-8303-2AEBB9A9454C}">
      <dgm:prSet/>
      <dgm:spPr/>
      <dgm:t>
        <a:bodyPr/>
        <a:lstStyle/>
        <a:p>
          <a:endParaRPr lang="en-US" sz="1400"/>
        </a:p>
      </dgm:t>
    </dgm:pt>
    <dgm:pt modelId="{5D213210-8D68-4AAE-B40C-C1A2AE4BA47D}">
      <dgm:prSet phldrT="[Text]" custT="1"/>
      <dgm:spPr/>
      <dgm:t>
        <a:bodyPr/>
        <a:lstStyle/>
        <a:p>
          <a:r>
            <a:rPr lang="de-DE" sz="1400" b="1" dirty="0" err="1"/>
            <a:t>Social</a:t>
          </a:r>
          <a:r>
            <a:rPr lang="de-DE" sz="1400" b="1" dirty="0"/>
            <a:t> </a:t>
          </a:r>
          <a:r>
            <a:rPr lang="de-DE" sz="1400" b="1" dirty="0" err="1"/>
            <a:t>media</a:t>
          </a:r>
          <a:r>
            <a:rPr lang="de-DE" sz="1400" b="1" dirty="0"/>
            <a:t>:</a:t>
          </a:r>
        </a:p>
        <a:p>
          <a:r>
            <a:rPr lang="de-DE" sz="1400" dirty="0"/>
            <a:t>- Facebook</a:t>
          </a:r>
          <a:endParaRPr lang="en-US" sz="1400" dirty="0"/>
        </a:p>
      </dgm:t>
    </dgm:pt>
    <dgm:pt modelId="{69C5B5E3-FB4E-4E2A-A06A-0278C5D312FC}" type="parTrans" cxnId="{F8D722F2-8505-41DE-BD95-83EC5CB2F149}">
      <dgm:prSet/>
      <dgm:spPr/>
      <dgm:t>
        <a:bodyPr/>
        <a:lstStyle/>
        <a:p>
          <a:endParaRPr lang="en-US" sz="1400"/>
        </a:p>
      </dgm:t>
    </dgm:pt>
    <dgm:pt modelId="{56191A31-2A8E-4B8A-B6E0-5F4FDE319EAA}" type="sibTrans" cxnId="{F8D722F2-8505-41DE-BD95-83EC5CB2F149}">
      <dgm:prSet/>
      <dgm:spPr/>
      <dgm:t>
        <a:bodyPr/>
        <a:lstStyle/>
        <a:p>
          <a:endParaRPr lang="en-US" sz="1400"/>
        </a:p>
      </dgm:t>
    </dgm:pt>
    <dgm:pt modelId="{B9687DEF-9002-48EC-BE03-C29C2C7E58DC}" type="pres">
      <dgm:prSet presAssocID="{E862F5FF-F664-43AF-978A-2A60C9CDC910}" presName="vert0" presStyleCnt="0">
        <dgm:presLayoutVars>
          <dgm:dir/>
          <dgm:animOne val="branch"/>
          <dgm:animLvl val="lvl"/>
        </dgm:presLayoutVars>
      </dgm:prSet>
      <dgm:spPr/>
    </dgm:pt>
    <dgm:pt modelId="{48E9E76B-7802-4772-93D7-3E8A2BCC3F4A}" type="pres">
      <dgm:prSet presAssocID="{54EB4796-DAA1-4551-BDCC-6164C616423F}" presName="thickLine" presStyleLbl="alignNode1" presStyleIdx="0" presStyleCnt="1" custLinFactNeighborX="-926" custLinFactNeighborY="1449"/>
      <dgm:spPr/>
    </dgm:pt>
    <dgm:pt modelId="{095BE4E3-4A41-425F-BE3E-4D2EDCDEFB81}" type="pres">
      <dgm:prSet presAssocID="{54EB4796-DAA1-4551-BDCC-6164C616423F}" presName="horz1" presStyleCnt="0"/>
      <dgm:spPr/>
    </dgm:pt>
    <dgm:pt modelId="{C681B2AD-552B-41DD-87A7-168BEB90F2AA}" type="pres">
      <dgm:prSet presAssocID="{54EB4796-DAA1-4551-BDCC-6164C616423F}" presName="tx1" presStyleLbl="revTx" presStyleIdx="0" presStyleCnt="6"/>
      <dgm:spPr/>
    </dgm:pt>
    <dgm:pt modelId="{EFEF59BB-8406-44E0-A669-E9EAA4EFFDD7}" type="pres">
      <dgm:prSet presAssocID="{54EB4796-DAA1-4551-BDCC-6164C616423F}" presName="vert1" presStyleCnt="0"/>
      <dgm:spPr/>
    </dgm:pt>
    <dgm:pt modelId="{B5A4D92C-C575-47ED-BB38-0FD3579E3AF6}" type="pres">
      <dgm:prSet presAssocID="{8CA64864-0B96-498A-9F1A-ED29E56DFCEC}" presName="vertSpace2a" presStyleCnt="0"/>
      <dgm:spPr/>
    </dgm:pt>
    <dgm:pt modelId="{F8619C05-9017-4776-B63E-EBEC1AC704AF}" type="pres">
      <dgm:prSet presAssocID="{8CA64864-0B96-498A-9F1A-ED29E56DFCEC}" presName="horz2" presStyleCnt="0"/>
      <dgm:spPr/>
    </dgm:pt>
    <dgm:pt modelId="{77EB5FC3-45AE-42C5-A884-C69396B83922}" type="pres">
      <dgm:prSet presAssocID="{8CA64864-0B96-498A-9F1A-ED29E56DFCEC}" presName="horzSpace2" presStyleCnt="0"/>
      <dgm:spPr/>
    </dgm:pt>
    <dgm:pt modelId="{E74A40FC-3A75-43D6-BF5F-89C1AD66B446}" type="pres">
      <dgm:prSet presAssocID="{8CA64864-0B96-498A-9F1A-ED29E56DFCEC}" presName="tx2" presStyleLbl="revTx" presStyleIdx="1" presStyleCnt="6"/>
      <dgm:spPr/>
    </dgm:pt>
    <dgm:pt modelId="{4AE1AF8C-84D4-4FB0-BEF6-F1B619AA3F07}" type="pres">
      <dgm:prSet presAssocID="{8CA64864-0B96-498A-9F1A-ED29E56DFCEC}" presName="vert2" presStyleCnt="0"/>
      <dgm:spPr/>
    </dgm:pt>
    <dgm:pt modelId="{0D8FBBED-F21D-47DF-8CBE-2D2C593E1E0A}" type="pres">
      <dgm:prSet presAssocID="{8CA64864-0B96-498A-9F1A-ED29E56DFCEC}" presName="thinLine2b" presStyleLbl="callout" presStyleIdx="0" presStyleCnt="5"/>
      <dgm:spPr/>
    </dgm:pt>
    <dgm:pt modelId="{4CD4820B-5161-44E2-A1DD-54D5E18C98A2}" type="pres">
      <dgm:prSet presAssocID="{8CA64864-0B96-498A-9F1A-ED29E56DFCEC}" presName="vertSpace2b" presStyleCnt="0"/>
      <dgm:spPr/>
    </dgm:pt>
    <dgm:pt modelId="{5B28FB94-CFAF-4E1A-826F-F1752B389513}" type="pres">
      <dgm:prSet presAssocID="{515E4723-BE5A-4270-9B62-76C6F72DB2F5}" presName="horz2" presStyleCnt="0"/>
      <dgm:spPr/>
    </dgm:pt>
    <dgm:pt modelId="{5F2083D6-B707-43CD-9FCF-8CFC7F418C56}" type="pres">
      <dgm:prSet presAssocID="{515E4723-BE5A-4270-9B62-76C6F72DB2F5}" presName="horzSpace2" presStyleCnt="0"/>
      <dgm:spPr/>
    </dgm:pt>
    <dgm:pt modelId="{CE681D01-FF1A-493B-8A44-BC8B5E57FCFB}" type="pres">
      <dgm:prSet presAssocID="{515E4723-BE5A-4270-9B62-76C6F72DB2F5}" presName="tx2" presStyleLbl="revTx" presStyleIdx="2" presStyleCnt="6" custScaleY="141365"/>
      <dgm:spPr/>
    </dgm:pt>
    <dgm:pt modelId="{93B79306-C3CE-4EAC-ADF0-5A5B6C9B98AF}" type="pres">
      <dgm:prSet presAssocID="{515E4723-BE5A-4270-9B62-76C6F72DB2F5}" presName="vert2" presStyleCnt="0"/>
      <dgm:spPr/>
    </dgm:pt>
    <dgm:pt modelId="{4D5E47CF-FFD3-4C4B-8263-C5D7B68D1B1B}" type="pres">
      <dgm:prSet presAssocID="{515E4723-BE5A-4270-9B62-76C6F72DB2F5}" presName="thinLine2b" presStyleLbl="callout" presStyleIdx="1" presStyleCnt="5"/>
      <dgm:spPr/>
    </dgm:pt>
    <dgm:pt modelId="{3ECB7B47-3A0D-4C5C-8FE4-378087F0CB49}" type="pres">
      <dgm:prSet presAssocID="{515E4723-BE5A-4270-9B62-76C6F72DB2F5}" presName="vertSpace2b" presStyleCnt="0"/>
      <dgm:spPr/>
    </dgm:pt>
    <dgm:pt modelId="{03E29BDE-1238-4351-BDC0-B72D38A3A4E3}" type="pres">
      <dgm:prSet presAssocID="{AD069647-A5FE-48AB-985D-91C5043FAAF2}" presName="horz2" presStyleCnt="0"/>
      <dgm:spPr/>
    </dgm:pt>
    <dgm:pt modelId="{0FB04EB1-21E2-4E09-9080-40B59B884EFE}" type="pres">
      <dgm:prSet presAssocID="{AD069647-A5FE-48AB-985D-91C5043FAAF2}" presName="horzSpace2" presStyleCnt="0"/>
      <dgm:spPr/>
    </dgm:pt>
    <dgm:pt modelId="{AF1BA1F8-104B-4403-9E83-3DBDEA25CF88}" type="pres">
      <dgm:prSet presAssocID="{AD069647-A5FE-48AB-985D-91C5043FAAF2}" presName="tx2" presStyleLbl="revTx" presStyleIdx="3" presStyleCnt="6"/>
      <dgm:spPr/>
    </dgm:pt>
    <dgm:pt modelId="{8CDD57A3-D630-48A6-A2CC-19E0D64036E3}" type="pres">
      <dgm:prSet presAssocID="{AD069647-A5FE-48AB-985D-91C5043FAAF2}" presName="vert2" presStyleCnt="0"/>
      <dgm:spPr/>
    </dgm:pt>
    <dgm:pt modelId="{F814133A-DC21-481E-BEBD-763793CC9D79}" type="pres">
      <dgm:prSet presAssocID="{AD069647-A5FE-48AB-985D-91C5043FAAF2}" presName="thinLine2b" presStyleLbl="callout" presStyleIdx="2" presStyleCnt="5"/>
      <dgm:spPr/>
    </dgm:pt>
    <dgm:pt modelId="{E5BC02EA-57DD-497D-8848-3BB8808C5AA8}" type="pres">
      <dgm:prSet presAssocID="{AD069647-A5FE-48AB-985D-91C5043FAAF2}" presName="vertSpace2b" presStyleCnt="0"/>
      <dgm:spPr/>
    </dgm:pt>
    <dgm:pt modelId="{27177940-DE61-4BD2-93A1-E2C10BB9C62B}" type="pres">
      <dgm:prSet presAssocID="{E4722B23-D50E-4BC8-B609-FDD85C6DFA52}" presName="horz2" presStyleCnt="0"/>
      <dgm:spPr/>
    </dgm:pt>
    <dgm:pt modelId="{20D6DC11-21CD-4344-9D98-C404BAC9AE55}" type="pres">
      <dgm:prSet presAssocID="{E4722B23-D50E-4BC8-B609-FDD85C6DFA52}" presName="horzSpace2" presStyleCnt="0"/>
      <dgm:spPr/>
    </dgm:pt>
    <dgm:pt modelId="{3CF28563-E6C7-4590-9C94-B6CEDA2E927D}" type="pres">
      <dgm:prSet presAssocID="{E4722B23-D50E-4BC8-B609-FDD85C6DFA52}" presName="tx2" presStyleLbl="revTx" presStyleIdx="4" presStyleCnt="6"/>
      <dgm:spPr/>
    </dgm:pt>
    <dgm:pt modelId="{949D31B1-5167-47E2-9F2E-9EC68593EFF2}" type="pres">
      <dgm:prSet presAssocID="{E4722B23-D50E-4BC8-B609-FDD85C6DFA52}" presName="vert2" presStyleCnt="0"/>
      <dgm:spPr/>
    </dgm:pt>
    <dgm:pt modelId="{896EBCC8-EE32-433F-AEF4-46D48F96D9F6}" type="pres">
      <dgm:prSet presAssocID="{E4722B23-D50E-4BC8-B609-FDD85C6DFA52}" presName="thinLine2b" presStyleLbl="callout" presStyleIdx="3" presStyleCnt="5"/>
      <dgm:spPr/>
    </dgm:pt>
    <dgm:pt modelId="{9F7E413C-D226-4C97-90EA-930F8427AB61}" type="pres">
      <dgm:prSet presAssocID="{E4722B23-D50E-4BC8-B609-FDD85C6DFA52}" presName="vertSpace2b" presStyleCnt="0"/>
      <dgm:spPr/>
    </dgm:pt>
    <dgm:pt modelId="{E830AB11-4A4A-4A72-B4E1-25DA946E489D}" type="pres">
      <dgm:prSet presAssocID="{5D213210-8D68-4AAE-B40C-C1A2AE4BA47D}" presName="horz2" presStyleCnt="0"/>
      <dgm:spPr/>
    </dgm:pt>
    <dgm:pt modelId="{B9C0F9E2-E505-465F-B29D-1684EEC843B1}" type="pres">
      <dgm:prSet presAssocID="{5D213210-8D68-4AAE-B40C-C1A2AE4BA47D}" presName="horzSpace2" presStyleCnt="0"/>
      <dgm:spPr/>
    </dgm:pt>
    <dgm:pt modelId="{69AA0107-DF5C-4057-83D3-32C6A07B6D81}" type="pres">
      <dgm:prSet presAssocID="{5D213210-8D68-4AAE-B40C-C1A2AE4BA47D}" presName="tx2" presStyleLbl="revTx" presStyleIdx="5" presStyleCnt="6"/>
      <dgm:spPr/>
    </dgm:pt>
    <dgm:pt modelId="{83CAECC4-D62A-41FE-A6E5-5321BB433366}" type="pres">
      <dgm:prSet presAssocID="{5D213210-8D68-4AAE-B40C-C1A2AE4BA47D}" presName="vert2" presStyleCnt="0"/>
      <dgm:spPr/>
    </dgm:pt>
    <dgm:pt modelId="{5CCE99E2-8209-465A-A3C9-913BEFC62B65}" type="pres">
      <dgm:prSet presAssocID="{5D213210-8D68-4AAE-B40C-C1A2AE4BA47D}" presName="thinLine2b" presStyleLbl="callout" presStyleIdx="4" presStyleCnt="5"/>
      <dgm:spPr/>
    </dgm:pt>
    <dgm:pt modelId="{C963B10F-38C0-4577-8B9E-5C7067424278}" type="pres">
      <dgm:prSet presAssocID="{5D213210-8D68-4AAE-B40C-C1A2AE4BA47D}" presName="vertSpace2b" presStyleCnt="0"/>
      <dgm:spPr/>
    </dgm:pt>
  </dgm:ptLst>
  <dgm:cxnLst>
    <dgm:cxn modelId="{D4C88605-D4FC-47FB-8110-2B6FC3E8EEE7}" type="presOf" srcId="{AD069647-A5FE-48AB-985D-91C5043FAAF2}" destId="{AF1BA1F8-104B-4403-9E83-3DBDEA25CF88}" srcOrd="0" destOrd="0" presId="urn:microsoft.com/office/officeart/2008/layout/LinedList"/>
    <dgm:cxn modelId="{D9C4D514-FF9D-4318-A999-346B6D076D38}" type="presOf" srcId="{8CA64864-0B96-498A-9F1A-ED29E56DFCEC}" destId="{E74A40FC-3A75-43D6-BF5F-89C1AD66B446}" srcOrd="0" destOrd="0" presId="urn:microsoft.com/office/officeart/2008/layout/LinedList"/>
    <dgm:cxn modelId="{072B4715-004F-41B2-8303-2AEBB9A9454C}" srcId="{54EB4796-DAA1-4551-BDCC-6164C616423F}" destId="{E4722B23-D50E-4BC8-B609-FDD85C6DFA52}" srcOrd="3" destOrd="0" parTransId="{01B8F583-BB87-4484-A78B-16D33DD2419A}" sibTransId="{50EE7737-5F85-4FC3-A565-291C12D8DF41}"/>
    <dgm:cxn modelId="{48EBBE17-A58A-41D9-84B6-AB03966602DF}" type="presOf" srcId="{515E4723-BE5A-4270-9B62-76C6F72DB2F5}" destId="{CE681D01-FF1A-493B-8A44-BC8B5E57FCFB}" srcOrd="0" destOrd="0" presId="urn:microsoft.com/office/officeart/2008/layout/LinedList"/>
    <dgm:cxn modelId="{F3D88A1A-AA75-4A0C-A671-A1E836DF50DB}" type="presOf" srcId="{E4722B23-D50E-4BC8-B609-FDD85C6DFA52}" destId="{3CF28563-E6C7-4590-9C94-B6CEDA2E927D}" srcOrd="0" destOrd="0" presId="urn:microsoft.com/office/officeart/2008/layout/LinedList"/>
    <dgm:cxn modelId="{1CD21028-77B6-44FE-988E-5C85E1D7DD78}" type="presOf" srcId="{E862F5FF-F664-43AF-978A-2A60C9CDC910}" destId="{B9687DEF-9002-48EC-BE03-C29C2C7E58DC}" srcOrd="0" destOrd="0" presId="urn:microsoft.com/office/officeart/2008/layout/LinedList"/>
    <dgm:cxn modelId="{66242367-E74D-4A43-95E2-51C3029299F3}" srcId="{54EB4796-DAA1-4551-BDCC-6164C616423F}" destId="{515E4723-BE5A-4270-9B62-76C6F72DB2F5}" srcOrd="1" destOrd="0" parTransId="{D7B2A3F8-275C-433B-A32D-7127399AD70B}" sibTransId="{D34EC468-398A-410A-9EA1-6F2DAE34DD43}"/>
    <dgm:cxn modelId="{CE788F74-28D1-4FC6-B15D-742ED198EA42}" srcId="{E862F5FF-F664-43AF-978A-2A60C9CDC910}" destId="{54EB4796-DAA1-4551-BDCC-6164C616423F}" srcOrd="0" destOrd="0" parTransId="{9D711CA9-4FC3-4706-BB7E-5C05C4C4021E}" sibTransId="{8222AFCE-2885-4764-A48E-9F7F000BCA3B}"/>
    <dgm:cxn modelId="{178572A4-9128-4159-B844-7CF99DB09DFF}" srcId="{54EB4796-DAA1-4551-BDCC-6164C616423F}" destId="{AD069647-A5FE-48AB-985D-91C5043FAAF2}" srcOrd="2" destOrd="0" parTransId="{A0E919FA-2504-4FB2-9062-3D05B1E55533}" sibTransId="{DE3BEDC9-0BCE-49FF-92FF-B5E5ED0C45B3}"/>
    <dgm:cxn modelId="{E129D5A8-EED2-474B-9EB8-ED1F70210456}" type="presOf" srcId="{5D213210-8D68-4AAE-B40C-C1A2AE4BA47D}" destId="{69AA0107-DF5C-4057-83D3-32C6A07B6D81}" srcOrd="0" destOrd="0" presId="urn:microsoft.com/office/officeart/2008/layout/LinedList"/>
    <dgm:cxn modelId="{A7FDA2B0-3B57-4E9A-973D-3B8883CAD90E}" srcId="{54EB4796-DAA1-4551-BDCC-6164C616423F}" destId="{8CA64864-0B96-498A-9F1A-ED29E56DFCEC}" srcOrd="0" destOrd="0" parTransId="{58670582-39CF-4E55-9B1D-4A14BC2E6D87}" sibTransId="{31CEC3F4-08E8-4B18-A7B7-042DB8A8F710}"/>
    <dgm:cxn modelId="{007C56BA-0744-4DD9-B57F-26D46D1D2D0F}" type="presOf" srcId="{54EB4796-DAA1-4551-BDCC-6164C616423F}" destId="{C681B2AD-552B-41DD-87A7-168BEB90F2AA}" srcOrd="0" destOrd="0" presId="urn:microsoft.com/office/officeart/2008/layout/LinedList"/>
    <dgm:cxn modelId="{F8D722F2-8505-41DE-BD95-83EC5CB2F149}" srcId="{54EB4796-DAA1-4551-BDCC-6164C616423F}" destId="{5D213210-8D68-4AAE-B40C-C1A2AE4BA47D}" srcOrd="4" destOrd="0" parTransId="{69C5B5E3-FB4E-4E2A-A06A-0278C5D312FC}" sibTransId="{56191A31-2A8E-4B8A-B6E0-5F4FDE319EAA}"/>
    <dgm:cxn modelId="{3D4AEB63-FAB7-4F36-918F-7A6DF7E75115}" type="presParOf" srcId="{B9687DEF-9002-48EC-BE03-C29C2C7E58DC}" destId="{48E9E76B-7802-4772-93D7-3E8A2BCC3F4A}" srcOrd="0" destOrd="0" presId="urn:microsoft.com/office/officeart/2008/layout/LinedList"/>
    <dgm:cxn modelId="{1BFD1A11-5A35-49CD-84AD-DBC513AB5492}" type="presParOf" srcId="{B9687DEF-9002-48EC-BE03-C29C2C7E58DC}" destId="{095BE4E3-4A41-425F-BE3E-4D2EDCDEFB81}" srcOrd="1" destOrd="0" presId="urn:microsoft.com/office/officeart/2008/layout/LinedList"/>
    <dgm:cxn modelId="{018DD66D-6483-43DE-9E80-37E7DEE8B257}" type="presParOf" srcId="{095BE4E3-4A41-425F-BE3E-4D2EDCDEFB81}" destId="{C681B2AD-552B-41DD-87A7-168BEB90F2AA}" srcOrd="0" destOrd="0" presId="urn:microsoft.com/office/officeart/2008/layout/LinedList"/>
    <dgm:cxn modelId="{88C75801-BD11-41E6-873F-1FC9826208D3}" type="presParOf" srcId="{095BE4E3-4A41-425F-BE3E-4D2EDCDEFB81}" destId="{EFEF59BB-8406-44E0-A669-E9EAA4EFFDD7}" srcOrd="1" destOrd="0" presId="urn:microsoft.com/office/officeart/2008/layout/LinedList"/>
    <dgm:cxn modelId="{777F19EC-47F8-4061-AFB9-2983B9CFD125}" type="presParOf" srcId="{EFEF59BB-8406-44E0-A669-E9EAA4EFFDD7}" destId="{B5A4D92C-C575-47ED-BB38-0FD3579E3AF6}" srcOrd="0" destOrd="0" presId="urn:microsoft.com/office/officeart/2008/layout/LinedList"/>
    <dgm:cxn modelId="{A451248F-7C03-4751-96DF-69AF88CF4DDE}" type="presParOf" srcId="{EFEF59BB-8406-44E0-A669-E9EAA4EFFDD7}" destId="{F8619C05-9017-4776-B63E-EBEC1AC704AF}" srcOrd="1" destOrd="0" presId="urn:microsoft.com/office/officeart/2008/layout/LinedList"/>
    <dgm:cxn modelId="{8CC0DFD2-089F-4635-B6F9-21CB1879EA59}" type="presParOf" srcId="{F8619C05-9017-4776-B63E-EBEC1AC704AF}" destId="{77EB5FC3-45AE-42C5-A884-C69396B83922}" srcOrd="0" destOrd="0" presId="urn:microsoft.com/office/officeart/2008/layout/LinedList"/>
    <dgm:cxn modelId="{33537967-52A3-4E0C-BB11-5950F8009FF1}" type="presParOf" srcId="{F8619C05-9017-4776-B63E-EBEC1AC704AF}" destId="{E74A40FC-3A75-43D6-BF5F-89C1AD66B446}" srcOrd="1" destOrd="0" presId="urn:microsoft.com/office/officeart/2008/layout/LinedList"/>
    <dgm:cxn modelId="{C8F37FB8-7064-405A-96A5-4037B88CF7E5}" type="presParOf" srcId="{F8619C05-9017-4776-B63E-EBEC1AC704AF}" destId="{4AE1AF8C-84D4-4FB0-BEF6-F1B619AA3F07}" srcOrd="2" destOrd="0" presId="urn:microsoft.com/office/officeart/2008/layout/LinedList"/>
    <dgm:cxn modelId="{D8A747DC-FAA3-41BD-8B58-D9B3E15EBE22}" type="presParOf" srcId="{EFEF59BB-8406-44E0-A669-E9EAA4EFFDD7}" destId="{0D8FBBED-F21D-47DF-8CBE-2D2C593E1E0A}" srcOrd="2" destOrd="0" presId="urn:microsoft.com/office/officeart/2008/layout/LinedList"/>
    <dgm:cxn modelId="{FE7CC368-02F2-42B3-97EC-8038E380CF1A}" type="presParOf" srcId="{EFEF59BB-8406-44E0-A669-E9EAA4EFFDD7}" destId="{4CD4820B-5161-44E2-A1DD-54D5E18C98A2}" srcOrd="3" destOrd="0" presId="urn:microsoft.com/office/officeart/2008/layout/LinedList"/>
    <dgm:cxn modelId="{22039789-581F-4E1F-AFAB-3D6B06CFB77F}" type="presParOf" srcId="{EFEF59BB-8406-44E0-A669-E9EAA4EFFDD7}" destId="{5B28FB94-CFAF-4E1A-826F-F1752B389513}" srcOrd="4" destOrd="0" presId="urn:microsoft.com/office/officeart/2008/layout/LinedList"/>
    <dgm:cxn modelId="{33542EB4-8F99-483D-8488-1EA4B0BA4B0B}" type="presParOf" srcId="{5B28FB94-CFAF-4E1A-826F-F1752B389513}" destId="{5F2083D6-B707-43CD-9FCF-8CFC7F418C56}" srcOrd="0" destOrd="0" presId="urn:microsoft.com/office/officeart/2008/layout/LinedList"/>
    <dgm:cxn modelId="{DC4A3FB6-50D2-47BA-A4E4-D1486529BC44}" type="presParOf" srcId="{5B28FB94-CFAF-4E1A-826F-F1752B389513}" destId="{CE681D01-FF1A-493B-8A44-BC8B5E57FCFB}" srcOrd="1" destOrd="0" presId="urn:microsoft.com/office/officeart/2008/layout/LinedList"/>
    <dgm:cxn modelId="{59ED91B3-3368-4683-B38A-BB3D4B514306}" type="presParOf" srcId="{5B28FB94-CFAF-4E1A-826F-F1752B389513}" destId="{93B79306-C3CE-4EAC-ADF0-5A5B6C9B98AF}" srcOrd="2" destOrd="0" presId="urn:microsoft.com/office/officeart/2008/layout/LinedList"/>
    <dgm:cxn modelId="{66F72FE4-E353-4779-B14B-02AC8C18BE2D}" type="presParOf" srcId="{EFEF59BB-8406-44E0-A669-E9EAA4EFFDD7}" destId="{4D5E47CF-FFD3-4C4B-8263-C5D7B68D1B1B}" srcOrd="5" destOrd="0" presId="urn:microsoft.com/office/officeart/2008/layout/LinedList"/>
    <dgm:cxn modelId="{1FB53C55-F5B2-454D-BAC6-4A3AFB3F59D3}" type="presParOf" srcId="{EFEF59BB-8406-44E0-A669-E9EAA4EFFDD7}" destId="{3ECB7B47-3A0D-4C5C-8FE4-378087F0CB49}" srcOrd="6" destOrd="0" presId="urn:microsoft.com/office/officeart/2008/layout/LinedList"/>
    <dgm:cxn modelId="{C406813C-6A43-473C-87B2-79E81712C29D}" type="presParOf" srcId="{EFEF59BB-8406-44E0-A669-E9EAA4EFFDD7}" destId="{03E29BDE-1238-4351-BDC0-B72D38A3A4E3}" srcOrd="7" destOrd="0" presId="urn:microsoft.com/office/officeart/2008/layout/LinedList"/>
    <dgm:cxn modelId="{7A6E4279-D0C4-402F-AB85-EBB452214C8E}" type="presParOf" srcId="{03E29BDE-1238-4351-BDC0-B72D38A3A4E3}" destId="{0FB04EB1-21E2-4E09-9080-40B59B884EFE}" srcOrd="0" destOrd="0" presId="urn:microsoft.com/office/officeart/2008/layout/LinedList"/>
    <dgm:cxn modelId="{DCBE1B00-2011-4A73-9363-EEF873CB050B}" type="presParOf" srcId="{03E29BDE-1238-4351-BDC0-B72D38A3A4E3}" destId="{AF1BA1F8-104B-4403-9E83-3DBDEA25CF88}" srcOrd="1" destOrd="0" presId="urn:microsoft.com/office/officeart/2008/layout/LinedList"/>
    <dgm:cxn modelId="{A1B20B20-FD67-436A-95B2-5B848E410D72}" type="presParOf" srcId="{03E29BDE-1238-4351-BDC0-B72D38A3A4E3}" destId="{8CDD57A3-D630-48A6-A2CC-19E0D64036E3}" srcOrd="2" destOrd="0" presId="urn:microsoft.com/office/officeart/2008/layout/LinedList"/>
    <dgm:cxn modelId="{A3116B1A-0130-48F6-8630-5882D33F4FD0}" type="presParOf" srcId="{EFEF59BB-8406-44E0-A669-E9EAA4EFFDD7}" destId="{F814133A-DC21-481E-BEBD-763793CC9D79}" srcOrd="8" destOrd="0" presId="urn:microsoft.com/office/officeart/2008/layout/LinedList"/>
    <dgm:cxn modelId="{5514C663-634A-460F-B3B2-827561C4239B}" type="presParOf" srcId="{EFEF59BB-8406-44E0-A669-E9EAA4EFFDD7}" destId="{E5BC02EA-57DD-497D-8848-3BB8808C5AA8}" srcOrd="9" destOrd="0" presId="urn:microsoft.com/office/officeart/2008/layout/LinedList"/>
    <dgm:cxn modelId="{C9E01DB1-3435-4A3C-8393-08544D3CC285}" type="presParOf" srcId="{EFEF59BB-8406-44E0-A669-E9EAA4EFFDD7}" destId="{27177940-DE61-4BD2-93A1-E2C10BB9C62B}" srcOrd="10" destOrd="0" presId="urn:microsoft.com/office/officeart/2008/layout/LinedList"/>
    <dgm:cxn modelId="{EFB8706D-CE1A-4B29-9494-66CA0CB4CC9E}" type="presParOf" srcId="{27177940-DE61-4BD2-93A1-E2C10BB9C62B}" destId="{20D6DC11-21CD-4344-9D98-C404BAC9AE55}" srcOrd="0" destOrd="0" presId="urn:microsoft.com/office/officeart/2008/layout/LinedList"/>
    <dgm:cxn modelId="{6927203D-DF58-4697-BFF8-BB45CB4F2DFE}" type="presParOf" srcId="{27177940-DE61-4BD2-93A1-E2C10BB9C62B}" destId="{3CF28563-E6C7-4590-9C94-B6CEDA2E927D}" srcOrd="1" destOrd="0" presId="urn:microsoft.com/office/officeart/2008/layout/LinedList"/>
    <dgm:cxn modelId="{4831D5F1-8274-4E69-B5DE-86C0A181645A}" type="presParOf" srcId="{27177940-DE61-4BD2-93A1-E2C10BB9C62B}" destId="{949D31B1-5167-47E2-9F2E-9EC68593EFF2}" srcOrd="2" destOrd="0" presId="urn:microsoft.com/office/officeart/2008/layout/LinedList"/>
    <dgm:cxn modelId="{C47B6F00-7BB3-41BC-9752-4E82F7B3C4D7}" type="presParOf" srcId="{EFEF59BB-8406-44E0-A669-E9EAA4EFFDD7}" destId="{896EBCC8-EE32-433F-AEF4-46D48F96D9F6}" srcOrd="11" destOrd="0" presId="urn:microsoft.com/office/officeart/2008/layout/LinedList"/>
    <dgm:cxn modelId="{84517BEF-26AA-46AD-9902-C0D6FA5D1BE6}" type="presParOf" srcId="{EFEF59BB-8406-44E0-A669-E9EAA4EFFDD7}" destId="{9F7E413C-D226-4C97-90EA-930F8427AB61}" srcOrd="12" destOrd="0" presId="urn:microsoft.com/office/officeart/2008/layout/LinedList"/>
    <dgm:cxn modelId="{FE7DAF49-CFF4-4F0C-B390-FE3A47590E42}" type="presParOf" srcId="{EFEF59BB-8406-44E0-A669-E9EAA4EFFDD7}" destId="{E830AB11-4A4A-4A72-B4E1-25DA946E489D}" srcOrd="13" destOrd="0" presId="urn:microsoft.com/office/officeart/2008/layout/LinedList"/>
    <dgm:cxn modelId="{A52E937A-50D1-4020-9419-954489D74552}" type="presParOf" srcId="{E830AB11-4A4A-4A72-B4E1-25DA946E489D}" destId="{B9C0F9E2-E505-465F-B29D-1684EEC843B1}" srcOrd="0" destOrd="0" presId="urn:microsoft.com/office/officeart/2008/layout/LinedList"/>
    <dgm:cxn modelId="{D3A31A1C-28CD-40EE-A02E-46273B580536}" type="presParOf" srcId="{E830AB11-4A4A-4A72-B4E1-25DA946E489D}" destId="{69AA0107-DF5C-4057-83D3-32C6A07B6D81}" srcOrd="1" destOrd="0" presId="urn:microsoft.com/office/officeart/2008/layout/LinedList"/>
    <dgm:cxn modelId="{0F61F604-9895-4070-A887-4F543F847218}" type="presParOf" srcId="{E830AB11-4A4A-4A72-B4E1-25DA946E489D}" destId="{83CAECC4-D62A-41FE-A6E5-5321BB433366}" srcOrd="2" destOrd="0" presId="urn:microsoft.com/office/officeart/2008/layout/LinedList"/>
    <dgm:cxn modelId="{755940CC-470D-463C-A1DC-91B47289FDF6}" type="presParOf" srcId="{EFEF59BB-8406-44E0-A669-E9EAA4EFFDD7}" destId="{5CCE99E2-8209-465A-A3C9-913BEFC62B65}" srcOrd="14" destOrd="0" presId="urn:microsoft.com/office/officeart/2008/layout/LinedList"/>
    <dgm:cxn modelId="{317ACE94-383D-4DD9-844E-0A192FB047C4}" type="presParOf" srcId="{EFEF59BB-8406-44E0-A669-E9EAA4EFFDD7}" destId="{C963B10F-38C0-4577-8B9E-5C7067424278}" srcOrd="15" destOrd="0" presId="urn:microsoft.com/office/officeart/2008/layout/LinedList"/>
  </dgm:cxnLst>
  <dgm:bg/>
  <dgm:whole>
    <a:ln>
      <a:solidFill>
        <a:srgbClr val="1765A7"/>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32D9AE-1418-4BD2-8BBB-3F5ED70DB55A}" type="doc">
      <dgm:prSet loTypeId="urn:microsoft.com/office/officeart/2005/8/layout/hProcess4" loCatId="process" qsTypeId="urn:microsoft.com/office/officeart/2005/8/quickstyle/simple1" qsCatId="simple" csTypeId="urn:microsoft.com/office/officeart/2005/8/colors/accent2_2" csCatId="accent2" phldr="1"/>
      <dgm:spPr/>
      <dgm:t>
        <a:bodyPr/>
        <a:lstStyle/>
        <a:p>
          <a:endParaRPr lang="de-DE"/>
        </a:p>
      </dgm:t>
    </dgm:pt>
    <dgm:pt modelId="{C6600720-6E3A-4E60-8A42-4E059385CB9C}">
      <dgm:prSet phldrT="[Text]" custT="1"/>
      <dgm:spPr>
        <a:solidFill>
          <a:srgbClr val="1765A7"/>
        </a:solidFill>
      </dgm:spPr>
      <dgm:t>
        <a:bodyPr/>
        <a:lstStyle/>
        <a:p>
          <a:r>
            <a:rPr lang="de-DE" sz="1600" dirty="0">
              <a:latin typeface="Helvetica"/>
            </a:rPr>
            <a:t>(</a:t>
          </a:r>
          <a:r>
            <a:rPr lang="de-DE" sz="1600" dirty="0" err="1">
              <a:latin typeface="Helvetica"/>
            </a:rPr>
            <a:t>Mis</a:t>
          </a:r>
          <a:r>
            <a:rPr lang="de-DE" sz="1600" dirty="0">
              <a:latin typeface="Helvetica"/>
            </a:rPr>
            <a:t>-)</a:t>
          </a:r>
          <a:r>
            <a:rPr lang="de-DE" sz="1600" dirty="0" err="1">
              <a:latin typeface="Helvetica"/>
            </a:rPr>
            <a:t>perception</a:t>
          </a:r>
          <a:r>
            <a:rPr lang="de-DE" sz="1600" dirty="0">
              <a:latin typeface="Helvetica"/>
            </a:rPr>
            <a:t> </a:t>
          </a:r>
          <a:r>
            <a:rPr lang="de-DE" sz="1600" dirty="0" err="1">
              <a:latin typeface="Helvetica"/>
            </a:rPr>
            <a:t>of</a:t>
          </a:r>
          <a:r>
            <a:rPr lang="de-DE" sz="1600" dirty="0">
              <a:latin typeface="Helvetica"/>
            </a:rPr>
            <a:t> </a:t>
          </a:r>
          <a:r>
            <a:rPr lang="de-DE" sz="1600" dirty="0" err="1">
              <a:latin typeface="Helvetica"/>
            </a:rPr>
            <a:t>peer</a:t>
          </a:r>
          <a:r>
            <a:rPr lang="de-DE" sz="1600" dirty="0">
              <a:latin typeface="Helvetica"/>
            </a:rPr>
            <a:t> </a:t>
          </a:r>
          <a:r>
            <a:rPr lang="de-DE" sz="1600" dirty="0" err="1">
              <a:latin typeface="Helvetica"/>
            </a:rPr>
            <a:t>consumption</a:t>
          </a:r>
          <a:endParaRPr lang="de-DE" sz="1600" dirty="0">
            <a:latin typeface="Helvetica"/>
          </a:endParaRPr>
        </a:p>
      </dgm:t>
    </dgm:pt>
    <dgm:pt modelId="{EE2ACAA6-20FC-4CC9-A1D2-A56146E9CB87}" type="parTrans" cxnId="{57D79584-A21F-491B-906F-9D7649C9D007}">
      <dgm:prSet/>
      <dgm:spPr/>
      <dgm:t>
        <a:bodyPr/>
        <a:lstStyle/>
        <a:p>
          <a:endParaRPr lang="de-DE">
            <a:latin typeface="Helvetica"/>
          </a:endParaRPr>
        </a:p>
      </dgm:t>
    </dgm:pt>
    <dgm:pt modelId="{24DAB6EC-3A1A-4942-ACAF-C40FE99899FE}" type="sibTrans" cxnId="{57D79584-A21F-491B-906F-9D7649C9D007}">
      <dgm:prSet/>
      <dgm:spPr/>
      <dgm:t>
        <a:bodyPr/>
        <a:lstStyle/>
        <a:p>
          <a:endParaRPr lang="de-DE">
            <a:latin typeface="Helvetica"/>
          </a:endParaRPr>
        </a:p>
      </dgm:t>
    </dgm:pt>
    <dgm:pt modelId="{53725FE1-D0B5-4900-9CA8-E7E2BEE9A957}">
      <dgm:prSet phldrT="[Text]" custT="1"/>
      <dgm:spPr>
        <a:solidFill>
          <a:schemeClr val="bg1">
            <a:alpha val="90000"/>
          </a:schemeClr>
        </a:solidFill>
        <a:ln>
          <a:solidFill>
            <a:srgbClr val="1763AA"/>
          </a:solidFill>
        </a:ln>
      </dgm:spPr>
      <dgm:t>
        <a:bodyPr/>
        <a:lstStyle/>
        <a:p>
          <a:r>
            <a:rPr lang="de-DE" sz="1700" dirty="0">
              <a:latin typeface="Helvetica"/>
            </a:rPr>
            <a:t>Personal </a:t>
          </a:r>
          <a:r>
            <a:rPr lang="de-DE" sz="1700" dirty="0" err="1">
              <a:latin typeface="Helvetica"/>
            </a:rPr>
            <a:t>substance</a:t>
          </a:r>
          <a:r>
            <a:rPr lang="de-DE" sz="1700" dirty="0">
              <a:latin typeface="Helvetica"/>
            </a:rPr>
            <a:t> </a:t>
          </a:r>
          <a:r>
            <a:rPr lang="de-DE" sz="1700" dirty="0" err="1">
              <a:latin typeface="Helvetica"/>
            </a:rPr>
            <a:t>use</a:t>
          </a:r>
          <a:endParaRPr lang="de-DE" sz="1700" dirty="0">
            <a:latin typeface="Helvetica"/>
          </a:endParaRPr>
        </a:p>
      </dgm:t>
    </dgm:pt>
    <dgm:pt modelId="{DABF8858-D736-4944-BA89-04DE71824EB2}" type="parTrans" cxnId="{71F7BF62-E568-46CB-A4D0-525F2F85A3ED}">
      <dgm:prSet/>
      <dgm:spPr/>
      <dgm:t>
        <a:bodyPr/>
        <a:lstStyle/>
        <a:p>
          <a:endParaRPr lang="de-DE">
            <a:latin typeface="Helvetica"/>
          </a:endParaRPr>
        </a:p>
      </dgm:t>
    </dgm:pt>
    <dgm:pt modelId="{C702702C-D50A-41D0-BABF-5F787C20091B}" type="sibTrans" cxnId="{71F7BF62-E568-46CB-A4D0-525F2F85A3ED}">
      <dgm:prSet/>
      <dgm:spPr/>
      <dgm:t>
        <a:bodyPr/>
        <a:lstStyle/>
        <a:p>
          <a:endParaRPr lang="de-DE">
            <a:latin typeface="Helvetica"/>
          </a:endParaRPr>
        </a:p>
      </dgm:t>
    </dgm:pt>
    <dgm:pt modelId="{E3DA2B20-B523-443C-AC35-AFB81AD2BC81}">
      <dgm:prSet phldrT="[Text]" custT="1"/>
      <dgm:spPr>
        <a:solidFill>
          <a:srgbClr val="1765A7"/>
        </a:solidFill>
      </dgm:spPr>
      <dgm:t>
        <a:bodyPr/>
        <a:lstStyle/>
        <a:p>
          <a:r>
            <a:rPr lang="de-DE" sz="1600" dirty="0">
              <a:solidFill>
                <a:schemeClr val="tx1"/>
              </a:solidFill>
              <a:latin typeface="Helvetica"/>
            </a:rPr>
            <a:t>Intervention: </a:t>
          </a:r>
          <a:r>
            <a:rPr lang="de-DE" sz="1600" dirty="0">
              <a:latin typeface="Helvetica"/>
            </a:rPr>
            <a:t>Information </a:t>
          </a:r>
          <a:r>
            <a:rPr lang="de-DE" sz="1600" dirty="0" err="1">
              <a:latin typeface="Helvetica"/>
            </a:rPr>
            <a:t>about</a:t>
          </a:r>
          <a:r>
            <a:rPr lang="de-DE" sz="1600" dirty="0">
              <a:latin typeface="Helvetica"/>
            </a:rPr>
            <a:t> </a:t>
          </a:r>
          <a:r>
            <a:rPr lang="de-DE" sz="1600" dirty="0" err="1">
              <a:latin typeface="Helvetica"/>
            </a:rPr>
            <a:t>actual</a:t>
          </a:r>
          <a:r>
            <a:rPr lang="de-DE" sz="1600" dirty="0">
              <a:latin typeface="Helvetica"/>
            </a:rPr>
            <a:t> </a:t>
          </a:r>
          <a:r>
            <a:rPr lang="de-DE" sz="1600" dirty="0" err="1">
              <a:latin typeface="Helvetica"/>
            </a:rPr>
            <a:t>substance</a:t>
          </a:r>
          <a:r>
            <a:rPr lang="de-DE" sz="1600" dirty="0">
              <a:latin typeface="Helvetica"/>
            </a:rPr>
            <a:t> </a:t>
          </a:r>
          <a:r>
            <a:rPr lang="de-DE" sz="1600" dirty="0" err="1">
              <a:latin typeface="Helvetica"/>
            </a:rPr>
            <a:t>use</a:t>
          </a:r>
          <a:endParaRPr lang="de-DE" sz="1600" dirty="0">
            <a:latin typeface="Helvetica"/>
          </a:endParaRPr>
        </a:p>
      </dgm:t>
    </dgm:pt>
    <dgm:pt modelId="{C4754882-A635-4A4B-BAFE-A1B77140BB99}" type="parTrans" cxnId="{824B9526-DD9B-489D-A7E9-41D75DE16E82}">
      <dgm:prSet/>
      <dgm:spPr/>
      <dgm:t>
        <a:bodyPr/>
        <a:lstStyle/>
        <a:p>
          <a:endParaRPr lang="de-DE">
            <a:latin typeface="Helvetica"/>
          </a:endParaRPr>
        </a:p>
      </dgm:t>
    </dgm:pt>
    <dgm:pt modelId="{65E439AD-2E8D-4009-93DC-420196D4038A}" type="sibTrans" cxnId="{824B9526-DD9B-489D-A7E9-41D75DE16E82}">
      <dgm:prSet/>
      <dgm:spPr/>
      <dgm:t>
        <a:bodyPr/>
        <a:lstStyle/>
        <a:p>
          <a:endParaRPr lang="de-DE">
            <a:latin typeface="Helvetica"/>
          </a:endParaRPr>
        </a:p>
      </dgm:t>
    </dgm:pt>
    <dgm:pt modelId="{AA8687B9-7B66-4D2C-AB91-99DB03228656}">
      <dgm:prSet phldrT="[Text]"/>
      <dgm:spPr>
        <a:ln>
          <a:solidFill>
            <a:srgbClr val="1763AA"/>
          </a:solidFill>
        </a:ln>
      </dgm:spPr>
      <dgm:t>
        <a:bodyPr/>
        <a:lstStyle/>
        <a:p>
          <a:r>
            <a:rPr lang="de-DE" dirty="0">
              <a:latin typeface="Helvetica"/>
            </a:rPr>
            <a:t>Adaptation </a:t>
          </a:r>
          <a:r>
            <a:rPr lang="de-DE" dirty="0" err="1">
              <a:latin typeface="Helvetica"/>
            </a:rPr>
            <a:t>of</a:t>
          </a:r>
          <a:r>
            <a:rPr lang="de-DE" dirty="0">
              <a:latin typeface="Helvetica"/>
            </a:rPr>
            <a:t> personal </a:t>
          </a:r>
          <a:r>
            <a:rPr lang="de-DE" dirty="0" err="1">
              <a:latin typeface="Helvetica"/>
            </a:rPr>
            <a:t>behaviour</a:t>
          </a:r>
          <a:r>
            <a:rPr lang="de-DE" dirty="0">
              <a:latin typeface="Helvetica"/>
            </a:rPr>
            <a:t> </a:t>
          </a:r>
          <a:r>
            <a:rPr lang="de-DE" dirty="0" err="1">
              <a:latin typeface="Helvetica"/>
            </a:rPr>
            <a:t>to</a:t>
          </a:r>
          <a:r>
            <a:rPr lang="de-DE" dirty="0">
              <a:latin typeface="Helvetica"/>
            </a:rPr>
            <a:t> </a:t>
          </a:r>
          <a:r>
            <a:rPr lang="de-DE" dirty="0" err="1">
              <a:latin typeface="Helvetica"/>
            </a:rPr>
            <a:t>perceptions</a:t>
          </a:r>
          <a:r>
            <a:rPr lang="de-DE" dirty="0">
              <a:latin typeface="Helvetica"/>
            </a:rPr>
            <a:t> </a:t>
          </a:r>
          <a:r>
            <a:rPr lang="de-DE" dirty="0" err="1">
              <a:latin typeface="Helvetica"/>
            </a:rPr>
            <a:t>of</a:t>
          </a:r>
          <a:r>
            <a:rPr lang="de-DE" dirty="0">
              <a:latin typeface="Helvetica"/>
            </a:rPr>
            <a:t> </a:t>
          </a:r>
          <a:r>
            <a:rPr lang="de-DE" dirty="0" err="1">
              <a:latin typeface="Helvetica"/>
            </a:rPr>
            <a:t>substance</a:t>
          </a:r>
          <a:r>
            <a:rPr lang="de-DE" dirty="0">
              <a:latin typeface="Helvetica"/>
            </a:rPr>
            <a:t> </a:t>
          </a:r>
          <a:r>
            <a:rPr lang="de-DE" dirty="0" err="1">
              <a:latin typeface="Helvetica"/>
            </a:rPr>
            <a:t>use</a:t>
          </a:r>
          <a:r>
            <a:rPr lang="de-DE" dirty="0">
              <a:latin typeface="Helvetica"/>
            </a:rPr>
            <a:t> </a:t>
          </a:r>
          <a:r>
            <a:rPr lang="de-DE" dirty="0" err="1">
              <a:latin typeface="Helvetica"/>
            </a:rPr>
            <a:t>behaviour</a:t>
          </a:r>
          <a:r>
            <a:rPr lang="de-DE" dirty="0">
              <a:latin typeface="Helvetica"/>
            </a:rPr>
            <a:t> </a:t>
          </a:r>
          <a:r>
            <a:rPr lang="de-DE" dirty="0" err="1">
              <a:latin typeface="Helvetica"/>
            </a:rPr>
            <a:t>of</a:t>
          </a:r>
          <a:r>
            <a:rPr lang="de-DE" dirty="0">
              <a:latin typeface="Helvetica"/>
            </a:rPr>
            <a:t> </a:t>
          </a:r>
          <a:r>
            <a:rPr lang="de-DE" dirty="0" err="1">
              <a:latin typeface="Helvetica"/>
            </a:rPr>
            <a:t>peers</a:t>
          </a:r>
          <a:endParaRPr lang="de-DE" dirty="0">
            <a:latin typeface="Helvetica"/>
          </a:endParaRPr>
        </a:p>
      </dgm:t>
    </dgm:pt>
    <dgm:pt modelId="{F7A574B1-DD4C-4200-ADA8-6C8B8FEA835E}" type="parTrans" cxnId="{F1D0BD42-0ED0-466E-927B-407D65A8822E}">
      <dgm:prSet/>
      <dgm:spPr/>
      <dgm:t>
        <a:bodyPr/>
        <a:lstStyle/>
        <a:p>
          <a:endParaRPr lang="de-DE">
            <a:latin typeface="Helvetica"/>
          </a:endParaRPr>
        </a:p>
      </dgm:t>
    </dgm:pt>
    <dgm:pt modelId="{6B213A94-488D-4292-8AB8-46CC00797F2C}" type="sibTrans" cxnId="{F1D0BD42-0ED0-466E-927B-407D65A8822E}">
      <dgm:prSet/>
      <dgm:spPr/>
      <dgm:t>
        <a:bodyPr/>
        <a:lstStyle/>
        <a:p>
          <a:endParaRPr lang="de-DE">
            <a:latin typeface="Helvetica"/>
          </a:endParaRPr>
        </a:p>
      </dgm:t>
    </dgm:pt>
    <dgm:pt modelId="{2A157474-70B7-40C4-8590-873EC7A80BBA}">
      <dgm:prSet phldrT="[Text]"/>
      <dgm:spPr>
        <a:ln>
          <a:solidFill>
            <a:srgbClr val="1763AA"/>
          </a:solidFill>
        </a:ln>
      </dgm:spPr>
      <dgm:t>
        <a:bodyPr/>
        <a:lstStyle/>
        <a:p>
          <a:endParaRPr lang="de-DE" dirty="0">
            <a:latin typeface="Helvetica"/>
          </a:endParaRPr>
        </a:p>
      </dgm:t>
    </dgm:pt>
    <dgm:pt modelId="{4BA67BDD-F302-4482-96E5-CC931356BD64}" type="parTrans" cxnId="{762ACDB4-2E77-449B-B2AE-76A127C7D408}">
      <dgm:prSet/>
      <dgm:spPr/>
      <dgm:t>
        <a:bodyPr/>
        <a:lstStyle/>
        <a:p>
          <a:endParaRPr lang="de-DE">
            <a:latin typeface="Helvetica"/>
          </a:endParaRPr>
        </a:p>
      </dgm:t>
    </dgm:pt>
    <dgm:pt modelId="{E0DAE9BB-0449-47AD-972E-E20310AB19D8}" type="sibTrans" cxnId="{762ACDB4-2E77-449B-B2AE-76A127C7D408}">
      <dgm:prSet/>
      <dgm:spPr/>
      <dgm:t>
        <a:bodyPr/>
        <a:lstStyle/>
        <a:p>
          <a:endParaRPr lang="de-DE">
            <a:latin typeface="Helvetica"/>
          </a:endParaRPr>
        </a:p>
      </dgm:t>
    </dgm:pt>
    <dgm:pt modelId="{6A7501CF-1F61-4E71-8A62-57593B6858FE}">
      <dgm:prSet phldrT="[Text]" phldr="1"/>
      <dgm:spPr>
        <a:noFill/>
      </dgm:spPr>
      <dgm:t>
        <a:bodyPr/>
        <a:lstStyle/>
        <a:p>
          <a:endParaRPr lang="de-DE" dirty="0">
            <a:latin typeface="Helvetica"/>
          </a:endParaRPr>
        </a:p>
      </dgm:t>
    </dgm:pt>
    <dgm:pt modelId="{0CFB2674-B20A-4764-A0F2-500C9DE88AED}" type="sibTrans" cxnId="{F6F4D36F-0C7D-439B-9FD5-97BDBBB4D3D8}">
      <dgm:prSet/>
      <dgm:spPr/>
      <dgm:t>
        <a:bodyPr/>
        <a:lstStyle/>
        <a:p>
          <a:endParaRPr lang="de-DE">
            <a:latin typeface="Helvetica"/>
          </a:endParaRPr>
        </a:p>
      </dgm:t>
    </dgm:pt>
    <dgm:pt modelId="{92BF5117-1CB5-425D-B0CE-8812112B7848}" type="parTrans" cxnId="{F6F4D36F-0C7D-439B-9FD5-97BDBBB4D3D8}">
      <dgm:prSet/>
      <dgm:spPr/>
      <dgm:t>
        <a:bodyPr/>
        <a:lstStyle/>
        <a:p>
          <a:endParaRPr lang="de-DE">
            <a:latin typeface="Helvetica"/>
          </a:endParaRPr>
        </a:p>
      </dgm:t>
    </dgm:pt>
    <dgm:pt modelId="{2841CE8D-C6A4-4A7C-9043-FEC4287C111C}">
      <dgm:prSet/>
      <dgm:spPr>
        <a:ln>
          <a:solidFill>
            <a:srgbClr val="1763AA"/>
          </a:solidFill>
        </a:ln>
      </dgm:spPr>
      <dgm:t>
        <a:bodyPr/>
        <a:lstStyle/>
        <a:p>
          <a:r>
            <a:rPr lang="de-DE" dirty="0">
              <a:latin typeface="Helvetica"/>
            </a:rPr>
            <a:t>Chance </a:t>
          </a:r>
          <a:r>
            <a:rPr lang="de-DE" dirty="0" err="1">
              <a:latin typeface="Helvetica"/>
            </a:rPr>
            <a:t>of</a:t>
          </a:r>
          <a:r>
            <a:rPr lang="de-DE" dirty="0">
              <a:latin typeface="Helvetica"/>
            </a:rPr>
            <a:t> </a:t>
          </a:r>
          <a:r>
            <a:rPr lang="de-DE" dirty="0" err="1">
              <a:latin typeface="Helvetica"/>
            </a:rPr>
            <a:t>perception</a:t>
          </a:r>
          <a:r>
            <a:rPr lang="de-DE" dirty="0">
              <a:latin typeface="Helvetica"/>
            </a:rPr>
            <a:t> </a:t>
          </a:r>
          <a:r>
            <a:rPr lang="de-DE" dirty="0" err="1">
              <a:latin typeface="Helvetica"/>
            </a:rPr>
            <a:t>and</a:t>
          </a:r>
          <a:r>
            <a:rPr lang="de-DE" dirty="0">
              <a:latin typeface="Helvetica"/>
            </a:rPr>
            <a:t> </a:t>
          </a:r>
          <a:r>
            <a:rPr lang="de-DE" dirty="0" err="1">
              <a:latin typeface="Helvetica"/>
            </a:rPr>
            <a:t>adjustment</a:t>
          </a:r>
          <a:r>
            <a:rPr lang="de-DE" dirty="0">
              <a:latin typeface="Helvetica"/>
            </a:rPr>
            <a:t> </a:t>
          </a:r>
          <a:r>
            <a:rPr lang="de-DE" dirty="0" err="1">
              <a:latin typeface="Helvetica"/>
            </a:rPr>
            <a:t>of</a:t>
          </a:r>
          <a:r>
            <a:rPr lang="de-DE" dirty="0">
              <a:latin typeface="Helvetica"/>
            </a:rPr>
            <a:t> personal </a:t>
          </a:r>
          <a:r>
            <a:rPr lang="de-DE" dirty="0" err="1">
              <a:latin typeface="Helvetica"/>
            </a:rPr>
            <a:t>behaviour</a:t>
          </a:r>
          <a:endParaRPr lang="de-DE" dirty="0">
            <a:latin typeface="Helvetica"/>
          </a:endParaRPr>
        </a:p>
      </dgm:t>
    </dgm:pt>
    <dgm:pt modelId="{1AEADA39-FEDE-4E19-A90C-299086EAC35F}" type="parTrans" cxnId="{BBF0D3CF-A5D5-4FC4-8E8F-E771C7CE9158}">
      <dgm:prSet/>
      <dgm:spPr/>
      <dgm:t>
        <a:bodyPr/>
        <a:lstStyle/>
        <a:p>
          <a:endParaRPr lang="de-DE">
            <a:latin typeface="Helvetica"/>
          </a:endParaRPr>
        </a:p>
      </dgm:t>
    </dgm:pt>
    <dgm:pt modelId="{9C0E367D-C93E-4A17-AA42-E12B1BF5FA76}" type="sibTrans" cxnId="{BBF0D3CF-A5D5-4FC4-8E8F-E771C7CE9158}">
      <dgm:prSet/>
      <dgm:spPr/>
      <dgm:t>
        <a:bodyPr/>
        <a:lstStyle/>
        <a:p>
          <a:endParaRPr lang="de-DE">
            <a:latin typeface="Helvetica"/>
          </a:endParaRPr>
        </a:p>
      </dgm:t>
    </dgm:pt>
    <dgm:pt modelId="{B483AF9D-8876-4273-A401-AFD732008106}">
      <dgm:prSet phldrT="[Text]" custT="1"/>
      <dgm:spPr>
        <a:solidFill>
          <a:schemeClr val="bg1">
            <a:alpha val="90000"/>
          </a:schemeClr>
        </a:solidFill>
        <a:ln>
          <a:solidFill>
            <a:srgbClr val="1763AA"/>
          </a:solidFill>
        </a:ln>
      </dgm:spPr>
      <dgm:t>
        <a:bodyPr/>
        <a:lstStyle/>
        <a:p>
          <a:endParaRPr lang="de-DE" sz="2000" dirty="0">
            <a:latin typeface="Helvetica"/>
          </a:endParaRPr>
        </a:p>
      </dgm:t>
    </dgm:pt>
    <dgm:pt modelId="{9FA597D5-D1F6-4539-A9CD-B6669130D103}" type="parTrans" cxnId="{FBDCACF1-4C60-487D-8BC6-7988DFEFDDAE}">
      <dgm:prSet/>
      <dgm:spPr/>
      <dgm:t>
        <a:bodyPr/>
        <a:lstStyle/>
        <a:p>
          <a:endParaRPr lang="en-US"/>
        </a:p>
      </dgm:t>
    </dgm:pt>
    <dgm:pt modelId="{94C876DA-21CA-430A-B36C-29949754A94F}" type="sibTrans" cxnId="{FBDCACF1-4C60-487D-8BC6-7988DFEFDDAE}">
      <dgm:prSet/>
      <dgm:spPr/>
      <dgm:t>
        <a:bodyPr/>
        <a:lstStyle/>
        <a:p>
          <a:endParaRPr lang="en-US"/>
        </a:p>
      </dgm:t>
    </dgm:pt>
    <dgm:pt modelId="{91D065EE-7844-41D3-B4D8-610F24D7B93C}">
      <dgm:prSet/>
      <dgm:spPr>
        <a:ln>
          <a:solidFill>
            <a:srgbClr val="1763AA"/>
          </a:solidFill>
        </a:ln>
      </dgm:spPr>
      <dgm:t>
        <a:bodyPr/>
        <a:lstStyle/>
        <a:p>
          <a:endParaRPr lang="de-DE" dirty="0">
            <a:latin typeface="Helvetica"/>
          </a:endParaRPr>
        </a:p>
      </dgm:t>
    </dgm:pt>
    <dgm:pt modelId="{BD28BF4A-DDB8-469A-B7A9-017344838060}" type="parTrans" cxnId="{A357818C-E640-45D7-A9DB-D8D2F9F9D596}">
      <dgm:prSet/>
      <dgm:spPr/>
      <dgm:t>
        <a:bodyPr/>
        <a:lstStyle/>
        <a:p>
          <a:endParaRPr lang="en-US"/>
        </a:p>
      </dgm:t>
    </dgm:pt>
    <dgm:pt modelId="{2B5A75A5-E12F-4DEC-A634-576F91D4372C}" type="sibTrans" cxnId="{A357818C-E640-45D7-A9DB-D8D2F9F9D596}">
      <dgm:prSet/>
      <dgm:spPr/>
      <dgm:t>
        <a:bodyPr/>
        <a:lstStyle/>
        <a:p>
          <a:endParaRPr lang="en-US"/>
        </a:p>
      </dgm:t>
    </dgm:pt>
    <dgm:pt modelId="{7424A52D-1CE5-4A0B-B67D-46A64CAE6EA7}">
      <dgm:prSet/>
      <dgm:spPr>
        <a:ln>
          <a:solidFill>
            <a:srgbClr val="1763AA"/>
          </a:solidFill>
        </a:ln>
      </dgm:spPr>
      <dgm:t>
        <a:bodyPr/>
        <a:lstStyle/>
        <a:p>
          <a:endParaRPr lang="de-DE" dirty="0">
            <a:latin typeface="Helvetica"/>
          </a:endParaRPr>
        </a:p>
      </dgm:t>
    </dgm:pt>
    <dgm:pt modelId="{2444E065-92AB-4A46-93C3-E6446867D134}" type="parTrans" cxnId="{2CDF9FAD-8559-4847-AF11-B1C18B83C104}">
      <dgm:prSet/>
      <dgm:spPr/>
      <dgm:t>
        <a:bodyPr/>
        <a:lstStyle/>
        <a:p>
          <a:endParaRPr lang="en-US"/>
        </a:p>
      </dgm:t>
    </dgm:pt>
    <dgm:pt modelId="{8FE34696-6102-4531-ADA9-826C23065E04}" type="sibTrans" cxnId="{2CDF9FAD-8559-4847-AF11-B1C18B83C104}">
      <dgm:prSet/>
      <dgm:spPr/>
      <dgm:t>
        <a:bodyPr/>
        <a:lstStyle/>
        <a:p>
          <a:endParaRPr lang="en-US"/>
        </a:p>
      </dgm:t>
    </dgm:pt>
    <dgm:pt modelId="{7381A257-5E5C-41D5-86F3-117BFF270836}">
      <dgm:prSet phldrT="[Text]" custT="1"/>
      <dgm:spPr>
        <a:solidFill>
          <a:schemeClr val="bg1">
            <a:alpha val="90000"/>
          </a:schemeClr>
        </a:solidFill>
        <a:ln>
          <a:solidFill>
            <a:srgbClr val="1763AA"/>
          </a:solidFill>
        </a:ln>
      </dgm:spPr>
      <dgm:t>
        <a:bodyPr/>
        <a:lstStyle/>
        <a:p>
          <a:endParaRPr lang="de-DE" sz="1700" dirty="0">
            <a:latin typeface="Helvetica"/>
          </a:endParaRPr>
        </a:p>
      </dgm:t>
    </dgm:pt>
    <dgm:pt modelId="{EB97A0AF-00EC-4E46-B7A1-1B3B28FAA41E}" type="parTrans" cxnId="{C887FB53-1B54-42E2-8E32-9DD3B0EC3864}">
      <dgm:prSet/>
      <dgm:spPr/>
      <dgm:t>
        <a:bodyPr/>
        <a:lstStyle/>
        <a:p>
          <a:endParaRPr lang="en-US"/>
        </a:p>
      </dgm:t>
    </dgm:pt>
    <dgm:pt modelId="{EEB70BCE-1A5C-4D4E-ADEE-A327FF214C9E}" type="sibTrans" cxnId="{C887FB53-1B54-42E2-8E32-9DD3B0EC3864}">
      <dgm:prSet/>
      <dgm:spPr/>
      <dgm:t>
        <a:bodyPr/>
        <a:lstStyle/>
        <a:p>
          <a:endParaRPr lang="en-US"/>
        </a:p>
      </dgm:t>
    </dgm:pt>
    <dgm:pt modelId="{6BB2EE35-8071-43CE-8D4B-8C03BEEE2089}" type="pres">
      <dgm:prSet presAssocID="{5132D9AE-1418-4BD2-8BBB-3F5ED70DB55A}" presName="Name0" presStyleCnt="0">
        <dgm:presLayoutVars>
          <dgm:dir/>
          <dgm:animLvl val="lvl"/>
          <dgm:resizeHandles val="exact"/>
        </dgm:presLayoutVars>
      </dgm:prSet>
      <dgm:spPr/>
    </dgm:pt>
    <dgm:pt modelId="{6BBBEBE2-6544-4132-AB82-03545447FD27}" type="pres">
      <dgm:prSet presAssocID="{5132D9AE-1418-4BD2-8BBB-3F5ED70DB55A}" presName="tSp" presStyleCnt="0"/>
      <dgm:spPr/>
    </dgm:pt>
    <dgm:pt modelId="{1DEDFA53-8A9A-4D34-A3A7-7550F73E1C43}" type="pres">
      <dgm:prSet presAssocID="{5132D9AE-1418-4BD2-8BBB-3F5ED70DB55A}" presName="bSp" presStyleCnt="0"/>
      <dgm:spPr/>
    </dgm:pt>
    <dgm:pt modelId="{BEE334DF-48FA-450C-9F72-EC4062318881}" type="pres">
      <dgm:prSet presAssocID="{5132D9AE-1418-4BD2-8BBB-3F5ED70DB55A}" presName="process" presStyleCnt="0"/>
      <dgm:spPr/>
    </dgm:pt>
    <dgm:pt modelId="{F7296DCE-8A66-483E-8213-0D04DE92BEDA}" type="pres">
      <dgm:prSet presAssocID="{C6600720-6E3A-4E60-8A42-4E059385CB9C}" presName="composite1" presStyleCnt="0"/>
      <dgm:spPr/>
    </dgm:pt>
    <dgm:pt modelId="{9C35FFAE-9D2E-42A1-A91D-50DFE27EDE59}" type="pres">
      <dgm:prSet presAssocID="{C6600720-6E3A-4E60-8A42-4E059385CB9C}" presName="dummyNode1" presStyleLbl="node1" presStyleIdx="0" presStyleCnt="3"/>
      <dgm:spPr/>
    </dgm:pt>
    <dgm:pt modelId="{8B6BD68A-5C6B-4AD1-AE10-F289B6654FED}" type="pres">
      <dgm:prSet presAssocID="{C6600720-6E3A-4E60-8A42-4E059385CB9C}" presName="childNode1" presStyleLbl="bgAcc1" presStyleIdx="0" presStyleCnt="3">
        <dgm:presLayoutVars>
          <dgm:bulletEnabled val="1"/>
        </dgm:presLayoutVars>
      </dgm:prSet>
      <dgm:spPr/>
    </dgm:pt>
    <dgm:pt modelId="{0C1BEA1A-09B7-4B24-AD15-E827A8236EA1}" type="pres">
      <dgm:prSet presAssocID="{C6600720-6E3A-4E60-8A42-4E059385CB9C}" presName="childNode1tx" presStyleLbl="bgAcc1" presStyleIdx="0" presStyleCnt="3">
        <dgm:presLayoutVars>
          <dgm:bulletEnabled val="1"/>
        </dgm:presLayoutVars>
      </dgm:prSet>
      <dgm:spPr/>
    </dgm:pt>
    <dgm:pt modelId="{187A9487-9AC3-4229-9D56-39086C4C47A3}" type="pres">
      <dgm:prSet presAssocID="{C6600720-6E3A-4E60-8A42-4E059385CB9C}" presName="parentNode1" presStyleLbl="node1" presStyleIdx="0" presStyleCnt="3" custScaleY="132028" custLinFactNeighborX="350" custLinFactNeighborY="17406">
        <dgm:presLayoutVars>
          <dgm:chMax val="1"/>
          <dgm:bulletEnabled val="1"/>
        </dgm:presLayoutVars>
      </dgm:prSet>
      <dgm:spPr/>
    </dgm:pt>
    <dgm:pt modelId="{7D9E5F43-FF0E-4D80-BA94-A1BBEB0385D1}" type="pres">
      <dgm:prSet presAssocID="{C6600720-6E3A-4E60-8A42-4E059385CB9C}" presName="connSite1" presStyleCnt="0"/>
      <dgm:spPr/>
    </dgm:pt>
    <dgm:pt modelId="{3D212372-F9B0-454D-BAAF-A22F867B6B95}" type="pres">
      <dgm:prSet presAssocID="{24DAB6EC-3A1A-4942-ACAF-C40FE99899FE}" presName="Name9" presStyleLbl="sibTrans2D1" presStyleIdx="0" presStyleCnt="2"/>
      <dgm:spPr/>
    </dgm:pt>
    <dgm:pt modelId="{B37C3F57-4657-4CB0-8FD2-FDFC0A9322FB}" type="pres">
      <dgm:prSet presAssocID="{E3DA2B20-B523-443C-AC35-AFB81AD2BC81}" presName="composite2" presStyleCnt="0"/>
      <dgm:spPr/>
    </dgm:pt>
    <dgm:pt modelId="{BA3A22CB-8CB1-4D24-9BEE-1E79F18B449D}" type="pres">
      <dgm:prSet presAssocID="{E3DA2B20-B523-443C-AC35-AFB81AD2BC81}" presName="dummyNode2" presStyleLbl="node1" presStyleIdx="0" presStyleCnt="3"/>
      <dgm:spPr/>
    </dgm:pt>
    <dgm:pt modelId="{872135FF-FD58-4F20-883D-C68B85E6988D}" type="pres">
      <dgm:prSet presAssocID="{E3DA2B20-B523-443C-AC35-AFB81AD2BC81}" presName="childNode2" presStyleLbl="bgAcc1" presStyleIdx="1" presStyleCnt="3">
        <dgm:presLayoutVars>
          <dgm:bulletEnabled val="1"/>
        </dgm:presLayoutVars>
      </dgm:prSet>
      <dgm:spPr/>
    </dgm:pt>
    <dgm:pt modelId="{D21AE279-4F0A-43FC-880B-103790F82FBF}" type="pres">
      <dgm:prSet presAssocID="{E3DA2B20-B523-443C-AC35-AFB81AD2BC81}" presName="childNode2tx" presStyleLbl="bgAcc1" presStyleIdx="1" presStyleCnt="3">
        <dgm:presLayoutVars>
          <dgm:bulletEnabled val="1"/>
        </dgm:presLayoutVars>
      </dgm:prSet>
      <dgm:spPr/>
    </dgm:pt>
    <dgm:pt modelId="{0B7649C4-5806-4758-86DB-BD20BB68EBC7}" type="pres">
      <dgm:prSet presAssocID="{E3DA2B20-B523-443C-AC35-AFB81AD2BC81}" presName="parentNode2" presStyleLbl="node1" presStyleIdx="1" presStyleCnt="3" custScaleY="124193" custLinFactNeighborX="-710" custLinFactNeighborY="-13488">
        <dgm:presLayoutVars>
          <dgm:chMax val="0"/>
          <dgm:bulletEnabled val="1"/>
        </dgm:presLayoutVars>
      </dgm:prSet>
      <dgm:spPr/>
    </dgm:pt>
    <dgm:pt modelId="{D25CADAC-0717-4F4E-A66E-C0425EDC0A02}" type="pres">
      <dgm:prSet presAssocID="{E3DA2B20-B523-443C-AC35-AFB81AD2BC81}" presName="connSite2" presStyleCnt="0"/>
      <dgm:spPr/>
    </dgm:pt>
    <dgm:pt modelId="{61462BA0-AA3D-41F9-8F4F-A5783091C02D}" type="pres">
      <dgm:prSet presAssocID="{65E439AD-2E8D-4009-93DC-420196D4038A}" presName="Name18" presStyleLbl="sibTrans2D1" presStyleIdx="1" presStyleCnt="2"/>
      <dgm:spPr/>
    </dgm:pt>
    <dgm:pt modelId="{3CB4B74C-4979-439F-893B-3A562816C44E}" type="pres">
      <dgm:prSet presAssocID="{6A7501CF-1F61-4E71-8A62-57593B6858FE}" presName="composite1" presStyleCnt="0"/>
      <dgm:spPr/>
    </dgm:pt>
    <dgm:pt modelId="{BA7F5EF0-7EB6-423A-8A42-92F47EDB32BC}" type="pres">
      <dgm:prSet presAssocID="{6A7501CF-1F61-4E71-8A62-57593B6858FE}" presName="dummyNode1" presStyleLbl="node1" presStyleIdx="1" presStyleCnt="3"/>
      <dgm:spPr/>
    </dgm:pt>
    <dgm:pt modelId="{08332190-346B-4BB3-8A8B-04AC4C2F8B6D}" type="pres">
      <dgm:prSet presAssocID="{6A7501CF-1F61-4E71-8A62-57593B6858FE}" presName="childNode1" presStyleLbl="bgAcc1" presStyleIdx="2" presStyleCnt="3">
        <dgm:presLayoutVars>
          <dgm:bulletEnabled val="1"/>
        </dgm:presLayoutVars>
      </dgm:prSet>
      <dgm:spPr/>
    </dgm:pt>
    <dgm:pt modelId="{EE46371E-5452-461F-A758-863AE217B96A}" type="pres">
      <dgm:prSet presAssocID="{6A7501CF-1F61-4E71-8A62-57593B6858FE}" presName="childNode1tx" presStyleLbl="bgAcc1" presStyleIdx="2" presStyleCnt="3">
        <dgm:presLayoutVars>
          <dgm:bulletEnabled val="1"/>
        </dgm:presLayoutVars>
      </dgm:prSet>
      <dgm:spPr/>
    </dgm:pt>
    <dgm:pt modelId="{0DBA6365-3A28-492B-A32D-45747C988289}" type="pres">
      <dgm:prSet presAssocID="{6A7501CF-1F61-4E71-8A62-57593B6858FE}" presName="parentNode1" presStyleLbl="node1" presStyleIdx="2" presStyleCnt="3" custLinFactY="4514" custLinFactNeighborX="-9562" custLinFactNeighborY="100000">
        <dgm:presLayoutVars>
          <dgm:chMax val="1"/>
          <dgm:bulletEnabled val="1"/>
        </dgm:presLayoutVars>
      </dgm:prSet>
      <dgm:spPr/>
    </dgm:pt>
    <dgm:pt modelId="{7716A431-712E-416F-8F48-CC633E446DD5}" type="pres">
      <dgm:prSet presAssocID="{6A7501CF-1F61-4E71-8A62-57593B6858FE}" presName="connSite1" presStyleCnt="0"/>
      <dgm:spPr/>
    </dgm:pt>
  </dgm:ptLst>
  <dgm:cxnLst>
    <dgm:cxn modelId="{824B9526-DD9B-489D-A7E9-41D75DE16E82}" srcId="{5132D9AE-1418-4BD2-8BBB-3F5ED70DB55A}" destId="{E3DA2B20-B523-443C-AC35-AFB81AD2BC81}" srcOrd="1" destOrd="0" parTransId="{C4754882-A635-4A4B-BAFE-A1B77140BB99}" sibTransId="{65E439AD-2E8D-4009-93DC-420196D4038A}"/>
    <dgm:cxn modelId="{F1D0BD42-0ED0-466E-927B-407D65A8822E}" srcId="{E3DA2B20-B523-443C-AC35-AFB81AD2BC81}" destId="{AA8687B9-7B66-4D2C-AB91-99DB03228656}" srcOrd="0" destOrd="0" parTransId="{F7A574B1-DD4C-4200-ADA8-6C8B8FEA835E}" sibTransId="{6B213A94-488D-4292-8AB8-46CC00797F2C}"/>
    <dgm:cxn modelId="{71F7BF62-E568-46CB-A4D0-525F2F85A3ED}" srcId="{C6600720-6E3A-4E60-8A42-4E059385CB9C}" destId="{53725FE1-D0B5-4900-9CA8-E7E2BEE9A957}" srcOrd="2" destOrd="0" parTransId="{DABF8858-D736-4944-BA89-04DE71824EB2}" sibTransId="{C702702C-D50A-41D0-BABF-5F787C20091B}"/>
    <dgm:cxn modelId="{5EC75163-1D16-4DD3-A166-9ABFE68D9D26}" type="presOf" srcId="{E3DA2B20-B523-443C-AC35-AFB81AD2BC81}" destId="{0B7649C4-5806-4758-86DB-BD20BB68EBC7}" srcOrd="0" destOrd="0" presId="urn:microsoft.com/office/officeart/2005/8/layout/hProcess4"/>
    <dgm:cxn modelId="{5A924164-C1A9-4999-9E88-8447231274F2}" type="presOf" srcId="{53725FE1-D0B5-4900-9CA8-E7E2BEE9A957}" destId="{8B6BD68A-5C6B-4AD1-AE10-F289B6654FED}" srcOrd="0" destOrd="2" presId="urn:microsoft.com/office/officeart/2005/8/layout/hProcess4"/>
    <dgm:cxn modelId="{9E0C6E47-0BA7-45DF-BF87-9B876FAFC934}" type="presOf" srcId="{5132D9AE-1418-4BD2-8BBB-3F5ED70DB55A}" destId="{6BB2EE35-8071-43CE-8D4B-8C03BEEE2089}" srcOrd="0" destOrd="0" presId="urn:microsoft.com/office/officeart/2005/8/layout/hProcess4"/>
    <dgm:cxn modelId="{F6F4D36F-0C7D-439B-9FD5-97BDBBB4D3D8}" srcId="{5132D9AE-1418-4BD2-8BBB-3F5ED70DB55A}" destId="{6A7501CF-1F61-4E71-8A62-57593B6858FE}" srcOrd="2" destOrd="0" parTransId="{92BF5117-1CB5-425D-B0CE-8812112B7848}" sibTransId="{0CFB2674-B20A-4764-A0F2-500C9DE88AED}"/>
    <dgm:cxn modelId="{0A74F16F-E30E-47F9-A8B3-AEB72DD7461E}" type="presOf" srcId="{2841CE8D-C6A4-4A7C-9043-FEC4287C111C}" destId="{EE46371E-5452-461F-A758-863AE217B96A}" srcOrd="1" destOrd="2" presId="urn:microsoft.com/office/officeart/2005/8/layout/hProcess4"/>
    <dgm:cxn modelId="{B2616F51-D989-4C44-ADC1-88B30E7C650C}" type="presOf" srcId="{2841CE8D-C6A4-4A7C-9043-FEC4287C111C}" destId="{08332190-346B-4BB3-8A8B-04AC4C2F8B6D}" srcOrd="0" destOrd="2" presId="urn:microsoft.com/office/officeart/2005/8/layout/hProcess4"/>
    <dgm:cxn modelId="{AD90AA51-378C-4FA1-AADE-59DE3507C3D5}" type="presOf" srcId="{53725FE1-D0B5-4900-9CA8-E7E2BEE9A957}" destId="{0C1BEA1A-09B7-4B24-AD15-E827A8236EA1}" srcOrd="1" destOrd="2" presId="urn:microsoft.com/office/officeart/2005/8/layout/hProcess4"/>
    <dgm:cxn modelId="{CC6EDA71-6884-4B2F-A054-BC0307F2841A}" type="presOf" srcId="{AA8687B9-7B66-4D2C-AB91-99DB03228656}" destId="{872135FF-FD58-4F20-883D-C68B85E6988D}" srcOrd="0" destOrd="0" presId="urn:microsoft.com/office/officeart/2005/8/layout/hProcess4"/>
    <dgm:cxn modelId="{C887FB53-1B54-42E2-8E32-9DD3B0EC3864}" srcId="{C6600720-6E3A-4E60-8A42-4E059385CB9C}" destId="{7381A257-5E5C-41D5-86F3-117BFF270836}" srcOrd="1" destOrd="0" parTransId="{EB97A0AF-00EC-4E46-B7A1-1B3B28FAA41E}" sibTransId="{EEB70BCE-1A5C-4D4E-ADEE-A327FF214C9E}"/>
    <dgm:cxn modelId="{68A0127A-F6DB-44A9-A158-B7E70E48476B}" type="presOf" srcId="{6A7501CF-1F61-4E71-8A62-57593B6858FE}" destId="{0DBA6365-3A28-492B-A32D-45747C988289}" srcOrd="0" destOrd="0" presId="urn:microsoft.com/office/officeart/2005/8/layout/hProcess4"/>
    <dgm:cxn modelId="{0BA2857F-3882-4B65-859F-2551BBB59B8D}" type="presOf" srcId="{B483AF9D-8876-4273-A401-AFD732008106}" destId="{8B6BD68A-5C6B-4AD1-AE10-F289B6654FED}" srcOrd="0" destOrd="0" presId="urn:microsoft.com/office/officeart/2005/8/layout/hProcess4"/>
    <dgm:cxn modelId="{99F3C983-906E-4D0B-9916-3EB950EF1AB0}" type="presOf" srcId="{2A157474-70B7-40C4-8590-873EC7A80BBA}" destId="{872135FF-FD58-4F20-883D-C68B85E6988D}" srcOrd="0" destOrd="1" presId="urn:microsoft.com/office/officeart/2005/8/layout/hProcess4"/>
    <dgm:cxn modelId="{57D79584-A21F-491B-906F-9D7649C9D007}" srcId="{5132D9AE-1418-4BD2-8BBB-3F5ED70DB55A}" destId="{C6600720-6E3A-4E60-8A42-4E059385CB9C}" srcOrd="0" destOrd="0" parTransId="{EE2ACAA6-20FC-4CC9-A1D2-A56146E9CB87}" sibTransId="{24DAB6EC-3A1A-4942-ACAF-C40FE99899FE}"/>
    <dgm:cxn modelId="{A357818C-E640-45D7-A9DB-D8D2F9F9D596}" srcId="{6A7501CF-1F61-4E71-8A62-57593B6858FE}" destId="{91D065EE-7844-41D3-B4D8-610F24D7B93C}" srcOrd="0" destOrd="0" parTransId="{BD28BF4A-DDB8-469A-B7A9-017344838060}" sibTransId="{2B5A75A5-E12F-4DEC-A634-576F91D4372C}"/>
    <dgm:cxn modelId="{74A0348F-66E2-4761-B866-66DBEA771273}" type="presOf" srcId="{2A157474-70B7-40C4-8590-873EC7A80BBA}" destId="{D21AE279-4F0A-43FC-880B-103790F82FBF}" srcOrd="1" destOrd="1" presId="urn:microsoft.com/office/officeart/2005/8/layout/hProcess4"/>
    <dgm:cxn modelId="{00D17C8F-1701-49E3-AB43-62ED9ECDE7DD}" type="presOf" srcId="{7424A52D-1CE5-4A0B-B67D-46A64CAE6EA7}" destId="{EE46371E-5452-461F-A758-863AE217B96A}" srcOrd="1" destOrd="1" presId="urn:microsoft.com/office/officeart/2005/8/layout/hProcess4"/>
    <dgm:cxn modelId="{BE94EB95-408A-484A-A0DA-584DA3380EAD}" type="presOf" srcId="{7381A257-5E5C-41D5-86F3-117BFF270836}" destId="{8B6BD68A-5C6B-4AD1-AE10-F289B6654FED}" srcOrd="0" destOrd="1" presId="urn:microsoft.com/office/officeart/2005/8/layout/hProcess4"/>
    <dgm:cxn modelId="{2CDF9FAD-8559-4847-AF11-B1C18B83C104}" srcId="{6A7501CF-1F61-4E71-8A62-57593B6858FE}" destId="{7424A52D-1CE5-4A0B-B67D-46A64CAE6EA7}" srcOrd="1" destOrd="0" parTransId="{2444E065-92AB-4A46-93C3-E6446867D134}" sibTransId="{8FE34696-6102-4531-ADA9-826C23065E04}"/>
    <dgm:cxn modelId="{762ACDB4-2E77-449B-B2AE-76A127C7D408}" srcId="{E3DA2B20-B523-443C-AC35-AFB81AD2BC81}" destId="{2A157474-70B7-40C4-8590-873EC7A80BBA}" srcOrd="1" destOrd="0" parTransId="{4BA67BDD-F302-4482-96E5-CC931356BD64}" sibTransId="{E0DAE9BB-0449-47AD-972E-E20310AB19D8}"/>
    <dgm:cxn modelId="{D926D2BB-42FE-4C1D-8FE5-7E3332CBFE51}" type="presOf" srcId="{7424A52D-1CE5-4A0B-B67D-46A64CAE6EA7}" destId="{08332190-346B-4BB3-8A8B-04AC4C2F8B6D}" srcOrd="0" destOrd="1" presId="urn:microsoft.com/office/officeart/2005/8/layout/hProcess4"/>
    <dgm:cxn modelId="{94AE80C3-BF1C-4C34-9029-488F58A6C296}" type="presOf" srcId="{91D065EE-7844-41D3-B4D8-610F24D7B93C}" destId="{EE46371E-5452-461F-A758-863AE217B96A}" srcOrd="1" destOrd="0" presId="urn:microsoft.com/office/officeart/2005/8/layout/hProcess4"/>
    <dgm:cxn modelId="{89C0CCC6-A38B-4303-A1FD-C848D98694EB}" type="presOf" srcId="{24DAB6EC-3A1A-4942-ACAF-C40FE99899FE}" destId="{3D212372-F9B0-454D-BAAF-A22F867B6B95}" srcOrd="0" destOrd="0" presId="urn:microsoft.com/office/officeart/2005/8/layout/hProcess4"/>
    <dgm:cxn modelId="{3C0BAFCB-1834-46C5-BA1D-C244B331FD59}" type="presOf" srcId="{7381A257-5E5C-41D5-86F3-117BFF270836}" destId="{0C1BEA1A-09B7-4B24-AD15-E827A8236EA1}" srcOrd="1" destOrd="1" presId="urn:microsoft.com/office/officeart/2005/8/layout/hProcess4"/>
    <dgm:cxn modelId="{BBF0D3CF-A5D5-4FC4-8E8F-E771C7CE9158}" srcId="{6A7501CF-1F61-4E71-8A62-57593B6858FE}" destId="{2841CE8D-C6A4-4A7C-9043-FEC4287C111C}" srcOrd="2" destOrd="0" parTransId="{1AEADA39-FEDE-4E19-A90C-299086EAC35F}" sibTransId="{9C0E367D-C93E-4A17-AA42-E12B1BF5FA76}"/>
    <dgm:cxn modelId="{3EEFE2D1-85F6-44AE-B5D0-A25345708191}" type="presOf" srcId="{B483AF9D-8876-4273-A401-AFD732008106}" destId="{0C1BEA1A-09B7-4B24-AD15-E827A8236EA1}" srcOrd="1" destOrd="0" presId="urn:microsoft.com/office/officeart/2005/8/layout/hProcess4"/>
    <dgm:cxn modelId="{E46BF7DB-E243-4F3C-9C64-B0FE939EE5FD}" type="presOf" srcId="{91D065EE-7844-41D3-B4D8-610F24D7B93C}" destId="{08332190-346B-4BB3-8A8B-04AC4C2F8B6D}" srcOrd="0" destOrd="0" presId="urn:microsoft.com/office/officeart/2005/8/layout/hProcess4"/>
    <dgm:cxn modelId="{C62011E7-1ACA-4A52-BCDC-E67345F78CB3}" type="presOf" srcId="{C6600720-6E3A-4E60-8A42-4E059385CB9C}" destId="{187A9487-9AC3-4229-9D56-39086C4C47A3}" srcOrd="0" destOrd="0" presId="urn:microsoft.com/office/officeart/2005/8/layout/hProcess4"/>
    <dgm:cxn modelId="{433AB0E7-053A-494D-85CB-C5847C68AD2A}" type="presOf" srcId="{65E439AD-2E8D-4009-93DC-420196D4038A}" destId="{61462BA0-AA3D-41F9-8F4F-A5783091C02D}" srcOrd="0" destOrd="0" presId="urn:microsoft.com/office/officeart/2005/8/layout/hProcess4"/>
    <dgm:cxn modelId="{FBDCACF1-4C60-487D-8BC6-7988DFEFDDAE}" srcId="{C6600720-6E3A-4E60-8A42-4E059385CB9C}" destId="{B483AF9D-8876-4273-A401-AFD732008106}" srcOrd="0" destOrd="0" parTransId="{9FA597D5-D1F6-4539-A9CD-B6669130D103}" sibTransId="{94C876DA-21CA-430A-B36C-29949754A94F}"/>
    <dgm:cxn modelId="{D532FDF4-D242-46F7-A697-7853B7FF19C1}" type="presOf" srcId="{AA8687B9-7B66-4D2C-AB91-99DB03228656}" destId="{D21AE279-4F0A-43FC-880B-103790F82FBF}" srcOrd="1" destOrd="0" presId="urn:microsoft.com/office/officeart/2005/8/layout/hProcess4"/>
    <dgm:cxn modelId="{66807936-496F-4B36-B541-92EB393B1B09}" type="presParOf" srcId="{6BB2EE35-8071-43CE-8D4B-8C03BEEE2089}" destId="{6BBBEBE2-6544-4132-AB82-03545447FD27}" srcOrd="0" destOrd="0" presId="urn:microsoft.com/office/officeart/2005/8/layout/hProcess4"/>
    <dgm:cxn modelId="{5BC48F66-230A-4863-BB7F-E95B2CB2B72B}" type="presParOf" srcId="{6BB2EE35-8071-43CE-8D4B-8C03BEEE2089}" destId="{1DEDFA53-8A9A-4D34-A3A7-7550F73E1C43}" srcOrd="1" destOrd="0" presId="urn:microsoft.com/office/officeart/2005/8/layout/hProcess4"/>
    <dgm:cxn modelId="{7FD20CDE-5325-4BE5-9D6A-523FA3411573}" type="presParOf" srcId="{6BB2EE35-8071-43CE-8D4B-8C03BEEE2089}" destId="{BEE334DF-48FA-450C-9F72-EC4062318881}" srcOrd="2" destOrd="0" presId="urn:microsoft.com/office/officeart/2005/8/layout/hProcess4"/>
    <dgm:cxn modelId="{E420D4CA-C420-44D7-9669-512B77A93857}" type="presParOf" srcId="{BEE334DF-48FA-450C-9F72-EC4062318881}" destId="{F7296DCE-8A66-483E-8213-0D04DE92BEDA}" srcOrd="0" destOrd="0" presId="urn:microsoft.com/office/officeart/2005/8/layout/hProcess4"/>
    <dgm:cxn modelId="{8160710B-B531-4917-8441-065C61B23812}" type="presParOf" srcId="{F7296DCE-8A66-483E-8213-0D04DE92BEDA}" destId="{9C35FFAE-9D2E-42A1-A91D-50DFE27EDE59}" srcOrd="0" destOrd="0" presId="urn:microsoft.com/office/officeart/2005/8/layout/hProcess4"/>
    <dgm:cxn modelId="{4307A9C9-9969-47A7-8CB0-52C36829CD5E}" type="presParOf" srcId="{F7296DCE-8A66-483E-8213-0D04DE92BEDA}" destId="{8B6BD68A-5C6B-4AD1-AE10-F289B6654FED}" srcOrd="1" destOrd="0" presId="urn:microsoft.com/office/officeart/2005/8/layout/hProcess4"/>
    <dgm:cxn modelId="{A34753ED-2B40-44FD-92BD-61F0B54BA19A}" type="presParOf" srcId="{F7296DCE-8A66-483E-8213-0D04DE92BEDA}" destId="{0C1BEA1A-09B7-4B24-AD15-E827A8236EA1}" srcOrd="2" destOrd="0" presId="urn:microsoft.com/office/officeart/2005/8/layout/hProcess4"/>
    <dgm:cxn modelId="{546DE374-39C5-4FBD-B4FF-E0D16F805633}" type="presParOf" srcId="{F7296DCE-8A66-483E-8213-0D04DE92BEDA}" destId="{187A9487-9AC3-4229-9D56-39086C4C47A3}" srcOrd="3" destOrd="0" presId="urn:microsoft.com/office/officeart/2005/8/layout/hProcess4"/>
    <dgm:cxn modelId="{42D1F08F-3D72-4087-8198-3039DA05893F}" type="presParOf" srcId="{F7296DCE-8A66-483E-8213-0D04DE92BEDA}" destId="{7D9E5F43-FF0E-4D80-BA94-A1BBEB0385D1}" srcOrd="4" destOrd="0" presId="urn:microsoft.com/office/officeart/2005/8/layout/hProcess4"/>
    <dgm:cxn modelId="{24E751AD-C2E1-48DE-A7E5-1A02AB54E68B}" type="presParOf" srcId="{BEE334DF-48FA-450C-9F72-EC4062318881}" destId="{3D212372-F9B0-454D-BAAF-A22F867B6B95}" srcOrd="1" destOrd="0" presId="urn:microsoft.com/office/officeart/2005/8/layout/hProcess4"/>
    <dgm:cxn modelId="{CB7F3CBA-49D5-407D-ADE4-A76D641D5CC8}" type="presParOf" srcId="{BEE334DF-48FA-450C-9F72-EC4062318881}" destId="{B37C3F57-4657-4CB0-8FD2-FDFC0A9322FB}" srcOrd="2" destOrd="0" presId="urn:microsoft.com/office/officeart/2005/8/layout/hProcess4"/>
    <dgm:cxn modelId="{57E86E4F-ED42-486C-81EA-9953D8702B96}" type="presParOf" srcId="{B37C3F57-4657-4CB0-8FD2-FDFC0A9322FB}" destId="{BA3A22CB-8CB1-4D24-9BEE-1E79F18B449D}" srcOrd="0" destOrd="0" presId="urn:microsoft.com/office/officeart/2005/8/layout/hProcess4"/>
    <dgm:cxn modelId="{17F92BB5-0526-4B12-9E06-58E75A2157C4}" type="presParOf" srcId="{B37C3F57-4657-4CB0-8FD2-FDFC0A9322FB}" destId="{872135FF-FD58-4F20-883D-C68B85E6988D}" srcOrd="1" destOrd="0" presId="urn:microsoft.com/office/officeart/2005/8/layout/hProcess4"/>
    <dgm:cxn modelId="{FA8CE14E-A3D2-468C-9965-C7EBDCC8189E}" type="presParOf" srcId="{B37C3F57-4657-4CB0-8FD2-FDFC0A9322FB}" destId="{D21AE279-4F0A-43FC-880B-103790F82FBF}" srcOrd="2" destOrd="0" presId="urn:microsoft.com/office/officeart/2005/8/layout/hProcess4"/>
    <dgm:cxn modelId="{85C5382C-589B-4C92-80B8-1C47C51BB6A0}" type="presParOf" srcId="{B37C3F57-4657-4CB0-8FD2-FDFC0A9322FB}" destId="{0B7649C4-5806-4758-86DB-BD20BB68EBC7}" srcOrd="3" destOrd="0" presId="urn:microsoft.com/office/officeart/2005/8/layout/hProcess4"/>
    <dgm:cxn modelId="{F92C4C49-97A5-437B-BEA1-E573206B5C3D}" type="presParOf" srcId="{B37C3F57-4657-4CB0-8FD2-FDFC0A9322FB}" destId="{D25CADAC-0717-4F4E-A66E-C0425EDC0A02}" srcOrd="4" destOrd="0" presId="urn:microsoft.com/office/officeart/2005/8/layout/hProcess4"/>
    <dgm:cxn modelId="{61456A0C-A133-43A2-B0AB-DC777B865230}" type="presParOf" srcId="{BEE334DF-48FA-450C-9F72-EC4062318881}" destId="{61462BA0-AA3D-41F9-8F4F-A5783091C02D}" srcOrd="3" destOrd="0" presId="urn:microsoft.com/office/officeart/2005/8/layout/hProcess4"/>
    <dgm:cxn modelId="{7F065E62-7A48-4DF6-A2A3-F9C966265567}" type="presParOf" srcId="{BEE334DF-48FA-450C-9F72-EC4062318881}" destId="{3CB4B74C-4979-439F-893B-3A562816C44E}" srcOrd="4" destOrd="0" presId="urn:microsoft.com/office/officeart/2005/8/layout/hProcess4"/>
    <dgm:cxn modelId="{B33AA489-F067-4108-B6F3-FA8D1105B73F}" type="presParOf" srcId="{3CB4B74C-4979-439F-893B-3A562816C44E}" destId="{BA7F5EF0-7EB6-423A-8A42-92F47EDB32BC}" srcOrd="0" destOrd="0" presId="urn:microsoft.com/office/officeart/2005/8/layout/hProcess4"/>
    <dgm:cxn modelId="{8FD67F08-46B7-4C44-8BE8-FBF5F2E597FD}" type="presParOf" srcId="{3CB4B74C-4979-439F-893B-3A562816C44E}" destId="{08332190-346B-4BB3-8A8B-04AC4C2F8B6D}" srcOrd="1" destOrd="0" presId="urn:microsoft.com/office/officeart/2005/8/layout/hProcess4"/>
    <dgm:cxn modelId="{8D71E080-07A2-466A-8C13-8671FCC109C7}" type="presParOf" srcId="{3CB4B74C-4979-439F-893B-3A562816C44E}" destId="{EE46371E-5452-461F-A758-863AE217B96A}" srcOrd="2" destOrd="0" presId="urn:microsoft.com/office/officeart/2005/8/layout/hProcess4"/>
    <dgm:cxn modelId="{31A6BAE3-E6A1-450D-874B-D1245AE8EB3E}" type="presParOf" srcId="{3CB4B74C-4979-439F-893B-3A562816C44E}" destId="{0DBA6365-3A28-492B-A32D-45747C988289}" srcOrd="3" destOrd="0" presId="urn:microsoft.com/office/officeart/2005/8/layout/hProcess4"/>
    <dgm:cxn modelId="{D0BF08A7-A6F1-4630-BE75-7F85604D4C85}" type="presParOf" srcId="{3CB4B74C-4979-439F-893B-3A562816C44E}" destId="{7716A431-712E-416F-8F48-CC633E446DD5}"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C0BD392-D017-4889-B536-9D9BF8B2CB78}" type="doc">
      <dgm:prSet loTypeId="urn:microsoft.com/office/officeart/2005/8/layout/process2" loCatId="process" qsTypeId="urn:microsoft.com/office/officeart/2005/8/quickstyle/simple2" qsCatId="simple" csTypeId="urn:microsoft.com/office/officeart/2005/8/colors/accent6_2" csCatId="accent6" phldr="1"/>
      <dgm:spPr/>
      <dgm:t>
        <a:bodyPr/>
        <a:lstStyle/>
        <a:p>
          <a:endParaRPr lang="de-DE"/>
        </a:p>
      </dgm:t>
    </dgm:pt>
    <dgm:pt modelId="{6D4E41A7-938D-4492-93E1-5BBAAF11BC29}">
      <dgm:prSet phldrT="[Text]" custT="1"/>
      <dgm:spPr>
        <a:solidFill>
          <a:srgbClr val="1763AA"/>
        </a:solidFill>
      </dgm:spPr>
      <dgm:t>
        <a:bodyPr/>
        <a:lstStyle/>
        <a:p>
          <a:r>
            <a:rPr lang="de-DE" sz="1800" dirty="0" err="1"/>
            <a:t>Recruitment</a:t>
          </a:r>
          <a:r>
            <a:rPr lang="de-DE" sz="1800" dirty="0"/>
            <a:t> </a:t>
          </a:r>
          <a:r>
            <a:rPr lang="de-DE" sz="1800" dirty="0" err="1"/>
            <a:t>of</a:t>
          </a:r>
          <a:r>
            <a:rPr lang="de-DE" sz="1800" dirty="0"/>
            <a:t> </a:t>
          </a:r>
          <a:r>
            <a:rPr lang="de-DE" sz="1800" dirty="0" err="1"/>
            <a:t>participants</a:t>
          </a:r>
          <a:r>
            <a:rPr lang="de-DE" sz="1800" dirty="0"/>
            <a:t>/ Web-</a:t>
          </a:r>
          <a:r>
            <a:rPr lang="de-DE" sz="1800" dirty="0" err="1"/>
            <a:t>based</a:t>
          </a:r>
          <a:r>
            <a:rPr lang="de-DE" sz="1800" dirty="0"/>
            <a:t> </a:t>
          </a:r>
          <a:r>
            <a:rPr lang="de-DE" sz="1800" dirty="0" err="1"/>
            <a:t>baseline</a:t>
          </a:r>
          <a:r>
            <a:rPr lang="de-DE" sz="1800" dirty="0"/>
            <a:t> </a:t>
          </a:r>
          <a:r>
            <a:rPr lang="de-DE" sz="1800" dirty="0" err="1"/>
            <a:t>survey</a:t>
          </a:r>
          <a:r>
            <a:rPr lang="de-DE" sz="1800" dirty="0"/>
            <a:t> </a:t>
          </a:r>
        </a:p>
        <a:p>
          <a:r>
            <a:rPr lang="de-DE" sz="1800" dirty="0"/>
            <a:t> Wintersemester 2013/2014</a:t>
          </a:r>
        </a:p>
      </dgm:t>
    </dgm:pt>
    <dgm:pt modelId="{469FBDC4-4B40-4E3B-8E2A-B6CD39E2936E}" type="parTrans" cxnId="{27D82FEC-A37F-404C-9700-016CD89B76AC}">
      <dgm:prSet/>
      <dgm:spPr/>
      <dgm:t>
        <a:bodyPr/>
        <a:lstStyle/>
        <a:p>
          <a:endParaRPr lang="de-DE" sz="1800"/>
        </a:p>
      </dgm:t>
    </dgm:pt>
    <dgm:pt modelId="{8FE378EE-B6CA-4C66-ADFD-CA31734D2917}" type="sibTrans" cxnId="{27D82FEC-A37F-404C-9700-016CD89B76AC}">
      <dgm:prSet custT="1"/>
      <dgm:spPr>
        <a:solidFill>
          <a:srgbClr val="BEBEBE"/>
        </a:solidFill>
      </dgm:spPr>
      <dgm:t>
        <a:bodyPr/>
        <a:lstStyle/>
        <a:p>
          <a:endParaRPr lang="de-DE" sz="1800"/>
        </a:p>
      </dgm:t>
    </dgm:pt>
    <dgm:pt modelId="{667A0FA3-10A5-4A15-BED8-FCC841910302}">
      <dgm:prSet phldrT="[Text]" custT="1"/>
      <dgm:spPr>
        <a:solidFill>
          <a:srgbClr val="1763AA"/>
        </a:solidFill>
      </dgm:spPr>
      <dgm:t>
        <a:bodyPr/>
        <a:lstStyle/>
        <a:p>
          <a:pPr algn="ctr"/>
          <a:r>
            <a:rPr lang="de-DE" sz="1800" dirty="0"/>
            <a:t>Web-</a:t>
          </a:r>
          <a:r>
            <a:rPr lang="de-DE" sz="1800" dirty="0" err="1"/>
            <a:t>based</a:t>
          </a:r>
          <a:r>
            <a:rPr lang="de-DE" sz="1800" dirty="0"/>
            <a:t> </a:t>
          </a:r>
          <a:r>
            <a:rPr lang="de-DE" sz="1800" dirty="0" err="1"/>
            <a:t>intervention</a:t>
          </a:r>
          <a:r>
            <a:rPr lang="de-DE" sz="1800" dirty="0"/>
            <a:t> </a:t>
          </a:r>
          <a:r>
            <a:rPr lang="de-DE" sz="1800" dirty="0" err="1"/>
            <a:t>for</a:t>
          </a:r>
          <a:r>
            <a:rPr lang="de-DE" sz="1800" dirty="0"/>
            <a:t> </a:t>
          </a:r>
          <a:r>
            <a:rPr lang="de-DE" sz="1800" dirty="0" err="1"/>
            <a:t>intervention</a:t>
          </a:r>
          <a:r>
            <a:rPr lang="de-DE" sz="1800" dirty="0"/>
            <a:t> </a:t>
          </a:r>
          <a:r>
            <a:rPr lang="de-DE" sz="1800" dirty="0" err="1"/>
            <a:t>group</a:t>
          </a:r>
          <a:endParaRPr lang="de-DE" sz="1800" dirty="0"/>
        </a:p>
        <a:p>
          <a:pPr algn="ctr"/>
          <a:r>
            <a:rPr lang="de-DE" sz="1800" dirty="0"/>
            <a:t>Spring 2014</a:t>
          </a:r>
        </a:p>
      </dgm:t>
    </dgm:pt>
    <dgm:pt modelId="{16826241-7B73-4D3D-8724-08C6549B88D7}" type="parTrans" cxnId="{8A8FE929-2BEB-4860-BDDE-C9380ACA85E4}">
      <dgm:prSet/>
      <dgm:spPr/>
      <dgm:t>
        <a:bodyPr/>
        <a:lstStyle/>
        <a:p>
          <a:endParaRPr lang="de-DE" sz="1800"/>
        </a:p>
      </dgm:t>
    </dgm:pt>
    <dgm:pt modelId="{E95E3159-03A6-41C4-8586-D8AF0CC1F1DE}" type="sibTrans" cxnId="{8A8FE929-2BEB-4860-BDDE-C9380ACA85E4}">
      <dgm:prSet custT="1"/>
      <dgm:spPr>
        <a:solidFill>
          <a:srgbClr val="BEBEBE"/>
        </a:solidFill>
      </dgm:spPr>
      <dgm:t>
        <a:bodyPr/>
        <a:lstStyle/>
        <a:p>
          <a:endParaRPr lang="de-DE" sz="1800"/>
        </a:p>
      </dgm:t>
    </dgm:pt>
    <dgm:pt modelId="{6B3661E4-B021-4E54-AF6F-931679A1B701}">
      <dgm:prSet phldrT="[Text]" custT="1"/>
      <dgm:spPr>
        <a:solidFill>
          <a:srgbClr val="1763AA"/>
        </a:solidFill>
      </dgm:spPr>
      <dgm:t>
        <a:bodyPr/>
        <a:lstStyle/>
        <a:p>
          <a:r>
            <a:rPr lang="de-DE" sz="1800" dirty="0"/>
            <a:t>Follow-</a:t>
          </a:r>
          <a:r>
            <a:rPr lang="de-DE" sz="1800" dirty="0" err="1"/>
            <a:t>up</a:t>
          </a:r>
          <a:r>
            <a:rPr lang="de-DE" sz="1800" dirty="0"/>
            <a:t> </a:t>
          </a:r>
          <a:r>
            <a:rPr lang="de-DE" sz="1800" dirty="0" err="1"/>
            <a:t>assessment</a:t>
          </a:r>
          <a:r>
            <a:rPr lang="de-DE" sz="1800" dirty="0"/>
            <a:t> (</a:t>
          </a:r>
          <a:r>
            <a:rPr lang="de-DE" sz="1800" dirty="0" err="1"/>
            <a:t>intervention</a:t>
          </a:r>
          <a:r>
            <a:rPr lang="de-DE" sz="1800" dirty="0"/>
            <a:t> </a:t>
          </a:r>
          <a:r>
            <a:rPr lang="de-DE" sz="1800" dirty="0" err="1"/>
            <a:t>and</a:t>
          </a:r>
          <a:r>
            <a:rPr lang="de-DE" sz="1800" dirty="0"/>
            <a:t> </a:t>
          </a:r>
          <a:r>
            <a:rPr lang="de-DE" sz="1800" dirty="0" err="1"/>
            <a:t>control</a:t>
          </a:r>
          <a:r>
            <a:rPr lang="de-DE" sz="1800" dirty="0"/>
            <a:t> </a:t>
          </a:r>
          <a:r>
            <a:rPr lang="de-DE" sz="1800" dirty="0" err="1"/>
            <a:t>groups</a:t>
          </a:r>
          <a:r>
            <a:rPr lang="de-DE" sz="1800" dirty="0"/>
            <a:t>)  </a:t>
          </a:r>
        </a:p>
        <a:p>
          <a:r>
            <a:rPr lang="de-DE" sz="1800" dirty="0"/>
            <a:t>Sommersemester 2014</a:t>
          </a:r>
        </a:p>
      </dgm:t>
    </dgm:pt>
    <dgm:pt modelId="{2D9C7BF1-1CED-4AE1-8D01-B629C0D578D4}" type="parTrans" cxnId="{9F161328-4591-4C80-8D12-FA1F8770101B}">
      <dgm:prSet/>
      <dgm:spPr/>
      <dgm:t>
        <a:bodyPr/>
        <a:lstStyle/>
        <a:p>
          <a:endParaRPr lang="de-DE" sz="1800"/>
        </a:p>
      </dgm:t>
    </dgm:pt>
    <dgm:pt modelId="{318155AF-7F8F-4CB4-8C55-8D2F4DE67EB9}" type="sibTrans" cxnId="{9F161328-4591-4C80-8D12-FA1F8770101B}">
      <dgm:prSet custT="1"/>
      <dgm:spPr>
        <a:solidFill>
          <a:srgbClr val="BEBEBE"/>
        </a:solidFill>
      </dgm:spPr>
      <dgm:t>
        <a:bodyPr/>
        <a:lstStyle/>
        <a:p>
          <a:endParaRPr lang="de-DE" sz="1800"/>
        </a:p>
      </dgm:t>
    </dgm:pt>
    <dgm:pt modelId="{24AEF6E2-0B6A-49B9-89D5-2C735C392393}">
      <dgm:prSet phldrT="[Text]" custT="1"/>
      <dgm:spPr>
        <a:solidFill>
          <a:srgbClr val="1763AA"/>
        </a:solidFill>
      </dgm:spPr>
      <dgm:t>
        <a:bodyPr/>
        <a:lstStyle/>
        <a:p>
          <a:r>
            <a:rPr lang="de-DE" sz="1800" dirty="0" err="1"/>
            <a:t>Delayed</a:t>
          </a:r>
          <a:r>
            <a:rPr lang="de-DE" sz="1800" dirty="0"/>
            <a:t> </a:t>
          </a:r>
          <a:r>
            <a:rPr lang="de-DE" sz="1800" dirty="0" err="1"/>
            <a:t>intervention</a:t>
          </a:r>
          <a:r>
            <a:rPr lang="de-DE" sz="1800" dirty="0"/>
            <a:t> </a:t>
          </a:r>
          <a:r>
            <a:rPr lang="de-DE" sz="1800" dirty="0" err="1"/>
            <a:t>control</a:t>
          </a:r>
          <a:r>
            <a:rPr lang="de-DE" sz="1800" dirty="0"/>
            <a:t> </a:t>
          </a:r>
          <a:r>
            <a:rPr lang="de-DE" sz="1800" dirty="0" err="1"/>
            <a:t>group</a:t>
          </a:r>
          <a:endParaRPr lang="de-DE" sz="1800" dirty="0"/>
        </a:p>
        <a:p>
          <a:r>
            <a:rPr lang="de-DE" sz="1800" dirty="0"/>
            <a:t>September/</a:t>
          </a:r>
          <a:r>
            <a:rPr lang="de-DE" sz="1800" dirty="0" err="1"/>
            <a:t>October</a:t>
          </a:r>
          <a:r>
            <a:rPr lang="de-DE" sz="1800" dirty="0"/>
            <a:t> 2014</a:t>
          </a:r>
        </a:p>
      </dgm:t>
    </dgm:pt>
    <dgm:pt modelId="{8393ECAD-0C99-45CA-8E17-737151E68538}" type="parTrans" cxnId="{3EA0ADB0-663A-43F7-987D-44504507960A}">
      <dgm:prSet/>
      <dgm:spPr/>
      <dgm:t>
        <a:bodyPr/>
        <a:lstStyle/>
        <a:p>
          <a:endParaRPr lang="de-DE" sz="1800"/>
        </a:p>
      </dgm:t>
    </dgm:pt>
    <dgm:pt modelId="{28323710-6EEA-4049-B847-472FC111E9CB}" type="sibTrans" cxnId="{3EA0ADB0-663A-43F7-987D-44504507960A}">
      <dgm:prSet/>
      <dgm:spPr>
        <a:solidFill>
          <a:srgbClr val="BEBEBE"/>
        </a:solidFill>
      </dgm:spPr>
      <dgm:t>
        <a:bodyPr/>
        <a:lstStyle/>
        <a:p>
          <a:endParaRPr lang="de-DE" sz="1800"/>
        </a:p>
      </dgm:t>
    </dgm:pt>
    <dgm:pt modelId="{6D95ABEA-2D3C-4C22-8920-FE80DBDB4E95}">
      <dgm:prSet custT="1"/>
      <dgm:spPr>
        <a:solidFill>
          <a:srgbClr val="1763AA"/>
        </a:solidFill>
      </dgm:spPr>
      <dgm:t>
        <a:bodyPr/>
        <a:lstStyle/>
        <a:p>
          <a:r>
            <a:rPr lang="de-DE" sz="1800" dirty="0"/>
            <a:t>Providing </a:t>
          </a:r>
          <a:r>
            <a:rPr lang="de-DE" sz="1800" dirty="0" err="1"/>
            <a:t>website</a:t>
          </a:r>
          <a:r>
            <a:rPr lang="de-DE" sz="1800" dirty="0"/>
            <a:t> </a:t>
          </a:r>
          <a:r>
            <a:rPr lang="de-DE" sz="1800" dirty="0" err="1"/>
            <a:t>including</a:t>
          </a:r>
          <a:r>
            <a:rPr lang="de-DE" sz="1800" dirty="0"/>
            <a:t> </a:t>
          </a:r>
          <a:r>
            <a:rPr lang="de-DE" sz="1800" dirty="0" err="1"/>
            <a:t>results</a:t>
          </a:r>
          <a:r>
            <a:rPr lang="de-DE" sz="1800" dirty="0"/>
            <a:t> </a:t>
          </a:r>
          <a:r>
            <a:rPr lang="de-DE" sz="1800" dirty="0" err="1"/>
            <a:t>and</a:t>
          </a:r>
          <a:r>
            <a:rPr lang="de-DE" sz="1800" dirty="0"/>
            <a:t> </a:t>
          </a:r>
          <a:r>
            <a:rPr lang="de-DE" sz="1800" dirty="0" err="1"/>
            <a:t>recommendations</a:t>
          </a:r>
          <a:r>
            <a:rPr lang="de-DE" sz="1800" dirty="0"/>
            <a:t> </a:t>
          </a:r>
          <a:r>
            <a:rPr lang="de-DE" sz="1800" dirty="0" err="1"/>
            <a:t>Beginning</a:t>
          </a:r>
          <a:r>
            <a:rPr lang="de-DE" sz="1800" dirty="0"/>
            <a:t> </a:t>
          </a:r>
          <a:r>
            <a:rPr lang="de-DE" sz="1800" dirty="0" err="1"/>
            <a:t>of</a:t>
          </a:r>
          <a:r>
            <a:rPr lang="de-DE" sz="1800" dirty="0"/>
            <a:t> 2015</a:t>
          </a:r>
        </a:p>
      </dgm:t>
    </dgm:pt>
    <dgm:pt modelId="{8A5C8416-7C17-4848-B4AE-97BB82631873}" type="parTrans" cxnId="{5D51EDE4-5913-486E-B9E6-F46A19E7FA8E}">
      <dgm:prSet/>
      <dgm:spPr/>
      <dgm:t>
        <a:bodyPr/>
        <a:lstStyle/>
        <a:p>
          <a:endParaRPr lang="de-DE"/>
        </a:p>
      </dgm:t>
    </dgm:pt>
    <dgm:pt modelId="{BB7883AB-87B6-46F7-B660-1AA809038CB2}" type="sibTrans" cxnId="{5D51EDE4-5913-486E-B9E6-F46A19E7FA8E}">
      <dgm:prSet/>
      <dgm:spPr/>
      <dgm:t>
        <a:bodyPr/>
        <a:lstStyle/>
        <a:p>
          <a:endParaRPr lang="de-DE"/>
        </a:p>
      </dgm:t>
    </dgm:pt>
    <dgm:pt modelId="{38050FCF-55A4-43B5-A24E-779D0F42CAD1}" type="pres">
      <dgm:prSet presAssocID="{FC0BD392-D017-4889-B536-9D9BF8B2CB78}" presName="linearFlow" presStyleCnt="0">
        <dgm:presLayoutVars>
          <dgm:resizeHandles val="exact"/>
        </dgm:presLayoutVars>
      </dgm:prSet>
      <dgm:spPr/>
    </dgm:pt>
    <dgm:pt modelId="{34839E1F-ACC0-43DA-9293-C975014DFEBE}" type="pres">
      <dgm:prSet presAssocID="{6D4E41A7-938D-4492-93E1-5BBAAF11BC29}" presName="node" presStyleLbl="node1" presStyleIdx="0" presStyleCnt="5" custScaleX="198800">
        <dgm:presLayoutVars>
          <dgm:bulletEnabled val="1"/>
        </dgm:presLayoutVars>
      </dgm:prSet>
      <dgm:spPr/>
    </dgm:pt>
    <dgm:pt modelId="{B4BF4026-330B-4D5B-9B8E-31BE11D2DA59}" type="pres">
      <dgm:prSet presAssocID="{8FE378EE-B6CA-4C66-ADFD-CA31734D2917}" presName="sibTrans" presStyleLbl="sibTrans2D1" presStyleIdx="0" presStyleCnt="4"/>
      <dgm:spPr/>
    </dgm:pt>
    <dgm:pt modelId="{FF1501F9-9E57-4AAD-B000-DAF2AE7D5405}" type="pres">
      <dgm:prSet presAssocID="{8FE378EE-B6CA-4C66-ADFD-CA31734D2917}" presName="connectorText" presStyleLbl="sibTrans2D1" presStyleIdx="0" presStyleCnt="4"/>
      <dgm:spPr/>
    </dgm:pt>
    <dgm:pt modelId="{84D28FA0-1B4D-4F74-920B-2BC42AA276DB}" type="pres">
      <dgm:prSet presAssocID="{667A0FA3-10A5-4A15-BED8-FCC841910302}" presName="node" presStyleLbl="node1" presStyleIdx="1" presStyleCnt="5" custScaleX="198800">
        <dgm:presLayoutVars>
          <dgm:bulletEnabled val="1"/>
        </dgm:presLayoutVars>
      </dgm:prSet>
      <dgm:spPr/>
    </dgm:pt>
    <dgm:pt modelId="{D40E0A82-63E9-40E0-9A5A-BC0C34EDC25B}" type="pres">
      <dgm:prSet presAssocID="{E95E3159-03A6-41C4-8586-D8AF0CC1F1DE}" presName="sibTrans" presStyleLbl="sibTrans2D1" presStyleIdx="1" presStyleCnt="4"/>
      <dgm:spPr/>
    </dgm:pt>
    <dgm:pt modelId="{4A2C2644-5DDF-4C16-89CD-FC37B1D13B97}" type="pres">
      <dgm:prSet presAssocID="{E95E3159-03A6-41C4-8586-D8AF0CC1F1DE}" presName="connectorText" presStyleLbl="sibTrans2D1" presStyleIdx="1" presStyleCnt="4"/>
      <dgm:spPr/>
    </dgm:pt>
    <dgm:pt modelId="{E612052C-7E09-4991-BAD1-84FF1059583E}" type="pres">
      <dgm:prSet presAssocID="{6B3661E4-B021-4E54-AF6F-931679A1B701}" presName="node" presStyleLbl="node1" presStyleIdx="2" presStyleCnt="5" custScaleX="198800">
        <dgm:presLayoutVars>
          <dgm:bulletEnabled val="1"/>
        </dgm:presLayoutVars>
      </dgm:prSet>
      <dgm:spPr/>
    </dgm:pt>
    <dgm:pt modelId="{4A5747FE-FF34-4971-9741-42B9C7722176}" type="pres">
      <dgm:prSet presAssocID="{318155AF-7F8F-4CB4-8C55-8D2F4DE67EB9}" presName="sibTrans" presStyleLbl="sibTrans2D1" presStyleIdx="2" presStyleCnt="4"/>
      <dgm:spPr/>
    </dgm:pt>
    <dgm:pt modelId="{62E9648C-15C2-44F8-B6C2-F9DC6EC98487}" type="pres">
      <dgm:prSet presAssocID="{318155AF-7F8F-4CB4-8C55-8D2F4DE67EB9}" presName="connectorText" presStyleLbl="sibTrans2D1" presStyleIdx="2" presStyleCnt="4"/>
      <dgm:spPr/>
    </dgm:pt>
    <dgm:pt modelId="{E285F3F4-6C7E-45A6-96A2-16D1558513CD}" type="pres">
      <dgm:prSet presAssocID="{24AEF6E2-0B6A-49B9-89D5-2C735C392393}" presName="node" presStyleLbl="node1" presStyleIdx="3" presStyleCnt="5" custScaleX="198800">
        <dgm:presLayoutVars>
          <dgm:bulletEnabled val="1"/>
        </dgm:presLayoutVars>
      </dgm:prSet>
      <dgm:spPr/>
    </dgm:pt>
    <dgm:pt modelId="{C86C67E8-7F93-400F-B8BD-2B7EE0AD7F23}" type="pres">
      <dgm:prSet presAssocID="{28323710-6EEA-4049-B847-472FC111E9CB}" presName="sibTrans" presStyleLbl="sibTrans2D1" presStyleIdx="3" presStyleCnt="4"/>
      <dgm:spPr/>
    </dgm:pt>
    <dgm:pt modelId="{6CBDFDE2-80DC-45E2-ACFD-66539F85826B}" type="pres">
      <dgm:prSet presAssocID="{28323710-6EEA-4049-B847-472FC111E9CB}" presName="connectorText" presStyleLbl="sibTrans2D1" presStyleIdx="3" presStyleCnt="4"/>
      <dgm:spPr/>
    </dgm:pt>
    <dgm:pt modelId="{F18F47AC-1494-4363-9B4F-C8420F8A29CE}" type="pres">
      <dgm:prSet presAssocID="{6D95ABEA-2D3C-4C22-8920-FE80DBDB4E95}" presName="node" presStyleLbl="node1" presStyleIdx="4" presStyleCnt="5" custScaleX="198800">
        <dgm:presLayoutVars>
          <dgm:bulletEnabled val="1"/>
        </dgm:presLayoutVars>
      </dgm:prSet>
      <dgm:spPr/>
    </dgm:pt>
  </dgm:ptLst>
  <dgm:cxnLst>
    <dgm:cxn modelId="{AEAD7505-53E8-462A-BF41-66A8FCB1B97F}" type="presOf" srcId="{E95E3159-03A6-41C4-8586-D8AF0CC1F1DE}" destId="{D40E0A82-63E9-40E0-9A5A-BC0C34EDC25B}" srcOrd="0" destOrd="0" presId="urn:microsoft.com/office/officeart/2005/8/layout/process2"/>
    <dgm:cxn modelId="{D01F6F07-B1E0-48FA-8E58-14E1D9D43374}" type="presOf" srcId="{FC0BD392-D017-4889-B536-9D9BF8B2CB78}" destId="{38050FCF-55A4-43B5-A24E-779D0F42CAD1}" srcOrd="0" destOrd="0" presId="urn:microsoft.com/office/officeart/2005/8/layout/process2"/>
    <dgm:cxn modelId="{A236E513-A315-4B0C-B20B-A4024C803367}" type="presOf" srcId="{24AEF6E2-0B6A-49B9-89D5-2C735C392393}" destId="{E285F3F4-6C7E-45A6-96A2-16D1558513CD}" srcOrd="0" destOrd="0" presId="urn:microsoft.com/office/officeart/2005/8/layout/process2"/>
    <dgm:cxn modelId="{9F161328-4591-4C80-8D12-FA1F8770101B}" srcId="{FC0BD392-D017-4889-B536-9D9BF8B2CB78}" destId="{6B3661E4-B021-4E54-AF6F-931679A1B701}" srcOrd="2" destOrd="0" parTransId="{2D9C7BF1-1CED-4AE1-8D01-B629C0D578D4}" sibTransId="{318155AF-7F8F-4CB4-8C55-8D2F4DE67EB9}"/>
    <dgm:cxn modelId="{8A8FE929-2BEB-4860-BDDE-C9380ACA85E4}" srcId="{FC0BD392-D017-4889-B536-9D9BF8B2CB78}" destId="{667A0FA3-10A5-4A15-BED8-FCC841910302}" srcOrd="1" destOrd="0" parTransId="{16826241-7B73-4D3D-8724-08C6549B88D7}" sibTransId="{E95E3159-03A6-41C4-8586-D8AF0CC1F1DE}"/>
    <dgm:cxn modelId="{48A6662E-44DE-4CC1-A353-C81E8EC0BA4F}" type="presOf" srcId="{667A0FA3-10A5-4A15-BED8-FCC841910302}" destId="{84D28FA0-1B4D-4F74-920B-2BC42AA276DB}" srcOrd="0" destOrd="0" presId="urn:microsoft.com/office/officeart/2005/8/layout/process2"/>
    <dgm:cxn modelId="{E85E6230-6496-4C36-B55F-9A03CEF9F03A}" type="presOf" srcId="{E95E3159-03A6-41C4-8586-D8AF0CC1F1DE}" destId="{4A2C2644-5DDF-4C16-89CD-FC37B1D13B97}" srcOrd="1" destOrd="0" presId="urn:microsoft.com/office/officeart/2005/8/layout/process2"/>
    <dgm:cxn modelId="{F71AD761-02E9-45EB-A5A7-9F60B639A2A1}" type="presOf" srcId="{318155AF-7F8F-4CB4-8C55-8D2F4DE67EB9}" destId="{62E9648C-15C2-44F8-B6C2-F9DC6EC98487}" srcOrd="1" destOrd="0" presId="urn:microsoft.com/office/officeart/2005/8/layout/process2"/>
    <dgm:cxn modelId="{FBF2317D-2996-411F-9142-95A10E84BA0D}" type="presOf" srcId="{28323710-6EEA-4049-B847-472FC111E9CB}" destId="{C86C67E8-7F93-400F-B8BD-2B7EE0AD7F23}" srcOrd="0" destOrd="0" presId="urn:microsoft.com/office/officeart/2005/8/layout/process2"/>
    <dgm:cxn modelId="{A4028A80-494D-4CAD-BEEC-36B79500F333}" type="presOf" srcId="{8FE378EE-B6CA-4C66-ADFD-CA31734D2917}" destId="{FF1501F9-9E57-4AAD-B000-DAF2AE7D5405}" srcOrd="1" destOrd="0" presId="urn:microsoft.com/office/officeart/2005/8/layout/process2"/>
    <dgm:cxn modelId="{A99E7983-5AB8-4C0C-9442-52907EBCD98D}" type="presOf" srcId="{6D95ABEA-2D3C-4C22-8920-FE80DBDB4E95}" destId="{F18F47AC-1494-4363-9B4F-C8420F8A29CE}" srcOrd="0" destOrd="0" presId="urn:microsoft.com/office/officeart/2005/8/layout/process2"/>
    <dgm:cxn modelId="{1E4B3084-ADF7-49C3-8189-471EF7673CCC}" type="presOf" srcId="{6D4E41A7-938D-4492-93E1-5BBAAF11BC29}" destId="{34839E1F-ACC0-43DA-9293-C975014DFEBE}" srcOrd="0" destOrd="0" presId="urn:microsoft.com/office/officeart/2005/8/layout/process2"/>
    <dgm:cxn modelId="{2BBDA38D-74AA-479A-B7BD-A3A646CC4AEE}" type="presOf" srcId="{6B3661E4-B021-4E54-AF6F-931679A1B701}" destId="{E612052C-7E09-4991-BAD1-84FF1059583E}" srcOrd="0" destOrd="0" presId="urn:microsoft.com/office/officeart/2005/8/layout/process2"/>
    <dgm:cxn modelId="{3EA0ADB0-663A-43F7-987D-44504507960A}" srcId="{FC0BD392-D017-4889-B536-9D9BF8B2CB78}" destId="{24AEF6E2-0B6A-49B9-89D5-2C735C392393}" srcOrd="3" destOrd="0" parTransId="{8393ECAD-0C99-45CA-8E17-737151E68538}" sibTransId="{28323710-6EEA-4049-B847-472FC111E9CB}"/>
    <dgm:cxn modelId="{595E6AE3-0A74-4205-B048-72B6BE3F29EF}" type="presOf" srcId="{8FE378EE-B6CA-4C66-ADFD-CA31734D2917}" destId="{B4BF4026-330B-4D5B-9B8E-31BE11D2DA59}" srcOrd="0" destOrd="0" presId="urn:microsoft.com/office/officeart/2005/8/layout/process2"/>
    <dgm:cxn modelId="{5D51EDE4-5913-486E-B9E6-F46A19E7FA8E}" srcId="{FC0BD392-D017-4889-B536-9D9BF8B2CB78}" destId="{6D95ABEA-2D3C-4C22-8920-FE80DBDB4E95}" srcOrd="4" destOrd="0" parTransId="{8A5C8416-7C17-4848-B4AE-97BB82631873}" sibTransId="{BB7883AB-87B6-46F7-B660-1AA809038CB2}"/>
    <dgm:cxn modelId="{27D82FEC-A37F-404C-9700-016CD89B76AC}" srcId="{FC0BD392-D017-4889-B536-9D9BF8B2CB78}" destId="{6D4E41A7-938D-4492-93E1-5BBAAF11BC29}" srcOrd="0" destOrd="0" parTransId="{469FBDC4-4B40-4E3B-8E2A-B6CD39E2936E}" sibTransId="{8FE378EE-B6CA-4C66-ADFD-CA31734D2917}"/>
    <dgm:cxn modelId="{6412BEF6-7FB8-4D23-8117-E646728CEBD3}" type="presOf" srcId="{28323710-6EEA-4049-B847-472FC111E9CB}" destId="{6CBDFDE2-80DC-45E2-ACFD-66539F85826B}" srcOrd="1" destOrd="0" presId="urn:microsoft.com/office/officeart/2005/8/layout/process2"/>
    <dgm:cxn modelId="{39D6D2FB-4F59-4CBF-8A62-1EB153788411}" type="presOf" srcId="{318155AF-7F8F-4CB4-8C55-8D2F4DE67EB9}" destId="{4A5747FE-FF34-4971-9741-42B9C7722176}" srcOrd="0" destOrd="0" presId="urn:microsoft.com/office/officeart/2005/8/layout/process2"/>
    <dgm:cxn modelId="{0D177499-C9A0-4456-ADF2-7196C1189A82}" type="presParOf" srcId="{38050FCF-55A4-43B5-A24E-779D0F42CAD1}" destId="{34839E1F-ACC0-43DA-9293-C975014DFEBE}" srcOrd="0" destOrd="0" presId="urn:microsoft.com/office/officeart/2005/8/layout/process2"/>
    <dgm:cxn modelId="{195E6220-84BD-4276-8968-E0D455C23ED8}" type="presParOf" srcId="{38050FCF-55A4-43B5-A24E-779D0F42CAD1}" destId="{B4BF4026-330B-4D5B-9B8E-31BE11D2DA59}" srcOrd="1" destOrd="0" presId="urn:microsoft.com/office/officeart/2005/8/layout/process2"/>
    <dgm:cxn modelId="{B2918103-668F-4410-9EAE-01583E704852}" type="presParOf" srcId="{B4BF4026-330B-4D5B-9B8E-31BE11D2DA59}" destId="{FF1501F9-9E57-4AAD-B000-DAF2AE7D5405}" srcOrd="0" destOrd="0" presId="urn:microsoft.com/office/officeart/2005/8/layout/process2"/>
    <dgm:cxn modelId="{775002C2-9476-4A16-90C3-B0A01BF9F096}" type="presParOf" srcId="{38050FCF-55A4-43B5-A24E-779D0F42CAD1}" destId="{84D28FA0-1B4D-4F74-920B-2BC42AA276DB}" srcOrd="2" destOrd="0" presId="urn:microsoft.com/office/officeart/2005/8/layout/process2"/>
    <dgm:cxn modelId="{9241B131-14D5-4FA1-8CA4-EAE39FE4D83E}" type="presParOf" srcId="{38050FCF-55A4-43B5-A24E-779D0F42CAD1}" destId="{D40E0A82-63E9-40E0-9A5A-BC0C34EDC25B}" srcOrd="3" destOrd="0" presId="urn:microsoft.com/office/officeart/2005/8/layout/process2"/>
    <dgm:cxn modelId="{C49FAB4F-6CBD-43B5-88C2-EFF8408243AA}" type="presParOf" srcId="{D40E0A82-63E9-40E0-9A5A-BC0C34EDC25B}" destId="{4A2C2644-5DDF-4C16-89CD-FC37B1D13B97}" srcOrd="0" destOrd="0" presId="urn:microsoft.com/office/officeart/2005/8/layout/process2"/>
    <dgm:cxn modelId="{F9503C36-1D20-43DE-8038-933993FCD126}" type="presParOf" srcId="{38050FCF-55A4-43B5-A24E-779D0F42CAD1}" destId="{E612052C-7E09-4991-BAD1-84FF1059583E}" srcOrd="4" destOrd="0" presId="urn:microsoft.com/office/officeart/2005/8/layout/process2"/>
    <dgm:cxn modelId="{F9C43AB3-25D4-4F2C-8425-BE823B88C6D2}" type="presParOf" srcId="{38050FCF-55A4-43B5-A24E-779D0F42CAD1}" destId="{4A5747FE-FF34-4971-9741-42B9C7722176}" srcOrd="5" destOrd="0" presId="urn:microsoft.com/office/officeart/2005/8/layout/process2"/>
    <dgm:cxn modelId="{54016635-C939-4DC5-8EEB-198BD4E361DE}" type="presParOf" srcId="{4A5747FE-FF34-4971-9741-42B9C7722176}" destId="{62E9648C-15C2-44F8-B6C2-F9DC6EC98487}" srcOrd="0" destOrd="0" presId="urn:microsoft.com/office/officeart/2005/8/layout/process2"/>
    <dgm:cxn modelId="{AA891489-C2A6-436B-882E-9D116CACB2C7}" type="presParOf" srcId="{38050FCF-55A4-43B5-A24E-779D0F42CAD1}" destId="{E285F3F4-6C7E-45A6-96A2-16D1558513CD}" srcOrd="6" destOrd="0" presId="urn:microsoft.com/office/officeart/2005/8/layout/process2"/>
    <dgm:cxn modelId="{09EBFF82-3FC4-47C2-8498-9B886D86FC3D}" type="presParOf" srcId="{38050FCF-55A4-43B5-A24E-779D0F42CAD1}" destId="{C86C67E8-7F93-400F-B8BD-2B7EE0AD7F23}" srcOrd="7" destOrd="0" presId="urn:microsoft.com/office/officeart/2005/8/layout/process2"/>
    <dgm:cxn modelId="{B4B216DA-C6F3-4518-83C3-1A23BE36127D}" type="presParOf" srcId="{C86C67E8-7F93-400F-B8BD-2B7EE0AD7F23}" destId="{6CBDFDE2-80DC-45E2-ACFD-66539F85826B}" srcOrd="0" destOrd="0" presId="urn:microsoft.com/office/officeart/2005/8/layout/process2"/>
    <dgm:cxn modelId="{D2D146D5-0FC6-4019-9C65-479E30E7CDC9}" type="presParOf" srcId="{38050FCF-55A4-43B5-A24E-779D0F42CAD1}" destId="{F18F47AC-1494-4363-9B4F-C8420F8A29CE}" srcOrd="8"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E9E76B-7802-4772-93D7-3E8A2BCC3F4A}">
      <dsp:nvSpPr>
        <dsp:cNvPr id="0" name=""/>
        <dsp:cNvSpPr/>
      </dsp:nvSpPr>
      <dsp:spPr>
        <a:xfrm>
          <a:off x="0" y="71994"/>
          <a:ext cx="7776864" cy="0"/>
        </a:xfrm>
        <a:prstGeom prst="line">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681B2AD-552B-41DD-87A7-168BEB90F2AA}">
      <dsp:nvSpPr>
        <dsp:cNvPr id="0" name=""/>
        <dsp:cNvSpPr/>
      </dsp:nvSpPr>
      <dsp:spPr>
        <a:xfrm>
          <a:off x="0" y="0"/>
          <a:ext cx="1555372" cy="49685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de-DE" sz="2000" kern="1200" dirty="0"/>
            <a:t>Channels</a:t>
          </a:r>
          <a:endParaRPr lang="en-US" sz="2000" kern="1200" dirty="0"/>
        </a:p>
      </dsp:txBody>
      <dsp:txXfrm>
        <a:off x="0" y="0"/>
        <a:ext cx="1555372" cy="4968551"/>
      </dsp:txXfrm>
    </dsp:sp>
    <dsp:sp modelId="{E74A40FC-3A75-43D6-BF5F-89C1AD66B446}">
      <dsp:nvSpPr>
        <dsp:cNvPr id="0" name=""/>
        <dsp:cNvSpPr/>
      </dsp:nvSpPr>
      <dsp:spPr>
        <a:xfrm>
          <a:off x="1672025" y="43426"/>
          <a:ext cx="6104838" cy="868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de-DE" sz="1400" b="1" kern="1200" dirty="0"/>
            <a:t>Personal </a:t>
          </a:r>
          <a:r>
            <a:rPr lang="de-DE" sz="1400" b="1" kern="1200" dirty="0" err="1"/>
            <a:t>recruitment</a:t>
          </a:r>
          <a:r>
            <a:rPr lang="de-DE" sz="1400" b="1" kern="1200" dirty="0"/>
            <a:t>: 		</a:t>
          </a:r>
        </a:p>
        <a:p>
          <a:pPr marL="0" lvl="0" indent="0" algn="l" defTabSz="622300">
            <a:lnSpc>
              <a:spcPct val="90000"/>
            </a:lnSpc>
            <a:spcBef>
              <a:spcPct val="0"/>
            </a:spcBef>
            <a:spcAft>
              <a:spcPct val="35000"/>
            </a:spcAft>
            <a:buNone/>
          </a:pPr>
          <a:r>
            <a:rPr lang="de-DE" sz="1400" kern="1200" dirty="0"/>
            <a:t>- Lectures/Seminars</a:t>
          </a:r>
        </a:p>
        <a:p>
          <a:pPr marL="0" lvl="0" indent="0" algn="l" defTabSz="622300">
            <a:lnSpc>
              <a:spcPct val="90000"/>
            </a:lnSpc>
            <a:spcBef>
              <a:spcPct val="0"/>
            </a:spcBef>
            <a:spcAft>
              <a:spcPct val="35000"/>
            </a:spcAft>
            <a:buNone/>
          </a:pPr>
          <a:r>
            <a:rPr lang="de-DE" sz="1400" kern="1200" dirty="0"/>
            <a:t>- Campus</a:t>
          </a:r>
          <a:endParaRPr lang="en-US" sz="1400" kern="1200" dirty="0"/>
        </a:p>
      </dsp:txBody>
      <dsp:txXfrm>
        <a:off x="1672025" y="43426"/>
        <a:ext cx="6104838" cy="868526"/>
      </dsp:txXfrm>
    </dsp:sp>
    <dsp:sp modelId="{0D8FBBED-F21D-47DF-8CBE-2D2C593E1E0A}">
      <dsp:nvSpPr>
        <dsp:cNvPr id="0" name=""/>
        <dsp:cNvSpPr/>
      </dsp:nvSpPr>
      <dsp:spPr>
        <a:xfrm>
          <a:off x="1555372" y="911952"/>
          <a:ext cx="6221491"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E681D01-FF1A-493B-8A44-BC8B5E57FCFB}">
      <dsp:nvSpPr>
        <dsp:cNvPr id="0" name=""/>
        <dsp:cNvSpPr/>
      </dsp:nvSpPr>
      <dsp:spPr>
        <a:xfrm>
          <a:off x="1672025" y="955378"/>
          <a:ext cx="6104838" cy="12277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de-DE" sz="1400" b="1" kern="1200" dirty="0" err="1"/>
            <a:t>Universities</a:t>
          </a:r>
          <a:r>
            <a:rPr lang="de-DE" sz="1400" b="1" kern="1200" dirty="0"/>
            <a:t> Media:</a:t>
          </a:r>
        </a:p>
        <a:p>
          <a:pPr marL="0" lvl="0" indent="0" algn="l" defTabSz="622300">
            <a:lnSpc>
              <a:spcPct val="90000"/>
            </a:lnSpc>
            <a:spcBef>
              <a:spcPct val="0"/>
            </a:spcBef>
            <a:spcAft>
              <a:spcPct val="35000"/>
            </a:spcAft>
            <a:buNone/>
          </a:pPr>
          <a:r>
            <a:rPr lang="de-DE" sz="1400" kern="1200" dirty="0"/>
            <a:t>- E-Mail </a:t>
          </a:r>
          <a:r>
            <a:rPr lang="de-DE" sz="1400" kern="1200" dirty="0" err="1"/>
            <a:t>distribution</a:t>
          </a:r>
          <a:r>
            <a:rPr lang="de-DE" sz="1400" kern="1200" dirty="0"/>
            <a:t> </a:t>
          </a:r>
          <a:r>
            <a:rPr lang="de-DE" sz="1400" kern="1200" dirty="0" err="1"/>
            <a:t>lists</a:t>
          </a:r>
          <a:endParaRPr lang="de-DE" sz="1400" kern="1200" dirty="0"/>
        </a:p>
        <a:p>
          <a:pPr marL="0" lvl="0" indent="0" algn="l" defTabSz="622300">
            <a:lnSpc>
              <a:spcPct val="90000"/>
            </a:lnSpc>
            <a:spcBef>
              <a:spcPct val="0"/>
            </a:spcBef>
            <a:spcAft>
              <a:spcPct val="35000"/>
            </a:spcAft>
            <a:buNone/>
          </a:pPr>
          <a:r>
            <a:rPr lang="de-DE" sz="1400" kern="1200" dirty="0"/>
            <a:t>- E-Learning-Plattform</a:t>
          </a:r>
        </a:p>
        <a:p>
          <a:pPr marL="0" lvl="0" indent="0" algn="l" defTabSz="622300">
            <a:lnSpc>
              <a:spcPct val="90000"/>
            </a:lnSpc>
            <a:spcBef>
              <a:spcPct val="0"/>
            </a:spcBef>
            <a:spcAft>
              <a:spcPct val="35000"/>
            </a:spcAft>
            <a:buNone/>
          </a:pPr>
          <a:r>
            <a:rPr lang="de-DE" sz="1400" kern="1200" dirty="0"/>
            <a:t>- Campusradio / Campusmagazine</a:t>
          </a:r>
          <a:endParaRPr lang="en-US" sz="1400" kern="1200" dirty="0"/>
        </a:p>
      </dsp:txBody>
      <dsp:txXfrm>
        <a:off x="1672025" y="955378"/>
        <a:ext cx="6104838" cy="1227792"/>
      </dsp:txXfrm>
    </dsp:sp>
    <dsp:sp modelId="{4D5E47CF-FFD3-4C4B-8263-C5D7B68D1B1B}">
      <dsp:nvSpPr>
        <dsp:cNvPr id="0" name=""/>
        <dsp:cNvSpPr/>
      </dsp:nvSpPr>
      <dsp:spPr>
        <a:xfrm>
          <a:off x="1555372" y="2183170"/>
          <a:ext cx="6221491"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1BA1F8-104B-4403-9E83-3DBDEA25CF88}">
      <dsp:nvSpPr>
        <dsp:cNvPr id="0" name=""/>
        <dsp:cNvSpPr/>
      </dsp:nvSpPr>
      <dsp:spPr>
        <a:xfrm>
          <a:off x="1672025" y="2226597"/>
          <a:ext cx="6104838" cy="868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de-DE" sz="1400" b="1" kern="1200" dirty="0" err="1"/>
            <a:t>Students</a:t>
          </a:r>
          <a:r>
            <a:rPr lang="de-DE" sz="1400" b="1" kern="1200" dirty="0"/>
            <a:t> </a:t>
          </a:r>
          <a:r>
            <a:rPr lang="de-DE" sz="1400" b="1" kern="1200" dirty="0" err="1"/>
            <a:t>council</a:t>
          </a:r>
          <a:r>
            <a:rPr lang="de-DE" sz="1400" b="1" kern="1200" dirty="0"/>
            <a:t>:</a:t>
          </a:r>
        </a:p>
        <a:p>
          <a:pPr marL="0" lvl="0" indent="0" algn="l" defTabSz="622300">
            <a:lnSpc>
              <a:spcPct val="90000"/>
            </a:lnSpc>
            <a:spcBef>
              <a:spcPct val="0"/>
            </a:spcBef>
            <a:spcAft>
              <a:spcPct val="35000"/>
            </a:spcAft>
            <a:buNone/>
          </a:pPr>
          <a:r>
            <a:rPr lang="de-DE" sz="1400" kern="1200" dirty="0"/>
            <a:t>- i.e. </a:t>
          </a:r>
          <a:r>
            <a:rPr lang="de-DE" sz="1400" kern="1200" dirty="0" err="1"/>
            <a:t>Students</a:t>
          </a:r>
          <a:r>
            <a:rPr lang="de-DE" sz="1400" kern="1200" dirty="0"/>
            <a:t>‘ </a:t>
          </a:r>
          <a:r>
            <a:rPr lang="de-DE" sz="1400" kern="1200" dirty="0" err="1"/>
            <a:t>union</a:t>
          </a:r>
          <a:r>
            <a:rPr lang="de-DE" sz="1400" kern="1200" dirty="0"/>
            <a:t> </a:t>
          </a:r>
          <a:r>
            <a:rPr lang="de-DE" sz="1400" kern="1200" dirty="0" err="1"/>
            <a:t>executive</a:t>
          </a:r>
          <a:r>
            <a:rPr lang="de-DE" sz="1400" kern="1200" dirty="0"/>
            <a:t> </a:t>
          </a:r>
          <a:r>
            <a:rPr lang="de-DE" sz="1400" kern="1200" dirty="0" err="1"/>
            <a:t>committee</a:t>
          </a:r>
          <a:endParaRPr lang="en-US" sz="1400" kern="1200" dirty="0"/>
        </a:p>
      </dsp:txBody>
      <dsp:txXfrm>
        <a:off x="1672025" y="2226597"/>
        <a:ext cx="6104838" cy="868526"/>
      </dsp:txXfrm>
    </dsp:sp>
    <dsp:sp modelId="{F814133A-DC21-481E-BEBD-763793CC9D79}">
      <dsp:nvSpPr>
        <dsp:cNvPr id="0" name=""/>
        <dsp:cNvSpPr/>
      </dsp:nvSpPr>
      <dsp:spPr>
        <a:xfrm>
          <a:off x="1555372" y="3095123"/>
          <a:ext cx="6221491"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CF28563-E6C7-4590-9C94-B6CEDA2E927D}">
      <dsp:nvSpPr>
        <dsp:cNvPr id="0" name=""/>
        <dsp:cNvSpPr/>
      </dsp:nvSpPr>
      <dsp:spPr>
        <a:xfrm>
          <a:off x="1672025" y="3138549"/>
          <a:ext cx="6104838" cy="868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de-DE" sz="1400" b="1" kern="1200" dirty="0"/>
            <a:t>Campus:</a:t>
          </a:r>
        </a:p>
        <a:p>
          <a:pPr marL="0" lvl="0" indent="0" algn="l" defTabSz="622300">
            <a:lnSpc>
              <a:spcPct val="90000"/>
            </a:lnSpc>
            <a:spcBef>
              <a:spcPct val="0"/>
            </a:spcBef>
            <a:spcAft>
              <a:spcPct val="35000"/>
            </a:spcAft>
            <a:buNone/>
          </a:pPr>
          <a:r>
            <a:rPr lang="de-DE" sz="1400" kern="1200" dirty="0"/>
            <a:t>- Flyer</a:t>
          </a:r>
        </a:p>
        <a:p>
          <a:pPr marL="0" lvl="0" indent="0" algn="l" defTabSz="622300">
            <a:lnSpc>
              <a:spcPct val="90000"/>
            </a:lnSpc>
            <a:spcBef>
              <a:spcPct val="0"/>
            </a:spcBef>
            <a:spcAft>
              <a:spcPct val="35000"/>
            </a:spcAft>
            <a:buNone/>
          </a:pPr>
          <a:r>
            <a:rPr lang="de-DE" sz="1400" kern="1200" dirty="0"/>
            <a:t>- Poster</a:t>
          </a:r>
          <a:endParaRPr lang="en-US" sz="1400" kern="1200" dirty="0"/>
        </a:p>
      </dsp:txBody>
      <dsp:txXfrm>
        <a:off x="1672025" y="3138549"/>
        <a:ext cx="6104838" cy="868526"/>
      </dsp:txXfrm>
    </dsp:sp>
    <dsp:sp modelId="{896EBCC8-EE32-433F-AEF4-46D48F96D9F6}">
      <dsp:nvSpPr>
        <dsp:cNvPr id="0" name=""/>
        <dsp:cNvSpPr/>
      </dsp:nvSpPr>
      <dsp:spPr>
        <a:xfrm>
          <a:off x="1555372" y="4007075"/>
          <a:ext cx="6221491"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9AA0107-DF5C-4057-83D3-32C6A07B6D81}">
      <dsp:nvSpPr>
        <dsp:cNvPr id="0" name=""/>
        <dsp:cNvSpPr/>
      </dsp:nvSpPr>
      <dsp:spPr>
        <a:xfrm>
          <a:off x="1672025" y="4050502"/>
          <a:ext cx="6104838" cy="868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de-DE" sz="1400" b="1" kern="1200" dirty="0" err="1"/>
            <a:t>Social</a:t>
          </a:r>
          <a:r>
            <a:rPr lang="de-DE" sz="1400" b="1" kern="1200" dirty="0"/>
            <a:t> </a:t>
          </a:r>
          <a:r>
            <a:rPr lang="de-DE" sz="1400" b="1" kern="1200" dirty="0" err="1"/>
            <a:t>media</a:t>
          </a:r>
          <a:r>
            <a:rPr lang="de-DE" sz="1400" b="1" kern="1200" dirty="0"/>
            <a:t>:</a:t>
          </a:r>
        </a:p>
        <a:p>
          <a:pPr marL="0" lvl="0" indent="0" algn="l" defTabSz="622300">
            <a:lnSpc>
              <a:spcPct val="90000"/>
            </a:lnSpc>
            <a:spcBef>
              <a:spcPct val="0"/>
            </a:spcBef>
            <a:spcAft>
              <a:spcPct val="35000"/>
            </a:spcAft>
            <a:buNone/>
          </a:pPr>
          <a:r>
            <a:rPr lang="de-DE" sz="1400" kern="1200" dirty="0"/>
            <a:t>- Facebook</a:t>
          </a:r>
          <a:endParaRPr lang="en-US" sz="1400" kern="1200" dirty="0"/>
        </a:p>
      </dsp:txBody>
      <dsp:txXfrm>
        <a:off x="1672025" y="4050502"/>
        <a:ext cx="6104838" cy="868526"/>
      </dsp:txXfrm>
    </dsp:sp>
    <dsp:sp modelId="{5CCE99E2-8209-465A-A3C9-913BEFC62B65}">
      <dsp:nvSpPr>
        <dsp:cNvPr id="0" name=""/>
        <dsp:cNvSpPr/>
      </dsp:nvSpPr>
      <dsp:spPr>
        <a:xfrm>
          <a:off x="1555372" y="4919028"/>
          <a:ext cx="6221491" cy="0"/>
        </a:xfrm>
        <a:prstGeom prst="line">
          <a:avLst/>
        </a:prstGeom>
        <a:solidFill>
          <a:schemeClr val="accent2">
            <a:hueOff val="0"/>
            <a:satOff val="0"/>
            <a:lumOff val="0"/>
            <a:alphaOff val="0"/>
          </a:schemeClr>
        </a:solidFill>
        <a:ln w="25400" cap="flat" cmpd="sng" algn="ctr">
          <a:solidFill>
            <a:schemeClr val="accent2">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6BD68A-5C6B-4AD1-AE10-F289B6654FED}">
      <dsp:nvSpPr>
        <dsp:cNvPr id="0" name=""/>
        <dsp:cNvSpPr/>
      </dsp:nvSpPr>
      <dsp:spPr>
        <a:xfrm>
          <a:off x="4436" y="1656650"/>
          <a:ext cx="2243978" cy="1850813"/>
        </a:xfrm>
        <a:prstGeom prst="roundRect">
          <a:avLst>
            <a:gd name="adj" fmla="val 10000"/>
          </a:avLst>
        </a:prstGeom>
        <a:solidFill>
          <a:schemeClr val="bg1">
            <a:alpha val="90000"/>
          </a:schemeClr>
        </a:solidFill>
        <a:ln w="25400" cap="flat" cmpd="sng" algn="ctr">
          <a:solidFill>
            <a:srgbClr val="1763AA"/>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28575" rIns="28575" bIns="28575" numCol="1" spcCol="1270" anchor="t" anchorCtr="0">
          <a:noAutofit/>
        </a:bodyPr>
        <a:lstStyle/>
        <a:p>
          <a:pPr marL="228600" lvl="1" indent="-228600" algn="l" defTabSz="889000">
            <a:lnSpc>
              <a:spcPct val="90000"/>
            </a:lnSpc>
            <a:spcBef>
              <a:spcPct val="0"/>
            </a:spcBef>
            <a:spcAft>
              <a:spcPct val="15000"/>
            </a:spcAft>
            <a:buChar char="•"/>
          </a:pPr>
          <a:endParaRPr lang="de-DE" sz="2000" kern="1200" dirty="0">
            <a:latin typeface="Helvetica"/>
          </a:endParaRPr>
        </a:p>
        <a:p>
          <a:pPr marL="171450" lvl="1" indent="-171450" algn="l" defTabSz="755650">
            <a:lnSpc>
              <a:spcPct val="90000"/>
            </a:lnSpc>
            <a:spcBef>
              <a:spcPct val="0"/>
            </a:spcBef>
            <a:spcAft>
              <a:spcPct val="15000"/>
            </a:spcAft>
            <a:buChar char="•"/>
          </a:pPr>
          <a:endParaRPr lang="de-DE" sz="1700" kern="1200" dirty="0">
            <a:latin typeface="Helvetica"/>
          </a:endParaRPr>
        </a:p>
        <a:p>
          <a:pPr marL="171450" lvl="1" indent="-171450" algn="l" defTabSz="755650">
            <a:lnSpc>
              <a:spcPct val="90000"/>
            </a:lnSpc>
            <a:spcBef>
              <a:spcPct val="0"/>
            </a:spcBef>
            <a:spcAft>
              <a:spcPct val="15000"/>
            </a:spcAft>
            <a:buChar char="•"/>
          </a:pPr>
          <a:r>
            <a:rPr lang="de-DE" sz="1700" kern="1200" dirty="0">
              <a:latin typeface="Helvetica"/>
            </a:rPr>
            <a:t>Personal </a:t>
          </a:r>
          <a:r>
            <a:rPr lang="de-DE" sz="1700" kern="1200" dirty="0" err="1">
              <a:latin typeface="Helvetica"/>
            </a:rPr>
            <a:t>substance</a:t>
          </a:r>
          <a:r>
            <a:rPr lang="de-DE" sz="1700" kern="1200" dirty="0">
              <a:latin typeface="Helvetica"/>
            </a:rPr>
            <a:t> </a:t>
          </a:r>
          <a:r>
            <a:rPr lang="de-DE" sz="1700" kern="1200" dirty="0" err="1">
              <a:latin typeface="Helvetica"/>
            </a:rPr>
            <a:t>use</a:t>
          </a:r>
          <a:endParaRPr lang="de-DE" sz="1700" kern="1200" dirty="0">
            <a:latin typeface="Helvetica"/>
          </a:endParaRPr>
        </a:p>
      </dsp:txBody>
      <dsp:txXfrm>
        <a:off x="47028" y="1699242"/>
        <a:ext cx="2158794" cy="1369026"/>
      </dsp:txXfrm>
    </dsp:sp>
    <dsp:sp modelId="{3D212372-F9B0-454D-BAAF-A22F867B6B95}">
      <dsp:nvSpPr>
        <dsp:cNvPr id="0" name=""/>
        <dsp:cNvSpPr/>
      </dsp:nvSpPr>
      <dsp:spPr>
        <a:xfrm>
          <a:off x="1251215" y="2379321"/>
          <a:ext cx="2339131" cy="2339131"/>
        </a:xfrm>
        <a:prstGeom prst="leftCircularArrow">
          <a:avLst>
            <a:gd name="adj1" fmla="val 2584"/>
            <a:gd name="adj2" fmla="val 313803"/>
            <a:gd name="adj3" fmla="val 1814016"/>
            <a:gd name="adj4" fmla="val 8749191"/>
            <a:gd name="adj5" fmla="val 3015"/>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7A9487-9AC3-4229-9D56-39086C4C47A3}">
      <dsp:nvSpPr>
        <dsp:cNvPr id="0" name=""/>
        <dsp:cNvSpPr/>
      </dsp:nvSpPr>
      <dsp:spPr>
        <a:xfrm>
          <a:off x="510079" y="3121902"/>
          <a:ext cx="1994647" cy="1047253"/>
        </a:xfrm>
        <a:prstGeom prst="roundRect">
          <a:avLst>
            <a:gd name="adj" fmla="val 10000"/>
          </a:avLst>
        </a:prstGeom>
        <a:solidFill>
          <a:srgbClr val="1765A7"/>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Helvetica"/>
            </a:rPr>
            <a:t>(</a:t>
          </a:r>
          <a:r>
            <a:rPr lang="de-DE" sz="1600" kern="1200" dirty="0" err="1">
              <a:latin typeface="Helvetica"/>
            </a:rPr>
            <a:t>Mis</a:t>
          </a:r>
          <a:r>
            <a:rPr lang="de-DE" sz="1600" kern="1200" dirty="0">
              <a:latin typeface="Helvetica"/>
            </a:rPr>
            <a:t>-)</a:t>
          </a:r>
          <a:r>
            <a:rPr lang="de-DE" sz="1600" kern="1200" dirty="0" err="1">
              <a:latin typeface="Helvetica"/>
            </a:rPr>
            <a:t>perception</a:t>
          </a:r>
          <a:r>
            <a:rPr lang="de-DE" sz="1600" kern="1200" dirty="0">
              <a:latin typeface="Helvetica"/>
            </a:rPr>
            <a:t> </a:t>
          </a:r>
          <a:r>
            <a:rPr lang="de-DE" sz="1600" kern="1200" dirty="0" err="1">
              <a:latin typeface="Helvetica"/>
            </a:rPr>
            <a:t>of</a:t>
          </a:r>
          <a:r>
            <a:rPr lang="de-DE" sz="1600" kern="1200" dirty="0">
              <a:latin typeface="Helvetica"/>
            </a:rPr>
            <a:t> </a:t>
          </a:r>
          <a:r>
            <a:rPr lang="de-DE" sz="1600" kern="1200" dirty="0" err="1">
              <a:latin typeface="Helvetica"/>
            </a:rPr>
            <a:t>peer</a:t>
          </a:r>
          <a:r>
            <a:rPr lang="de-DE" sz="1600" kern="1200" dirty="0">
              <a:latin typeface="Helvetica"/>
            </a:rPr>
            <a:t> </a:t>
          </a:r>
          <a:r>
            <a:rPr lang="de-DE" sz="1600" kern="1200" dirty="0" err="1">
              <a:latin typeface="Helvetica"/>
            </a:rPr>
            <a:t>consumption</a:t>
          </a:r>
          <a:endParaRPr lang="de-DE" sz="1600" kern="1200" dirty="0">
            <a:latin typeface="Helvetica"/>
          </a:endParaRPr>
        </a:p>
      </dsp:txBody>
      <dsp:txXfrm>
        <a:off x="540752" y="3152575"/>
        <a:ext cx="1933301" cy="985907"/>
      </dsp:txXfrm>
    </dsp:sp>
    <dsp:sp modelId="{872135FF-FD58-4F20-883D-C68B85E6988D}">
      <dsp:nvSpPr>
        <dsp:cNvPr id="0" name=""/>
        <dsp:cNvSpPr/>
      </dsp:nvSpPr>
      <dsp:spPr>
        <a:xfrm>
          <a:off x="2785595" y="1768137"/>
          <a:ext cx="2243978" cy="1850813"/>
        </a:xfrm>
        <a:prstGeom prst="roundRect">
          <a:avLst>
            <a:gd name="adj" fmla="val 10000"/>
          </a:avLst>
        </a:prstGeom>
        <a:solidFill>
          <a:schemeClr val="lt1">
            <a:alpha val="90000"/>
            <a:hueOff val="0"/>
            <a:satOff val="0"/>
            <a:lumOff val="0"/>
            <a:alphaOff val="0"/>
          </a:schemeClr>
        </a:solidFill>
        <a:ln w="25400" cap="flat" cmpd="sng" algn="ctr">
          <a:solidFill>
            <a:srgbClr val="1763AA"/>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28575" rIns="28575" bIns="28575" numCol="1" spcCol="1270" anchor="t" anchorCtr="0">
          <a:noAutofit/>
        </a:bodyPr>
        <a:lstStyle/>
        <a:p>
          <a:pPr marL="114300" lvl="1" indent="-114300" algn="l" defTabSz="666750">
            <a:lnSpc>
              <a:spcPct val="90000"/>
            </a:lnSpc>
            <a:spcBef>
              <a:spcPct val="0"/>
            </a:spcBef>
            <a:spcAft>
              <a:spcPct val="15000"/>
            </a:spcAft>
            <a:buChar char="•"/>
          </a:pPr>
          <a:r>
            <a:rPr lang="de-DE" sz="1500" kern="1200" dirty="0">
              <a:latin typeface="Helvetica"/>
            </a:rPr>
            <a:t>Adaptation </a:t>
          </a:r>
          <a:r>
            <a:rPr lang="de-DE" sz="1500" kern="1200" dirty="0" err="1">
              <a:latin typeface="Helvetica"/>
            </a:rPr>
            <a:t>of</a:t>
          </a:r>
          <a:r>
            <a:rPr lang="de-DE" sz="1500" kern="1200" dirty="0">
              <a:latin typeface="Helvetica"/>
            </a:rPr>
            <a:t> personal </a:t>
          </a:r>
          <a:r>
            <a:rPr lang="de-DE" sz="1500" kern="1200" dirty="0" err="1">
              <a:latin typeface="Helvetica"/>
            </a:rPr>
            <a:t>behaviour</a:t>
          </a:r>
          <a:r>
            <a:rPr lang="de-DE" sz="1500" kern="1200" dirty="0">
              <a:latin typeface="Helvetica"/>
            </a:rPr>
            <a:t> </a:t>
          </a:r>
          <a:r>
            <a:rPr lang="de-DE" sz="1500" kern="1200" dirty="0" err="1">
              <a:latin typeface="Helvetica"/>
            </a:rPr>
            <a:t>to</a:t>
          </a:r>
          <a:r>
            <a:rPr lang="de-DE" sz="1500" kern="1200" dirty="0">
              <a:latin typeface="Helvetica"/>
            </a:rPr>
            <a:t> </a:t>
          </a:r>
          <a:r>
            <a:rPr lang="de-DE" sz="1500" kern="1200" dirty="0" err="1">
              <a:latin typeface="Helvetica"/>
            </a:rPr>
            <a:t>perceptions</a:t>
          </a:r>
          <a:r>
            <a:rPr lang="de-DE" sz="1500" kern="1200" dirty="0">
              <a:latin typeface="Helvetica"/>
            </a:rPr>
            <a:t> </a:t>
          </a:r>
          <a:r>
            <a:rPr lang="de-DE" sz="1500" kern="1200" dirty="0" err="1">
              <a:latin typeface="Helvetica"/>
            </a:rPr>
            <a:t>of</a:t>
          </a:r>
          <a:r>
            <a:rPr lang="de-DE" sz="1500" kern="1200" dirty="0">
              <a:latin typeface="Helvetica"/>
            </a:rPr>
            <a:t> </a:t>
          </a:r>
          <a:r>
            <a:rPr lang="de-DE" sz="1500" kern="1200" dirty="0" err="1">
              <a:latin typeface="Helvetica"/>
            </a:rPr>
            <a:t>substance</a:t>
          </a:r>
          <a:r>
            <a:rPr lang="de-DE" sz="1500" kern="1200" dirty="0">
              <a:latin typeface="Helvetica"/>
            </a:rPr>
            <a:t> </a:t>
          </a:r>
          <a:r>
            <a:rPr lang="de-DE" sz="1500" kern="1200" dirty="0" err="1">
              <a:latin typeface="Helvetica"/>
            </a:rPr>
            <a:t>use</a:t>
          </a:r>
          <a:r>
            <a:rPr lang="de-DE" sz="1500" kern="1200" dirty="0">
              <a:latin typeface="Helvetica"/>
            </a:rPr>
            <a:t> </a:t>
          </a:r>
          <a:r>
            <a:rPr lang="de-DE" sz="1500" kern="1200" dirty="0" err="1">
              <a:latin typeface="Helvetica"/>
            </a:rPr>
            <a:t>behaviour</a:t>
          </a:r>
          <a:r>
            <a:rPr lang="de-DE" sz="1500" kern="1200" dirty="0">
              <a:latin typeface="Helvetica"/>
            </a:rPr>
            <a:t> </a:t>
          </a:r>
          <a:r>
            <a:rPr lang="de-DE" sz="1500" kern="1200" dirty="0" err="1">
              <a:latin typeface="Helvetica"/>
            </a:rPr>
            <a:t>of</a:t>
          </a:r>
          <a:r>
            <a:rPr lang="de-DE" sz="1500" kern="1200" dirty="0">
              <a:latin typeface="Helvetica"/>
            </a:rPr>
            <a:t> </a:t>
          </a:r>
          <a:r>
            <a:rPr lang="de-DE" sz="1500" kern="1200" dirty="0" err="1">
              <a:latin typeface="Helvetica"/>
            </a:rPr>
            <a:t>peers</a:t>
          </a:r>
          <a:endParaRPr lang="de-DE" sz="1500" kern="1200" dirty="0">
            <a:latin typeface="Helvetica"/>
          </a:endParaRPr>
        </a:p>
        <a:p>
          <a:pPr marL="114300" lvl="1" indent="-114300" algn="l" defTabSz="666750">
            <a:lnSpc>
              <a:spcPct val="90000"/>
            </a:lnSpc>
            <a:spcBef>
              <a:spcPct val="0"/>
            </a:spcBef>
            <a:spcAft>
              <a:spcPct val="15000"/>
            </a:spcAft>
            <a:buChar char="•"/>
          </a:pPr>
          <a:endParaRPr lang="de-DE" sz="1500" kern="1200" dirty="0">
            <a:latin typeface="Helvetica"/>
          </a:endParaRPr>
        </a:p>
      </dsp:txBody>
      <dsp:txXfrm>
        <a:off x="2828187" y="2207332"/>
        <a:ext cx="2158794" cy="1369026"/>
      </dsp:txXfrm>
    </dsp:sp>
    <dsp:sp modelId="{61462BA0-AA3D-41F9-8F4F-A5783091C02D}">
      <dsp:nvSpPr>
        <dsp:cNvPr id="0" name=""/>
        <dsp:cNvSpPr/>
      </dsp:nvSpPr>
      <dsp:spPr>
        <a:xfrm>
          <a:off x="3990941" y="541639"/>
          <a:ext cx="2649413" cy="2649413"/>
        </a:xfrm>
        <a:prstGeom prst="circularArrow">
          <a:avLst>
            <a:gd name="adj1" fmla="val 2282"/>
            <a:gd name="adj2" fmla="val 275119"/>
            <a:gd name="adj3" fmla="val 19792831"/>
            <a:gd name="adj4" fmla="val 12818972"/>
            <a:gd name="adj5" fmla="val 2662"/>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B7649C4-5806-4758-86DB-BD20BB68EBC7}">
      <dsp:nvSpPr>
        <dsp:cNvPr id="0" name=""/>
        <dsp:cNvSpPr/>
      </dsp:nvSpPr>
      <dsp:spPr>
        <a:xfrm>
          <a:off x="3270095" y="1168596"/>
          <a:ext cx="1994647" cy="985105"/>
        </a:xfrm>
        <a:prstGeom prst="roundRect">
          <a:avLst>
            <a:gd name="adj" fmla="val 10000"/>
          </a:avLst>
        </a:prstGeom>
        <a:solidFill>
          <a:srgbClr val="1765A7"/>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de-DE" sz="1600" kern="1200" dirty="0">
              <a:solidFill>
                <a:schemeClr val="tx1"/>
              </a:solidFill>
              <a:latin typeface="Helvetica"/>
            </a:rPr>
            <a:t>Intervention: </a:t>
          </a:r>
          <a:r>
            <a:rPr lang="de-DE" sz="1600" kern="1200" dirty="0">
              <a:latin typeface="Helvetica"/>
            </a:rPr>
            <a:t>Information </a:t>
          </a:r>
          <a:r>
            <a:rPr lang="de-DE" sz="1600" kern="1200" dirty="0" err="1">
              <a:latin typeface="Helvetica"/>
            </a:rPr>
            <a:t>about</a:t>
          </a:r>
          <a:r>
            <a:rPr lang="de-DE" sz="1600" kern="1200" dirty="0">
              <a:latin typeface="Helvetica"/>
            </a:rPr>
            <a:t> </a:t>
          </a:r>
          <a:r>
            <a:rPr lang="de-DE" sz="1600" kern="1200" dirty="0" err="1">
              <a:latin typeface="Helvetica"/>
            </a:rPr>
            <a:t>actual</a:t>
          </a:r>
          <a:r>
            <a:rPr lang="de-DE" sz="1600" kern="1200" dirty="0">
              <a:latin typeface="Helvetica"/>
            </a:rPr>
            <a:t> </a:t>
          </a:r>
          <a:r>
            <a:rPr lang="de-DE" sz="1600" kern="1200" dirty="0" err="1">
              <a:latin typeface="Helvetica"/>
            </a:rPr>
            <a:t>substance</a:t>
          </a:r>
          <a:r>
            <a:rPr lang="de-DE" sz="1600" kern="1200" dirty="0">
              <a:latin typeface="Helvetica"/>
            </a:rPr>
            <a:t> </a:t>
          </a:r>
          <a:r>
            <a:rPr lang="de-DE" sz="1600" kern="1200" dirty="0" err="1">
              <a:latin typeface="Helvetica"/>
            </a:rPr>
            <a:t>use</a:t>
          </a:r>
          <a:endParaRPr lang="de-DE" sz="1600" kern="1200" dirty="0">
            <a:latin typeface="Helvetica"/>
          </a:endParaRPr>
        </a:p>
      </dsp:txBody>
      <dsp:txXfrm>
        <a:off x="3298948" y="1197449"/>
        <a:ext cx="1936941" cy="927399"/>
      </dsp:txXfrm>
    </dsp:sp>
    <dsp:sp modelId="{08332190-346B-4BB3-8A8B-04AC4C2F8B6D}">
      <dsp:nvSpPr>
        <dsp:cNvPr id="0" name=""/>
        <dsp:cNvSpPr/>
      </dsp:nvSpPr>
      <dsp:spPr>
        <a:xfrm>
          <a:off x="5566753" y="1720162"/>
          <a:ext cx="2243978" cy="1850813"/>
        </a:xfrm>
        <a:prstGeom prst="roundRect">
          <a:avLst>
            <a:gd name="adj" fmla="val 10000"/>
          </a:avLst>
        </a:prstGeom>
        <a:solidFill>
          <a:schemeClr val="lt1">
            <a:alpha val="90000"/>
            <a:hueOff val="0"/>
            <a:satOff val="0"/>
            <a:lumOff val="0"/>
            <a:alphaOff val="0"/>
          </a:schemeClr>
        </a:solidFill>
        <a:ln w="25400" cap="flat" cmpd="sng" algn="ctr">
          <a:solidFill>
            <a:srgbClr val="1763AA"/>
          </a:solidFill>
          <a:prstDash val="solid"/>
        </a:ln>
        <a:effectLst/>
      </dsp:spPr>
      <dsp:style>
        <a:lnRef idx="2">
          <a:scrgbClr r="0" g="0" b="0"/>
        </a:lnRef>
        <a:fillRef idx="1">
          <a:scrgbClr r="0" g="0" b="0"/>
        </a:fillRef>
        <a:effectRef idx="0">
          <a:scrgbClr r="0" g="0" b="0"/>
        </a:effectRef>
        <a:fontRef idx="minor"/>
      </dsp:style>
      <dsp:txBody>
        <a:bodyPr spcFirstLastPara="0" vert="horz" wrap="square" lIns="28575" tIns="28575" rIns="28575" bIns="28575" numCol="1" spcCol="1270" anchor="t" anchorCtr="0">
          <a:noAutofit/>
        </a:bodyPr>
        <a:lstStyle/>
        <a:p>
          <a:pPr marL="114300" lvl="1" indent="-114300" algn="l" defTabSz="666750">
            <a:lnSpc>
              <a:spcPct val="90000"/>
            </a:lnSpc>
            <a:spcBef>
              <a:spcPct val="0"/>
            </a:spcBef>
            <a:spcAft>
              <a:spcPct val="15000"/>
            </a:spcAft>
            <a:buChar char="•"/>
          </a:pPr>
          <a:endParaRPr lang="de-DE" sz="1500" kern="1200" dirty="0">
            <a:latin typeface="Helvetica"/>
          </a:endParaRPr>
        </a:p>
        <a:p>
          <a:pPr marL="114300" lvl="1" indent="-114300" algn="l" defTabSz="666750">
            <a:lnSpc>
              <a:spcPct val="90000"/>
            </a:lnSpc>
            <a:spcBef>
              <a:spcPct val="0"/>
            </a:spcBef>
            <a:spcAft>
              <a:spcPct val="15000"/>
            </a:spcAft>
            <a:buChar char="•"/>
          </a:pPr>
          <a:endParaRPr lang="de-DE" sz="1500" kern="1200" dirty="0">
            <a:latin typeface="Helvetica"/>
          </a:endParaRPr>
        </a:p>
        <a:p>
          <a:pPr marL="114300" lvl="1" indent="-114300" algn="l" defTabSz="666750">
            <a:lnSpc>
              <a:spcPct val="90000"/>
            </a:lnSpc>
            <a:spcBef>
              <a:spcPct val="0"/>
            </a:spcBef>
            <a:spcAft>
              <a:spcPct val="15000"/>
            </a:spcAft>
            <a:buChar char="•"/>
          </a:pPr>
          <a:r>
            <a:rPr lang="de-DE" sz="1500" kern="1200" dirty="0">
              <a:latin typeface="Helvetica"/>
            </a:rPr>
            <a:t>Chance </a:t>
          </a:r>
          <a:r>
            <a:rPr lang="de-DE" sz="1500" kern="1200" dirty="0" err="1">
              <a:latin typeface="Helvetica"/>
            </a:rPr>
            <a:t>of</a:t>
          </a:r>
          <a:r>
            <a:rPr lang="de-DE" sz="1500" kern="1200" dirty="0">
              <a:latin typeface="Helvetica"/>
            </a:rPr>
            <a:t> </a:t>
          </a:r>
          <a:r>
            <a:rPr lang="de-DE" sz="1500" kern="1200" dirty="0" err="1">
              <a:latin typeface="Helvetica"/>
            </a:rPr>
            <a:t>perception</a:t>
          </a:r>
          <a:r>
            <a:rPr lang="de-DE" sz="1500" kern="1200" dirty="0">
              <a:latin typeface="Helvetica"/>
            </a:rPr>
            <a:t> </a:t>
          </a:r>
          <a:r>
            <a:rPr lang="de-DE" sz="1500" kern="1200" dirty="0" err="1">
              <a:latin typeface="Helvetica"/>
            </a:rPr>
            <a:t>and</a:t>
          </a:r>
          <a:r>
            <a:rPr lang="de-DE" sz="1500" kern="1200" dirty="0">
              <a:latin typeface="Helvetica"/>
            </a:rPr>
            <a:t> </a:t>
          </a:r>
          <a:r>
            <a:rPr lang="de-DE" sz="1500" kern="1200" dirty="0" err="1">
              <a:latin typeface="Helvetica"/>
            </a:rPr>
            <a:t>adjustment</a:t>
          </a:r>
          <a:r>
            <a:rPr lang="de-DE" sz="1500" kern="1200" dirty="0">
              <a:latin typeface="Helvetica"/>
            </a:rPr>
            <a:t> </a:t>
          </a:r>
          <a:r>
            <a:rPr lang="de-DE" sz="1500" kern="1200" dirty="0" err="1">
              <a:latin typeface="Helvetica"/>
            </a:rPr>
            <a:t>of</a:t>
          </a:r>
          <a:r>
            <a:rPr lang="de-DE" sz="1500" kern="1200" dirty="0">
              <a:latin typeface="Helvetica"/>
            </a:rPr>
            <a:t> personal </a:t>
          </a:r>
          <a:r>
            <a:rPr lang="de-DE" sz="1500" kern="1200" dirty="0" err="1">
              <a:latin typeface="Helvetica"/>
            </a:rPr>
            <a:t>behaviour</a:t>
          </a:r>
          <a:endParaRPr lang="de-DE" sz="1500" kern="1200" dirty="0">
            <a:latin typeface="Helvetica"/>
          </a:endParaRPr>
        </a:p>
      </dsp:txBody>
      <dsp:txXfrm>
        <a:off x="5609345" y="1762754"/>
        <a:ext cx="2158794" cy="1369026"/>
      </dsp:txXfrm>
    </dsp:sp>
    <dsp:sp modelId="{0DBA6365-3A28-492B-A32D-45747C988289}">
      <dsp:nvSpPr>
        <dsp:cNvPr id="0" name=""/>
        <dsp:cNvSpPr/>
      </dsp:nvSpPr>
      <dsp:spPr>
        <a:xfrm>
          <a:off x="5874687" y="4003383"/>
          <a:ext cx="1994647" cy="793205"/>
        </a:xfrm>
        <a:prstGeom prst="roundRect">
          <a:avLst>
            <a:gd name="adj" fmla="val 10000"/>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9535" tIns="59690" rIns="89535" bIns="59690" numCol="1" spcCol="1270" anchor="ctr" anchorCtr="0">
          <a:noAutofit/>
        </a:bodyPr>
        <a:lstStyle/>
        <a:p>
          <a:pPr marL="0" lvl="0" indent="0" algn="ctr" defTabSz="2089150">
            <a:lnSpc>
              <a:spcPct val="90000"/>
            </a:lnSpc>
            <a:spcBef>
              <a:spcPct val="0"/>
            </a:spcBef>
            <a:spcAft>
              <a:spcPct val="35000"/>
            </a:spcAft>
            <a:buNone/>
          </a:pPr>
          <a:endParaRPr lang="de-DE" sz="4700" kern="1200" dirty="0">
            <a:latin typeface="Helvetica"/>
          </a:endParaRPr>
        </a:p>
      </dsp:txBody>
      <dsp:txXfrm>
        <a:off x="5897919" y="4026615"/>
        <a:ext cx="1948183" cy="7467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839E1F-ACC0-43DA-9293-C975014DFEBE}">
      <dsp:nvSpPr>
        <dsp:cNvPr id="0" name=""/>
        <dsp:cNvSpPr/>
      </dsp:nvSpPr>
      <dsp:spPr>
        <a:xfrm>
          <a:off x="1138761" y="3228"/>
          <a:ext cx="6003396" cy="754954"/>
        </a:xfrm>
        <a:prstGeom prst="roundRect">
          <a:avLst>
            <a:gd name="adj" fmla="val 10000"/>
          </a:avLst>
        </a:prstGeom>
        <a:solidFill>
          <a:srgbClr val="1763AA"/>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kern="1200" dirty="0" err="1"/>
            <a:t>Recruitment</a:t>
          </a:r>
          <a:r>
            <a:rPr lang="de-DE" sz="1800" kern="1200" dirty="0"/>
            <a:t> </a:t>
          </a:r>
          <a:r>
            <a:rPr lang="de-DE" sz="1800" kern="1200" dirty="0" err="1"/>
            <a:t>of</a:t>
          </a:r>
          <a:r>
            <a:rPr lang="de-DE" sz="1800" kern="1200" dirty="0"/>
            <a:t> </a:t>
          </a:r>
          <a:r>
            <a:rPr lang="de-DE" sz="1800" kern="1200" dirty="0" err="1"/>
            <a:t>participants</a:t>
          </a:r>
          <a:r>
            <a:rPr lang="de-DE" sz="1800" kern="1200" dirty="0"/>
            <a:t>/ Web-</a:t>
          </a:r>
          <a:r>
            <a:rPr lang="de-DE" sz="1800" kern="1200" dirty="0" err="1"/>
            <a:t>based</a:t>
          </a:r>
          <a:r>
            <a:rPr lang="de-DE" sz="1800" kern="1200" dirty="0"/>
            <a:t> </a:t>
          </a:r>
          <a:r>
            <a:rPr lang="de-DE" sz="1800" kern="1200" dirty="0" err="1"/>
            <a:t>baseline</a:t>
          </a:r>
          <a:r>
            <a:rPr lang="de-DE" sz="1800" kern="1200" dirty="0"/>
            <a:t> </a:t>
          </a:r>
          <a:r>
            <a:rPr lang="de-DE" sz="1800" kern="1200" dirty="0" err="1"/>
            <a:t>survey</a:t>
          </a:r>
          <a:r>
            <a:rPr lang="de-DE" sz="1800" kern="1200" dirty="0"/>
            <a:t> </a:t>
          </a:r>
        </a:p>
        <a:p>
          <a:pPr marL="0" lvl="0" indent="0" algn="ctr" defTabSz="800100">
            <a:lnSpc>
              <a:spcPct val="90000"/>
            </a:lnSpc>
            <a:spcBef>
              <a:spcPct val="0"/>
            </a:spcBef>
            <a:spcAft>
              <a:spcPct val="35000"/>
            </a:spcAft>
            <a:buNone/>
          </a:pPr>
          <a:r>
            <a:rPr lang="de-DE" sz="1800" kern="1200" dirty="0"/>
            <a:t> Wintersemester 2013/2014</a:t>
          </a:r>
        </a:p>
      </dsp:txBody>
      <dsp:txXfrm>
        <a:off x="1160873" y="25340"/>
        <a:ext cx="5959172" cy="710730"/>
      </dsp:txXfrm>
    </dsp:sp>
    <dsp:sp modelId="{B4BF4026-330B-4D5B-9B8E-31BE11D2DA59}">
      <dsp:nvSpPr>
        <dsp:cNvPr id="0" name=""/>
        <dsp:cNvSpPr/>
      </dsp:nvSpPr>
      <dsp:spPr>
        <a:xfrm rot="5400000">
          <a:off x="3998906" y="777057"/>
          <a:ext cx="283107" cy="339729"/>
        </a:xfrm>
        <a:prstGeom prst="rightArrow">
          <a:avLst>
            <a:gd name="adj1" fmla="val 60000"/>
            <a:gd name="adj2" fmla="val 50000"/>
          </a:avLst>
        </a:prstGeom>
        <a:solidFill>
          <a:srgbClr val="BEBEBE"/>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de-DE" sz="1800" kern="1200"/>
        </a:p>
      </dsp:txBody>
      <dsp:txXfrm rot="-5400000">
        <a:off x="4038541" y="805368"/>
        <a:ext cx="203837" cy="198175"/>
      </dsp:txXfrm>
    </dsp:sp>
    <dsp:sp modelId="{84D28FA0-1B4D-4F74-920B-2BC42AA276DB}">
      <dsp:nvSpPr>
        <dsp:cNvPr id="0" name=""/>
        <dsp:cNvSpPr/>
      </dsp:nvSpPr>
      <dsp:spPr>
        <a:xfrm>
          <a:off x="1138761" y="1135660"/>
          <a:ext cx="6003396" cy="754954"/>
        </a:xfrm>
        <a:prstGeom prst="roundRect">
          <a:avLst>
            <a:gd name="adj" fmla="val 10000"/>
          </a:avLst>
        </a:prstGeom>
        <a:solidFill>
          <a:srgbClr val="1763AA"/>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kern="1200" dirty="0"/>
            <a:t>Web-</a:t>
          </a:r>
          <a:r>
            <a:rPr lang="de-DE" sz="1800" kern="1200" dirty="0" err="1"/>
            <a:t>based</a:t>
          </a:r>
          <a:r>
            <a:rPr lang="de-DE" sz="1800" kern="1200" dirty="0"/>
            <a:t> </a:t>
          </a:r>
          <a:r>
            <a:rPr lang="de-DE" sz="1800" kern="1200" dirty="0" err="1"/>
            <a:t>intervention</a:t>
          </a:r>
          <a:r>
            <a:rPr lang="de-DE" sz="1800" kern="1200" dirty="0"/>
            <a:t> </a:t>
          </a:r>
          <a:r>
            <a:rPr lang="de-DE" sz="1800" kern="1200" dirty="0" err="1"/>
            <a:t>for</a:t>
          </a:r>
          <a:r>
            <a:rPr lang="de-DE" sz="1800" kern="1200" dirty="0"/>
            <a:t> </a:t>
          </a:r>
          <a:r>
            <a:rPr lang="de-DE" sz="1800" kern="1200" dirty="0" err="1"/>
            <a:t>intervention</a:t>
          </a:r>
          <a:r>
            <a:rPr lang="de-DE" sz="1800" kern="1200" dirty="0"/>
            <a:t> </a:t>
          </a:r>
          <a:r>
            <a:rPr lang="de-DE" sz="1800" kern="1200" dirty="0" err="1"/>
            <a:t>group</a:t>
          </a:r>
          <a:endParaRPr lang="de-DE" sz="1800" kern="1200" dirty="0"/>
        </a:p>
        <a:p>
          <a:pPr marL="0" lvl="0" indent="0" algn="ctr" defTabSz="800100">
            <a:lnSpc>
              <a:spcPct val="90000"/>
            </a:lnSpc>
            <a:spcBef>
              <a:spcPct val="0"/>
            </a:spcBef>
            <a:spcAft>
              <a:spcPct val="35000"/>
            </a:spcAft>
            <a:buNone/>
          </a:pPr>
          <a:r>
            <a:rPr lang="de-DE" sz="1800" kern="1200" dirty="0"/>
            <a:t>Spring 2014</a:t>
          </a:r>
        </a:p>
      </dsp:txBody>
      <dsp:txXfrm>
        <a:off x="1160873" y="1157772"/>
        <a:ext cx="5959172" cy="710730"/>
      </dsp:txXfrm>
    </dsp:sp>
    <dsp:sp modelId="{D40E0A82-63E9-40E0-9A5A-BC0C34EDC25B}">
      <dsp:nvSpPr>
        <dsp:cNvPr id="0" name=""/>
        <dsp:cNvSpPr/>
      </dsp:nvSpPr>
      <dsp:spPr>
        <a:xfrm rot="5400000">
          <a:off x="3998906" y="1909488"/>
          <a:ext cx="283107" cy="339729"/>
        </a:xfrm>
        <a:prstGeom prst="rightArrow">
          <a:avLst>
            <a:gd name="adj1" fmla="val 60000"/>
            <a:gd name="adj2" fmla="val 50000"/>
          </a:avLst>
        </a:prstGeom>
        <a:solidFill>
          <a:srgbClr val="BEBEBE"/>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de-DE" sz="1800" kern="1200"/>
        </a:p>
      </dsp:txBody>
      <dsp:txXfrm rot="-5400000">
        <a:off x="4038541" y="1937799"/>
        <a:ext cx="203837" cy="198175"/>
      </dsp:txXfrm>
    </dsp:sp>
    <dsp:sp modelId="{E612052C-7E09-4991-BAD1-84FF1059583E}">
      <dsp:nvSpPr>
        <dsp:cNvPr id="0" name=""/>
        <dsp:cNvSpPr/>
      </dsp:nvSpPr>
      <dsp:spPr>
        <a:xfrm>
          <a:off x="1138761" y="2268091"/>
          <a:ext cx="6003396" cy="754954"/>
        </a:xfrm>
        <a:prstGeom prst="roundRect">
          <a:avLst>
            <a:gd name="adj" fmla="val 10000"/>
          </a:avLst>
        </a:prstGeom>
        <a:solidFill>
          <a:srgbClr val="1763AA"/>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kern="1200" dirty="0"/>
            <a:t>Follow-</a:t>
          </a:r>
          <a:r>
            <a:rPr lang="de-DE" sz="1800" kern="1200" dirty="0" err="1"/>
            <a:t>up</a:t>
          </a:r>
          <a:r>
            <a:rPr lang="de-DE" sz="1800" kern="1200" dirty="0"/>
            <a:t> </a:t>
          </a:r>
          <a:r>
            <a:rPr lang="de-DE" sz="1800" kern="1200" dirty="0" err="1"/>
            <a:t>assessment</a:t>
          </a:r>
          <a:r>
            <a:rPr lang="de-DE" sz="1800" kern="1200" dirty="0"/>
            <a:t> (</a:t>
          </a:r>
          <a:r>
            <a:rPr lang="de-DE" sz="1800" kern="1200" dirty="0" err="1"/>
            <a:t>intervention</a:t>
          </a:r>
          <a:r>
            <a:rPr lang="de-DE" sz="1800" kern="1200" dirty="0"/>
            <a:t> </a:t>
          </a:r>
          <a:r>
            <a:rPr lang="de-DE" sz="1800" kern="1200" dirty="0" err="1"/>
            <a:t>and</a:t>
          </a:r>
          <a:r>
            <a:rPr lang="de-DE" sz="1800" kern="1200" dirty="0"/>
            <a:t> </a:t>
          </a:r>
          <a:r>
            <a:rPr lang="de-DE" sz="1800" kern="1200" dirty="0" err="1"/>
            <a:t>control</a:t>
          </a:r>
          <a:r>
            <a:rPr lang="de-DE" sz="1800" kern="1200" dirty="0"/>
            <a:t> </a:t>
          </a:r>
          <a:r>
            <a:rPr lang="de-DE" sz="1800" kern="1200" dirty="0" err="1"/>
            <a:t>groups</a:t>
          </a:r>
          <a:r>
            <a:rPr lang="de-DE" sz="1800" kern="1200" dirty="0"/>
            <a:t>)  </a:t>
          </a:r>
        </a:p>
        <a:p>
          <a:pPr marL="0" lvl="0" indent="0" algn="ctr" defTabSz="800100">
            <a:lnSpc>
              <a:spcPct val="90000"/>
            </a:lnSpc>
            <a:spcBef>
              <a:spcPct val="0"/>
            </a:spcBef>
            <a:spcAft>
              <a:spcPct val="35000"/>
            </a:spcAft>
            <a:buNone/>
          </a:pPr>
          <a:r>
            <a:rPr lang="de-DE" sz="1800" kern="1200" dirty="0"/>
            <a:t>Sommersemester 2014</a:t>
          </a:r>
        </a:p>
      </dsp:txBody>
      <dsp:txXfrm>
        <a:off x="1160873" y="2290203"/>
        <a:ext cx="5959172" cy="710730"/>
      </dsp:txXfrm>
    </dsp:sp>
    <dsp:sp modelId="{4A5747FE-FF34-4971-9741-42B9C7722176}">
      <dsp:nvSpPr>
        <dsp:cNvPr id="0" name=""/>
        <dsp:cNvSpPr/>
      </dsp:nvSpPr>
      <dsp:spPr>
        <a:xfrm rot="5400000">
          <a:off x="3998906" y="3041920"/>
          <a:ext cx="283107" cy="339729"/>
        </a:xfrm>
        <a:prstGeom prst="rightArrow">
          <a:avLst>
            <a:gd name="adj1" fmla="val 60000"/>
            <a:gd name="adj2" fmla="val 50000"/>
          </a:avLst>
        </a:prstGeom>
        <a:solidFill>
          <a:srgbClr val="BEBEBE"/>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de-DE" sz="1800" kern="1200"/>
        </a:p>
      </dsp:txBody>
      <dsp:txXfrm rot="-5400000">
        <a:off x="4038541" y="3070231"/>
        <a:ext cx="203837" cy="198175"/>
      </dsp:txXfrm>
    </dsp:sp>
    <dsp:sp modelId="{E285F3F4-6C7E-45A6-96A2-16D1558513CD}">
      <dsp:nvSpPr>
        <dsp:cNvPr id="0" name=""/>
        <dsp:cNvSpPr/>
      </dsp:nvSpPr>
      <dsp:spPr>
        <a:xfrm>
          <a:off x="1138761" y="3400523"/>
          <a:ext cx="6003396" cy="754954"/>
        </a:xfrm>
        <a:prstGeom prst="roundRect">
          <a:avLst>
            <a:gd name="adj" fmla="val 10000"/>
          </a:avLst>
        </a:prstGeom>
        <a:solidFill>
          <a:srgbClr val="1763AA"/>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kern="1200" dirty="0" err="1"/>
            <a:t>Delayed</a:t>
          </a:r>
          <a:r>
            <a:rPr lang="de-DE" sz="1800" kern="1200" dirty="0"/>
            <a:t> </a:t>
          </a:r>
          <a:r>
            <a:rPr lang="de-DE" sz="1800" kern="1200" dirty="0" err="1"/>
            <a:t>intervention</a:t>
          </a:r>
          <a:r>
            <a:rPr lang="de-DE" sz="1800" kern="1200" dirty="0"/>
            <a:t> </a:t>
          </a:r>
          <a:r>
            <a:rPr lang="de-DE" sz="1800" kern="1200" dirty="0" err="1"/>
            <a:t>control</a:t>
          </a:r>
          <a:r>
            <a:rPr lang="de-DE" sz="1800" kern="1200" dirty="0"/>
            <a:t> </a:t>
          </a:r>
          <a:r>
            <a:rPr lang="de-DE" sz="1800" kern="1200" dirty="0" err="1"/>
            <a:t>group</a:t>
          </a:r>
          <a:endParaRPr lang="de-DE" sz="1800" kern="1200" dirty="0"/>
        </a:p>
        <a:p>
          <a:pPr marL="0" lvl="0" indent="0" algn="ctr" defTabSz="800100">
            <a:lnSpc>
              <a:spcPct val="90000"/>
            </a:lnSpc>
            <a:spcBef>
              <a:spcPct val="0"/>
            </a:spcBef>
            <a:spcAft>
              <a:spcPct val="35000"/>
            </a:spcAft>
            <a:buNone/>
          </a:pPr>
          <a:r>
            <a:rPr lang="de-DE" sz="1800" kern="1200" dirty="0"/>
            <a:t>September/</a:t>
          </a:r>
          <a:r>
            <a:rPr lang="de-DE" sz="1800" kern="1200" dirty="0" err="1"/>
            <a:t>October</a:t>
          </a:r>
          <a:r>
            <a:rPr lang="de-DE" sz="1800" kern="1200" dirty="0"/>
            <a:t> 2014</a:t>
          </a:r>
        </a:p>
      </dsp:txBody>
      <dsp:txXfrm>
        <a:off x="1160873" y="3422635"/>
        <a:ext cx="5959172" cy="710730"/>
      </dsp:txXfrm>
    </dsp:sp>
    <dsp:sp modelId="{C86C67E8-7F93-400F-B8BD-2B7EE0AD7F23}">
      <dsp:nvSpPr>
        <dsp:cNvPr id="0" name=""/>
        <dsp:cNvSpPr/>
      </dsp:nvSpPr>
      <dsp:spPr>
        <a:xfrm rot="5400000">
          <a:off x="3998906" y="4174351"/>
          <a:ext cx="283107" cy="339729"/>
        </a:xfrm>
        <a:prstGeom prst="rightArrow">
          <a:avLst>
            <a:gd name="adj1" fmla="val 60000"/>
            <a:gd name="adj2" fmla="val 50000"/>
          </a:avLst>
        </a:prstGeom>
        <a:solidFill>
          <a:srgbClr val="BEBEBE"/>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de-DE" sz="1500" kern="1200"/>
        </a:p>
      </dsp:txBody>
      <dsp:txXfrm rot="-5400000">
        <a:off x="4038541" y="4202662"/>
        <a:ext cx="203837" cy="198175"/>
      </dsp:txXfrm>
    </dsp:sp>
    <dsp:sp modelId="{F18F47AC-1494-4363-9B4F-C8420F8A29CE}">
      <dsp:nvSpPr>
        <dsp:cNvPr id="0" name=""/>
        <dsp:cNvSpPr/>
      </dsp:nvSpPr>
      <dsp:spPr>
        <a:xfrm>
          <a:off x="1138761" y="4532954"/>
          <a:ext cx="6003396" cy="754954"/>
        </a:xfrm>
        <a:prstGeom prst="roundRect">
          <a:avLst>
            <a:gd name="adj" fmla="val 10000"/>
          </a:avLst>
        </a:prstGeom>
        <a:solidFill>
          <a:srgbClr val="1763AA"/>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kern="1200" dirty="0"/>
            <a:t>Providing </a:t>
          </a:r>
          <a:r>
            <a:rPr lang="de-DE" sz="1800" kern="1200" dirty="0" err="1"/>
            <a:t>website</a:t>
          </a:r>
          <a:r>
            <a:rPr lang="de-DE" sz="1800" kern="1200" dirty="0"/>
            <a:t> </a:t>
          </a:r>
          <a:r>
            <a:rPr lang="de-DE" sz="1800" kern="1200" dirty="0" err="1"/>
            <a:t>including</a:t>
          </a:r>
          <a:r>
            <a:rPr lang="de-DE" sz="1800" kern="1200" dirty="0"/>
            <a:t> </a:t>
          </a:r>
          <a:r>
            <a:rPr lang="de-DE" sz="1800" kern="1200" dirty="0" err="1"/>
            <a:t>results</a:t>
          </a:r>
          <a:r>
            <a:rPr lang="de-DE" sz="1800" kern="1200" dirty="0"/>
            <a:t> </a:t>
          </a:r>
          <a:r>
            <a:rPr lang="de-DE" sz="1800" kern="1200" dirty="0" err="1"/>
            <a:t>and</a:t>
          </a:r>
          <a:r>
            <a:rPr lang="de-DE" sz="1800" kern="1200" dirty="0"/>
            <a:t> </a:t>
          </a:r>
          <a:r>
            <a:rPr lang="de-DE" sz="1800" kern="1200" dirty="0" err="1"/>
            <a:t>recommendations</a:t>
          </a:r>
          <a:r>
            <a:rPr lang="de-DE" sz="1800" kern="1200" dirty="0"/>
            <a:t> </a:t>
          </a:r>
          <a:r>
            <a:rPr lang="de-DE" sz="1800" kern="1200" dirty="0" err="1"/>
            <a:t>Beginning</a:t>
          </a:r>
          <a:r>
            <a:rPr lang="de-DE" sz="1800" kern="1200" dirty="0"/>
            <a:t> </a:t>
          </a:r>
          <a:r>
            <a:rPr lang="de-DE" sz="1800" kern="1200" dirty="0" err="1"/>
            <a:t>of</a:t>
          </a:r>
          <a:r>
            <a:rPr lang="de-DE" sz="1800" kern="1200" dirty="0"/>
            <a:t> 2015</a:t>
          </a:r>
        </a:p>
      </dsp:txBody>
      <dsp:txXfrm>
        <a:off x="1160873" y="4555066"/>
        <a:ext cx="5959172" cy="71073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0.9</cdr:x>
      <cdr:y>0.58174</cdr:y>
    </cdr:from>
    <cdr:to>
      <cdr:x>1</cdr:x>
      <cdr:y>0.75878</cdr:y>
    </cdr:to>
    <cdr:sp macro="" textlink="">
      <cdr:nvSpPr>
        <cdr:cNvPr id="2" name="Textfeld 1"/>
        <cdr:cNvSpPr txBox="1"/>
      </cdr:nvSpPr>
      <cdr:spPr>
        <a:xfrm xmlns:a="http://schemas.openxmlformats.org/drawingml/2006/main">
          <a:off x="8604448" y="300459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de-DE"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1BC1EB-8AC4-4F18-8478-6CD9479B5EA4}" type="datetimeFigureOut">
              <a:rPr lang="de-DE" smtClean="0"/>
              <a:t>22.10.2017</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ACE450-D3D3-4B53-85D9-38E22CCDF256}" type="slidenum">
              <a:rPr lang="de-DE" smtClean="0"/>
              <a:t>‹Nr.›</a:t>
            </a:fld>
            <a:endParaRPr lang="de-DE"/>
          </a:p>
        </p:txBody>
      </p:sp>
    </p:spTree>
    <p:extLst>
      <p:ext uri="{BB962C8B-B14F-4D97-AF65-F5344CB8AC3E}">
        <p14:creationId xmlns:p14="http://schemas.microsoft.com/office/powerpoint/2010/main" val="2203051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solidFill>
                  <a:prstClr val="black"/>
                </a:solidFill>
              </a:rPr>
              <a:pPr>
                <a:defRPr/>
              </a:pPr>
              <a:t>1</a:t>
            </a:fld>
            <a:endParaRPr lang="de-DE">
              <a:solidFill>
                <a:prstClr val="black"/>
              </a:solidFill>
            </a:endParaRPr>
          </a:p>
        </p:txBody>
      </p:sp>
    </p:spTree>
    <p:extLst>
      <p:ext uri="{BB962C8B-B14F-4D97-AF65-F5344CB8AC3E}">
        <p14:creationId xmlns:p14="http://schemas.microsoft.com/office/powerpoint/2010/main" val="1484111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solidFill>
                  <a:schemeClr val="tx1"/>
                </a:solidFill>
                <a:effectLst/>
                <a:latin typeface="+mn-lt"/>
                <a:ea typeface="+mn-ea"/>
                <a:cs typeface="+mn-cs"/>
              </a:rPr>
              <a:t>So much about the prevalence. Now I want to move on to the perceptions of peers use and if those differ from the personal use estimate.  For this, we calculated Self-other-discrepancies among students, which means whether the students rated the use of their peers as higher than their own use. And this was true for the majority in regard to alcohol.</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Just to explain why I present gender-specific data for the alcohol-specific measurements: </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We found that the majority of the female students (50%) drank two and 54% of the male students consumed three drinks per occasion. </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Anyway, regarding cannabis we found that 46% of the students viewed their peers to use more than themselves were using.</a:t>
            </a:r>
            <a:endParaRPr lang="de-DE" sz="1200" kern="1200" dirty="0">
              <a:solidFill>
                <a:schemeClr val="tx1"/>
              </a:solidFill>
              <a:effectLst/>
              <a:latin typeface="+mn-lt"/>
              <a:ea typeface="+mn-ea"/>
              <a:cs typeface="+mn-cs"/>
            </a:endParaRPr>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10</a:t>
            </a:fld>
            <a:endParaRPr lang="de-DE"/>
          </a:p>
        </p:txBody>
      </p:sp>
    </p:spTree>
    <p:extLst>
      <p:ext uri="{BB962C8B-B14F-4D97-AF65-F5344CB8AC3E}">
        <p14:creationId xmlns:p14="http://schemas.microsoft.com/office/powerpoint/2010/main" val="1538393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solidFill>
                  <a:schemeClr val="tx1"/>
                </a:solidFill>
                <a:effectLst/>
                <a:latin typeface="+mn-lt"/>
                <a:ea typeface="+mn-ea"/>
                <a:cs typeface="+mn-cs"/>
              </a:rPr>
              <a:t>For alcohol use we calculated a binary dependent variable based on the aforementioned cut off – 2 drinks per occasion for females and 3 for males - and studied whether students with a higher perception of peer alcohol use show a higher odds to drink more than the cut off. </a:t>
            </a:r>
            <a:r>
              <a:rPr lang="en-GB" sz="1200" kern="1200" dirty="0">
                <a:solidFill>
                  <a:schemeClr val="tx1"/>
                </a:solidFill>
                <a:effectLst/>
                <a:latin typeface="+mn-lt"/>
                <a:ea typeface="+mn-ea"/>
                <a:cs typeface="+mn-cs"/>
              </a:rPr>
              <a:t>For this we conducted a binary logistic regression analyses.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findings show that </a:t>
            </a:r>
            <a:r>
              <a:rPr lang="en-US" sz="1200" kern="1200" dirty="0">
                <a:solidFill>
                  <a:schemeClr val="tx1"/>
                </a:solidFill>
                <a:effectLst/>
                <a:latin typeface="+mn-lt"/>
                <a:ea typeface="+mn-ea"/>
                <a:cs typeface="+mn-cs"/>
              </a:rPr>
              <a:t>for both female and male students</a:t>
            </a:r>
            <a:r>
              <a:rPr lang="en-GB" sz="1200" kern="1200" dirty="0">
                <a:solidFill>
                  <a:schemeClr val="tx1"/>
                </a:solidFill>
                <a:effectLst/>
                <a:latin typeface="+mn-lt"/>
                <a:ea typeface="+mn-ea"/>
                <a:cs typeface="+mn-cs"/>
              </a:rPr>
              <a:t> the perceived behaviour of peers is a significant and positive predictor of own behaviour even when adjusted for university, gender, age, year of study and living situation. Per one unit increase on the perceived alcohol use scale female students have a 1.64 times higher likelihood to drink more than 2 drinks per occasion. Per one unit increase on the perceived alcohol use scale male students have a 1.72 times higher likelihood to drink more than 3 drinks per occasion.</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regard to cannabis use we also found an association.</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Students who thought that the majority used cannabis at least once in the last two months were more likely to use cannabis on their own.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Just to be said that we cannot tell whether the misperception influences the personal substance use which would be a misperceptions bias or the influence might be the other way around which would be a social projection bias. </a:t>
            </a: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11</a:t>
            </a:fld>
            <a:endParaRPr lang="de-DE"/>
          </a:p>
        </p:txBody>
      </p:sp>
    </p:spTree>
    <p:extLst>
      <p:ext uri="{BB962C8B-B14F-4D97-AF65-F5344CB8AC3E}">
        <p14:creationId xmlns:p14="http://schemas.microsoft.com/office/powerpoint/2010/main" val="3377481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a:solidFill>
                  <a:schemeClr val="tx1"/>
                </a:solidFill>
                <a:effectLst/>
                <a:latin typeface="+mn-lt"/>
                <a:ea typeface="+mn-ea"/>
                <a:cs typeface="+mn-cs"/>
              </a:rPr>
              <a:t>The results of the current study indicate that many German students viewed their peers to have higher alcohol consumption and cannabis use than themselves. This is consistent with previous research into misperceptions of alcohol use in adolescents in Central and Eastern Europe.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study also suggests that these misperceived norms are an important predictor of personal behaviour. Prevention strategies addressing misperceptions in social norms messages may be a viable method to facilitate changes in perceptions and behaviour surrounding substance use in German students.</a:t>
            </a: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DAACE450-D3D3-4B53-85D9-38E22CCDF256}" type="slidenum">
              <a:rPr lang="de-DE" smtClean="0"/>
              <a:t>12</a:t>
            </a:fld>
            <a:endParaRPr lang="de-DE"/>
          </a:p>
        </p:txBody>
      </p:sp>
    </p:spTree>
    <p:extLst>
      <p:ext uri="{BB962C8B-B14F-4D97-AF65-F5344CB8AC3E}">
        <p14:creationId xmlns:p14="http://schemas.microsoft.com/office/powerpoint/2010/main" val="1557691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a:solidFill>
                  <a:schemeClr val="tx1"/>
                </a:solidFill>
                <a:effectLst/>
                <a:latin typeface="+mn-lt"/>
                <a:ea typeface="+mn-ea"/>
                <a:cs typeface="+mn-cs"/>
              </a:rPr>
              <a:t>This is what the gender-specific personalized feedback looked like in the ISPI-intervention. This website provided feedback on </a:t>
            </a:r>
            <a:r>
              <a:rPr lang="en-GB" sz="1200" b="1" kern="1200" dirty="0">
                <a:solidFill>
                  <a:schemeClr val="tx1"/>
                </a:solidFill>
                <a:effectLst/>
                <a:latin typeface="+mn-lt"/>
                <a:ea typeface="+mn-ea"/>
                <a:cs typeface="+mn-cs"/>
              </a:rPr>
              <a:t>various substances</a:t>
            </a:r>
            <a:r>
              <a:rPr lang="en-GB" sz="1200" kern="1200" dirty="0">
                <a:solidFill>
                  <a:schemeClr val="tx1"/>
                </a:solidFill>
                <a:effectLst/>
                <a:latin typeface="+mn-lt"/>
                <a:ea typeface="+mn-ea"/>
                <a:cs typeface="+mn-cs"/>
              </a:rPr>
              <a:t>. Here you can see the feedback for a female student from the University of Applied Sciences in Hamburg, this is what you said: I </a:t>
            </a:r>
            <a:r>
              <a:rPr lang="en-GB" sz="1200" kern="1200" dirty="0" err="1">
                <a:solidFill>
                  <a:schemeClr val="tx1"/>
                </a:solidFill>
                <a:effectLst/>
                <a:latin typeface="+mn-lt"/>
                <a:ea typeface="+mn-ea"/>
                <a:cs typeface="+mn-cs"/>
              </a:rPr>
              <a:t>díd</a:t>
            </a:r>
            <a:r>
              <a:rPr lang="en-GB" sz="1200" kern="1200" dirty="0">
                <a:solidFill>
                  <a:schemeClr val="tx1"/>
                </a:solidFill>
                <a:effectLst/>
                <a:latin typeface="+mn-lt"/>
                <a:ea typeface="+mn-ea"/>
                <a:cs typeface="+mn-cs"/>
              </a:rPr>
              <a:t> not consume any cannabis in the past 2 month. I think that 20% of all </a:t>
            </a:r>
            <a:r>
              <a:rPr lang="en-GB" sz="1200" kern="1200" dirty="0" err="1">
                <a:solidFill>
                  <a:schemeClr val="tx1"/>
                </a:solidFill>
                <a:effectLst/>
                <a:latin typeface="+mn-lt"/>
                <a:ea typeface="+mn-ea"/>
                <a:cs typeface="+mn-cs"/>
              </a:rPr>
              <a:t>feamle</a:t>
            </a:r>
            <a:r>
              <a:rPr lang="en-GB" sz="1200" kern="1200" dirty="0">
                <a:solidFill>
                  <a:schemeClr val="tx1"/>
                </a:solidFill>
                <a:effectLst/>
                <a:latin typeface="+mn-lt"/>
                <a:ea typeface="+mn-ea"/>
                <a:cs typeface="+mn-cs"/>
              </a:rPr>
              <a:t> students at my university consumed cannabis at least once. Then the website provides some information on what the majority of female students (52%) voiced regarding the issue: The majority said, that at least 40% of all female students at this university consumed cannabis at least once in the past 2 months. This information is followed by the actual rate of use, 84% have not used cannabis, and only 16% have used it at least once in the past 2 months.</a:t>
            </a: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13</a:t>
            </a:fld>
            <a:endParaRPr lang="de-DE"/>
          </a:p>
        </p:txBody>
      </p:sp>
    </p:spTree>
    <p:extLst>
      <p:ext uri="{BB962C8B-B14F-4D97-AF65-F5344CB8AC3E}">
        <p14:creationId xmlns:p14="http://schemas.microsoft.com/office/powerpoint/2010/main" val="33237800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a:solidFill>
                  <a:schemeClr val="tx1"/>
                </a:solidFill>
                <a:effectLst/>
                <a:latin typeface="+mn-lt"/>
                <a:ea typeface="+mn-ea"/>
                <a:cs typeface="+mn-cs"/>
              </a:rPr>
              <a:t>This is what the gender-specific personalized feedback looked like in the ISPI-intervention. This website provided feedback on </a:t>
            </a:r>
            <a:r>
              <a:rPr lang="en-GB" sz="1200" b="1" kern="1200" dirty="0">
                <a:solidFill>
                  <a:schemeClr val="tx1"/>
                </a:solidFill>
                <a:effectLst/>
                <a:latin typeface="+mn-lt"/>
                <a:ea typeface="+mn-ea"/>
                <a:cs typeface="+mn-cs"/>
              </a:rPr>
              <a:t>various substances</a:t>
            </a:r>
            <a:r>
              <a:rPr lang="en-GB" sz="1200" kern="1200" dirty="0">
                <a:solidFill>
                  <a:schemeClr val="tx1"/>
                </a:solidFill>
                <a:effectLst/>
                <a:latin typeface="+mn-lt"/>
                <a:ea typeface="+mn-ea"/>
                <a:cs typeface="+mn-cs"/>
              </a:rPr>
              <a:t>. Here you can see the feedback for a female student from the University of Applied Sciences in Hamburg, this is what you said: I </a:t>
            </a:r>
            <a:r>
              <a:rPr lang="en-GB" sz="1200" kern="1200" dirty="0" err="1">
                <a:solidFill>
                  <a:schemeClr val="tx1"/>
                </a:solidFill>
                <a:effectLst/>
                <a:latin typeface="+mn-lt"/>
                <a:ea typeface="+mn-ea"/>
                <a:cs typeface="+mn-cs"/>
              </a:rPr>
              <a:t>díd</a:t>
            </a:r>
            <a:r>
              <a:rPr lang="en-GB" sz="1200" kern="1200" dirty="0">
                <a:solidFill>
                  <a:schemeClr val="tx1"/>
                </a:solidFill>
                <a:effectLst/>
                <a:latin typeface="+mn-lt"/>
                <a:ea typeface="+mn-ea"/>
                <a:cs typeface="+mn-cs"/>
              </a:rPr>
              <a:t> not consume any cannabis in the past 2 month. I think that 20% of all </a:t>
            </a:r>
            <a:r>
              <a:rPr lang="en-GB" sz="1200" kern="1200" dirty="0" err="1">
                <a:solidFill>
                  <a:schemeClr val="tx1"/>
                </a:solidFill>
                <a:effectLst/>
                <a:latin typeface="+mn-lt"/>
                <a:ea typeface="+mn-ea"/>
                <a:cs typeface="+mn-cs"/>
              </a:rPr>
              <a:t>feamle</a:t>
            </a:r>
            <a:r>
              <a:rPr lang="en-GB" sz="1200" kern="1200" dirty="0">
                <a:solidFill>
                  <a:schemeClr val="tx1"/>
                </a:solidFill>
                <a:effectLst/>
                <a:latin typeface="+mn-lt"/>
                <a:ea typeface="+mn-ea"/>
                <a:cs typeface="+mn-cs"/>
              </a:rPr>
              <a:t> students at my university consumed cannabis at least once. Then the website provides some information on what the majority of female students (52%) voiced regarding the issue: The majority said, that at least 40% of all female students at this university consumed cannabis at least once in the past 2 months. This information is followed by the actual rate of use, 84% have not used cannabis, and only 16% have used it at least once in the past 2 months.</a:t>
            </a: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14</a:t>
            </a:fld>
            <a:endParaRPr lang="de-DE"/>
          </a:p>
        </p:txBody>
      </p:sp>
    </p:spTree>
    <p:extLst>
      <p:ext uri="{BB962C8B-B14F-4D97-AF65-F5344CB8AC3E}">
        <p14:creationId xmlns:p14="http://schemas.microsoft.com/office/powerpoint/2010/main" val="1051702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a:solidFill>
                  <a:schemeClr val="tx1"/>
                </a:solidFill>
                <a:effectLst/>
                <a:latin typeface="+mn-lt"/>
                <a:ea typeface="+mn-ea"/>
                <a:cs typeface="+mn-cs"/>
              </a:rPr>
              <a:t>As a short outlook I just wanted to add that we currently analyse the effectivity of the social norms intervention and findings suggest that the feedback was helpful to reduce alcohol and cannabis use but not tobacco use.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are now working on a subsequent dissemination project to transfer the intervention to other </a:t>
            </a:r>
            <a:r>
              <a:rPr lang="en-GB" sz="1200" kern="1200" dirty="0" err="1">
                <a:solidFill>
                  <a:schemeClr val="tx1"/>
                </a:solidFill>
                <a:effectLst/>
                <a:latin typeface="+mn-lt"/>
                <a:ea typeface="+mn-ea"/>
                <a:cs typeface="+mn-cs"/>
              </a:rPr>
              <a:t>univerisities</a:t>
            </a:r>
            <a:r>
              <a:rPr lang="en-GB" sz="1200" kern="1200" dirty="0">
                <a:solidFill>
                  <a:schemeClr val="tx1"/>
                </a:solidFill>
                <a:effectLst/>
                <a:latin typeface="+mn-lt"/>
                <a:ea typeface="+mn-ea"/>
                <a:cs typeface="+mn-cs"/>
              </a:rPr>
              <a:t> in Germany which was also presented here in Lisbon.  </a:t>
            </a:r>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DAACE450-D3D3-4B53-85D9-38E22CCDF256}" type="slidenum">
              <a:rPr lang="de-DE" smtClean="0"/>
              <a:t>15</a:t>
            </a:fld>
            <a:endParaRPr lang="de-DE"/>
          </a:p>
        </p:txBody>
      </p:sp>
    </p:spTree>
    <p:extLst>
      <p:ext uri="{BB962C8B-B14F-4D97-AF65-F5344CB8AC3E}">
        <p14:creationId xmlns:p14="http://schemas.microsoft.com/office/powerpoint/2010/main" val="1420849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16</a:t>
            </a:fld>
            <a:endParaRPr lang="de-DE"/>
          </a:p>
        </p:txBody>
      </p:sp>
    </p:spTree>
    <p:extLst>
      <p:ext uri="{BB962C8B-B14F-4D97-AF65-F5344CB8AC3E}">
        <p14:creationId xmlns:p14="http://schemas.microsoft.com/office/powerpoint/2010/main" val="3984881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r>
              <a:rPr lang="de-DE" dirty="0"/>
              <a:t>Grau ist schlecht.</a:t>
            </a:r>
            <a:r>
              <a:rPr lang="de-DE" baseline="0" dirty="0"/>
              <a:t> Dunkel. Abfallen um 2 Kategorien </a:t>
            </a:r>
            <a:endParaRPr lang="de-DE" dirty="0"/>
          </a:p>
          <a:p>
            <a:endParaRPr lang="de-DE" dirty="0"/>
          </a:p>
          <a:p>
            <a:r>
              <a:rPr lang="de-DE" dirty="0"/>
              <a:t>Strong </a:t>
            </a:r>
            <a:r>
              <a:rPr lang="de-DE" dirty="0" err="1"/>
              <a:t>increase</a:t>
            </a:r>
            <a:r>
              <a:rPr lang="de-DE" dirty="0"/>
              <a:t>: Verbesserung</a:t>
            </a:r>
            <a:r>
              <a:rPr lang="de-DE" baseline="0" dirty="0"/>
              <a:t> über 2 Kategorien, strong </a:t>
            </a:r>
            <a:r>
              <a:rPr lang="de-DE" baseline="0" dirty="0" err="1"/>
              <a:t>reduction</a:t>
            </a:r>
            <a:r>
              <a:rPr lang="de-DE" baseline="0" dirty="0"/>
              <a:t>: Reduktion um 2 Kategorien </a:t>
            </a:r>
          </a:p>
          <a:p>
            <a:r>
              <a:rPr lang="de-DE" baseline="0" dirty="0"/>
              <a:t>Hellgrün und mintgrün stärker ausgeprägt bei </a:t>
            </a:r>
            <a:endParaRPr lang="de-DE" dirty="0"/>
          </a:p>
          <a:p>
            <a:endParaRPr lang="de-DE" dirty="0"/>
          </a:p>
          <a:p>
            <a:pPr rtl="0" eaLnBrk="1" fontAlgn="ctr" latinLnBrk="0" hangingPunct="1"/>
            <a:r>
              <a:rPr lang="de-DE" b="1" dirty="0">
                <a:latin typeface="Arial" charset="0"/>
              </a:rPr>
              <a:t>Controls</a:t>
            </a:r>
            <a:endParaRPr lang="de-DE" dirty="0">
              <a:latin typeface="Arial" charset="0"/>
            </a:endParaRPr>
          </a:p>
          <a:p>
            <a:pPr rtl="0" eaLnBrk="1" fontAlgn="ctr" latinLnBrk="0" hangingPunct="1"/>
            <a:r>
              <a:rPr lang="de-DE" b="1" dirty="0">
                <a:latin typeface="Arial" charset="0"/>
              </a:rPr>
              <a:t>Intervention </a:t>
            </a:r>
            <a:r>
              <a:rPr lang="de-DE" b="1" dirty="0" err="1">
                <a:latin typeface="Arial" charset="0"/>
              </a:rPr>
              <a:t>universities</a:t>
            </a:r>
            <a:endParaRPr lang="de-DE" dirty="0">
              <a:latin typeface="Arial" charset="0"/>
            </a:endParaRPr>
          </a:p>
          <a:p>
            <a:pPr rtl="0" eaLnBrk="1" fontAlgn="ctr" latinLnBrk="0" hangingPunct="1"/>
            <a:r>
              <a:rPr lang="de-DE" dirty="0">
                <a:latin typeface="Arial" charset="0"/>
              </a:rPr>
              <a:t>MH Hannover</a:t>
            </a:r>
          </a:p>
          <a:p>
            <a:pPr rtl="0" eaLnBrk="1" fontAlgn="ctr" latinLnBrk="0" hangingPunct="1"/>
            <a:r>
              <a:rPr lang="de-DE" dirty="0">
                <a:latin typeface="Arial" charset="0"/>
              </a:rPr>
              <a:t>(n = 53)</a:t>
            </a:r>
          </a:p>
          <a:p>
            <a:pPr rtl="0" eaLnBrk="1" fontAlgn="ctr" latinLnBrk="0" hangingPunct="1"/>
            <a:r>
              <a:rPr lang="de-DE" dirty="0">
                <a:latin typeface="Arial" charset="0"/>
              </a:rPr>
              <a:t>Universität Düsseldorf</a:t>
            </a:r>
          </a:p>
          <a:p>
            <a:pPr rtl="0" eaLnBrk="1" fontAlgn="ctr" latinLnBrk="0" hangingPunct="1"/>
            <a:r>
              <a:rPr lang="de-DE" dirty="0">
                <a:latin typeface="Arial" charset="0"/>
              </a:rPr>
              <a:t>(n = 184)</a:t>
            </a:r>
          </a:p>
          <a:p>
            <a:pPr rtl="0" eaLnBrk="1" fontAlgn="ctr" latinLnBrk="0" hangingPunct="1"/>
            <a:r>
              <a:rPr lang="de-DE" dirty="0">
                <a:latin typeface="Arial" charset="0"/>
              </a:rPr>
              <a:t>Universität Mannheim</a:t>
            </a:r>
          </a:p>
          <a:p>
            <a:pPr rtl="0" eaLnBrk="1" fontAlgn="ctr" latinLnBrk="0" hangingPunct="1"/>
            <a:r>
              <a:rPr lang="de-DE" dirty="0">
                <a:latin typeface="Arial" charset="0"/>
              </a:rPr>
              <a:t>(n = 121)</a:t>
            </a:r>
          </a:p>
          <a:p>
            <a:pPr rtl="0" eaLnBrk="1" fontAlgn="ctr" latinLnBrk="0" hangingPunct="1"/>
            <a:r>
              <a:rPr lang="de-DE" dirty="0">
                <a:latin typeface="Arial" charset="0"/>
              </a:rPr>
              <a:t>TU </a:t>
            </a:r>
          </a:p>
          <a:p>
            <a:pPr rtl="0" eaLnBrk="1" fontAlgn="ctr" latinLnBrk="0" hangingPunct="1"/>
            <a:r>
              <a:rPr lang="de-DE" dirty="0">
                <a:latin typeface="Arial" charset="0"/>
              </a:rPr>
              <a:t>Dresden</a:t>
            </a:r>
          </a:p>
          <a:p>
            <a:pPr rtl="0" eaLnBrk="1" fontAlgn="ctr" latinLnBrk="0" hangingPunct="1"/>
            <a:r>
              <a:rPr lang="de-DE" dirty="0">
                <a:latin typeface="Arial" charset="0"/>
              </a:rPr>
              <a:t>(n = 502)</a:t>
            </a:r>
          </a:p>
          <a:p>
            <a:pPr rtl="0" eaLnBrk="1" fontAlgn="ctr" latinLnBrk="0" hangingPunct="1"/>
            <a:r>
              <a:rPr lang="de-DE" dirty="0">
                <a:latin typeface="Arial" charset="0"/>
              </a:rPr>
              <a:t>HAW Hamburg</a:t>
            </a:r>
          </a:p>
          <a:p>
            <a:pPr rtl="0" eaLnBrk="1" fontAlgn="ctr" latinLnBrk="0" hangingPunct="1"/>
            <a:r>
              <a:rPr lang="de-DE" dirty="0">
                <a:latin typeface="Arial" charset="0"/>
              </a:rPr>
              <a:t>(n = 58)</a:t>
            </a:r>
          </a:p>
          <a:p>
            <a:pPr rtl="0" eaLnBrk="1" fontAlgn="ctr" latinLnBrk="0" hangingPunct="1"/>
            <a:r>
              <a:rPr lang="de-DE" dirty="0">
                <a:latin typeface="Arial" charset="0"/>
              </a:rPr>
              <a:t>Universität Bielefeld</a:t>
            </a:r>
          </a:p>
          <a:p>
            <a:pPr rtl="0" eaLnBrk="1" fontAlgn="ctr" latinLnBrk="0" hangingPunct="1"/>
            <a:r>
              <a:rPr lang="de-DE" dirty="0">
                <a:latin typeface="Arial" charset="0"/>
              </a:rPr>
              <a:t>(n = 99)</a:t>
            </a:r>
          </a:p>
          <a:p>
            <a:pPr rtl="0" eaLnBrk="1" fontAlgn="ctr" latinLnBrk="0" hangingPunct="1"/>
            <a:r>
              <a:rPr lang="de-DE" dirty="0">
                <a:latin typeface="Arial" charset="0"/>
              </a:rPr>
              <a:t>Universität Heidelberg</a:t>
            </a:r>
          </a:p>
          <a:p>
            <a:pPr rtl="0" eaLnBrk="1" fontAlgn="ctr" latinLnBrk="0" hangingPunct="1"/>
            <a:r>
              <a:rPr lang="de-DE" dirty="0">
                <a:latin typeface="Arial" charset="0"/>
              </a:rPr>
              <a:t>(n = 151)</a:t>
            </a:r>
          </a:p>
          <a:p>
            <a:pPr rtl="0" eaLnBrk="1" fontAlgn="ctr" latinLnBrk="0" hangingPunct="1"/>
            <a:r>
              <a:rPr lang="de-DE" dirty="0">
                <a:latin typeface="Arial" charset="0"/>
              </a:rPr>
              <a:t>MLU Halle-Wittenberg</a:t>
            </a:r>
          </a:p>
          <a:p>
            <a:pPr rtl="0" eaLnBrk="1" fontAlgn="ctr" latinLnBrk="0" hangingPunct="1"/>
            <a:r>
              <a:rPr lang="de-DE" dirty="0">
                <a:latin typeface="Arial" charset="0"/>
              </a:rPr>
              <a:t>(n = 131)</a:t>
            </a:r>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solidFill>
                  <a:prstClr val="black"/>
                </a:solidFill>
              </a:rPr>
              <a:pPr>
                <a:defRPr/>
              </a:pPr>
              <a:t>17</a:t>
            </a:fld>
            <a:endParaRPr lang="de-DE">
              <a:solidFill>
                <a:prstClr val="black"/>
              </a:solidFill>
            </a:endParaRPr>
          </a:p>
        </p:txBody>
      </p:sp>
    </p:spTree>
    <p:extLst>
      <p:ext uri="{BB962C8B-B14F-4D97-AF65-F5344CB8AC3E}">
        <p14:creationId xmlns:p14="http://schemas.microsoft.com/office/powerpoint/2010/main" val="4286200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a:p>
            <a:r>
              <a:rPr lang="de-DE" dirty="0"/>
              <a:t>Hi Janna, kannst Du aus Tabelle 2 bitte einen bar </a:t>
            </a:r>
            <a:r>
              <a:rPr lang="de-DE" dirty="0" err="1"/>
              <a:t>graph</a:t>
            </a:r>
            <a:r>
              <a:rPr lang="de-DE" dirty="0"/>
              <a:t> machen mit unterschiedlichen Farben für Männer/Frauen?</a:t>
            </a:r>
          </a:p>
          <a:p>
            <a:r>
              <a:rPr lang="de-DE" dirty="0"/>
              <a:t>Wie häufig nahmen Sie in den letzten zwei Monaten die folgenden Substanzen ein? Cannabis (Marihuana, Gras, Haschisch usw.)</a:t>
            </a:r>
          </a:p>
          <a:p>
            <a:r>
              <a:rPr lang="de-DE" dirty="0" err="1"/>
              <a:t>Geschecht</a:t>
            </a:r>
            <a:r>
              <a:rPr lang="de-DE" dirty="0"/>
              <a:t>	Häufigkeit	Prozent	Gültige Prozente	Kumulierte Prozente</a:t>
            </a:r>
          </a:p>
          <a:p>
            <a:r>
              <a:rPr lang="de-DE" dirty="0"/>
              <a:t>männlich	Gültig	Noch nie in meinem Leben	702	37,2	37,2	37,2</a:t>
            </a:r>
          </a:p>
          <a:p>
            <a:r>
              <a:rPr lang="de-DE" dirty="0"/>
              <a:t>		Habe ich genommen, aber nicht in den letzten zwei Monaten	635	33,6	33,7	70,9</a:t>
            </a:r>
          </a:p>
          <a:p>
            <a:r>
              <a:rPr lang="de-DE" dirty="0"/>
              <a:t>		Ein-oder zweimal in den letzten zwei Monaten	245	13,0	13,0	83,8</a:t>
            </a:r>
          </a:p>
          <a:p>
            <a:r>
              <a:rPr lang="de-DE" dirty="0"/>
              <a:t>		Einmal alle zwei Wochen in den letzten zwei Monaten	98	5,2	5,2	89,0</a:t>
            </a:r>
          </a:p>
          <a:p>
            <a:r>
              <a:rPr lang="de-DE" dirty="0"/>
              <a:t>		Ein- oder zweimal pro Woche in den letzten zwei Monaten	90	4,8	4,8	93,8</a:t>
            </a:r>
          </a:p>
          <a:p>
            <a:r>
              <a:rPr lang="de-DE" dirty="0"/>
              <a:t>		Drei- oder viermal mal pro Woche in den letzten zwei Monaten	57	3,0	3,0	96,8</a:t>
            </a:r>
          </a:p>
          <a:p>
            <a:r>
              <a:rPr lang="de-DE" dirty="0"/>
              <a:t>		Täglich oder fast jeden Tag in den letzten zwei Monaten	60	3,2	3,2	100,0</a:t>
            </a:r>
          </a:p>
          <a:p>
            <a:r>
              <a:rPr lang="de-DE" dirty="0"/>
              <a:t>		Gesamt	1887	99,9	100,0	</a:t>
            </a:r>
          </a:p>
          <a:p>
            <a:r>
              <a:rPr lang="de-DE" dirty="0"/>
              <a:t>	Fehlend	999,00	2	,1		</a:t>
            </a:r>
          </a:p>
          <a:p>
            <a:r>
              <a:rPr lang="de-DE" dirty="0"/>
              <a:t>	Gesamt	1889	100,0		</a:t>
            </a:r>
          </a:p>
          <a:p>
            <a:r>
              <a:rPr lang="de-DE" dirty="0"/>
              <a:t>weiblich	Gültig	Noch nie in meinem Leben	1524	57,1	57,3	57,3</a:t>
            </a:r>
          </a:p>
          <a:p>
            <a:r>
              <a:rPr lang="de-DE" dirty="0"/>
              <a:t>		Habe ich genommen, aber nicht in den letzten zwei Monaten	770	28,8	28,9	86,2</a:t>
            </a:r>
          </a:p>
          <a:p>
            <a:r>
              <a:rPr lang="de-DE" dirty="0"/>
              <a:t>		Ein-oder zweimal in den letzten zwei Monaten	220	8,2	8,3	94,4</a:t>
            </a:r>
          </a:p>
          <a:p>
            <a:r>
              <a:rPr lang="de-DE" dirty="0"/>
              <a:t>		Einmal alle zwei Wochen in den letzten zwei Monaten	58	2,2	2,2	96,6</a:t>
            </a:r>
          </a:p>
          <a:p>
            <a:r>
              <a:rPr lang="de-DE" dirty="0"/>
              <a:t>		Ein- oder zweimal pro Woche in den letzten zwei Monaten	44	1,6	1,7	98,3</a:t>
            </a:r>
          </a:p>
          <a:p>
            <a:r>
              <a:rPr lang="de-DE" dirty="0"/>
              <a:t>		Drei- oder viermal mal pro Woche in den letzten zwei Monaten	25	,9	,9	99,2</a:t>
            </a:r>
          </a:p>
          <a:p>
            <a:r>
              <a:rPr lang="de-DE" dirty="0"/>
              <a:t>		Täglich oder fast jeden Tag in den letzten zwei Monaten	21	,8	,8	100,0</a:t>
            </a:r>
          </a:p>
          <a:p>
            <a:r>
              <a:rPr lang="de-DE" dirty="0"/>
              <a:t>		Gesamt	2662	99,7	100,0	</a:t>
            </a:r>
          </a:p>
          <a:p>
            <a:r>
              <a:rPr lang="de-DE" dirty="0"/>
              <a:t>	Fehlend	999,00	7	,3		</a:t>
            </a:r>
          </a:p>
          <a:p>
            <a:r>
              <a:rPr lang="de-DE" dirty="0"/>
              <a:t>	Gesamt	2669	100,0		</a:t>
            </a:r>
          </a:p>
          <a:p>
            <a:r>
              <a:rPr lang="de-DE" dirty="0"/>
              <a:t>anderes	Gültig	Noch nie in meinem Leben	2	33,3	33,3	33,3</a:t>
            </a:r>
          </a:p>
          <a:p>
            <a:r>
              <a:rPr lang="de-DE" dirty="0"/>
              <a:t>		Habe ich genommen, aber nicht in den letzten zwei Monaten	2	33,3	33,3	66,7</a:t>
            </a:r>
          </a:p>
          <a:p>
            <a:r>
              <a:rPr lang="de-DE" dirty="0"/>
              <a:t>		Einmal alle zwei Wochen in den letzten zwei Monaten	1	16,7	16,7	83,3</a:t>
            </a:r>
          </a:p>
          <a:p>
            <a:r>
              <a:rPr lang="de-DE" dirty="0"/>
              <a:t>		Ein- oder zweimal pro Woche in den letzten zwei Monaten	1	16,7	16,7	100,0</a:t>
            </a:r>
          </a:p>
          <a:p>
            <a:r>
              <a:rPr lang="de-DE" dirty="0"/>
              <a:t>		Gesamt	6	100,0	100,0	</a:t>
            </a:r>
          </a:p>
          <a:p>
            <a:endParaRPr lang="de-DE" dirty="0"/>
          </a:p>
          <a:p>
            <a:r>
              <a:rPr lang="de-DE" dirty="0"/>
              <a:t>Bar </a:t>
            </a:r>
            <a:r>
              <a:rPr lang="de-DE" dirty="0" err="1"/>
              <a:t>graph</a:t>
            </a:r>
            <a:r>
              <a:rPr lang="de-DE" baseline="0" dirty="0"/>
              <a:t> Janna</a:t>
            </a:r>
          </a:p>
          <a:p>
            <a:r>
              <a:rPr lang="de-DE" baseline="0" dirty="0"/>
              <a:t>Nach Geschlecht</a:t>
            </a:r>
          </a:p>
          <a:p>
            <a:r>
              <a:rPr lang="de-DE" baseline="0" dirty="0" err="1"/>
              <a:t>Self-other</a:t>
            </a:r>
            <a:r>
              <a:rPr lang="de-DE" baseline="0" dirty="0"/>
              <a:t> </a:t>
            </a:r>
            <a:r>
              <a:rPr lang="de-DE" baseline="0" dirty="0" err="1"/>
              <a:t>discrepancies</a:t>
            </a:r>
            <a:r>
              <a:rPr lang="de-DE" baseline="0" dirty="0"/>
              <a:t>/Gender </a:t>
            </a:r>
            <a:r>
              <a:rPr lang="de-DE" baseline="0" dirty="0" err="1"/>
              <a:t>differences</a:t>
            </a:r>
            <a:endParaRPr lang="de-DE" baseline="0" dirty="0"/>
          </a:p>
          <a:p>
            <a:r>
              <a:rPr lang="de-DE" baseline="0" dirty="0"/>
              <a:t>Canada </a:t>
            </a:r>
            <a:r>
              <a:rPr lang="de-DE" baseline="0" dirty="0" err="1"/>
              <a:t>präsi</a:t>
            </a:r>
            <a:endParaRPr lang="de-DE" dirty="0"/>
          </a:p>
        </p:txBody>
      </p:sp>
      <p:sp>
        <p:nvSpPr>
          <p:cNvPr id="4" name="Foliennummernplatzhalter 3"/>
          <p:cNvSpPr>
            <a:spLocks noGrp="1"/>
          </p:cNvSpPr>
          <p:nvPr>
            <p:ph type="sldNum" sz="quarter" idx="10"/>
          </p:nvPr>
        </p:nvSpPr>
        <p:spPr/>
        <p:txBody>
          <a:bodyPr/>
          <a:lstStyle/>
          <a:p>
            <a:fld id="{DAACE450-D3D3-4B53-85D9-38E22CCDF256}" type="slidenum">
              <a:rPr lang="de-DE" smtClean="0"/>
              <a:t>18</a:t>
            </a:fld>
            <a:endParaRPr lang="de-DE"/>
          </a:p>
        </p:txBody>
      </p:sp>
    </p:spTree>
    <p:extLst>
      <p:ext uri="{BB962C8B-B14F-4D97-AF65-F5344CB8AC3E}">
        <p14:creationId xmlns:p14="http://schemas.microsoft.com/office/powerpoint/2010/main" val="32043980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Um den Effekten der Intervention auf den Substanzkonsum auf unterschiedlichen Ebenen – Hochschule und Individuum – Rechnung zu tragen, wurde eine </a:t>
            </a:r>
          </a:p>
          <a:p>
            <a:r>
              <a:rPr lang="de-DE" dirty="0"/>
              <a:t>Auswertung von Messwiederholungsdesigns mit lineargemischten Modellen vorgenommen. </a:t>
            </a:r>
          </a:p>
          <a:p>
            <a:endParaRPr lang="de-DE" b="1" dirty="0"/>
          </a:p>
          <a:p>
            <a:r>
              <a:rPr lang="de-DE" b="1" dirty="0"/>
              <a:t>Interpretation des Odds </a:t>
            </a:r>
            <a:r>
              <a:rPr lang="de-DE" b="1" dirty="0" err="1"/>
              <a:t>Ratios</a:t>
            </a:r>
            <a:r>
              <a:rPr lang="de-DE" b="1" dirty="0"/>
              <a:t>: Teilnehmer an der Intervention haben eine um das Odds Ratio geänderte Chance</a:t>
            </a:r>
            <a:endParaRPr lang="en-US" dirty="0"/>
          </a:p>
          <a:p>
            <a:r>
              <a:rPr lang="de-DE" b="1" dirty="0"/>
              <a:t>die zu T0 belegte Kategorie beizubehalten oder in eine niedrigere Kategorie zu wechseln</a:t>
            </a:r>
          </a:p>
          <a:p>
            <a:endParaRPr lang="de-DE" b="1" dirty="0"/>
          </a:p>
          <a:p>
            <a:endParaRPr lang="de-DE" b="1" dirty="0"/>
          </a:p>
          <a:p>
            <a:endParaRPr lang="de-DE" b="1" dirty="0"/>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20</a:t>
            </a:fld>
            <a:endParaRPr lang="de-DE"/>
          </a:p>
        </p:txBody>
      </p:sp>
    </p:spTree>
    <p:extLst>
      <p:ext uri="{BB962C8B-B14F-4D97-AF65-F5344CB8AC3E}">
        <p14:creationId xmlns:p14="http://schemas.microsoft.com/office/powerpoint/2010/main" val="203877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solidFill>
                  <a:schemeClr val="tx1"/>
                </a:solidFill>
                <a:effectLst/>
                <a:latin typeface="+mn-lt"/>
                <a:ea typeface="+mn-ea"/>
                <a:cs typeface="+mn-cs"/>
              </a:rPr>
              <a:t>I would like to present findings of a German trial, the INSIST study. This trial was a social norms intervention evaluation trial.</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However, I want to start my talk with an assumption: I guess that most of you went to university or college and know how it feels. It is a totally new situation for most of the people: maybe moving to a new city, having a new social environment, less parental control, less restrictions. It is a specific stage in life in which many people firstly decide on their own how their life. </a:t>
            </a:r>
            <a:r>
              <a:rPr lang="en-US" sz="1200" kern="1200">
                <a:solidFill>
                  <a:schemeClr val="tx1"/>
                </a:solidFill>
                <a:effectLst/>
                <a:latin typeface="+mn-lt"/>
                <a:ea typeface="+mn-ea"/>
                <a:cs typeface="+mn-cs"/>
              </a:rPr>
              <a:t>Furthermore</a:t>
            </a:r>
            <a:r>
              <a:rPr lang="en-US" sz="1200" kern="1200" dirty="0">
                <a:solidFill>
                  <a:schemeClr val="tx1"/>
                </a:solidFill>
                <a:effectLst/>
                <a:latin typeface="+mn-lt"/>
                <a:ea typeface="+mn-ea"/>
                <a:cs typeface="+mn-cs"/>
              </a:rPr>
              <a:t>, friends and fellow students gain in importance.  Young people like students are very </a:t>
            </a:r>
            <a:r>
              <a:rPr lang="en-US" sz="1200" kern="1200" dirty="0" err="1">
                <a:solidFill>
                  <a:schemeClr val="tx1"/>
                </a:solidFill>
                <a:effectLst/>
                <a:latin typeface="+mn-lt"/>
                <a:ea typeface="+mn-ea"/>
                <a:cs typeface="+mn-cs"/>
              </a:rPr>
              <a:t>vulnerabe</a:t>
            </a:r>
            <a:r>
              <a:rPr lang="en-US" sz="1200" kern="1200" dirty="0">
                <a:solidFill>
                  <a:schemeClr val="tx1"/>
                </a:solidFill>
                <a:effectLst/>
                <a:latin typeface="+mn-lt"/>
                <a:ea typeface="+mn-ea"/>
                <a:cs typeface="+mn-cs"/>
              </a:rPr>
              <a:t> to behave like peers and the peer use is a form of social influence on them.</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But: </a:t>
            </a:r>
            <a:r>
              <a:rPr lang="en-GB" sz="1200" kern="1200" dirty="0">
                <a:solidFill>
                  <a:schemeClr val="tx1"/>
                </a:solidFill>
                <a:effectLst/>
                <a:latin typeface="+mn-lt"/>
                <a:ea typeface="+mn-ea"/>
                <a:cs typeface="+mn-cs"/>
              </a:rPr>
              <a:t>Research originating from the USA, and replicated in Europe, suggests that individuals often appear to overestimate the frequency and amount of substance use of their peers. These perceptions may cause the individual to increase their own consumption in an attempt to match their estimation of their peer norm. </a:t>
            </a:r>
            <a:r>
              <a:rPr lang="en-US" sz="1200" kern="1200" dirty="0">
                <a:solidFill>
                  <a:schemeClr val="tx1"/>
                </a:solidFill>
                <a:effectLst/>
                <a:latin typeface="+mn-lt"/>
                <a:ea typeface="+mn-ea"/>
                <a:cs typeface="+mn-cs"/>
              </a:rPr>
              <a:t>In most cases they overestimate the unhealthy or risk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and underestimate healthy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This is due to the high visibility of </a:t>
            </a:r>
            <a:r>
              <a:rPr lang="en-US" sz="1200" kern="1200" dirty="0" err="1">
                <a:solidFill>
                  <a:schemeClr val="tx1"/>
                </a:solidFill>
                <a:effectLst/>
                <a:latin typeface="+mn-lt"/>
                <a:ea typeface="+mn-ea"/>
                <a:cs typeface="+mn-cs"/>
              </a:rPr>
              <a:t>unhelathy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such as using illicit substances or binge drinking. When somebody does not take drugs or does not drink this does not attract attention.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research findings have given rise to an intervention known as the social norms approach. This approach is based on challenging these misperceptions about peer substance use through mass media campaigns, social marketing strategies and online personalised feedback. It is based on the premise that this will reduce the social pressure on the individual to use these substances in a heavier way. </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Earlier studies were predominantly conducted in North America. More recently European researchers have also become interested in the topic. Our INSIST study is the first German study based on a</a:t>
            </a:r>
            <a:r>
              <a:rPr lang="en-GB" sz="1200" kern="1200" dirty="0">
                <a:solidFill>
                  <a:schemeClr val="tx1"/>
                </a:solidFill>
                <a:effectLst/>
                <a:latin typeface="+mn-lt"/>
                <a:ea typeface="+mn-ea"/>
                <a:cs typeface="+mn-cs"/>
              </a:rPr>
              <a:t> larger </a:t>
            </a:r>
            <a:r>
              <a:rPr lang="en-US" sz="1200" kern="1200" dirty="0">
                <a:solidFill>
                  <a:schemeClr val="tx1"/>
                </a:solidFill>
                <a:effectLst/>
                <a:latin typeface="+mn-lt"/>
                <a:ea typeface="+mn-ea"/>
                <a:cs typeface="+mn-cs"/>
              </a:rPr>
              <a:t>sample. An European pilot study is the fundament of this project. </a:t>
            </a:r>
            <a:endParaRPr lang="de-DE" sz="1200" kern="1200" dirty="0">
              <a:solidFill>
                <a:schemeClr val="tx1"/>
              </a:solidFill>
              <a:effectLst/>
              <a:latin typeface="+mn-lt"/>
              <a:ea typeface="+mn-ea"/>
              <a:cs typeface="+mn-cs"/>
            </a:endParaRPr>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2</a:t>
            </a:fld>
            <a:endParaRPr lang="de-DE"/>
          </a:p>
        </p:txBody>
      </p:sp>
    </p:spTree>
    <p:extLst>
      <p:ext uri="{BB962C8B-B14F-4D97-AF65-F5344CB8AC3E}">
        <p14:creationId xmlns:p14="http://schemas.microsoft.com/office/powerpoint/2010/main" val="1440261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a-DK" dirty="0"/>
              <a:t>When setting up the design for</a:t>
            </a:r>
            <a:r>
              <a:rPr lang="da-DK" baseline="0" dirty="0"/>
              <a:t> the study we faced the first challenges in recruiting students to the study at the intervention and control sites at different universities. First of all barriers had to be overcome to get the universities on board. One university had certain restrictions to approach students with invitations to participate in the study. Email invitations have not been possible in Heidelberg due to a law to protect personal data of students. Therfore university email addresses could not be used to approach students if they have not given permission to do so.</a:t>
            </a:r>
            <a:endParaRPr lang="da-DK"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21</a:t>
            </a:fld>
            <a:endParaRPr lang="de-DE"/>
          </a:p>
        </p:txBody>
      </p:sp>
    </p:spTree>
    <p:extLst>
      <p:ext uri="{BB962C8B-B14F-4D97-AF65-F5344CB8AC3E}">
        <p14:creationId xmlns:p14="http://schemas.microsoft.com/office/powerpoint/2010/main" val="15050665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1" dirty="0"/>
          </a:p>
          <a:p>
            <a:r>
              <a:rPr lang="de-DE" dirty="0"/>
              <a:t>Um den Effekten der Intervention auf den Substanzkonsum auf unterschiedlichen Ebenen – Hochschule und Individuum – Rechnung zu tragen, wurde eine </a:t>
            </a:r>
          </a:p>
          <a:p>
            <a:r>
              <a:rPr lang="de-DE" dirty="0"/>
              <a:t>Auswertung von Messwiederholungsdesigns mit lineargemischten Modellen vorgenommen. </a:t>
            </a:r>
          </a:p>
          <a:p>
            <a:endParaRPr lang="de-DE" dirty="0"/>
          </a:p>
          <a:p>
            <a:r>
              <a:rPr lang="de-DE" dirty="0"/>
              <a:t>Grau ist schlecht.</a:t>
            </a:r>
            <a:r>
              <a:rPr lang="de-DE" baseline="0" dirty="0"/>
              <a:t> Dunkel. Abfallen um 2 Kategorien </a:t>
            </a:r>
            <a:endParaRPr lang="de-DE" dirty="0"/>
          </a:p>
          <a:p>
            <a:endParaRPr lang="de-DE" dirty="0"/>
          </a:p>
          <a:p>
            <a:r>
              <a:rPr lang="de-DE" dirty="0"/>
              <a:t>Strong </a:t>
            </a:r>
            <a:r>
              <a:rPr lang="de-DE" dirty="0" err="1"/>
              <a:t>increase</a:t>
            </a:r>
            <a:r>
              <a:rPr lang="de-DE" dirty="0"/>
              <a:t>: Verbesserung</a:t>
            </a:r>
            <a:r>
              <a:rPr lang="de-DE" baseline="0" dirty="0"/>
              <a:t> über 2 Kategorien, strong </a:t>
            </a:r>
            <a:r>
              <a:rPr lang="de-DE" baseline="0" dirty="0" err="1"/>
              <a:t>reduction</a:t>
            </a:r>
            <a:r>
              <a:rPr lang="de-DE" baseline="0" dirty="0"/>
              <a:t>: Reduktion um 2 Kategorien </a:t>
            </a:r>
          </a:p>
          <a:p>
            <a:r>
              <a:rPr lang="de-DE" baseline="0" dirty="0"/>
              <a:t>Hellgrün und mintgrün stärker ausgeprägt bei </a:t>
            </a:r>
            <a:endParaRPr lang="de-DE" dirty="0"/>
          </a:p>
          <a:p>
            <a:endParaRPr lang="de-DE" dirty="0"/>
          </a:p>
          <a:p>
            <a:pPr rtl="0" eaLnBrk="1" fontAlgn="ctr" latinLnBrk="0" hangingPunct="1"/>
            <a:r>
              <a:rPr lang="de-DE" b="1" dirty="0">
                <a:latin typeface="Arial" charset="0"/>
              </a:rPr>
              <a:t>Controls</a:t>
            </a:r>
            <a:endParaRPr lang="de-DE" dirty="0">
              <a:latin typeface="Arial" charset="0"/>
            </a:endParaRPr>
          </a:p>
          <a:p>
            <a:pPr rtl="0" eaLnBrk="1" fontAlgn="ctr" latinLnBrk="0" hangingPunct="1"/>
            <a:r>
              <a:rPr lang="de-DE" b="1" dirty="0">
                <a:latin typeface="Arial" charset="0"/>
              </a:rPr>
              <a:t>Intervention </a:t>
            </a:r>
            <a:r>
              <a:rPr lang="de-DE" b="1" dirty="0" err="1">
                <a:latin typeface="Arial" charset="0"/>
              </a:rPr>
              <a:t>universities</a:t>
            </a:r>
            <a:endParaRPr lang="de-DE" dirty="0">
              <a:latin typeface="Arial" charset="0"/>
            </a:endParaRPr>
          </a:p>
          <a:p>
            <a:pPr rtl="0" eaLnBrk="1" fontAlgn="ctr" latinLnBrk="0" hangingPunct="1"/>
            <a:r>
              <a:rPr lang="de-DE" dirty="0">
                <a:latin typeface="Arial" charset="0"/>
              </a:rPr>
              <a:t>MH Hannover</a:t>
            </a:r>
          </a:p>
          <a:p>
            <a:pPr rtl="0" eaLnBrk="1" fontAlgn="ctr" latinLnBrk="0" hangingPunct="1"/>
            <a:r>
              <a:rPr lang="de-DE" dirty="0">
                <a:latin typeface="Arial" charset="0"/>
              </a:rPr>
              <a:t>(n = 53)</a:t>
            </a:r>
          </a:p>
          <a:p>
            <a:pPr rtl="0" eaLnBrk="1" fontAlgn="ctr" latinLnBrk="0" hangingPunct="1"/>
            <a:r>
              <a:rPr lang="de-DE" dirty="0">
                <a:latin typeface="Arial" charset="0"/>
              </a:rPr>
              <a:t>Universität Düsseldorf</a:t>
            </a:r>
          </a:p>
          <a:p>
            <a:pPr rtl="0" eaLnBrk="1" fontAlgn="ctr" latinLnBrk="0" hangingPunct="1"/>
            <a:r>
              <a:rPr lang="de-DE" dirty="0">
                <a:latin typeface="Arial" charset="0"/>
              </a:rPr>
              <a:t>(n = 184)</a:t>
            </a:r>
          </a:p>
          <a:p>
            <a:pPr rtl="0" eaLnBrk="1" fontAlgn="ctr" latinLnBrk="0" hangingPunct="1"/>
            <a:r>
              <a:rPr lang="de-DE" dirty="0">
                <a:latin typeface="Arial" charset="0"/>
              </a:rPr>
              <a:t>Universität Mannheim</a:t>
            </a:r>
          </a:p>
          <a:p>
            <a:pPr rtl="0" eaLnBrk="1" fontAlgn="ctr" latinLnBrk="0" hangingPunct="1"/>
            <a:r>
              <a:rPr lang="de-DE" dirty="0">
                <a:latin typeface="Arial" charset="0"/>
              </a:rPr>
              <a:t>(n = 121)</a:t>
            </a:r>
          </a:p>
          <a:p>
            <a:pPr rtl="0" eaLnBrk="1" fontAlgn="ctr" latinLnBrk="0" hangingPunct="1"/>
            <a:r>
              <a:rPr lang="de-DE" dirty="0">
                <a:latin typeface="Arial" charset="0"/>
              </a:rPr>
              <a:t>TU </a:t>
            </a:r>
          </a:p>
          <a:p>
            <a:pPr rtl="0" eaLnBrk="1" fontAlgn="ctr" latinLnBrk="0" hangingPunct="1"/>
            <a:r>
              <a:rPr lang="de-DE" dirty="0">
                <a:latin typeface="Arial" charset="0"/>
              </a:rPr>
              <a:t>Dresden</a:t>
            </a:r>
          </a:p>
          <a:p>
            <a:pPr rtl="0" eaLnBrk="1" fontAlgn="ctr" latinLnBrk="0" hangingPunct="1"/>
            <a:r>
              <a:rPr lang="de-DE" dirty="0">
                <a:latin typeface="Arial" charset="0"/>
              </a:rPr>
              <a:t>(n = 502)</a:t>
            </a:r>
          </a:p>
          <a:p>
            <a:pPr rtl="0" eaLnBrk="1" fontAlgn="ctr" latinLnBrk="0" hangingPunct="1"/>
            <a:r>
              <a:rPr lang="de-DE" dirty="0">
                <a:latin typeface="Arial" charset="0"/>
              </a:rPr>
              <a:t>HAW Hamburg</a:t>
            </a:r>
          </a:p>
          <a:p>
            <a:pPr rtl="0" eaLnBrk="1" fontAlgn="ctr" latinLnBrk="0" hangingPunct="1"/>
            <a:r>
              <a:rPr lang="de-DE" dirty="0">
                <a:latin typeface="Arial" charset="0"/>
              </a:rPr>
              <a:t>(n = 58)</a:t>
            </a:r>
          </a:p>
          <a:p>
            <a:pPr rtl="0" eaLnBrk="1" fontAlgn="ctr" latinLnBrk="0" hangingPunct="1"/>
            <a:r>
              <a:rPr lang="de-DE" dirty="0">
                <a:latin typeface="Arial" charset="0"/>
              </a:rPr>
              <a:t>Universität Bielefeld</a:t>
            </a:r>
          </a:p>
          <a:p>
            <a:pPr rtl="0" eaLnBrk="1" fontAlgn="ctr" latinLnBrk="0" hangingPunct="1"/>
            <a:r>
              <a:rPr lang="de-DE" dirty="0">
                <a:latin typeface="Arial" charset="0"/>
              </a:rPr>
              <a:t>(n = 99)</a:t>
            </a:r>
          </a:p>
          <a:p>
            <a:pPr rtl="0" eaLnBrk="1" fontAlgn="ctr" latinLnBrk="0" hangingPunct="1"/>
            <a:r>
              <a:rPr lang="de-DE" dirty="0">
                <a:latin typeface="Arial" charset="0"/>
              </a:rPr>
              <a:t>Universität Heidelberg</a:t>
            </a:r>
          </a:p>
          <a:p>
            <a:pPr rtl="0" eaLnBrk="1" fontAlgn="ctr" latinLnBrk="0" hangingPunct="1"/>
            <a:r>
              <a:rPr lang="de-DE" dirty="0">
                <a:latin typeface="Arial" charset="0"/>
              </a:rPr>
              <a:t>(n = 151)</a:t>
            </a:r>
          </a:p>
          <a:p>
            <a:pPr rtl="0" eaLnBrk="1" fontAlgn="ctr" latinLnBrk="0" hangingPunct="1"/>
            <a:r>
              <a:rPr lang="de-DE" dirty="0">
                <a:latin typeface="Arial" charset="0"/>
              </a:rPr>
              <a:t>MLU Halle-Wittenberg</a:t>
            </a:r>
          </a:p>
          <a:p>
            <a:pPr rtl="0" eaLnBrk="1" fontAlgn="ctr" latinLnBrk="0" hangingPunct="1"/>
            <a:r>
              <a:rPr lang="de-DE" dirty="0">
                <a:latin typeface="Arial" charset="0"/>
              </a:rPr>
              <a:t>(n = 131)</a:t>
            </a:r>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22</a:t>
            </a:fld>
            <a:endParaRPr lang="de-DE"/>
          </a:p>
        </p:txBody>
      </p:sp>
    </p:spTree>
    <p:extLst>
      <p:ext uri="{BB962C8B-B14F-4D97-AF65-F5344CB8AC3E}">
        <p14:creationId xmlns:p14="http://schemas.microsoft.com/office/powerpoint/2010/main" val="42862009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ltLang="en-US" dirty="0" err="1">
                <a:latin typeface="Arial" pitchFamily="34" charset="0"/>
              </a:rPr>
              <a:t>Ones</a:t>
            </a:r>
            <a:r>
              <a:rPr lang="de-DE" altLang="en-US" dirty="0">
                <a:latin typeface="Arial" pitchFamily="34" charset="0"/>
              </a:rPr>
              <a:t> </a:t>
            </a:r>
            <a:r>
              <a:rPr lang="de-DE" altLang="en-US" dirty="0" err="1">
                <a:latin typeface="Arial" pitchFamily="34" charset="0"/>
              </a:rPr>
              <a:t>behaviour</a:t>
            </a:r>
            <a:r>
              <a:rPr lang="de-DE" altLang="en-US" dirty="0">
                <a:latin typeface="Arial" pitchFamily="34" charset="0"/>
              </a:rPr>
              <a:t> </a:t>
            </a:r>
            <a:r>
              <a:rPr lang="de-DE" altLang="en-US" dirty="0" err="1">
                <a:latin typeface="Arial" pitchFamily="34" charset="0"/>
              </a:rPr>
              <a:t>is</a:t>
            </a:r>
            <a:r>
              <a:rPr lang="de-DE" altLang="en-US" dirty="0">
                <a:latin typeface="Arial" pitchFamily="34" charset="0"/>
              </a:rPr>
              <a:t> </a:t>
            </a:r>
            <a:r>
              <a:rPr lang="de-DE" altLang="en-US" dirty="0" err="1">
                <a:latin typeface="Arial" pitchFamily="34" charset="0"/>
              </a:rPr>
              <a:t>predicted</a:t>
            </a:r>
            <a:r>
              <a:rPr lang="de-DE" altLang="en-US" dirty="0">
                <a:latin typeface="Arial" pitchFamily="34" charset="0"/>
              </a:rPr>
              <a:t> </a:t>
            </a:r>
            <a:r>
              <a:rPr lang="de-DE" altLang="en-US" dirty="0" err="1">
                <a:latin typeface="Arial" pitchFamily="34" charset="0"/>
              </a:rPr>
              <a:t>by</a:t>
            </a:r>
            <a:r>
              <a:rPr lang="de-DE" altLang="en-US" dirty="0">
                <a:latin typeface="Arial" pitchFamily="34" charset="0"/>
              </a:rPr>
              <a:t> </a:t>
            </a:r>
            <a:r>
              <a:rPr lang="de-DE" altLang="en-US" dirty="0" err="1">
                <a:latin typeface="Arial" pitchFamily="34" charset="0"/>
              </a:rPr>
              <a:t>behaviour</a:t>
            </a:r>
            <a:r>
              <a:rPr lang="de-DE" altLang="en-US" dirty="0">
                <a:latin typeface="Arial" pitchFamily="34" charset="0"/>
              </a:rPr>
              <a:t> </a:t>
            </a:r>
            <a:r>
              <a:rPr lang="de-DE" altLang="en-US" dirty="0" err="1">
                <a:latin typeface="Arial" pitchFamily="34" charset="0"/>
              </a:rPr>
              <a:t>of</a:t>
            </a:r>
            <a:r>
              <a:rPr lang="de-DE" altLang="en-US" dirty="0">
                <a:latin typeface="Arial" pitchFamily="34" charset="0"/>
              </a:rPr>
              <a:t> </a:t>
            </a:r>
            <a:r>
              <a:rPr lang="de-DE" altLang="en-US" dirty="0" err="1">
                <a:latin typeface="Arial" pitchFamily="34" charset="0"/>
              </a:rPr>
              <a:t>people</a:t>
            </a:r>
            <a:r>
              <a:rPr lang="de-DE" altLang="en-US" dirty="0">
                <a:latin typeface="Arial" pitchFamily="34" charset="0"/>
              </a:rPr>
              <a:t> in </a:t>
            </a:r>
            <a:r>
              <a:rPr lang="de-DE" altLang="en-US" dirty="0" err="1">
                <a:latin typeface="Arial" pitchFamily="34" charset="0"/>
              </a:rPr>
              <a:t>their</a:t>
            </a:r>
            <a:r>
              <a:rPr lang="de-DE" altLang="en-US" dirty="0">
                <a:latin typeface="Arial" pitchFamily="34" charset="0"/>
              </a:rPr>
              <a:t> </a:t>
            </a:r>
            <a:r>
              <a:rPr lang="de-DE" altLang="en-US" dirty="0" err="1">
                <a:latin typeface="Arial" pitchFamily="34" charset="0"/>
              </a:rPr>
              <a:t>social</a:t>
            </a:r>
            <a:r>
              <a:rPr lang="de-DE" altLang="en-US" dirty="0">
                <a:latin typeface="Arial" pitchFamily="34" charset="0"/>
              </a:rPr>
              <a:t> </a:t>
            </a:r>
            <a:r>
              <a:rPr lang="de-DE" altLang="en-US" dirty="0" err="1">
                <a:latin typeface="Arial" pitchFamily="34" charset="0"/>
              </a:rPr>
              <a:t>environment</a:t>
            </a:r>
            <a:r>
              <a:rPr lang="de-DE" altLang="en-US" dirty="0">
                <a:latin typeface="Arial" pitchFamily="34" charset="0"/>
              </a:rPr>
              <a:t>. </a:t>
            </a:r>
            <a:r>
              <a:rPr lang="de-DE" altLang="en-US" dirty="0" err="1">
                <a:latin typeface="Arial" pitchFamily="34" charset="0"/>
              </a:rPr>
              <a:t>Many</a:t>
            </a:r>
            <a:r>
              <a:rPr lang="de-DE" altLang="en-US" dirty="0">
                <a:latin typeface="Arial" pitchFamily="34" charset="0"/>
              </a:rPr>
              <a:t> </a:t>
            </a:r>
            <a:r>
              <a:rPr lang="de-DE" altLang="en-US" dirty="0" err="1">
                <a:latin typeface="Arial" pitchFamily="34" charset="0"/>
              </a:rPr>
              <a:t>people</a:t>
            </a:r>
            <a:r>
              <a:rPr lang="de-DE" altLang="en-US" dirty="0">
                <a:latin typeface="Arial" pitchFamily="34" charset="0"/>
              </a:rPr>
              <a:t> </a:t>
            </a:r>
            <a:r>
              <a:rPr lang="de-DE" altLang="en-US" dirty="0" err="1">
                <a:latin typeface="Arial" pitchFamily="34" charset="0"/>
              </a:rPr>
              <a:t>accomodate</a:t>
            </a:r>
            <a:r>
              <a:rPr lang="de-DE" altLang="en-US" dirty="0">
                <a:latin typeface="Arial" pitchFamily="34" charset="0"/>
              </a:rPr>
              <a:t> </a:t>
            </a:r>
            <a:r>
              <a:rPr lang="de-DE" altLang="en-US" dirty="0" err="1">
                <a:latin typeface="Arial" pitchFamily="34" charset="0"/>
              </a:rPr>
              <a:t>theirselves</a:t>
            </a:r>
            <a:r>
              <a:rPr lang="de-DE" altLang="en-US" dirty="0">
                <a:latin typeface="Arial" pitchFamily="34" charset="0"/>
              </a:rPr>
              <a:t> </a:t>
            </a:r>
            <a:r>
              <a:rPr lang="de-DE" altLang="en-US" dirty="0" err="1">
                <a:latin typeface="Arial" pitchFamily="34" charset="0"/>
              </a:rPr>
              <a:t>to</a:t>
            </a:r>
            <a:r>
              <a:rPr lang="de-DE" altLang="en-US" dirty="0">
                <a:latin typeface="Arial" pitchFamily="34" charset="0"/>
              </a:rPr>
              <a:t> </a:t>
            </a:r>
            <a:r>
              <a:rPr lang="de-DE" altLang="en-US" dirty="0" err="1">
                <a:latin typeface="Arial" pitchFamily="34" charset="0"/>
              </a:rPr>
              <a:t>their</a:t>
            </a:r>
            <a:r>
              <a:rPr lang="de-DE" altLang="en-US" dirty="0">
                <a:latin typeface="Arial" pitchFamily="34" charset="0"/>
              </a:rPr>
              <a:t> </a:t>
            </a:r>
            <a:r>
              <a:rPr lang="de-DE" altLang="en-US" dirty="0" err="1">
                <a:latin typeface="Arial" pitchFamily="34" charset="0"/>
              </a:rPr>
              <a:t>peers</a:t>
            </a:r>
            <a:r>
              <a:rPr lang="de-DE" altLang="en-US" dirty="0">
                <a:latin typeface="Arial" pitchFamily="34" charset="0"/>
              </a:rPr>
              <a:t>. </a:t>
            </a:r>
            <a:r>
              <a:rPr lang="de-DE" altLang="en-US" dirty="0" err="1">
                <a:latin typeface="Arial" pitchFamily="34" charset="0"/>
              </a:rPr>
              <a:t>Especially</a:t>
            </a:r>
            <a:r>
              <a:rPr lang="de-DE" altLang="en-US" dirty="0">
                <a:latin typeface="Arial" pitchFamily="34" charset="0"/>
              </a:rPr>
              <a:t> </a:t>
            </a:r>
            <a:r>
              <a:rPr lang="de-DE" altLang="en-US" dirty="0" err="1">
                <a:latin typeface="Arial" pitchFamily="34" charset="0"/>
              </a:rPr>
              <a:t>young</a:t>
            </a:r>
            <a:r>
              <a:rPr lang="de-DE" altLang="en-US" dirty="0">
                <a:latin typeface="Arial" pitchFamily="34" charset="0"/>
              </a:rPr>
              <a:t> </a:t>
            </a:r>
            <a:r>
              <a:rPr lang="de-DE" altLang="en-US" dirty="0" err="1">
                <a:latin typeface="Arial" pitchFamily="34" charset="0"/>
              </a:rPr>
              <a:t>people</a:t>
            </a:r>
            <a:r>
              <a:rPr lang="de-DE" altLang="en-US" dirty="0">
                <a:latin typeface="Arial" pitchFamily="34" charset="0"/>
              </a:rPr>
              <a:t> </a:t>
            </a:r>
            <a:r>
              <a:rPr lang="de-DE" altLang="en-US" dirty="0" err="1">
                <a:latin typeface="Arial" pitchFamily="34" charset="0"/>
              </a:rPr>
              <a:t>that</a:t>
            </a:r>
            <a:r>
              <a:rPr lang="de-DE" altLang="en-US" dirty="0">
                <a:latin typeface="Arial" pitchFamily="34" charset="0"/>
              </a:rPr>
              <a:t> </a:t>
            </a:r>
            <a:r>
              <a:rPr lang="de-DE" altLang="en-US" dirty="0" err="1">
                <a:latin typeface="Arial" pitchFamily="34" charset="0"/>
              </a:rPr>
              <a:t>are</a:t>
            </a:r>
            <a:r>
              <a:rPr lang="de-DE" altLang="en-US" dirty="0">
                <a:latin typeface="Arial" pitchFamily="34" charset="0"/>
              </a:rPr>
              <a:t> in a </a:t>
            </a:r>
            <a:r>
              <a:rPr lang="de-DE" altLang="en-US" dirty="0" err="1">
                <a:latin typeface="Arial" pitchFamily="34" charset="0"/>
              </a:rPr>
              <a:t>specific</a:t>
            </a:r>
            <a:r>
              <a:rPr lang="de-DE" altLang="en-US" dirty="0">
                <a:latin typeface="Arial" pitchFamily="34" charset="0"/>
              </a:rPr>
              <a:t> </a:t>
            </a:r>
            <a:r>
              <a:rPr lang="de-DE" altLang="en-US" dirty="0" err="1">
                <a:latin typeface="Arial" pitchFamily="34" charset="0"/>
              </a:rPr>
              <a:t>stage</a:t>
            </a:r>
            <a:r>
              <a:rPr lang="de-DE" altLang="en-US" dirty="0">
                <a:latin typeface="Arial" pitchFamily="34" charset="0"/>
              </a:rPr>
              <a:t> in </a:t>
            </a:r>
            <a:r>
              <a:rPr lang="de-DE" altLang="en-US" dirty="0" err="1">
                <a:latin typeface="Arial" pitchFamily="34" charset="0"/>
              </a:rPr>
              <a:t>their</a:t>
            </a:r>
            <a:r>
              <a:rPr lang="de-DE" altLang="en-US" dirty="0">
                <a:latin typeface="Arial" pitchFamily="34" charset="0"/>
              </a:rPr>
              <a:t> </a:t>
            </a:r>
            <a:r>
              <a:rPr lang="de-DE" altLang="en-US" dirty="0" err="1">
                <a:latin typeface="Arial" pitchFamily="34" charset="0"/>
              </a:rPr>
              <a:t>life</a:t>
            </a:r>
            <a:r>
              <a:rPr lang="de-DE" altLang="en-US" dirty="0">
                <a:latin typeface="Arial" pitchFamily="34" charset="0"/>
              </a:rPr>
              <a:t> in </a:t>
            </a:r>
            <a:r>
              <a:rPr lang="de-DE" altLang="en-US" dirty="0" err="1">
                <a:latin typeface="Arial" pitchFamily="34" charset="0"/>
              </a:rPr>
              <a:t>which</a:t>
            </a:r>
            <a:r>
              <a:rPr lang="de-DE" altLang="en-US" dirty="0">
                <a:latin typeface="Arial" pitchFamily="34" charset="0"/>
              </a:rPr>
              <a:t> </a:t>
            </a:r>
            <a:r>
              <a:rPr lang="de-DE" altLang="en-US" dirty="0" err="1">
                <a:latin typeface="Arial" pitchFamily="34" charset="0"/>
              </a:rPr>
              <a:t>they</a:t>
            </a:r>
            <a:r>
              <a:rPr lang="de-DE" altLang="en-US" dirty="0">
                <a:latin typeface="Arial" pitchFamily="34" charset="0"/>
              </a:rPr>
              <a:t> </a:t>
            </a:r>
            <a:r>
              <a:rPr lang="de-DE" altLang="en-US" dirty="0" err="1">
                <a:latin typeface="Arial" pitchFamily="34" charset="0"/>
              </a:rPr>
              <a:t>firstly</a:t>
            </a:r>
            <a:r>
              <a:rPr lang="de-DE" altLang="en-US" dirty="0">
                <a:latin typeface="Arial" pitchFamily="34" charset="0"/>
              </a:rPr>
              <a:t> </a:t>
            </a:r>
            <a:r>
              <a:rPr lang="de-DE" altLang="en-US" dirty="0" err="1">
                <a:latin typeface="Arial" pitchFamily="34" charset="0"/>
              </a:rPr>
              <a:t>decide</a:t>
            </a:r>
            <a:r>
              <a:rPr lang="de-DE" altLang="en-US" dirty="0">
                <a:latin typeface="Arial" pitchFamily="34" charset="0"/>
              </a:rPr>
              <a:t> on </a:t>
            </a:r>
            <a:r>
              <a:rPr lang="de-DE" altLang="en-US" dirty="0" err="1">
                <a:latin typeface="Arial" pitchFamily="34" charset="0"/>
              </a:rPr>
              <a:t>their</a:t>
            </a:r>
            <a:r>
              <a:rPr lang="de-DE" altLang="en-US" dirty="0">
                <a:latin typeface="Arial" pitchFamily="34" charset="0"/>
              </a:rPr>
              <a:t> </a:t>
            </a:r>
            <a:r>
              <a:rPr lang="de-DE" altLang="en-US" dirty="0" err="1">
                <a:latin typeface="Arial" pitchFamily="34" charset="0"/>
              </a:rPr>
              <a:t>own</a:t>
            </a:r>
            <a:r>
              <a:rPr lang="de-DE" altLang="en-US" dirty="0">
                <a:latin typeface="Arial" pitchFamily="34" charset="0"/>
              </a:rPr>
              <a:t> </a:t>
            </a:r>
            <a:r>
              <a:rPr lang="de-DE" altLang="en-US" dirty="0" err="1">
                <a:latin typeface="Arial" pitchFamily="34" charset="0"/>
              </a:rPr>
              <a:t>how</a:t>
            </a:r>
            <a:r>
              <a:rPr lang="de-DE" altLang="en-US" dirty="0">
                <a:latin typeface="Arial" pitchFamily="34" charset="0"/>
              </a:rPr>
              <a:t> </a:t>
            </a:r>
            <a:r>
              <a:rPr lang="de-DE" altLang="en-US" dirty="0" err="1">
                <a:latin typeface="Arial" pitchFamily="34" charset="0"/>
              </a:rPr>
              <a:t>to</a:t>
            </a:r>
            <a:r>
              <a:rPr lang="de-DE" altLang="en-US" dirty="0">
                <a:latin typeface="Arial" pitchFamily="34" charset="0"/>
              </a:rPr>
              <a:t> </a:t>
            </a:r>
            <a:r>
              <a:rPr lang="de-DE" altLang="en-US" dirty="0" err="1">
                <a:latin typeface="Arial" pitchFamily="34" charset="0"/>
              </a:rPr>
              <a:t>life</a:t>
            </a:r>
            <a:r>
              <a:rPr lang="de-DE" altLang="en-US" dirty="0">
                <a:latin typeface="Arial" pitchFamily="34" charset="0"/>
              </a:rPr>
              <a:t> </a:t>
            </a:r>
            <a:r>
              <a:rPr lang="de-DE" altLang="en-US" dirty="0" err="1">
                <a:latin typeface="Arial" pitchFamily="34" charset="0"/>
              </a:rPr>
              <a:t>their</a:t>
            </a:r>
            <a:r>
              <a:rPr lang="de-DE" altLang="en-US" dirty="0">
                <a:latin typeface="Arial" pitchFamily="34" charset="0"/>
              </a:rPr>
              <a:t> </a:t>
            </a:r>
            <a:r>
              <a:rPr lang="de-DE" altLang="en-US" dirty="0" err="1">
                <a:latin typeface="Arial" pitchFamily="34" charset="0"/>
              </a:rPr>
              <a:t>life</a:t>
            </a:r>
            <a:r>
              <a:rPr lang="de-DE" altLang="en-US" dirty="0">
                <a:latin typeface="Arial" pitchFamily="34" charset="0"/>
              </a:rPr>
              <a:t> </a:t>
            </a:r>
            <a:r>
              <a:rPr lang="de-DE" altLang="en-US" dirty="0" err="1">
                <a:latin typeface="Arial" pitchFamily="34" charset="0"/>
              </a:rPr>
              <a:t>are</a:t>
            </a:r>
            <a:r>
              <a:rPr lang="de-DE" altLang="en-US" dirty="0">
                <a:latin typeface="Arial" pitchFamily="34" charset="0"/>
              </a:rPr>
              <a:t> </a:t>
            </a:r>
            <a:r>
              <a:rPr lang="de-DE" altLang="en-US" dirty="0" err="1">
                <a:latin typeface="Arial" pitchFamily="34" charset="0"/>
              </a:rPr>
              <a:t>very</a:t>
            </a:r>
            <a:r>
              <a:rPr lang="de-DE" altLang="en-US" dirty="0">
                <a:latin typeface="Arial" pitchFamily="34" charset="0"/>
              </a:rPr>
              <a:t> </a:t>
            </a:r>
            <a:r>
              <a:rPr lang="de-DE" altLang="en-US" dirty="0" err="1">
                <a:latin typeface="Arial" pitchFamily="34" charset="0"/>
              </a:rPr>
              <a:t>vulnerabe</a:t>
            </a:r>
            <a:r>
              <a:rPr lang="de-DE" altLang="en-US" dirty="0">
                <a:latin typeface="Arial" pitchFamily="34" charset="0"/>
              </a:rPr>
              <a:t> </a:t>
            </a:r>
            <a:r>
              <a:rPr lang="de-DE" altLang="en-US" dirty="0" err="1">
                <a:latin typeface="Arial" pitchFamily="34" charset="0"/>
              </a:rPr>
              <a:t>to</a:t>
            </a:r>
            <a:r>
              <a:rPr lang="de-DE" altLang="en-US" dirty="0">
                <a:latin typeface="Arial" pitchFamily="34" charset="0"/>
              </a:rPr>
              <a:t> </a:t>
            </a:r>
            <a:r>
              <a:rPr lang="de-DE" altLang="en-US" dirty="0" err="1">
                <a:latin typeface="Arial" pitchFamily="34" charset="0"/>
              </a:rPr>
              <a:t>behave</a:t>
            </a:r>
            <a:r>
              <a:rPr lang="de-DE" altLang="en-US" dirty="0">
                <a:latin typeface="Arial" pitchFamily="34" charset="0"/>
              </a:rPr>
              <a:t> </a:t>
            </a:r>
            <a:r>
              <a:rPr lang="de-DE" altLang="en-US" dirty="0" err="1">
                <a:latin typeface="Arial" pitchFamily="34" charset="0"/>
              </a:rPr>
              <a:t>like</a:t>
            </a:r>
            <a:r>
              <a:rPr lang="de-DE" altLang="en-US" dirty="0">
                <a:latin typeface="Arial" pitchFamily="34" charset="0"/>
              </a:rPr>
              <a:t> </a:t>
            </a:r>
            <a:r>
              <a:rPr lang="de-DE" altLang="en-US" dirty="0" err="1">
                <a:latin typeface="Arial" pitchFamily="34" charset="0"/>
              </a:rPr>
              <a:t>peers</a:t>
            </a:r>
            <a:r>
              <a:rPr lang="de-DE" altLang="en-US" dirty="0">
                <a:latin typeface="Arial" pitchFamily="34" charset="0"/>
              </a:rPr>
              <a:t>.</a:t>
            </a:r>
          </a:p>
          <a:p>
            <a:r>
              <a:rPr lang="en-GB" sz="1200" kern="1200" dirty="0">
                <a:solidFill>
                  <a:schemeClr val="tx1"/>
                </a:solidFill>
                <a:effectLst/>
                <a:latin typeface="Arial" charset="0"/>
                <a:ea typeface="+mn-ea"/>
                <a:cs typeface="+mn-cs"/>
              </a:rPr>
              <a:t>Research originating from the USA, and replicated in Europe, suggests that individuals often appear to overestimate the frequency and amount of substance use of their peers. These perceptions are a form of social influence on the individual, and may cause the individual to increase their own consumption in an attempt to match their estimation of their peer norm. </a:t>
            </a:r>
            <a:r>
              <a:rPr lang="de-DE" altLang="en-US" dirty="0">
                <a:latin typeface="Arial" pitchFamily="34" charset="0"/>
              </a:rPr>
              <a:t>In </a:t>
            </a:r>
            <a:r>
              <a:rPr lang="de-DE" altLang="en-US" dirty="0" err="1">
                <a:latin typeface="Arial" pitchFamily="34" charset="0"/>
              </a:rPr>
              <a:t>most</a:t>
            </a:r>
            <a:r>
              <a:rPr lang="de-DE" altLang="en-US" dirty="0">
                <a:latin typeface="Arial" pitchFamily="34" charset="0"/>
              </a:rPr>
              <a:t> </a:t>
            </a:r>
            <a:r>
              <a:rPr lang="de-DE" altLang="en-US" dirty="0" err="1">
                <a:latin typeface="Arial" pitchFamily="34" charset="0"/>
              </a:rPr>
              <a:t>cases</a:t>
            </a:r>
            <a:r>
              <a:rPr lang="de-DE" altLang="en-US" dirty="0">
                <a:latin typeface="Arial" pitchFamily="34" charset="0"/>
              </a:rPr>
              <a:t> </a:t>
            </a:r>
            <a:r>
              <a:rPr lang="de-DE" altLang="en-US" dirty="0" err="1">
                <a:latin typeface="Arial" pitchFamily="34" charset="0"/>
              </a:rPr>
              <a:t>they</a:t>
            </a:r>
            <a:r>
              <a:rPr lang="de-DE" altLang="en-US" dirty="0">
                <a:latin typeface="Arial" pitchFamily="34" charset="0"/>
              </a:rPr>
              <a:t> </a:t>
            </a:r>
            <a:r>
              <a:rPr lang="de-DE" altLang="en-US" dirty="0" err="1">
                <a:latin typeface="Arial" pitchFamily="34" charset="0"/>
              </a:rPr>
              <a:t>overestimate</a:t>
            </a:r>
            <a:r>
              <a:rPr lang="de-DE" altLang="en-US" dirty="0">
                <a:latin typeface="Arial" pitchFamily="34" charset="0"/>
              </a:rPr>
              <a:t> </a:t>
            </a:r>
            <a:r>
              <a:rPr lang="de-DE" altLang="en-US" dirty="0" err="1">
                <a:latin typeface="Arial" pitchFamily="34" charset="0"/>
              </a:rPr>
              <a:t>the</a:t>
            </a:r>
            <a:r>
              <a:rPr lang="de-DE" altLang="en-US" dirty="0">
                <a:latin typeface="Arial" pitchFamily="34" charset="0"/>
              </a:rPr>
              <a:t> </a:t>
            </a:r>
            <a:r>
              <a:rPr lang="de-DE" altLang="en-US" dirty="0" err="1">
                <a:latin typeface="Arial" pitchFamily="34" charset="0"/>
              </a:rPr>
              <a:t>unhealthy</a:t>
            </a:r>
            <a:r>
              <a:rPr lang="de-DE" altLang="en-US" dirty="0">
                <a:latin typeface="Arial" pitchFamily="34" charset="0"/>
              </a:rPr>
              <a:t> </a:t>
            </a:r>
            <a:r>
              <a:rPr lang="de-DE" altLang="en-US" dirty="0" err="1">
                <a:latin typeface="Arial" pitchFamily="34" charset="0"/>
              </a:rPr>
              <a:t>or</a:t>
            </a:r>
            <a:r>
              <a:rPr lang="de-DE" altLang="en-US" dirty="0">
                <a:latin typeface="Arial" pitchFamily="34" charset="0"/>
              </a:rPr>
              <a:t> </a:t>
            </a:r>
            <a:r>
              <a:rPr lang="de-DE" altLang="en-US" dirty="0" err="1">
                <a:latin typeface="Arial" pitchFamily="34" charset="0"/>
              </a:rPr>
              <a:t>risk</a:t>
            </a:r>
            <a:r>
              <a:rPr lang="de-DE" altLang="en-US" dirty="0">
                <a:latin typeface="Arial" pitchFamily="34" charset="0"/>
              </a:rPr>
              <a:t> </a:t>
            </a:r>
            <a:r>
              <a:rPr lang="de-DE" altLang="en-US" dirty="0" err="1">
                <a:latin typeface="Arial" pitchFamily="34" charset="0"/>
              </a:rPr>
              <a:t>behaviour</a:t>
            </a:r>
            <a:r>
              <a:rPr lang="de-DE" altLang="en-US" dirty="0">
                <a:latin typeface="Arial" pitchFamily="34" charset="0"/>
              </a:rPr>
              <a:t> </a:t>
            </a:r>
            <a:r>
              <a:rPr lang="de-DE" altLang="en-US" dirty="0" err="1">
                <a:latin typeface="Arial" pitchFamily="34" charset="0"/>
              </a:rPr>
              <a:t>and</a:t>
            </a:r>
            <a:r>
              <a:rPr lang="de-DE" altLang="en-US" dirty="0">
                <a:latin typeface="Arial" pitchFamily="34" charset="0"/>
              </a:rPr>
              <a:t> </a:t>
            </a:r>
            <a:r>
              <a:rPr lang="de-DE" altLang="en-US" dirty="0" err="1">
                <a:latin typeface="Arial" pitchFamily="34" charset="0"/>
              </a:rPr>
              <a:t>underestimate</a:t>
            </a:r>
            <a:r>
              <a:rPr lang="de-DE" altLang="en-US" dirty="0">
                <a:latin typeface="Arial" pitchFamily="34" charset="0"/>
              </a:rPr>
              <a:t> </a:t>
            </a:r>
            <a:r>
              <a:rPr lang="de-DE" altLang="en-US" dirty="0" err="1">
                <a:latin typeface="Arial" pitchFamily="34" charset="0"/>
              </a:rPr>
              <a:t>healthy</a:t>
            </a:r>
            <a:r>
              <a:rPr lang="de-DE" altLang="en-US" dirty="0">
                <a:latin typeface="Arial" pitchFamily="34" charset="0"/>
              </a:rPr>
              <a:t> </a:t>
            </a:r>
            <a:r>
              <a:rPr lang="de-DE" altLang="en-US" dirty="0" err="1">
                <a:latin typeface="Arial" pitchFamily="34" charset="0"/>
              </a:rPr>
              <a:t>behaviour</a:t>
            </a:r>
            <a:r>
              <a:rPr lang="de-DE" altLang="en-US" dirty="0">
                <a:latin typeface="Arial" pitchFamily="34" charset="0"/>
              </a:rPr>
              <a:t>. This </a:t>
            </a:r>
            <a:r>
              <a:rPr lang="de-DE" altLang="en-US" dirty="0" err="1">
                <a:latin typeface="Arial" pitchFamily="34" charset="0"/>
              </a:rPr>
              <a:t>is</a:t>
            </a:r>
            <a:r>
              <a:rPr lang="de-DE" altLang="en-US" dirty="0">
                <a:latin typeface="Arial" pitchFamily="34" charset="0"/>
              </a:rPr>
              <a:t> due </a:t>
            </a:r>
            <a:r>
              <a:rPr lang="de-DE" altLang="en-US" dirty="0" err="1">
                <a:latin typeface="Arial" pitchFamily="34" charset="0"/>
              </a:rPr>
              <a:t>to</a:t>
            </a:r>
            <a:r>
              <a:rPr lang="de-DE" altLang="en-US" dirty="0">
                <a:latin typeface="Arial" pitchFamily="34" charset="0"/>
              </a:rPr>
              <a:t> </a:t>
            </a:r>
            <a:r>
              <a:rPr lang="de-DE" altLang="en-US" dirty="0" err="1">
                <a:latin typeface="Arial" pitchFamily="34" charset="0"/>
              </a:rPr>
              <a:t>the</a:t>
            </a:r>
            <a:r>
              <a:rPr lang="de-DE" altLang="en-US" dirty="0">
                <a:latin typeface="Arial" pitchFamily="34" charset="0"/>
              </a:rPr>
              <a:t> </a:t>
            </a:r>
            <a:r>
              <a:rPr lang="de-DE" altLang="en-US" dirty="0" err="1">
                <a:latin typeface="Arial" pitchFamily="34" charset="0"/>
              </a:rPr>
              <a:t>visibility</a:t>
            </a:r>
            <a:r>
              <a:rPr lang="de-DE" altLang="en-US" dirty="0">
                <a:latin typeface="Arial" pitchFamily="34" charset="0"/>
              </a:rPr>
              <a:t> </a:t>
            </a:r>
            <a:r>
              <a:rPr lang="de-DE" altLang="en-US" dirty="0" err="1">
                <a:latin typeface="Arial" pitchFamily="34" charset="0"/>
              </a:rPr>
              <a:t>of</a:t>
            </a:r>
            <a:r>
              <a:rPr lang="de-DE" altLang="en-US" dirty="0">
                <a:latin typeface="Arial" pitchFamily="34" charset="0"/>
              </a:rPr>
              <a:t> </a:t>
            </a:r>
            <a:r>
              <a:rPr lang="de-DE" altLang="en-US" dirty="0" err="1">
                <a:latin typeface="Arial" pitchFamily="34" charset="0"/>
              </a:rPr>
              <a:t>ungelathy</a:t>
            </a:r>
            <a:r>
              <a:rPr lang="de-DE" altLang="en-US" dirty="0">
                <a:latin typeface="Arial" pitchFamily="34" charset="0"/>
              </a:rPr>
              <a:t> </a:t>
            </a:r>
            <a:r>
              <a:rPr lang="de-DE" altLang="en-US" dirty="0" err="1">
                <a:latin typeface="Arial" pitchFamily="34" charset="0"/>
              </a:rPr>
              <a:t>behaviour</a:t>
            </a:r>
            <a:r>
              <a:rPr lang="de-DE" altLang="en-US" dirty="0">
                <a:latin typeface="Arial" pitchFamily="34" charset="0"/>
              </a:rPr>
              <a:t> such </a:t>
            </a:r>
            <a:r>
              <a:rPr lang="de-DE" altLang="en-US" dirty="0" err="1">
                <a:latin typeface="Arial" pitchFamily="34" charset="0"/>
              </a:rPr>
              <a:t>as</a:t>
            </a:r>
            <a:r>
              <a:rPr lang="de-DE" altLang="en-US" dirty="0">
                <a:latin typeface="Arial" pitchFamily="34" charset="0"/>
              </a:rPr>
              <a:t> </a:t>
            </a:r>
            <a:r>
              <a:rPr lang="de-DE" altLang="en-US" dirty="0" err="1">
                <a:latin typeface="Arial" pitchFamily="34" charset="0"/>
              </a:rPr>
              <a:t>using</a:t>
            </a:r>
            <a:r>
              <a:rPr lang="de-DE" altLang="en-US" dirty="0">
                <a:latin typeface="Arial" pitchFamily="34" charset="0"/>
              </a:rPr>
              <a:t> </a:t>
            </a:r>
            <a:r>
              <a:rPr lang="de-DE" altLang="en-US" dirty="0" err="1">
                <a:latin typeface="Arial" pitchFamily="34" charset="0"/>
              </a:rPr>
              <a:t>illicit</a:t>
            </a:r>
            <a:r>
              <a:rPr lang="de-DE" altLang="en-US" dirty="0">
                <a:latin typeface="Arial" pitchFamily="34" charset="0"/>
              </a:rPr>
              <a:t> </a:t>
            </a:r>
            <a:r>
              <a:rPr lang="de-DE" altLang="en-US" dirty="0" err="1">
                <a:latin typeface="Arial" pitchFamily="34" charset="0"/>
              </a:rPr>
              <a:t>substances</a:t>
            </a:r>
            <a:r>
              <a:rPr lang="de-DE" altLang="en-US" dirty="0">
                <a:latin typeface="Arial" pitchFamily="34" charset="0"/>
              </a:rPr>
              <a:t> </a:t>
            </a:r>
            <a:r>
              <a:rPr lang="de-DE" altLang="en-US" dirty="0" err="1">
                <a:latin typeface="Arial" pitchFamily="34" charset="0"/>
              </a:rPr>
              <a:t>or</a:t>
            </a:r>
            <a:r>
              <a:rPr lang="de-DE" altLang="en-US" dirty="0">
                <a:latin typeface="Arial" pitchFamily="34" charset="0"/>
              </a:rPr>
              <a:t> </a:t>
            </a:r>
            <a:r>
              <a:rPr lang="de-DE" altLang="en-US" dirty="0" err="1">
                <a:latin typeface="Arial" pitchFamily="34" charset="0"/>
              </a:rPr>
              <a:t>binge</a:t>
            </a:r>
            <a:r>
              <a:rPr lang="de-DE" altLang="en-US" dirty="0">
                <a:latin typeface="Arial" pitchFamily="34" charset="0"/>
              </a:rPr>
              <a:t> </a:t>
            </a:r>
            <a:r>
              <a:rPr lang="de-DE" altLang="en-US" dirty="0" err="1">
                <a:latin typeface="Arial" pitchFamily="34" charset="0"/>
              </a:rPr>
              <a:t>drinking</a:t>
            </a:r>
            <a:r>
              <a:rPr lang="de-DE" altLang="en-US" dirty="0">
                <a:latin typeface="Arial" pitchFamily="34" charset="0"/>
              </a:rPr>
              <a:t>. </a:t>
            </a:r>
            <a:r>
              <a:rPr lang="de-DE" altLang="en-US" dirty="0" err="1">
                <a:latin typeface="Arial" pitchFamily="34" charset="0"/>
              </a:rPr>
              <a:t>When</a:t>
            </a:r>
            <a:r>
              <a:rPr lang="de-DE" altLang="en-US" dirty="0">
                <a:latin typeface="Arial" pitchFamily="34" charset="0"/>
              </a:rPr>
              <a:t> </a:t>
            </a:r>
            <a:r>
              <a:rPr lang="de-DE" altLang="en-US" dirty="0" err="1">
                <a:latin typeface="Arial" pitchFamily="34" charset="0"/>
              </a:rPr>
              <a:t>somebody</a:t>
            </a:r>
            <a:r>
              <a:rPr lang="de-DE" altLang="en-US" dirty="0">
                <a:latin typeface="Arial" pitchFamily="34" charset="0"/>
              </a:rPr>
              <a:t> do not </a:t>
            </a:r>
            <a:r>
              <a:rPr lang="de-DE" altLang="en-US" dirty="0" err="1">
                <a:latin typeface="Arial" pitchFamily="34" charset="0"/>
              </a:rPr>
              <a:t>take</a:t>
            </a:r>
            <a:r>
              <a:rPr lang="de-DE" altLang="en-US" dirty="0">
                <a:latin typeface="Arial" pitchFamily="34" charset="0"/>
              </a:rPr>
              <a:t> </a:t>
            </a:r>
            <a:r>
              <a:rPr lang="de-DE" altLang="en-US" dirty="0" err="1">
                <a:latin typeface="Arial" pitchFamily="34" charset="0"/>
              </a:rPr>
              <a:t>drugs</a:t>
            </a:r>
            <a:r>
              <a:rPr lang="de-DE" altLang="en-US" dirty="0">
                <a:latin typeface="Arial" pitchFamily="34" charset="0"/>
              </a:rPr>
              <a:t> </a:t>
            </a:r>
            <a:r>
              <a:rPr lang="de-DE" altLang="en-US" dirty="0" err="1">
                <a:latin typeface="Arial" pitchFamily="34" charset="0"/>
              </a:rPr>
              <a:t>or</a:t>
            </a:r>
            <a:r>
              <a:rPr lang="de-DE" altLang="en-US" dirty="0">
                <a:latin typeface="Arial" pitchFamily="34" charset="0"/>
              </a:rPr>
              <a:t> do not </a:t>
            </a:r>
            <a:r>
              <a:rPr lang="de-DE" altLang="en-US" dirty="0" err="1">
                <a:latin typeface="Arial" pitchFamily="34" charset="0"/>
              </a:rPr>
              <a:t>drink</a:t>
            </a:r>
            <a:r>
              <a:rPr lang="de-DE" altLang="en-US" dirty="0">
                <a:latin typeface="Arial" pitchFamily="34" charset="0"/>
              </a:rPr>
              <a:t> </a:t>
            </a:r>
            <a:r>
              <a:rPr lang="de-DE" altLang="en-US" dirty="0" err="1">
                <a:latin typeface="Arial" pitchFamily="34" charset="0"/>
              </a:rPr>
              <a:t>it</a:t>
            </a:r>
            <a:r>
              <a:rPr lang="de-DE" altLang="en-US" dirty="0">
                <a:latin typeface="Arial" pitchFamily="34" charset="0"/>
              </a:rPr>
              <a:t> </a:t>
            </a:r>
            <a:r>
              <a:rPr lang="de-DE" altLang="en-US" dirty="0" err="1">
                <a:latin typeface="Arial" pitchFamily="34" charset="0"/>
              </a:rPr>
              <a:t>is</a:t>
            </a:r>
            <a:r>
              <a:rPr lang="de-DE" altLang="en-US" dirty="0">
                <a:latin typeface="Arial" pitchFamily="34" charset="0"/>
              </a:rPr>
              <a:t> not a </a:t>
            </a:r>
            <a:r>
              <a:rPr lang="de-DE" altLang="en-US" dirty="0" err="1">
                <a:latin typeface="Arial" pitchFamily="34" charset="0"/>
              </a:rPr>
              <a:t>important</a:t>
            </a:r>
            <a:r>
              <a:rPr lang="de-DE" altLang="en-US" dirty="0">
                <a:latin typeface="Arial" pitchFamily="34" charset="0"/>
              </a:rPr>
              <a:t> </a:t>
            </a:r>
            <a:r>
              <a:rPr lang="de-DE" altLang="en-US" dirty="0" err="1">
                <a:latin typeface="Arial" pitchFamily="34" charset="0"/>
              </a:rPr>
              <a:t>situation</a:t>
            </a:r>
            <a:r>
              <a:rPr lang="de-DE" altLang="en-US" dirty="0">
                <a:latin typeface="Arial" pitchFamily="34" charset="0"/>
              </a:rPr>
              <a:t>. In </a:t>
            </a:r>
            <a:r>
              <a:rPr lang="de-DE" altLang="en-US" dirty="0" err="1">
                <a:latin typeface="Arial" pitchFamily="34" charset="0"/>
              </a:rPr>
              <a:t>the</a:t>
            </a:r>
            <a:r>
              <a:rPr lang="de-DE" altLang="en-US" dirty="0">
                <a:latin typeface="Arial" pitchFamily="34" charset="0"/>
              </a:rPr>
              <a:t> US </a:t>
            </a:r>
            <a:r>
              <a:rPr lang="de-DE" altLang="en-US" dirty="0" err="1">
                <a:latin typeface="Arial" pitchFamily="34" charset="0"/>
              </a:rPr>
              <a:t>many</a:t>
            </a:r>
            <a:r>
              <a:rPr lang="de-DE" altLang="en-US" dirty="0">
                <a:latin typeface="Arial" pitchFamily="34" charset="0"/>
              </a:rPr>
              <a:t> </a:t>
            </a:r>
            <a:r>
              <a:rPr lang="de-DE" altLang="en-US" dirty="0" err="1">
                <a:latin typeface="Arial" pitchFamily="34" charset="0"/>
              </a:rPr>
              <a:t>people</a:t>
            </a:r>
            <a:r>
              <a:rPr lang="de-DE" altLang="en-US" dirty="0">
                <a:latin typeface="Arial" pitchFamily="34" charset="0"/>
              </a:rPr>
              <a:t> </a:t>
            </a:r>
            <a:r>
              <a:rPr lang="de-DE" altLang="en-US" dirty="0" err="1">
                <a:latin typeface="Arial" pitchFamily="34" charset="0"/>
              </a:rPr>
              <a:t>speak</a:t>
            </a:r>
            <a:r>
              <a:rPr lang="de-DE" altLang="en-US" dirty="0">
                <a:latin typeface="Arial" pitchFamily="34" charset="0"/>
              </a:rPr>
              <a:t> </a:t>
            </a:r>
            <a:r>
              <a:rPr lang="de-DE" altLang="en-US" dirty="0" err="1">
                <a:latin typeface="Arial" pitchFamily="34" charset="0"/>
              </a:rPr>
              <a:t>of</a:t>
            </a:r>
            <a:r>
              <a:rPr lang="de-DE" altLang="en-US" dirty="0">
                <a:latin typeface="Arial" pitchFamily="34" charset="0"/>
              </a:rPr>
              <a:t> a </a:t>
            </a:r>
            <a:r>
              <a:rPr lang="de-DE" altLang="en-US" dirty="0" err="1">
                <a:latin typeface="Arial" pitchFamily="34" charset="0"/>
              </a:rPr>
              <a:t>reign</a:t>
            </a:r>
            <a:r>
              <a:rPr lang="de-DE" altLang="en-US" dirty="0">
                <a:latin typeface="Arial" pitchFamily="34" charset="0"/>
              </a:rPr>
              <a:t> </a:t>
            </a:r>
            <a:r>
              <a:rPr lang="de-DE" altLang="en-US" dirty="0" err="1">
                <a:latin typeface="Arial" pitchFamily="34" charset="0"/>
              </a:rPr>
              <a:t>of</a:t>
            </a:r>
            <a:r>
              <a:rPr lang="de-DE" altLang="en-US" dirty="0">
                <a:latin typeface="Arial" pitchFamily="34" charset="0"/>
              </a:rPr>
              <a:t> </a:t>
            </a:r>
            <a:r>
              <a:rPr lang="de-DE" altLang="en-US" dirty="0" err="1">
                <a:latin typeface="Arial" pitchFamily="34" charset="0"/>
              </a:rPr>
              <a:t>error</a:t>
            </a:r>
            <a:r>
              <a:rPr lang="de-DE" altLang="en-US" dirty="0">
                <a:latin typeface="Arial" pitchFamily="34" charset="0"/>
              </a:rPr>
              <a:t>. </a:t>
            </a:r>
          </a:p>
          <a:p>
            <a:endParaRPr lang="de-DE" altLang="en-US" dirty="0">
              <a:latin typeface="Arial" pitchFamily="34" charset="0"/>
            </a:endParaRPr>
          </a:p>
          <a:p>
            <a:endParaRPr lang="de-DE" altLang="en-US" dirty="0">
              <a:latin typeface="Arial" pitchFamily="34" charset="0"/>
            </a:endParaRPr>
          </a:p>
          <a:p>
            <a:r>
              <a:rPr lang="en-GB" sz="1200" kern="1200" dirty="0">
                <a:solidFill>
                  <a:schemeClr val="tx1"/>
                </a:solidFill>
                <a:effectLst/>
                <a:latin typeface="Arial" charset="0"/>
                <a:ea typeface="+mn-ea"/>
                <a:cs typeface="+mn-cs"/>
              </a:rPr>
              <a:t>These research findings have given rise to a new form of prevention and intervention known as the social norms approach.</a:t>
            </a:r>
            <a:r>
              <a:rPr lang="en-GB" sz="1200" kern="1200" baseline="0" dirty="0">
                <a:solidFill>
                  <a:schemeClr val="tx1"/>
                </a:solidFill>
                <a:effectLst/>
                <a:latin typeface="Arial" charset="0"/>
                <a:ea typeface="+mn-ea"/>
                <a:cs typeface="+mn-cs"/>
              </a:rPr>
              <a:t> </a:t>
            </a:r>
            <a:r>
              <a:rPr lang="en-GB" sz="1200" kern="1200" dirty="0">
                <a:solidFill>
                  <a:schemeClr val="tx1"/>
                </a:solidFill>
                <a:effectLst/>
                <a:latin typeface="Arial" charset="0"/>
                <a:ea typeface="+mn-ea"/>
                <a:cs typeface="+mn-cs"/>
              </a:rPr>
              <a:t>This approach is based on challenging these misperceptions about peer substance use through mass media campaigns, social marketing strategies and online personalised feedback. It is based on the premise that this will reduce the social influence on the individual to use these substances. </a:t>
            </a:r>
            <a:endParaRPr lang="de-DE" altLang="en-US" dirty="0">
              <a:latin typeface="Arial" pitchFamily="34" charset="0"/>
            </a:endParaRPr>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23</a:t>
            </a:fld>
            <a:endParaRPr lang="de-DE"/>
          </a:p>
        </p:txBody>
      </p:sp>
    </p:spTree>
    <p:extLst>
      <p:ext uri="{BB962C8B-B14F-4D97-AF65-F5344CB8AC3E}">
        <p14:creationId xmlns:p14="http://schemas.microsoft.com/office/powerpoint/2010/main" val="3397747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Y-Achse die Einheit Hier sieht man die Differenz der Mittelwerte von T0 zu T1</a:t>
            </a:r>
          </a:p>
          <a:p>
            <a:endParaRPr lang="de-DE" baseline="0" dirty="0"/>
          </a:p>
          <a:p>
            <a:r>
              <a:rPr lang="de-DE" baseline="0" dirty="0"/>
              <a:t>2.2 auf 2.1 </a:t>
            </a:r>
            <a:r>
              <a:rPr lang="de-DE" baseline="0" dirty="0" err="1"/>
              <a:t>Frequency</a:t>
            </a:r>
            <a:r>
              <a:rPr lang="de-DE" baseline="0" dirty="0"/>
              <a:t> </a:t>
            </a:r>
            <a:r>
              <a:rPr lang="de-DE" baseline="0" dirty="0" err="1"/>
              <a:t>cannabis</a:t>
            </a:r>
            <a:r>
              <a:rPr lang="de-DE" baseline="0" dirty="0"/>
              <a:t> </a:t>
            </a:r>
            <a:r>
              <a:rPr lang="de-DE" baseline="0" dirty="0" err="1"/>
              <a:t>use</a:t>
            </a:r>
            <a:endParaRPr lang="de-DE"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solidFill>
                  <a:prstClr val="black"/>
                </a:solidFill>
              </a:rPr>
              <a:pPr>
                <a:defRPr/>
              </a:pPr>
              <a:t>24</a:t>
            </a:fld>
            <a:endParaRPr lang="de-DE">
              <a:solidFill>
                <a:prstClr val="black"/>
              </a:solidFill>
            </a:endParaRPr>
          </a:p>
        </p:txBody>
      </p:sp>
    </p:spTree>
    <p:extLst>
      <p:ext uri="{BB962C8B-B14F-4D97-AF65-F5344CB8AC3E}">
        <p14:creationId xmlns:p14="http://schemas.microsoft.com/office/powerpoint/2010/main" val="30759773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Perceptions of rates of peer substance use differ from the actual rates of substance use among university students examined in this study.</a:t>
            </a:r>
          </a:p>
          <a:p>
            <a:r>
              <a:rPr lang="en-US" dirty="0"/>
              <a:t>we found that the majority of the female students (50%) drank two and 54% of the male students only consumed three drinks per occasion.</a:t>
            </a:r>
          </a:p>
          <a:p>
            <a:r>
              <a:rPr lang="de-DE" dirty="0"/>
              <a:t>63% </a:t>
            </a:r>
            <a:r>
              <a:rPr lang="de-DE" dirty="0" err="1"/>
              <a:t>of</a:t>
            </a:r>
            <a:r>
              <a:rPr lang="de-DE" dirty="0"/>
              <a:t> </a:t>
            </a:r>
            <a:r>
              <a:rPr lang="de-DE" dirty="0" err="1"/>
              <a:t>female</a:t>
            </a:r>
            <a:r>
              <a:rPr lang="de-DE" dirty="0"/>
              <a:t> </a:t>
            </a:r>
            <a:r>
              <a:rPr lang="de-DE" dirty="0" err="1"/>
              <a:t>and</a:t>
            </a:r>
            <a:r>
              <a:rPr lang="de-DE" dirty="0"/>
              <a:t> 55% </a:t>
            </a:r>
            <a:r>
              <a:rPr lang="de-DE" dirty="0" err="1"/>
              <a:t>of</a:t>
            </a:r>
            <a:r>
              <a:rPr lang="de-DE" dirty="0"/>
              <a:t> male </a:t>
            </a:r>
            <a:r>
              <a:rPr lang="de-DE" dirty="0" err="1"/>
              <a:t>students</a:t>
            </a:r>
            <a:r>
              <a:rPr lang="de-DE" dirty="0"/>
              <a:t> </a:t>
            </a:r>
            <a:r>
              <a:rPr lang="de-DE" dirty="0" err="1"/>
              <a:t>viewed</a:t>
            </a:r>
            <a:r>
              <a:rPr lang="de-DE" dirty="0"/>
              <a:t> </a:t>
            </a:r>
            <a:r>
              <a:rPr lang="de-DE" dirty="0" err="1"/>
              <a:t>the</a:t>
            </a:r>
            <a:r>
              <a:rPr lang="de-DE" dirty="0"/>
              <a:t> </a:t>
            </a:r>
            <a:r>
              <a:rPr lang="de-DE" dirty="0" err="1"/>
              <a:t>average</a:t>
            </a:r>
            <a:r>
              <a:rPr lang="de-DE" dirty="0"/>
              <a:t> </a:t>
            </a:r>
            <a:r>
              <a:rPr lang="de-DE" dirty="0" err="1"/>
              <a:t>number</a:t>
            </a:r>
            <a:r>
              <a:rPr lang="de-DE" dirty="0"/>
              <a:t> </a:t>
            </a:r>
            <a:r>
              <a:rPr lang="de-DE" dirty="0" err="1"/>
              <a:t>of</a:t>
            </a:r>
            <a:r>
              <a:rPr lang="de-DE" dirty="0"/>
              <a:t> </a:t>
            </a:r>
            <a:r>
              <a:rPr lang="de-DE" dirty="0" err="1"/>
              <a:t>consumed</a:t>
            </a:r>
            <a:r>
              <a:rPr lang="de-DE" dirty="0"/>
              <a:t> </a:t>
            </a:r>
            <a:r>
              <a:rPr lang="de-DE" dirty="0" err="1"/>
              <a:t>alcoholic</a:t>
            </a:r>
            <a:r>
              <a:rPr lang="de-DE" dirty="0"/>
              <a:t> </a:t>
            </a:r>
            <a:r>
              <a:rPr lang="de-DE" dirty="0" err="1"/>
              <a:t>drinks</a:t>
            </a:r>
            <a:r>
              <a:rPr lang="de-DE" dirty="0"/>
              <a:t> </a:t>
            </a:r>
            <a:r>
              <a:rPr lang="de-DE" dirty="0" err="1"/>
              <a:t>as</a:t>
            </a:r>
            <a:r>
              <a:rPr lang="de-DE" dirty="0"/>
              <a:t> </a:t>
            </a:r>
            <a:r>
              <a:rPr lang="de-DE" dirty="0" err="1"/>
              <a:t>higher</a:t>
            </a:r>
            <a:r>
              <a:rPr lang="de-DE" dirty="0"/>
              <a:t> </a:t>
            </a:r>
            <a:r>
              <a:rPr lang="de-DE" dirty="0" err="1"/>
              <a:t>than</a:t>
            </a:r>
            <a:r>
              <a:rPr lang="de-DE" dirty="0"/>
              <a:t> </a:t>
            </a:r>
            <a:r>
              <a:rPr lang="de-DE" dirty="0" err="1"/>
              <a:t>their</a:t>
            </a:r>
            <a:r>
              <a:rPr lang="de-DE" dirty="0"/>
              <a:t> personal </a:t>
            </a:r>
            <a:r>
              <a:rPr lang="de-DE" dirty="0" err="1"/>
              <a:t>use</a:t>
            </a:r>
            <a:r>
              <a:rPr lang="de-DE" dirty="0"/>
              <a:t>.  </a:t>
            </a:r>
            <a:r>
              <a:rPr lang="de-DE" dirty="0" err="1"/>
              <a:t>Furthermore</a:t>
            </a:r>
            <a:r>
              <a:rPr lang="de-DE" dirty="0"/>
              <a:t>, 74% </a:t>
            </a:r>
            <a:r>
              <a:rPr lang="de-DE" dirty="0" err="1"/>
              <a:t>of</a:t>
            </a:r>
            <a:r>
              <a:rPr lang="de-DE" dirty="0"/>
              <a:t> </a:t>
            </a:r>
            <a:r>
              <a:rPr lang="de-DE" dirty="0" err="1"/>
              <a:t>female</a:t>
            </a:r>
            <a:r>
              <a:rPr lang="de-DE" dirty="0"/>
              <a:t> </a:t>
            </a:r>
            <a:r>
              <a:rPr lang="de-DE" dirty="0" err="1"/>
              <a:t>and</a:t>
            </a:r>
            <a:r>
              <a:rPr lang="de-DE" dirty="0"/>
              <a:t> 61% </a:t>
            </a:r>
            <a:r>
              <a:rPr lang="de-DE" dirty="0" err="1"/>
              <a:t>of</a:t>
            </a:r>
            <a:r>
              <a:rPr lang="de-DE" dirty="0"/>
              <a:t> male </a:t>
            </a:r>
            <a:r>
              <a:rPr lang="de-DE" dirty="0" err="1"/>
              <a:t>students</a:t>
            </a:r>
            <a:r>
              <a:rPr lang="de-DE" dirty="0"/>
              <a:t> </a:t>
            </a:r>
            <a:r>
              <a:rPr lang="de-DE" dirty="0" err="1"/>
              <a:t>thought</a:t>
            </a:r>
            <a:r>
              <a:rPr lang="de-DE" dirty="0"/>
              <a:t> </a:t>
            </a:r>
            <a:r>
              <a:rPr lang="de-DE" dirty="0" err="1"/>
              <a:t>that</a:t>
            </a:r>
            <a:r>
              <a:rPr lang="de-DE" dirty="0"/>
              <a:t> </a:t>
            </a:r>
            <a:r>
              <a:rPr lang="de-DE" dirty="0" err="1"/>
              <a:t>their</a:t>
            </a:r>
            <a:r>
              <a:rPr lang="de-DE" dirty="0"/>
              <a:t> </a:t>
            </a:r>
            <a:r>
              <a:rPr lang="de-DE" dirty="0" err="1"/>
              <a:t>peers</a:t>
            </a:r>
            <a:r>
              <a:rPr lang="de-DE" dirty="0"/>
              <a:t> </a:t>
            </a:r>
            <a:r>
              <a:rPr lang="de-DE" dirty="0" err="1"/>
              <a:t>show</a:t>
            </a:r>
            <a:r>
              <a:rPr lang="de-DE" dirty="0"/>
              <a:t> a </a:t>
            </a:r>
            <a:r>
              <a:rPr lang="de-DE" dirty="0" err="1"/>
              <a:t>higher</a:t>
            </a:r>
            <a:r>
              <a:rPr lang="de-DE" dirty="0"/>
              <a:t> </a:t>
            </a:r>
            <a:r>
              <a:rPr lang="de-DE" dirty="0" err="1"/>
              <a:t>maximum</a:t>
            </a:r>
            <a:r>
              <a:rPr lang="de-DE" dirty="0"/>
              <a:t> </a:t>
            </a:r>
            <a:r>
              <a:rPr lang="de-DE" dirty="0" err="1"/>
              <a:t>use</a:t>
            </a:r>
            <a:r>
              <a:rPr lang="de-DE" dirty="0"/>
              <a:t> at a </a:t>
            </a:r>
            <a:r>
              <a:rPr lang="de-DE" dirty="0" err="1"/>
              <a:t>single</a:t>
            </a:r>
            <a:r>
              <a:rPr lang="de-DE" dirty="0"/>
              <a:t> </a:t>
            </a:r>
            <a:r>
              <a:rPr lang="de-DE" dirty="0" err="1"/>
              <a:t>drinking</a:t>
            </a:r>
            <a:r>
              <a:rPr lang="de-DE" dirty="0"/>
              <a:t> </a:t>
            </a:r>
            <a:r>
              <a:rPr lang="de-DE" dirty="0" err="1"/>
              <a:t>occasion</a:t>
            </a:r>
            <a:r>
              <a:rPr lang="de-DE" dirty="0"/>
              <a:t>. </a:t>
            </a:r>
          </a:p>
          <a:p>
            <a:r>
              <a:rPr lang="de-DE" dirty="0"/>
              <a:t>I</a:t>
            </a:r>
            <a:r>
              <a:rPr lang="de-DE" baseline="0" dirty="0"/>
              <a:t> </a:t>
            </a:r>
            <a:r>
              <a:rPr lang="de-DE" baseline="0" dirty="0" err="1"/>
              <a:t>want</a:t>
            </a:r>
            <a:r>
              <a:rPr lang="de-DE" baseline="0" dirty="0"/>
              <a:t> </a:t>
            </a:r>
            <a:r>
              <a:rPr lang="de-DE" baseline="0" dirty="0" err="1"/>
              <a:t>to</a:t>
            </a:r>
            <a:r>
              <a:rPr lang="de-DE" baseline="0" dirty="0"/>
              <a:t> </a:t>
            </a:r>
            <a:r>
              <a:rPr lang="de-DE" baseline="0" dirty="0" err="1"/>
              <a:t>explain</a:t>
            </a:r>
            <a:r>
              <a:rPr lang="de-DE" baseline="0" dirty="0"/>
              <a:t> </a:t>
            </a:r>
            <a:r>
              <a:rPr lang="de-DE" baseline="0" dirty="0" err="1"/>
              <a:t>this</a:t>
            </a:r>
            <a:r>
              <a:rPr lang="de-DE" baseline="0" dirty="0"/>
              <a:t> </a:t>
            </a:r>
            <a:r>
              <a:rPr lang="de-DE" baseline="0" dirty="0" err="1"/>
              <a:t>relationsship</a:t>
            </a:r>
            <a:r>
              <a:rPr lang="de-DE" baseline="0" dirty="0"/>
              <a:t> </a:t>
            </a:r>
            <a:r>
              <a:rPr lang="de-DE" baseline="0" dirty="0" err="1"/>
              <a:t>based</a:t>
            </a:r>
            <a:r>
              <a:rPr lang="de-DE" baseline="0" dirty="0"/>
              <a:t> on </a:t>
            </a:r>
            <a:r>
              <a:rPr lang="de-DE" baseline="0" dirty="0" err="1"/>
              <a:t>the</a:t>
            </a:r>
            <a:r>
              <a:rPr lang="de-DE" baseline="0" dirty="0"/>
              <a:t> </a:t>
            </a:r>
            <a:r>
              <a:rPr lang="de-DE" baseline="0" dirty="0" err="1"/>
              <a:t>example</a:t>
            </a:r>
            <a:r>
              <a:rPr lang="de-DE" baseline="0" dirty="0"/>
              <a:t> </a:t>
            </a:r>
            <a:r>
              <a:rPr lang="de-DE" baseline="0" dirty="0" err="1"/>
              <a:t>of</a:t>
            </a:r>
            <a:r>
              <a:rPr lang="de-DE" baseline="0" dirty="0"/>
              <a:t> </a:t>
            </a:r>
            <a:r>
              <a:rPr lang="de-DE" baseline="0" dirty="0" err="1"/>
              <a:t>average</a:t>
            </a:r>
            <a:r>
              <a:rPr lang="de-DE" baseline="0" dirty="0"/>
              <a:t> </a:t>
            </a:r>
            <a:r>
              <a:rPr lang="de-DE" baseline="0" dirty="0" err="1"/>
              <a:t>use</a:t>
            </a:r>
            <a:r>
              <a:rPr lang="de-DE" baseline="0" dirty="0"/>
              <a:t> </a:t>
            </a:r>
            <a:r>
              <a:rPr lang="de-DE" baseline="0" dirty="0" err="1"/>
              <a:t>of</a:t>
            </a:r>
            <a:r>
              <a:rPr lang="de-DE" baseline="0" dirty="0"/>
              <a:t> </a:t>
            </a:r>
            <a:r>
              <a:rPr lang="de-DE" baseline="0" dirty="0" err="1"/>
              <a:t>alcoholic</a:t>
            </a:r>
            <a:r>
              <a:rPr lang="de-DE" baseline="0" dirty="0"/>
              <a:t> </a:t>
            </a:r>
            <a:r>
              <a:rPr lang="de-DE" baseline="0" dirty="0" err="1"/>
              <a:t>drinks</a:t>
            </a:r>
            <a:r>
              <a:rPr lang="de-DE" baseline="0" dirty="0"/>
              <a:t>. </a:t>
            </a:r>
          </a:p>
          <a:p>
            <a:r>
              <a:rPr lang="de-DE" dirty="0" err="1"/>
              <a:t>We</a:t>
            </a:r>
            <a:r>
              <a:rPr lang="de-DE" dirty="0"/>
              <a:t> </a:t>
            </a:r>
            <a:r>
              <a:rPr lang="de-DE" dirty="0" err="1"/>
              <a:t>found</a:t>
            </a:r>
            <a:r>
              <a:rPr lang="de-DE" dirty="0"/>
              <a:t> </a:t>
            </a:r>
            <a:r>
              <a:rPr lang="de-DE" dirty="0" err="1"/>
              <a:t>that</a:t>
            </a:r>
            <a:r>
              <a:rPr lang="de-DE" dirty="0"/>
              <a:t> </a:t>
            </a:r>
            <a:r>
              <a:rPr lang="en-US" dirty="0"/>
              <a:t>the majority of the female students (50%) drank two and 54% of the male students only consumed three drinks per occasion. Therefore we calculated a binary dependent variable based on this cut off and studied whether students with a higher perception of peer alcohol use show a higher odds to drink more than the cut off. </a:t>
            </a:r>
          </a:p>
          <a:p>
            <a:r>
              <a:rPr lang="en-US" dirty="0"/>
              <a:t>For</a:t>
            </a:r>
            <a:r>
              <a:rPr lang="en-US" baseline="0" dirty="0"/>
              <a:t> both female and male students, we found that t</a:t>
            </a:r>
            <a:r>
              <a:rPr lang="en-US" dirty="0"/>
              <a:t>hose who perceived others to have more risky behavior were more likely to drink more</a:t>
            </a:r>
            <a:r>
              <a:rPr lang="en-US" baseline="0" dirty="0"/>
              <a:t> than the majority of students. </a:t>
            </a:r>
            <a:endParaRPr lang="en-US" dirty="0"/>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25</a:t>
            </a:fld>
            <a:endParaRPr lang="de-DE"/>
          </a:p>
        </p:txBody>
      </p:sp>
    </p:spTree>
    <p:extLst>
      <p:ext uri="{BB962C8B-B14F-4D97-AF65-F5344CB8AC3E}">
        <p14:creationId xmlns:p14="http://schemas.microsoft.com/office/powerpoint/2010/main" val="1896646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We</a:t>
            </a:r>
            <a:r>
              <a:rPr lang="de-DE" baseline="0" dirty="0"/>
              <a:t> find </a:t>
            </a:r>
            <a:r>
              <a:rPr lang="de-DE" baseline="0" dirty="0" err="1"/>
              <a:t>ourselves</a:t>
            </a:r>
            <a:r>
              <a:rPr lang="de-DE" baseline="0" dirty="0"/>
              <a:t> in </a:t>
            </a:r>
            <a:r>
              <a:rPr lang="de-DE" baseline="0" dirty="0" err="1"/>
              <a:t>sending</a:t>
            </a:r>
            <a:r>
              <a:rPr lang="de-DE" baseline="0" dirty="0"/>
              <a:t> out </a:t>
            </a:r>
            <a:r>
              <a:rPr lang="de-DE" baseline="0" dirty="0" err="1"/>
              <a:t>reminder</a:t>
            </a:r>
            <a:r>
              <a:rPr lang="de-DE" baseline="0" dirty="0"/>
              <a:t> </a:t>
            </a:r>
            <a:r>
              <a:rPr lang="de-DE" baseline="0" dirty="0" err="1"/>
              <a:t>e-mails</a:t>
            </a:r>
            <a:r>
              <a:rPr lang="de-DE" baseline="0" dirty="0"/>
              <a:t> </a:t>
            </a:r>
            <a:r>
              <a:rPr lang="de-DE" baseline="0" dirty="0" err="1"/>
              <a:t>for</a:t>
            </a:r>
            <a:r>
              <a:rPr lang="de-DE" baseline="0" dirty="0"/>
              <a:t> </a:t>
            </a:r>
            <a:r>
              <a:rPr lang="de-DE" baseline="0" dirty="0" err="1"/>
              <a:t>the</a:t>
            </a:r>
            <a:r>
              <a:rPr lang="de-DE" baseline="0" dirty="0"/>
              <a:t> </a:t>
            </a:r>
            <a:r>
              <a:rPr lang="de-DE" baseline="0" dirty="0" err="1"/>
              <a:t>intervention</a:t>
            </a:r>
            <a:r>
              <a:rPr lang="de-DE" baseline="0" dirty="0"/>
              <a:t> </a:t>
            </a:r>
            <a:r>
              <a:rPr lang="de-DE" baseline="0" dirty="0" err="1"/>
              <a:t>and</a:t>
            </a:r>
            <a:r>
              <a:rPr lang="de-DE" baseline="0" dirty="0"/>
              <a:t> </a:t>
            </a:r>
            <a:r>
              <a:rPr lang="de-DE" baseline="0" dirty="0" err="1"/>
              <a:t>preparing</a:t>
            </a:r>
            <a:r>
              <a:rPr lang="de-DE" baseline="0" dirty="0"/>
              <a:t> </a:t>
            </a:r>
            <a:r>
              <a:rPr lang="de-DE" baseline="0" dirty="0" err="1"/>
              <a:t>the</a:t>
            </a:r>
            <a:r>
              <a:rPr lang="de-DE" baseline="0" dirty="0"/>
              <a:t> follow-</a:t>
            </a:r>
            <a:r>
              <a:rPr lang="de-DE" baseline="0" dirty="0" err="1"/>
              <a:t>up</a:t>
            </a:r>
            <a:r>
              <a:rPr lang="de-DE" baseline="0" dirty="0"/>
              <a:t> </a:t>
            </a:r>
            <a:r>
              <a:rPr lang="de-DE" baseline="0" dirty="0" err="1"/>
              <a:t>survey</a:t>
            </a:r>
            <a:r>
              <a:rPr lang="de-DE" baseline="0" dirty="0"/>
              <a:t>. </a:t>
            </a:r>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26</a:t>
            </a:fld>
            <a:endParaRPr lang="de-DE"/>
          </a:p>
        </p:txBody>
      </p:sp>
    </p:spTree>
    <p:extLst>
      <p:ext uri="{BB962C8B-B14F-4D97-AF65-F5344CB8AC3E}">
        <p14:creationId xmlns:p14="http://schemas.microsoft.com/office/powerpoint/2010/main" val="4039596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solidFill>
                  <a:schemeClr val="tx1"/>
                </a:solidFill>
                <a:effectLst/>
                <a:latin typeface="+mn-lt"/>
                <a:ea typeface="+mn-ea"/>
                <a:cs typeface="+mn-cs"/>
              </a:rPr>
              <a:t>I would like to present findings of a German trial, the INSIST study. This trial was a social norms intervention evaluation trial.</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However, I want to start my talk with an assumption: I guess that most of you went to university or college and know how it feels. It is a totally new situation for most of the people: maybe moving to a new city, having a new social environment, less parental control, less restrictions. It is a specific stage in life in which many people firstly decide on their own how their life. </a:t>
            </a:r>
            <a:r>
              <a:rPr lang="en-US" sz="1200" kern="1200" dirty="0" err="1">
                <a:solidFill>
                  <a:schemeClr val="tx1"/>
                </a:solidFill>
                <a:effectLst/>
                <a:latin typeface="+mn-lt"/>
                <a:ea typeface="+mn-ea"/>
                <a:cs typeface="+mn-cs"/>
              </a:rPr>
              <a:t>Furtermore</a:t>
            </a:r>
            <a:r>
              <a:rPr lang="en-US" sz="1200" kern="1200" dirty="0">
                <a:solidFill>
                  <a:schemeClr val="tx1"/>
                </a:solidFill>
                <a:effectLst/>
                <a:latin typeface="+mn-lt"/>
                <a:ea typeface="+mn-ea"/>
                <a:cs typeface="+mn-cs"/>
              </a:rPr>
              <a:t>, friends and fellow students gain in importance.  This makes students </a:t>
            </a:r>
            <a:r>
              <a:rPr lang="en-US" sz="1200" kern="1200" dirty="0" err="1">
                <a:solidFill>
                  <a:schemeClr val="tx1"/>
                </a:solidFill>
                <a:effectLst/>
                <a:latin typeface="+mn-lt"/>
                <a:ea typeface="+mn-ea"/>
                <a:cs typeface="+mn-cs"/>
              </a:rPr>
              <a:t>vulnerabe</a:t>
            </a:r>
            <a:r>
              <a:rPr lang="en-US" sz="1200" kern="1200" dirty="0">
                <a:solidFill>
                  <a:schemeClr val="tx1"/>
                </a:solidFill>
                <a:effectLst/>
                <a:latin typeface="+mn-lt"/>
                <a:ea typeface="+mn-ea"/>
                <a:cs typeface="+mn-cs"/>
              </a:rPr>
              <a:t> to behave like peers and the peer use is a form of social influence on them.</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But: </a:t>
            </a:r>
            <a:r>
              <a:rPr lang="en-GB" sz="1200" kern="1200" dirty="0">
                <a:solidFill>
                  <a:schemeClr val="tx1"/>
                </a:solidFill>
                <a:effectLst/>
                <a:latin typeface="+mn-lt"/>
                <a:ea typeface="+mn-ea"/>
                <a:cs typeface="+mn-cs"/>
              </a:rPr>
              <a:t>Research originating from the USA, and replicated in Europe, suggests that individuals often appear to overestimate the frequency and amount of substance use of their peers. These perceptions may cause the individual to increase their own consumption in an attempt to match their estimation of their peer norm. </a:t>
            </a:r>
            <a:r>
              <a:rPr lang="en-US" sz="1200" kern="1200" dirty="0">
                <a:solidFill>
                  <a:schemeClr val="tx1"/>
                </a:solidFill>
                <a:effectLst/>
                <a:latin typeface="+mn-lt"/>
                <a:ea typeface="+mn-ea"/>
                <a:cs typeface="+mn-cs"/>
              </a:rPr>
              <a:t>In most cases they overestimate the unhealthy or risk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and underestimate healthy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This is due to the high visibility of </a:t>
            </a:r>
            <a:r>
              <a:rPr lang="en-US" sz="1200" kern="1200" dirty="0" err="1">
                <a:solidFill>
                  <a:schemeClr val="tx1"/>
                </a:solidFill>
                <a:effectLst/>
                <a:latin typeface="+mn-lt"/>
                <a:ea typeface="+mn-ea"/>
                <a:cs typeface="+mn-cs"/>
              </a:rPr>
              <a:t>unhelathy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such as using illicit substances or binge drinking. When somebody does not take drugs or does not drink this does not attract attention.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research findings have given rise to an intervention known as the social norms approach. This approach is based on challenging these misperceptions about peer substance use through mass media campaigns, social marketing strategies and online personalised feedback. It is based on the premise that this will reduce the social influence on the individual to use these substances in a heavier way. </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Earlier studies were predominantly conducted in North America. More recently European researchers have also become interested in the topic. Our INSIST study is the first German study based on a</a:t>
            </a:r>
            <a:r>
              <a:rPr lang="en-GB" sz="1200" kern="1200" dirty="0">
                <a:solidFill>
                  <a:schemeClr val="tx1"/>
                </a:solidFill>
                <a:effectLst/>
                <a:latin typeface="+mn-lt"/>
                <a:ea typeface="+mn-ea"/>
                <a:cs typeface="+mn-cs"/>
              </a:rPr>
              <a:t> larger </a:t>
            </a:r>
            <a:r>
              <a:rPr lang="en-US" sz="1200" kern="1200" dirty="0">
                <a:solidFill>
                  <a:schemeClr val="tx1"/>
                </a:solidFill>
                <a:effectLst/>
                <a:latin typeface="+mn-lt"/>
                <a:ea typeface="+mn-ea"/>
                <a:cs typeface="+mn-cs"/>
              </a:rPr>
              <a:t>sample. An European pilot study is the fundament of this project. </a:t>
            </a:r>
            <a:endParaRPr lang="de-DE" sz="1200" kern="1200" dirty="0">
              <a:solidFill>
                <a:schemeClr val="tx1"/>
              </a:solidFill>
              <a:effectLst/>
              <a:latin typeface="+mn-lt"/>
              <a:ea typeface="+mn-ea"/>
              <a:cs typeface="+mn-cs"/>
            </a:endParaRPr>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3</a:t>
            </a:fld>
            <a:endParaRPr lang="de-DE"/>
          </a:p>
        </p:txBody>
      </p:sp>
    </p:spTree>
    <p:extLst>
      <p:ext uri="{BB962C8B-B14F-4D97-AF65-F5344CB8AC3E}">
        <p14:creationId xmlns:p14="http://schemas.microsoft.com/office/powerpoint/2010/main" val="2243031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solidFill>
                  <a:schemeClr val="tx1"/>
                </a:solidFill>
                <a:effectLst/>
                <a:latin typeface="+mn-lt"/>
                <a:ea typeface="+mn-ea"/>
                <a:cs typeface="+mn-cs"/>
              </a:rPr>
              <a:t>I would like to present findings of a German trial, the INSIST study. This trial was a social norms intervention evaluation trial.</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However, I want to start my talk with an assumption: I guess that most of you went to university or college and know how it feels. It is a totally new situation for most of the people: maybe moving to a new city, having a new social environment, less parental control, less restrictions. It is a specific stage in life in which many people firstly decide on their own how their life. </a:t>
            </a:r>
            <a:r>
              <a:rPr lang="en-US" sz="1200" kern="1200" dirty="0" err="1">
                <a:solidFill>
                  <a:schemeClr val="tx1"/>
                </a:solidFill>
                <a:effectLst/>
                <a:latin typeface="+mn-lt"/>
                <a:ea typeface="+mn-ea"/>
                <a:cs typeface="+mn-cs"/>
              </a:rPr>
              <a:t>Furtermore</a:t>
            </a:r>
            <a:r>
              <a:rPr lang="en-US" sz="1200" kern="1200" dirty="0">
                <a:solidFill>
                  <a:schemeClr val="tx1"/>
                </a:solidFill>
                <a:effectLst/>
                <a:latin typeface="+mn-lt"/>
                <a:ea typeface="+mn-ea"/>
                <a:cs typeface="+mn-cs"/>
              </a:rPr>
              <a:t>, friends and fellow students gain in importance.  This makes students </a:t>
            </a:r>
            <a:r>
              <a:rPr lang="en-US" sz="1200" kern="1200" dirty="0" err="1">
                <a:solidFill>
                  <a:schemeClr val="tx1"/>
                </a:solidFill>
                <a:effectLst/>
                <a:latin typeface="+mn-lt"/>
                <a:ea typeface="+mn-ea"/>
                <a:cs typeface="+mn-cs"/>
              </a:rPr>
              <a:t>vulnerabe</a:t>
            </a:r>
            <a:r>
              <a:rPr lang="en-US" sz="1200" kern="1200" dirty="0">
                <a:solidFill>
                  <a:schemeClr val="tx1"/>
                </a:solidFill>
                <a:effectLst/>
                <a:latin typeface="+mn-lt"/>
                <a:ea typeface="+mn-ea"/>
                <a:cs typeface="+mn-cs"/>
              </a:rPr>
              <a:t> to behave like peers and the peer use is a form of social influence on them.</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But: </a:t>
            </a:r>
            <a:r>
              <a:rPr lang="en-GB" sz="1200" kern="1200" dirty="0">
                <a:solidFill>
                  <a:schemeClr val="tx1"/>
                </a:solidFill>
                <a:effectLst/>
                <a:latin typeface="+mn-lt"/>
                <a:ea typeface="+mn-ea"/>
                <a:cs typeface="+mn-cs"/>
              </a:rPr>
              <a:t>Research originating from the USA, and replicated in Europe, suggests that individuals often appear to overestimate the frequency and amount of substance use of their peers. These perceptions may cause the individual to increase their own consumption in an attempt to match their estimation of their peer norm. </a:t>
            </a:r>
            <a:r>
              <a:rPr lang="en-US" sz="1200" kern="1200" dirty="0">
                <a:solidFill>
                  <a:schemeClr val="tx1"/>
                </a:solidFill>
                <a:effectLst/>
                <a:latin typeface="+mn-lt"/>
                <a:ea typeface="+mn-ea"/>
                <a:cs typeface="+mn-cs"/>
              </a:rPr>
              <a:t>In most cases they overestimate the unhealthy or risk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and underestimate healthy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This is due to the high visibility of </a:t>
            </a:r>
            <a:r>
              <a:rPr lang="en-US" sz="1200" kern="1200" dirty="0" err="1">
                <a:solidFill>
                  <a:schemeClr val="tx1"/>
                </a:solidFill>
                <a:effectLst/>
                <a:latin typeface="+mn-lt"/>
                <a:ea typeface="+mn-ea"/>
                <a:cs typeface="+mn-cs"/>
              </a:rPr>
              <a:t>unhelathy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such as using illicit substances or binge drinking. When somebody does not take drugs or does not drink this does not attract attention.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research findings have given rise to an intervention known as the social norms approach. This approach is based on challenging these misperceptions about peer substance use through mass media campaigns, social marketing strategies and online personalised feedback. It is based on the premise that this will reduce the social influence on the individual to use these substances in a heavier way. </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Earlier studies were predominantly conducted in North America. More recently European researchers have also become interested in the topic. Our INSIST study is the first German study based on a</a:t>
            </a:r>
            <a:r>
              <a:rPr lang="en-GB" sz="1200" kern="1200" dirty="0">
                <a:solidFill>
                  <a:schemeClr val="tx1"/>
                </a:solidFill>
                <a:effectLst/>
                <a:latin typeface="+mn-lt"/>
                <a:ea typeface="+mn-ea"/>
                <a:cs typeface="+mn-cs"/>
              </a:rPr>
              <a:t> larger </a:t>
            </a:r>
            <a:r>
              <a:rPr lang="en-US" sz="1200" kern="1200" dirty="0">
                <a:solidFill>
                  <a:schemeClr val="tx1"/>
                </a:solidFill>
                <a:effectLst/>
                <a:latin typeface="+mn-lt"/>
                <a:ea typeface="+mn-ea"/>
                <a:cs typeface="+mn-cs"/>
              </a:rPr>
              <a:t>sample. An European pilot study is the fundament of this project. </a:t>
            </a:r>
            <a:endParaRPr lang="de-DE" sz="1200" kern="1200" dirty="0">
              <a:solidFill>
                <a:schemeClr val="tx1"/>
              </a:solidFill>
              <a:effectLst/>
              <a:latin typeface="+mn-lt"/>
              <a:ea typeface="+mn-ea"/>
              <a:cs typeface="+mn-cs"/>
            </a:endParaRPr>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4</a:t>
            </a:fld>
            <a:endParaRPr lang="de-DE"/>
          </a:p>
        </p:txBody>
      </p:sp>
    </p:spTree>
    <p:extLst>
      <p:ext uri="{BB962C8B-B14F-4D97-AF65-F5344CB8AC3E}">
        <p14:creationId xmlns:p14="http://schemas.microsoft.com/office/powerpoint/2010/main" val="354579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solidFill>
                  <a:schemeClr val="tx1"/>
                </a:solidFill>
                <a:effectLst/>
                <a:latin typeface="+mn-lt"/>
                <a:ea typeface="+mn-ea"/>
                <a:cs typeface="+mn-cs"/>
              </a:rPr>
              <a:t>I would like to present findings of a German trial, the INSIST study. This trial was a social norms intervention evaluation trial.</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However, I want to start my talk with an assumption: I guess that most of you went to university or college and know how it feels. It is a totally new situation for most of the people: maybe moving to a new city, having a new social environment, less parental control, less restrictions. It is a specific stage in life in which many people firstly decide on their own how their life. </a:t>
            </a:r>
            <a:r>
              <a:rPr lang="en-US" sz="1200" kern="1200" dirty="0" err="1">
                <a:solidFill>
                  <a:schemeClr val="tx1"/>
                </a:solidFill>
                <a:effectLst/>
                <a:latin typeface="+mn-lt"/>
                <a:ea typeface="+mn-ea"/>
                <a:cs typeface="+mn-cs"/>
              </a:rPr>
              <a:t>Furtermore</a:t>
            </a:r>
            <a:r>
              <a:rPr lang="en-US" sz="1200" kern="1200" dirty="0">
                <a:solidFill>
                  <a:schemeClr val="tx1"/>
                </a:solidFill>
                <a:effectLst/>
                <a:latin typeface="+mn-lt"/>
                <a:ea typeface="+mn-ea"/>
                <a:cs typeface="+mn-cs"/>
              </a:rPr>
              <a:t>, friends and fellow students gain in importance.  This makes students </a:t>
            </a:r>
            <a:r>
              <a:rPr lang="en-US" sz="1200" kern="1200" dirty="0" err="1">
                <a:solidFill>
                  <a:schemeClr val="tx1"/>
                </a:solidFill>
                <a:effectLst/>
                <a:latin typeface="+mn-lt"/>
                <a:ea typeface="+mn-ea"/>
                <a:cs typeface="+mn-cs"/>
              </a:rPr>
              <a:t>vulnerabe</a:t>
            </a:r>
            <a:r>
              <a:rPr lang="en-US" sz="1200" kern="1200" dirty="0">
                <a:solidFill>
                  <a:schemeClr val="tx1"/>
                </a:solidFill>
                <a:effectLst/>
                <a:latin typeface="+mn-lt"/>
                <a:ea typeface="+mn-ea"/>
                <a:cs typeface="+mn-cs"/>
              </a:rPr>
              <a:t> to behave like peers and the peer use is a form of social influence on them.</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But: </a:t>
            </a:r>
            <a:r>
              <a:rPr lang="en-GB" sz="1200" kern="1200" dirty="0">
                <a:solidFill>
                  <a:schemeClr val="tx1"/>
                </a:solidFill>
                <a:effectLst/>
                <a:latin typeface="+mn-lt"/>
                <a:ea typeface="+mn-ea"/>
                <a:cs typeface="+mn-cs"/>
              </a:rPr>
              <a:t>Research originating from the USA, and replicated in Europe, suggests that individuals often appear to overestimate the frequency and amount of substance use of their peers. These perceptions may cause the individual to increase their own consumption in an attempt to match their estimation of their peer norm. </a:t>
            </a:r>
            <a:r>
              <a:rPr lang="en-US" sz="1200" kern="1200" dirty="0">
                <a:solidFill>
                  <a:schemeClr val="tx1"/>
                </a:solidFill>
                <a:effectLst/>
                <a:latin typeface="+mn-lt"/>
                <a:ea typeface="+mn-ea"/>
                <a:cs typeface="+mn-cs"/>
              </a:rPr>
              <a:t>In most cases they overestimate the unhealthy or risk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and underestimate healthy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This is due to the high visibility of </a:t>
            </a:r>
            <a:r>
              <a:rPr lang="en-US" sz="1200" kern="1200" dirty="0" err="1">
                <a:solidFill>
                  <a:schemeClr val="tx1"/>
                </a:solidFill>
                <a:effectLst/>
                <a:latin typeface="+mn-lt"/>
                <a:ea typeface="+mn-ea"/>
                <a:cs typeface="+mn-cs"/>
              </a:rPr>
              <a:t>unhelathy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such as using illicit substances or binge drinking. When somebody does not take drugs or does not drink this does not attract attention.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These research findings have given rise to an intervention known as the social norms approach. This approach is based on challenging these misperceptions about peer substance use through mass media campaigns, social marketing strategies and online personalised feedback. It is based on the premise that this will reduce the social influence on the individual to use these substances in a heavier way. </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Earlier studies were predominantly conducted in North America. More recently European researchers have also become interested in the topic. Our INSIST study is the first German study based on a</a:t>
            </a:r>
            <a:r>
              <a:rPr lang="en-GB" sz="1200" kern="1200" dirty="0">
                <a:solidFill>
                  <a:schemeClr val="tx1"/>
                </a:solidFill>
                <a:effectLst/>
                <a:latin typeface="+mn-lt"/>
                <a:ea typeface="+mn-ea"/>
                <a:cs typeface="+mn-cs"/>
              </a:rPr>
              <a:t> larger </a:t>
            </a:r>
            <a:r>
              <a:rPr lang="en-US" sz="1200" kern="1200" dirty="0">
                <a:solidFill>
                  <a:schemeClr val="tx1"/>
                </a:solidFill>
                <a:effectLst/>
                <a:latin typeface="+mn-lt"/>
                <a:ea typeface="+mn-ea"/>
                <a:cs typeface="+mn-cs"/>
              </a:rPr>
              <a:t>sample. An European pilot study is the fundament of this project. </a:t>
            </a:r>
            <a:endParaRPr lang="de-DE" sz="1200" kern="1200" dirty="0">
              <a:solidFill>
                <a:schemeClr val="tx1"/>
              </a:solidFill>
              <a:effectLst/>
              <a:latin typeface="+mn-lt"/>
              <a:ea typeface="+mn-ea"/>
              <a:cs typeface="+mn-cs"/>
            </a:endParaRPr>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5</a:t>
            </a:fld>
            <a:endParaRPr lang="de-DE"/>
          </a:p>
        </p:txBody>
      </p:sp>
    </p:spTree>
    <p:extLst>
      <p:ext uri="{BB962C8B-B14F-4D97-AF65-F5344CB8AC3E}">
        <p14:creationId xmlns:p14="http://schemas.microsoft.com/office/powerpoint/2010/main" val="1850980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sz="1200" kern="1200" dirty="0">
                <a:solidFill>
                  <a:schemeClr val="tx1"/>
                </a:solidFill>
                <a:effectLst/>
                <a:latin typeface="+mn-lt"/>
                <a:ea typeface="+mn-ea"/>
                <a:cs typeface="+mn-cs"/>
              </a:rPr>
              <a:t>The trial I want to present here is the  </a:t>
            </a:r>
            <a:r>
              <a:rPr lang="en-US" sz="1200" b="1" kern="1200" dirty="0">
                <a:solidFill>
                  <a:schemeClr val="tx1"/>
                </a:solidFill>
                <a:effectLst/>
                <a:latin typeface="+mn-lt"/>
                <a:ea typeface="+mn-ea"/>
                <a:cs typeface="+mn-cs"/>
              </a:rPr>
              <a:t>Internet-Based Social Norms Intervention for the Prevention of Substance Use among Students or short Insist</a:t>
            </a:r>
            <a:r>
              <a:rPr lang="en-GB" sz="1200" kern="1200" dirty="0">
                <a:solidFill>
                  <a:schemeClr val="tx1"/>
                </a:solidFill>
                <a:effectLst/>
                <a:latin typeface="+mn-lt"/>
                <a:ea typeface="+mn-ea"/>
                <a:cs typeface="+mn-cs"/>
              </a:rPr>
              <a:t>.</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INSIST is a co-operation project which has been approved and funded by the German federal health ministry.</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INSIST team planned the development, implementation and evaluation of a ‘social norms’ e-health intervention aimed at reducing licit and/or preventing the use of illicit drugs in university students at eight universities in Germany. </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I already mentioned, for this it is essential to measure whether misperceptions exist and if those are associated with personal use.</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 our r</a:t>
            </a:r>
            <a:r>
              <a:rPr lang="en-GB" sz="1200" kern="1200" dirty="0">
                <a:solidFill>
                  <a:schemeClr val="tx1"/>
                </a:solidFill>
                <a:effectLst/>
                <a:latin typeface="+mn-lt"/>
                <a:ea typeface="+mn-ea"/>
                <a:cs typeface="+mn-cs"/>
              </a:rPr>
              <a:t>respondents were asked to report their personal licit and illicit substance use behaviour and the perceived substance use behaviours of their peers. </a:t>
            </a:r>
            <a:endParaRPr lang="de-DE" sz="1200" kern="1200" dirty="0">
              <a:solidFill>
                <a:schemeClr val="tx1"/>
              </a:solidFill>
              <a:effectLst/>
              <a:latin typeface="+mn-lt"/>
              <a:ea typeface="+mn-ea"/>
              <a:cs typeface="+mn-cs"/>
            </a:endParaRPr>
          </a:p>
          <a:p>
            <a:endParaRPr lang="de-DE" dirty="0"/>
          </a:p>
          <a:p>
            <a:endParaRPr lang="de-DE" dirty="0"/>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6</a:t>
            </a:fld>
            <a:endParaRPr lang="de-DE"/>
          </a:p>
        </p:txBody>
      </p:sp>
    </p:spTree>
    <p:extLst>
      <p:ext uri="{BB962C8B-B14F-4D97-AF65-F5344CB8AC3E}">
        <p14:creationId xmlns:p14="http://schemas.microsoft.com/office/powerpoint/2010/main" val="25327405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solidFill>
                  <a:schemeClr val="tx1"/>
                </a:solidFill>
                <a:effectLst/>
                <a:latin typeface="+mn-lt"/>
                <a:ea typeface="+mn-ea"/>
                <a:cs typeface="+mn-cs"/>
              </a:rPr>
              <a:t>Data was collected from more than 4500 students at eight universities in Germany using a web-based questionnaire. </a:t>
            </a:r>
            <a:endParaRPr lang="de-DE"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Here you can find the baseline characteristics of our sample. I want to focus here on a few aspects, Id like to point out, that </a:t>
            </a:r>
            <a:r>
              <a:rPr lang="en-GB" sz="1200" kern="1200" dirty="0">
                <a:solidFill>
                  <a:schemeClr val="tx1"/>
                </a:solidFill>
                <a:effectLst/>
                <a:latin typeface="+mn-lt"/>
                <a:ea typeface="+mn-ea"/>
                <a:cs typeface="+mn-cs"/>
              </a:rPr>
              <a:t>differences in sample sizes of the participating universities exist. This was due to a heterogeneous number of enrolled students across universities. The medical university in Hanover is, for instance, much smaller than the university of Dresden. </a:t>
            </a:r>
            <a:r>
              <a:rPr lang="en-US" sz="1200" kern="1200" dirty="0">
                <a:solidFill>
                  <a:schemeClr val="tx1"/>
                </a:solidFill>
                <a:effectLst/>
                <a:latin typeface="+mn-lt"/>
                <a:ea typeface="+mn-ea"/>
                <a:cs typeface="+mn-cs"/>
              </a:rPr>
              <a:t>Across all universities more than 50% of respondents were women, which represents the current situation in Germany.  I would like to add to the picture, that most of the participants were 25 years and younger. </a:t>
            </a:r>
            <a:endParaRPr lang="de-DE" sz="1200" kern="1200" dirty="0">
              <a:solidFill>
                <a:schemeClr val="tx1"/>
              </a:solidFill>
              <a:effectLst/>
              <a:latin typeface="+mn-lt"/>
              <a:ea typeface="+mn-ea"/>
              <a:cs typeface="+mn-cs"/>
            </a:endParaRPr>
          </a:p>
          <a:p>
            <a:endParaRPr lang="en-US" dirty="0"/>
          </a:p>
        </p:txBody>
      </p:sp>
      <p:sp>
        <p:nvSpPr>
          <p:cNvPr id="4" name="Foliennummernplatzhalter 3"/>
          <p:cNvSpPr>
            <a:spLocks noGrp="1"/>
          </p:cNvSpPr>
          <p:nvPr>
            <p:ph type="sldNum" sz="quarter" idx="10"/>
          </p:nvPr>
        </p:nvSpPr>
        <p:spPr/>
        <p:txBody>
          <a:bodyPr/>
          <a:lstStyle/>
          <a:p>
            <a:pPr>
              <a:defRPr/>
            </a:pPr>
            <a:fld id="{03531688-3272-4B1D-AF7A-CECCB0CC6F31}" type="slidenum">
              <a:rPr lang="de-DE" smtClean="0"/>
              <a:pPr>
                <a:defRPr/>
              </a:pPr>
              <a:t>7</a:t>
            </a:fld>
            <a:endParaRPr lang="de-DE"/>
          </a:p>
        </p:txBody>
      </p:sp>
    </p:spTree>
    <p:extLst>
      <p:ext uri="{BB962C8B-B14F-4D97-AF65-F5344CB8AC3E}">
        <p14:creationId xmlns:p14="http://schemas.microsoft.com/office/powerpoint/2010/main" val="2505156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kern="1200" dirty="0">
                <a:solidFill>
                  <a:schemeClr val="tx1"/>
                </a:solidFill>
                <a:effectLst/>
                <a:latin typeface="+mn-lt"/>
                <a:ea typeface="+mn-ea"/>
                <a:cs typeface="+mn-cs"/>
              </a:rPr>
              <a:t>On this slide I present the alcohol use behavior of students of the participating universities This map illustrates where the universities are located in Germany. I pointed out that in 6 out of 8 universities the majority of students drank less than weekly alcoholic drinks.</a:t>
            </a:r>
            <a:endParaRPr lang="de-D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vast majority of students perceived drinking alcohol (97%) or using cannabis (98%) as unacceptable if this </a:t>
            </a:r>
            <a:r>
              <a:rPr lang="en-GB" sz="1200" kern="1200" dirty="0" err="1">
                <a:solidFill>
                  <a:schemeClr val="tx1"/>
                </a:solidFill>
                <a:effectLst/>
                <a:latin typeface="+mn-lt"/>
                <a:ea typeface="+mn-ea"/>
                <a:cs typeface="+mn-cs"/>
              </a:rPr>
              <a:t>behavior</a:t>
            </a:r>
            <a:r>
              <a:rPr lang="en-GB" sz="1200" kern="1200" dirty="0">
                <a:solidFill>
                  <a:schemeClr val="tx1"/>
                </a:solidFill>
                <a:effectLst/>
                <a:latin typeface="+mn-lt"/>
                <a:ea typeface="+mn-ea"/>
                <a:cs typeface="+mn-cs"/>
              </a:rPr>
              <a:t> interferes with work or studies. </a:t>
            </a:r>
            <a:endParaRPr lang="de-DE" dirty="0"/>
          </a:p>
        </p:txBody>
      </p:sp>
      <p:sp>
        <p:nvSpPr>
          <p:cNvPr id="4" name="Foliennummernplatzhalter 3"/>
          <p:cNvSpPr>
            <a:spLocks noGrp="1"/>
          </p:cNvSpPr>
          <p:nvPr>
            <p:ph type="sldNum" sz="quarter" idx="10"/>
          </p:nvPr>
        </p:nvSpPr>
        <p:spPr/>
        <p:txBody>
          <a:bodyPr/>
          <a:lstStyle/>
          <a:p>
            <a:fld id="{DAACE450-D3D3-4B53-85D9-38E22CCDF256}" type="slidenum">
              <a:rPr lang="de-DE" smtClean="0"/>
              <a:t>8</a:t>
            </a:fld>
            <a:endParaRPr lang="de-DE"/>
          </a:p>
        </p:txBody>
      </p:sp>
    </p:spTree>
    <p:extLst>
      <p:ext uri="{BB962C8B-B14F-4D97-AF65-F5344CB8AC3E}">
        <p14:creationId xmlns:p14="http://schemas.microsoft.com/office/powerpoint/2010/main" val="1121222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Here you can see the cannabis use of participating students, it ranged between 7 percent in Hannover which is a university mostly for medical students.  In three universities more than 20 percent of students consumed cannabis in the last two months. </a:t>
            </a:r>
            <a:endParaRPr lang="de-DE" sz="12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DAACE450-D3D3-4B53-85D9-38E22CCDF256}" type="slidenum">
              <a:rPr lang="de-DE" smtClean="0"/>
              <a:t>9</a:t>
            </a:fld>
            <a:endParaRPr lang="de-DE"/>
          </a:p>
        </p:txBody>
      </p:sp>
    </p:spTree>
    <p:extLst>
      <p:ext uri="{BB962C8B-B14F-4D97-AF65-F5344CB8AC3E}">
        <p14:creationId xmlns:p14="http://schemas.microsoft.com/office/powerpoint/2010/main" val="340683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Titelmasterformat durch Klicken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0A397134-74DC-49B3-A77E-B549BF964183}" type="datetimeFigureOut">
              <a:rPr lang="de-DE" smtClean="0"/>
              <a:t>22.10.2017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36331443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0A397134-74DC-49B3-A77E-B549BF964183}" type="datetimeFigureOut">
              <a:rPr lang="de-DE" smtClean="0"/>
              <a:t>22.10.2017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15681841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0A397134-74DC-49B3-A77E-B549BF964183}" type="datetimeFigureOut">
              <a:rPr lang="de-DE" smtClean="0"/>
              <a:t>22.10.2017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1416448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latin typeface="Arial" charset="0"/>
                <a:cs typeface="+mn-cs"/>
              </a:rPr>
              <a:pPr algn="ctr" eaLnBrk="0" hangingPunct="0">
                <a:spcBef>
                  <a:spcPct val="50000"/>
                </a:spcBef>
                <a:defRPr/>
              </a:pPr>
              <a:t>‹Nr.›</a:t>
            </a:fld>
            <a:endParaRPr lang="de-DE" sz="1000" dirty="0">
              <a:latin typeface="Arial" charset="0"/>
              <a:cs typeface="+mn-cs"/>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765364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540000" y="1800000"/>
            <a:ext cx="8064000" cy="2160000"/>
          </a:xfrm>
          <a:prstGeom prst="rect">
            <a:avLst/>
          </a:prstGeom>
        </p:spPr>
        <p:txBody>
          <a:bodyPr lIns="0" tIns="0" rIns="0" bIns="0" anchor="ctr"/>
          <a:lstStyle>
            <a:lvl1pPr algn="ctr">
              <a:spcBef>
                <a:spcPts val="0"/>
              </a:spcBef>
              <a:spcAft>
                <a:spcPts val="0"/>
              </a:spcAft>
              <a:defRPr cap="small" baseline="0">
                <a:ln w="6350">
                  <a:solidFill>
                    <a:schemeClr val="tx1">
                      <a:lumMod val="75000"/>
                      <a:lumOff val="25000"/>
                    </a:schemeClr>
                  </a:solidFill>
                </a:ln>
                <a:solidFill>
                  <a:srgbClr val="1765A7"/>
                </a:solidFill>
                <a:latin typeface="Helvetica" pitchFamily="34" charset="0"/>
              </a:defRPr>
            </a:lvl1pPr>
          </a:lstStyle>
          <a:p>
            <a:pPr lvl="0"/>
            <a:r>
              <a:rPr lang="en-US" altLang="en-US" noProof="0"/>
              <a:t>Klicken Sie, um den Titel zu bearbeiten.</a:t>
            </a:r>
          </a:p>
        </p:txBody>
      </p:sp>
      <p:sp>
        <p:nvSpPr>
          <p:cNvPr id="8195" name="Rectangle 3"/>
          <p:cNvSpPr>
            <a:spLocks noGrp="1" noChangeArrowheads="1"/>
          </p:cNvSpPr>
          <p:nvPr>
            <p:ph type="subTitle" idx="1"/>
          </p:nvPr>
        </p:nvSpPr>
        <p:spPr>
          <a:xfrm>
            <a:off x="540000" y="4320000"/>
            <a:ext cx="8064000" cy="2088000"/>
          </a:xfrm>
        </p:spPr>
        <p:txBody>
          <a:bodyPr lIns="0" tIns="0" rIns="0" bIns="0"/>
          <a:lstStyle>
            <a:lvl1pPr marL="0" indent="0" algn="ctr">
              <a:spcBef>
                <a:spcPts val="0"/>
              </a:spcBef>
              <a:spcAft>
                <a:spcPts val="0"/>
              </a:spcAft>
              <a:buFont typeface="Wingdings" pitchFamily="2" charset="2"/>
              <a:buNone/>
              <a:defRPr>
                <a:solidFill>
                  <a:schemeClr val="tx1">
                    <a:lumMod val="75000"/>
                    <a:lumOff val="25000"/>
                  </a:schemeClr>
                </a:solidFill>
                <a:latin typeface="Helvetica" pitchFamily="34" charset="0"/>
              </a:defRPr>
            </a:lvl1pPr>
          </a:lstStyle>
          <a:p>
            <a:pPr lvl="0"/>
            <a:r>
              <a:rPr lang="en-US" altLang="en-US" noProof="0"/>
              <a:t>Klicken Sie, um das Format des Untertitel-Masters zu bearbeiten.</a:t>
            </a:r>
          </a:p>
        </p:txBody>
      </p:sp>
      <p:pic>
        <p:nvPicPr>
          <p:cNvPr id="14"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686684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en-US" noProof="0"/>
              <a:t>Textmasterformat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6"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8"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7858679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bschnitts-&#10;überschrift">
    <p:spTree>
      <p:nvGrpSpPr>
        <p:cNvPr id="1" name=""/>
        <p:cNvGrpSpPr/>
        <p:nvPr/>
      </p:nvGrpSpPr>
      <p:grpSpPr>
        <a:xfrm>
          <a:off x="0" y="0"/>
          <a:ext cx="0" cy="0"/>
          <a:chOff x="0" y="0"/>
          <a:chExt cx="0" cy="0"/>
        </a:xfrm>
      </p:grpSpPr>
      <p:sp>
        <p:nvSpPr>
          <p:cNvPr id="13" name="Rectangle 2"/>
          <p:cNvSpPr>
            <a:spLocks noGrp="1" noChangeArrowheads="1"/>
          </p:cNvSpPr>
          <p:nvPr>
            <p:ph type="ctrTitle"/>
          </p:nvPr>
        </p:nvSpPr>
        <p:spPr>
          <a:xfrm>
            <a:off x="540000" y="1368000"/>
            <a:ext cx="8064000" cy="1800000"/>
          </a:xfrm>
          <a:prstGeom prst="rect">
            <a:avLst/>
          </a:prstGeom>
        </p:spPr>
        <p:txBody>
          <a:bodyPr lIns="0" tIns="0" rIns="0" bIns="0" anchor="ctr"/>
          <a:lstStyle>
            <a:lvl1pPr algn="ctr">
              <a:spcBef>
                <a:spcPts val="0"/>
              </a:spcBef>
              <a:spcAft>
                <a:spcPts val="0"/>
              </a:spcAft>
              <a:defRPr sz="3600">
                <a:solidFill>
                  <a:srgbClr val="1763AA"/>
                </a:solidFill>
                <a:latin typeface="Helvetica" pitchFamily="34" charset="0"/>
              </a:defRPr>
            </a:lvl1pPr>
          </a:lstStyle>
          <a:p>
            <a:pPr lvl="0"/>
            <a:r>
              <a:rPr lang="en-US" altLang="en-US" noProof="0"/>
              <a:t>Klicken Sie, um den Titel zu bearbeiten.</a:t>
            </a:r>
          </a:p>
        </p:txBody>
      </p:sp>
      <p:sp>
        <p:nvSpPr>
          <p:cNvPr id="4" name="Inhaltsplatzhalter 3"/>
          <p:cNvSpPr>
            <a:spLocks noGrp="1"/>
          </p:cNvSpPr>
          <p:nvPr>
            <p:ph sz="quarter" idx="10" hasCustomPrompt="1"/>
          </p:nvPr>
        </p:nvSpPr>
        <p:spPr>
          <a:xfrm>
            <a:off x="540000" y="3420000"/>
            <a:ext cx="8064000" cy="2771775"/>
          </a:xfrm>
        </p:spPr>
        <p:txBody>
          <a:bodyPr anchor="ctr"/>
          <a:lstStyle>
            <a:lvl1pPr algn="ctr">
              <a:defRPr/>
            </a:lvl1pPr>
            <a:lvl2pPr algn="ctr">
              <a:defRPr/>
            </a:lvl2pPr>
          </a:lstStyle>
          <a:p>
            <a:pPr lvl="0"/>
            <a:r>
              <a:rPr lang="en-US" noProof="0"/>
              <a:t>Beliebiger Inhalt</a:t>
            </a:r>
          </a:p>
        </p:txBody>
      </p:sp>
      <p:sp>
        <p:nvSpPr>
          <p:cNvPr id="14"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6"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3945315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pic>
        <p:nvPicPr>
          <p:cNvPr id="21"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49969" y="3527317"/>
            <a:ext cx="1620000" cy="2241943"/>
          </a:xfrm>
          <a:prstGeom prst="rect">
            <a:avLst/>
          </a:prstGeom>
        </p:spPr>
      </p:pic>
      <p:sp>
        <p:nvSpPr>
          <p:cNvPr id="22" name="Rectangle 2"/>
          <p:cNvSpPr>
            <a:spLocks noGrp="1" noChangeArrowheads="1"/>
          </p:cNvSpPr>
          <p:nvPr>
            <p:ph type="ctrTitle"/>
          </p:nvPr>
        </p:nvSpPr>
        <p:spPr>
          <a:xfrm>
            <a:off x="540000" y="1368000"/>
            <a:ext cx="8064000" cy="1800000"/>
          </a:xfrm>
          <a:prstGeom prst="rect">
            <a:avLst/>
          </a:prstGeom>
        </p:spPr>
        <p:txBody>
          <a:bodyPr lIns="0" tIns="0" rIns="0" bIns="0" anchor="ctr"/>
          <a:lstStyle>
            <a:lvl1pPr algn="ctr">
              <a:spcBef>
                <a:spcPts val="0"/>
              </a:spcBef>
              <a:spcAft>
                <a:spcPts val="0"/>
              </a:spcAft>
              <a:defRPr sz="3600">
                <a:solidFill>
                  <a:srgbClr val="1763AA"/>
                </a:solidFill>
                <a:latin typeface="Helvetica" pitchFamily="34" charset="0"/>
              </a:defRPr>
            </a:lvl1pPr>
          </a:lstStyle>
          <a:p>
            <a:pPr lvl="0"/>
            <a:r>
              <a:rPr lang="en-US" altLang="en-US" noProof="0"/>
              <a:t>Klicken Sie, um den Titel zu bearbeiten.</a:t>
            </a:r>
          </a:p>
        </p:txBody>
      </p:sp>
      <p:sp>
        <p:nvSpPr>
          <p:cNvPr id="5" name="Rectangle 20"/>
          <p:cNvSpPr>
            <a:spLocks noChangeArrowheads="1"/>
          </p:cNvSpPr>
          <p:nvPr userDrawn="1"/>
        </p:nvSpPr>
        <p:spPr bwMode="auto">
          <a:xfrm>
            <a:off x="2697956" y="5985284"/>
            <a:ext cx="3748088" cy="433387"/>
          </a:xfrm>
          <a:prstGeom prst="rect">
            <a:avLst/>
          </a:prstGeom>
          <a:noFill/>
          <a:ln w="9525">
            <a:noFill/>
            <a:miter lim="800000"/>
            <a:headEnd/>
            <a:tailEnd/>
          </a:ln>
        </p:spPr>
        <p:txBody>
          <a:bodyPr anchor="ctr"/>
          <a:lstStyle/>
          <a:p>
            <a:pPr marL="342900" indent="-342900" algn="ctr" eaLnBrk="0" fontAlgn="base" hangingPunct="0">
              <a:spcBef>
                <a:spcPct val="20000"/>
              </a:spcBef>
              <a:spcAft>
                <a:spcPct val="0"/>
              </a:spcAft>
              <a:buFont typeface="Wingdings" pitchFamily="2" charset="2"/>
              <a:buNone/>
            </a:pPr>
            <a:r>
              <a:rPr lang="de-DE" sz="2000" dirty="0">
                <a:solidFill>
                  <a:srgbClr val="1765A7"/>
                </a:solidFill>
                <a:latin typeface="Helvetica" pitchFamily="34" charset="0"/>
              </a:rPr>
              <a:t>www.bips.uni-bremen.de</a:t>
            </a:r>
          </a:p>
        </p:txBody>
      </p:sp>
    </p:spTree>
    <p:extLst>
      <p:ext uri="{BB962C8B-B14F-4D97-AF65-F5344CB8AC3E}">
        <p14:creationId xmlns:p14="http://schemas.microsoft.com/office/powerpoint/2010/main" val="935036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300"/>
                                  </p:stCondLst>
                                  <p:iterate type="lt">
                                    <p:tmPct val="25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50"/>
                                        <p:tgtEl>
                                          <p:spTgt spid="5"/>
                                        </p:tgtEl>
                                        <p:attrNameLst>
                                          <p:attrName>style.color</p:attrName>
                                        </p:attrNameLst>
                                      </p:cBhvr>
                                      <p:tavLst>
                                        <p:tav tm="0">
                                          <p:val>
                                            <p:clrVal>
                                              <a:srgbClr val="439CE5"/>
                                            </p:clrVal>
                                          </p:val>
                                        </p:tav>
                                        <p:tav tm="50000">
                                          <p:val>
                                            <p:clrVal>
                                              <a:srgbClr val="FF0000"/>
                                            </p:clrVal>
                                          </p:val>
                                        </p:tav>
                                      </p:tavLst>
                                    </p:anim>
                                    <p:anim calcmode="discrete" valueType="clr">
                                      <p:cBhvr>
                                        <p:cTn id="8" dur="50"/>
                                        <p:tgtEl>
                                          <p:spTgt spid="5"/>
                                        </p:tgtEl>
                                        <p:attrNameLst>
                                          <p:attrName>fillcolor</p:attrName>
                                        </p:attrNameLst>
                                      </p:cBhvr>
                                      <p:tavLst>
                                        <p:tav tm="0">
                                          <p:val>
                                            <p:clrVal>
                                              <a:schemeClr val="accent2"/>
                                            </p:clrVal>
                                          </p:val>
                                        </p:tav>
                                        <p:tav tm="50000">
                                          <p:val>
                                            <p:clrVal>
                                              <a:schemeClr val="hlink"/>
                                            </p:clrVal>
                                          </p:val>
                                        </p:tav>
                                      </p:tavLst>
                                    </p:anim>
                                    <p:set>
                                      <p:cBhvr>
                                        <p:cTn id="9" dur="5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chlussfolie">
    <p:spTree>
      <p:nvGrpSpPr>
        <p:cNvPr id="1" name=""/>
        <p:cNvGrpSpPr/>
        <p:nvPr/>
      </p:nvGrpSpPr>
      <p:grpSpPr>
        <a:xfrm>
          <a:off x="0" y="0"/>
          <a:ext cx="0" cy="0"/>
          <a:chOff x="0" y="0"/>
          <a:chExt cx="0" cy="0"/>
        </a:xfrm>
      </p:grpSpPr>
      <p:sp>
        <p:nvSpPr>
          <p:cNvPr id="4" name="Rechteck 3"/>
          <p:cNvSpPr/>
          <p:nvPr userDrawn="1"/>
        </p:nvSpPr>
        <p:spPr bwMode="auto">
          <a:xfrm>
            <a:off x="3059832" y="4607607"/>
            <a:ext cx="756084" cy="297557"/>
          </a:xfrm>
          <a:prstGeom prst="rect">
            <a:avLst/>
          </a:prstGeom>
          <a:noFill/>
          <a:ln w="9525" cap="flat" cmpd="sng" algn="ctr">
            <a:no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r" eaLnBrk="0" fontAlgn="base" hangingPunct="0">
              <a:spcBef>
                <a:spcPct val="0"/>
              </a:spcBef>
              <a:spcAft>
                <a:spcPct val="0"/>
              </a:spcAft>
            </a:pPr>
            <a:r>
              <a:rPr lang="de-DE" sz="1500" b="1" dirty="0" err="1">
                <a:solidFill>
                  <a:srgbClr val="000000">
                    <a:lumMod val="75000"/>
                    <a:lumOff val="25000"/>
                  </a:srgbClr>
                </a:solidFill>
                <a:latin typeface="Helvetica" pitchFamily="34" charset="0"/>
              </a:rPr>
              <a:t>Contact</a:t>
            </a:r>
            <a:endParaRPr lang="de-DE" sz="1500" dirty="0">
              <a:solidFill>
                <a:srgbClr val="000000">
                  <a:lumMod val="75000"/>
                  <a:lumOff val="25000"/>
                </a:srgbClr>
              </a:solidFill>
              <a:latin typeface="Helvetica" pitchFamily="34" charset="0"/>
            </a:endParaRPr>
          </a:p>
        </p:txBody>
      </p:sp>
      <p:pic>
        <p:nvPicPr>
          <p:cNvPr id="21"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22174" y="4588235"/>
            <a:ext cx="1320235" cy="1827093"/>
          </a:xfrm>
          <a:prstGeom prst="rect">
            <a:avLst/>
          </a:prstGeom>
        </p:spPr>
      </p:pic>
      <p:sp>
        <p:nvSpPr>
          <p:cNvPr id="22" name="Rectangle 2"/>
          <p:cNvSpPr>
            <a:spLocks noGrp="1" noChangeArrowheads="1"/>
          </p:cNvSpPr>
          <p:nvPr>
            <p:ph type="ctrTitle"/>
          </p:nvPr>
        </p:nvSpPr>
        <p:spPr>
          <a:xfrm>
            <a:off x="540000" y="764904"/>
            <a:ext cx="8064000" cy="1800000"/>
          </a:xfrm>
          <a:prstGeom prst="rect">
            <a:avLst/>
          </a:prstGeom>
        </p:spPr>
        <p:txBody>
          <a:bodyPr lIns="0" tIns="0" rIns="0" bIns="0" anchor="ctr"/>
          <a:lstStyle>
            <a:lvl1pPr algn="ctr">
              <a:spcBef>
                <a:spcPts val="0"/>
              </a:spcBef>
              <a:spcAft>
                <a:spcPts val="0"/>
              </a:spcAft>
              <a:defRPr sz="3600">
                <a:solidFill>
                  <a:srgbClr val="1763AA"/>
                </a:solidFill>
                <a:latin typeface="Helvetica" pitchFamily="34" charset="0"/>
              </a:defRPr>
            </a:lvl1pPr>
          </a:lstStyle>
          <a:p>
            <a:pPr lvl="0"/>
            <a:r>
              <a:rPr lang="de-DE" altLang="en-US" noProof="0" dirty="0"/>
              <a:t>Klicken Sie, um den Titel zu bearbeiten.</a:t>
            </a:r>
          </a:p>
        </p:txBody>
      </p:sp>
      <p:sp>
        <p:nvSpPr>
          <p:cNvPr id="5" name="Rectangle 20"/>
          <p:cNvSpPr>
            <a:spLocks noChangeArrowheads="1"/>
          </p:cNvSpPr>
          <p:nvPr userDrawn="1"/>
        </p:nvSpPr>
        <p:spPr bwMode="auto">
          <a:xfrm>
            <a:off x="2697956" y="3751697"/>
            <a:ext cx="3748088" cy="433387"/>
          </a:xfrm>
          <a:prstGeom prst="rect">
            <a:avLst/>
          </a:prstGeom>
          <a:noFill/>
          <a:ln w="9525">
            <a:noFill/>
            <a:miter lim="800000"/>
            <a:headEnd/>
            <a:tailEnd/>
          </a:ln>
        </p:spPr>
        <p:txBody>
          <a:bodyPr anchor="ctr"/>
          <a:lstStyle/>
          <a:p>
            <a:pPr marL="342900" indent="-342900" algn="ctr" eaLnBrk="0" fontAlgn="base" hangingPunct="0">
              <a:spcBef>
                <a:spcPct val="20000"/>
              </a:spcBef>
              <a:spcAft>
                <a:spcPct val="0"/>
              </a:spcAft>
              <a:buFont typeface="Wingdings" pitchFamily="2" charset="2"/>
              <a:buNone/>
            </a:pPr>
            <a:r>
              <a:rPr lang="de-DE" sz="2000" dirty="0">
                <a:solidFill>
                  <a:srgbClr val="1765A7"/>
                </a:solidFill>
                <a:latin typeface="Helvetica" pitchFamily="34" charset="0"/>
              </a:rPr>
              <a:t>www.bips.uni-bremen.de</a:t>
            </a:r>
          </a:p>
        </p:txBody>
      </p:sp>
      <p:sp>
        <p:nvSpPr>
          <p:cNvPr id="3" name="Textplatzhalter 2"/>
          <p:cNvSpPr>
            <a:spLocks noGrp="1"/>
          </p:cNvSpPr>
          <p:nvPr>
            <p:ph type="body" sz="quarter" idx="10" hasCustomPrompt="1"/>
          </p:nvPr>
        </p:nvSpPr>
        <p:spPr>
          <a:xfrm>
            <a:off x="611560" y="4905164"/>
            <a:ext cx="3204356" cy="251755"/>
          </a:xfrm>
        </p:spPr>
        <p:txBody>
          <a:bodyPr lIns="0" tIns="0" rIns="0" bIns="0"/>
          <a:lstStyle>
            <a:lvl1pPr algn="r">
              <a:defRPr lang="de-DE" sz="1500" kern="1200" dirty="0">
                <a:solidFill>
                  <a:srgbClr val="1765A7"/>
                </a:solidFill>
                <a:latin typeface="Helvetica" pitchFamily="34" charset="0"/>
                <a:ea typeface="+mn-ea"/>
                <a:cs typeface="+mn-cs"/>
              </a:defRPr>
            </a:lvl1pPr>
          </a:lstStyle>
          <a:p>
            <a:pPr lvl="0"/>
            <a:r>
              <a:rPr lang="de-DE" dirty="0"/>
              <a:t>&lt;Name&gt;</a:t>
            </a:r>
          </a:p>
        </p:txBody>
      </p:sp>
      <p:sp>
        <p:nvSpPr>
          <p:cNvPr id="8" name="Textplatzhalter 2"/>
          <p:cNvSpPr>
            <a:spLocks noGrp="1"/>
          </p:cNvSpPr>
          <p:nvPr>
            <p:ph type="body" sz="quarter" idx="11" hasCustomPrompt="1"/>
          </p:nvPr>
        </p:nvSpPr>
        <p:spPr>
          <a:xfrm>
            <a:off x="611560" y="6129573"/>
            <a:ext cx="3204356" cy="287759"/>
          </a:xfrm>
        </p:spPr>
        <p:txBody>
          <a:bodyPr lIns="0" tIns="0" rIns="0" bIns="0" anchor="b" anchorCtr="0"/>
          <a:lstStyle>
            <a:lvl1pPr algn="r">
              <a:defRPr lang="de-DE" sz="1500" kern="1200" dirty="0">
                <a:solidFill>
                  <a:srgbClr val="1765A7"/>
                </a:solidFill>
                <a:latin typeface="Helvetica" pitchFamily="34" charset="0"/>
                <a:ea typeface="+mn-ea"/>
                <a:cs typeface="+mn-cs"/>
              </a:defRPr>
            </a:lvl1pPr>
          </a:lstStyle>
          <a:p>
            <a:pPr lvl="0"/>
            <a:r>
              <a:rPr lang="de-DE" dirty="0"/>
              <a:t>&lt;Email&gt;</a:t>
            </a:r>
          </a:p>
        </p:txBody>
      </p:sp>
      <p:sp>
        <p:nvSpPr>
          <p:cNvPr id="11" name="Rechteck 10"/>
          <p:cNvSpPr/>
          <p:nvPr userDrawn="1"/>
        </p:nvSpPr>
        <p:spPr bwMode="auto">
          <a:xfrm>
            <a:off x="287524" y="5193196"/>
            <a:ext cx="3534288" cy="900100"/>
          </a:xfrm>
          <a:prstGeom prst="rect">
            <a:avLst/>
          </a:prstGeom>
          <a:noFill/>
          <a:ln w="9525" cap="flat" cmpd="sng" algn="ctr">
            <a:no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r" eaLnBrk="0" fontAlgn="base" hangingPunct="0">
              <a:spcBef>
                <a:spcPct val="0"/>
              </a:spcBef>
              <a:spcAft>
                <a:spcPct val="0"/>
              </a:spcAft>
            </a:pPr>
            <a:r>
              <a:rPr lang="de-DE" sz="1500" dirty="0">
                <a:solidFill>
                  <a:srgbClr val="000000">
                    <a:lumMod val="75000"/>
                    <a:lumOff val="25000"/>
                  </a:srgbClr>
                </a:solidFill>
                <a:latin typeface="Helvetica" pitchFamily="34" charset="0"/>
              </a:rPr>
              <a:t>Leibniz Institute </a:t>
            </a:r>
            <a:r>
              <a:rPr lang="de-DE" sz="1500" dirty="0" err="1">
                <a:solidFill>
                  <a:srgbClr val="000000">
                    <a:lumMod val="75000"/>
                    <a:lumOff val="25000"/>
                  </a:srgbClr>
                </a:solidFill>
                <a:latin typeface="Helvetica" pitchFamily="34" charset="0"/>
              </a:rPr>
              <a:t>for</a:t>
            </a:r>
            <a:r>
              <a:rPr lang="de-DE" sz="1500" dirty="0">
                <a:solidFill>
                  <a:srgbClr val="000000">
                    <a:lumMod val="75000"/>
                    <a:lumOff val="25000"/>
                  </a:srgbClr>
                </a:solidFill>
                <a:latin typeface="Helvetica" pitchFamily="34" charset="0"/>
              </a:rPr>
              <a:t> </a:t>
            </a:r>
            <a:r>
              <a:rPr lang="de-DE" sz="1500" dirty="0" err="1">
                <a:solidFill>
                  <a:srgbClr val="000000">
                    <a:lumMod val="75000"/>
                    <a:lumOff val="25000"/>
                  </a:srgbClr>
                </a:solidFill>
                <a:latin typeface="Helvetica" pitchFamily="34" charset="0"/>
              </a:rPr>
              <a:t>Prevention</a:t>
            </a:r>
            <a:r>
              <a:rPr lang="de-DE" sz="1500" dirty="0">
                <a:solidFill>
                  <a:srgbClr val="000000">
                    <a:lumMod val="75000"/>
                    <a:lumOff val="25000"/>
                  </a:srgbClr>
                </a:solidFill>
                <a:latin typeface="Helvetica" pitchFamily="34" charset="0"/>
              </a:rPr>
              <a:t> Research </a:t>
            </a:r>
            <a:r>
              <a:rPr lang="de-DE" sz="1500" dirty="0" err="1">
                <a:solidFill>
                  <a:srgbClr val="000000">
                    <a:lumMod val="75000"/>
                    <a:lumOff val="25000"/>
                  </a:srgbClr>
                </a:solidFill>
                <a:latin typeface="Helvetica" pitchFamily="34" charset="0"/>
              </a:rPr>
              <a:t>and</a:t>
            </a:r>
            <a:r>
              <a:rPr lang="de-DE" sz="1500" dirty="0">
                <a:solidFill>
                  <a:srgbClr val="000000">
                    <a:lumMod val="75000"/>
                    <a:lumOff val="25000"/>
                  </a:srgbClr>
                </a:solidFill>
                <a:latin typeface="Helvetica" pitchFamily="34" charset="0"/>
              </a:rPr>
              <a:t> </a:t>
            </a:r>
            <a:r>
              <a:rPr lang="de-DE" sz="1500" dirty="0" err="1">
                <a:solidFill>
                  <a:srgbClr val="000000">
                    <a:lumMod val="75000"/>
                    <a:lumOff val="25000"/>
                  </a:srgbClr>
                </a:solidFill>
                <a:latin typeface="Helvetica" pitchFamily="34" charset="0"/>
              </a:rPr>
              <a:t>Epidemiology</a:t>
            </a:r>
            <a:r>
              <a:rPr lang="de-DE" sz="1500" dirty="0">
                <a:solidFill>
                  <a:srgbClr val="000000">
                    <a:lumMod val="75000"/>
                    <a:lumOff val="25000"/>
                  </a:srgbClr>
                </a:solidFill>
                <a:latin typeface="Helvetica" pitchFamily="34" charset="0"/>
              </a:rPr>
              <a:t> – BIPS</a:t>
            </a:r>
          </a:p>
          <a:p>
            <a:pPr algn="r" eaLnBrk="0" fontAlgn="base" hangingPunct="0">
              <a:spcBef>
                <a:spcPct val="0"/>
              </a:spcBef>
              <a:spcAft>
                <a:spcPct val="0"/>
              </a:spcAft>
            </a:pPr>
            <a:r>
              <a:rPr lang="de-DE" sz="1500" dirty="0">
                <a:solidFill>
                  <a:srgbClr val="000000">
                    <a:lumMod val="75000"/>
                    <a:lumOff val="25000"/>
                  </a:srgbClr>
                </a:solidFill>
                <a:latin typeface="Helvetica" pitchFamily="34" charset="0"/>
              </a:rPr>
              <a:t>Achterstraße 30</a:t>
            </a:r>
          </a:p>
          <a:p>
            <a:pPr algn="r" eaLnBrk="0" fontAlgn="base" hangingPunct="0">
              <a:spcBef>
                <a:spcPct val="0"/>
              </a:spcBef>
              <a:spcAft>
                <a:spcPct val="0"/>
              </a:spcAft>
            </a:pPr>
            <a:r>
              <a:rPr lang="de-DE" sz="1500" dirty="0">
                <a:solidFill>
                  <a:srgbClr val="000000">
                    <a:lumMod val="75000"/>
                    <a:lumOff val="25000"/>
                  </a:srgbClr>
                </a:solidFill>
                <a:latin typeface="Helvetica" pitchFamily="34" charset="0"/>
              </a:rPr>
              <a:t>D-28359 Bremen</a:t>
            </a:r>
          </a:p>
        </p:txBody>
      </p:sp>
      <p:sp>
        <p:nvSpPr>
          <p:cNvPr id="12" name="Rectangle 8"/>
          <p:cNvSpPr>
            <a:spLocks noChangeArrowheads="1"/>
          </p:cNvSpPr>
          <p:nvPr userDrawn="1"/>
        </p:nvSpPr>
        <p:spPr bwMode="auto">
          <a:xfrm>
            <a:off x="0" y="3411538"/>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Tree>
    <p:extLst>
      <p:ext uri="{BB962C8B-B14F-4D97-AF65-F5344CB8AC3E}">
        <p14:creationId xmlns:p14="http://schemas.microsoft.com/office/powerpoint/2010/main" val="33754725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54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 name="Inhaltsplatzhalter 3"/>
          <p:cNvSpPr>
            <a:spLocks noGrp="1"/>
          </p:cNvSpPr>
          <p:nvPr>
            <p:ph sz="half" idx="2"/>
          </p:nvPr>
        </p:nvSpPr>
        <p:spPr>
          <a:xfrm>
            <a:off x="468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3"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4"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a:t>Titelmasterformat durch Klicken bearbeiten</a:t>
            </a:r>
          </a:p>
        </p:txBody>
      </p:sp>
      <p:sp>
        <p:nvSpPr>
          <p:cNvPr id="45"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6"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8"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27864589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540000" y="1368000"/>
            <a:ext cx="3924000"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Textmasterformat bearbeiten</a:t>
            </a:r>
          </a:p>
        </p:txBody>
      </p:sp>
      <p:sp>
        <p:nvSpPr>
          <p:cNvPr id="4" name="Inhaltsplatzhalter 3"/>
          <p:cNvSpPr>
            <a:spLocks noGrp="1"/>
          </p:cNvSpPr>
          <p:nvPr>
            <p:ph sz="half" idx="2"/>
          </p:nvPr>
        </p:nvSpPr>
        <p:spPr>
          <a:xfrm>
            <a:off x="540000" y="2088000"/>
            <a:ext cx="3924000" cy="457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5" name="Textplatzhalter 4"/>
          <p:cNvSpPr>
            <a:spLocks noGrp="1"/>
          </p:cNvSpPr>
          <p:nvPr>
            <p:ph type="body" sz="quarter" idx="3"/>
          </p:nvPr>
        </p:nvSpPr>
        <p:spPr>
          <a:xfrm>
            <a:off x="4680000" y="1368000"/>
            <a:ext cx="3924000"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Textmasterformat bearbeiten</a:t>
            </a:r>
          </a:p>
        </p:txBody>
      </p:sp>
      <p:sp>
        <p:nvSpPr>
          <p:cNvPr id="6" name="Inhaltsplatzhalter 5"/>
          <p:cNvSpPr>
            <a:spLocks noGrp="1"/>
          </p:cNvSpPr>
          <p:nvPr>
            <p:ph sz="quarter" idx="4"/>
          </p:nvPr>
        </p:nvSpPr>
        <p:spPr>
          <a:xfrm>
            <a:off x="4680000" y="2088000"/>
            <a:ext cx="3924000" cy="457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4"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5"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6"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8"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20"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104277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0A397134-74DC-49B3-A77E-B549BF964183}" type="datetimeFigureOut">
              <a:rPr lang="de-DE" smtClean="0"/>
              <a:t>22.10.2017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14968992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0"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1"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a:t>Titelmasterformat durch Klicken bearbeiten</a:t>
            </a:r>
          </a:p>
        </p:txBody>
      </p:sp>
      <p:sp>
        <p:nvSpPr>
          <p:cNvPr id="42"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4"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6"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933397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90242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und Diagramm oder Organigramm">
    <p:spTree>
      <p:nvGrpSpPr>
        <p:cNvPr id="1" name=""/>
        <p:cNvGrpSpPr/>
        <p:nvPr/>
      </p:nvGrpSpPr>
      <p:grpSpPr>
        <a:xfrm>
          <a:off x="0" y="0"/>
          <a:ext cx="0" cy="0"/>
          <a:chOff x="0" y="0"/>
          <a:chExt cx="0" cy="0"/>
        </a:xfrm>
      </p:grpSpPr>
      <p:sp>
        <p:nvSpPr>
          <p:cNvPr id="3" name="SmartArt-Platzhalter 2"/>
          <p:cNvSpPr>
            <a:spLocks noGrp="1"/>
          </p:cNvSpPr>
          <p:nvPr>
            <p:ph type="dgm" idx="1"/>
          </p:nvPr>
        </p:nvSpPr>
        <p:spPr>
          <a:xfrm>
            <a:off x="540000" y="1368000"/>
            <a:ext cx="8064000" cy="5292000"/>
          </a:xfrm>
        </p:spPr>
        <p:txBody>
          <a:bodyPr/>
          <a:lstStyle/>
          <a:p>
            <a:pPr lvl="0"/>
            <a:endParaRPr lang="en-US" noProof="0"/>
          </a:p>
        </p:txBody>
      </p:sp>
      <p:sp>
        <p:nvSpPr>
          <p:cNvPr id="41"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2"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3"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5872053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Text und Inhalt">
    <p:spTree>
      <p:nvGrpSpPr>
        <p:cNvPr id="1" name=""/>
        <p:cNvGrpSpPr/>
        <p:nvPr/>
      </p:nvGrpSpPr>
      <p:grpSpPr>
        <a:xfrm>
          <a:off x="0" y="0"/>
          <a:ext cx="0" cy="0"/>
          <a:chOff x="0" y="0"/>
          <a:chExt cx="0" cy="0"/>
        </a:xfrm>
      </p:grpSpPr>
      <p:sp>
        <p:nvSpPr>
          <p:cNvPr id="3" name="Textplatzhalter 2"/>
          <p:cNvSpPr>
            <a:spLocks noGrp="1"/>
          </p:cNvSpPr>
          <p:nvPr>
            <p:ph type="body" sz="half" idx="1"/>
          </p:nvPr>
        </p:nvSpPr>
        <p:spPr>
          <a:xfrm>
            <a:off x="54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solidFill>
                  <a:schemeClr val="tx1">
                    <a:lumMod val="75000"/>
                    <a:lumOff val="25000"/>
                  </a:schemeClr>
                </a:solidFill>
              </a:defRPr>
            </a:lvl1pPr>
            <a:lvl2pPr>
              <a:defRPr lang="de-DE" dirty="0" smtClean="0">
                <a:solidFill>
                  <a:schemeClr val="tx1">
                    <a:lumMod val="75000"/>
                    <a:lumOff val="25000"/>
                  </a:schemeClr>
                </a:solidFill>
              </a:defRPr>
            </a:lvl2pPr>
            <a:lvl3pPr>
              <a:defRPr lang="de-DE" dirty="0" smtClean="0">
                <a:solidFill>
                  <a:schemeClr val="tx1">
                    <a:lumMod val="75000"/>
                    <a:lumOff val="25000"/>
                  </a:schemeClr>
                </a:solidFill>
              </a:defRPr>
            </a:lvl3pPr>
            <a:lvl4pPr>
              <a:defRPr lang="de-DE" dirty="0" smtClean="0">
                <a:solidFill>
                  <a:schemeClr val="tx1">
                    <a:lumMod val="75000"/>
                    <a:lumOff val="25000"/>
                  </a:schemeClr>
                </a:solidFill>
              </a:defRPr>
            </a:lvl4pPr>
            <a:lvl5pPr>
              <a:defRPr lang="de-DE" dirty="0">
                <a:solidFill>
                  <a:schemeClr val="tx1">
                    <a:lumMod val="75000"/>
                    <a:lumOff val="25000"/>
                  </a:schemeClr>
                </a:solidFill>
              </a:defRPr>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 name="Inhaltsplatzhalter 3"/>
          <p:cNvSpPr>
            <a:spLocks noGrp="1"/>
          </p:cNvSpPr>
          <p:nvPr>
            <p:ph sz="half" idx="2"/>
          </p:nvPr>
        </p:nvSpPr>
        <p:spPr>
          <a:xfrm>
            <a:off x="468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solidFill>
                  <a:schemeClr val="tx1">
                    <a:lumMod val="75000"/>
                    <a:lumOff val="25000"/>
                  </a:schemeClr>
                </a:solidFill>
              </a:defRPr>
            </a:lvl1pPr>
            <a:lvl2pPr>
              <a:defRPr lang="de-DE" dirty="0" smtClean="0">
                <a:solidFill>
                  <a:schemeClr val="tx1">
                    <a:lumMod val="75000"/>
                    <a:lumOff val="25000"/>
                  </a:schemeClr>
                </a:solidFill>
              </a:defRPr>
            </a:lvl2pPr>
            <a:lvl3pPr>
              <a:defRPr lang="de-DE" dirty="0" smtClean="0">
                <a:solidFill>
                  <a:schemeClr val="tx1">
                    <a:lumMod val="75000"/>
                    <a:lumOff val="25000"/>
                  </a:schemeClr>
                </a:solidFill>
              </a:defRPr>
            </a:lvl3pPr>
            <a:lvl4pPr>
              <a:defRPr lang="de-DE" dirty="0" smtClean="0">
                <a:solidFill>
                  <a:schemeClr val="tx1">
                    <a:lumMod val="75000"/>
                    <a:lumOff val="25000"/>
                  </a:schemeClr>
                </a:solidFill>
              </a:defRPr>
            </a:lvl4pPr>
            <a:lvl5pPr>
              <a:defRPr lang="de-DE" dirty="0">
                <a:solidFill>
                  <a:schemeClr val="tx1">
                    <a:lumMod val="75000"/>
                    <a:lumOff val="25000"/>
                  </a:schemeClr>
                </a:solidFill>
              </a:defRPr>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2"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3"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4"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6"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8"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34566163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 und Diagramm">
    <p:spTree>
      <p:nvGrpSpPr>
        <p:cNvPr id="1" name=""/>
        <p:cNvGrpSpPr/>
        <p:nvPr/>
      </p:nvGrpSpPr>
      <p:grpSpPr>
        <a:xfrm>
          <a:off x="0" y="0"/>
          <a:ext cx="0" cy="0"/>
          <a:chOff x="0" y="0"/>
          <a:chExt cx="0" cy="0"/>
        </a:xfrm>
      </p:grpSpPr>
      <p:sp>
        <p:nvSpPr>
          <p:cNvPr id="3" name="Diagrammplatzhalter 2"/>
          <p:cNvSpPr>
            <a:spLocks noGrp="1"/>
          </p:cNvSpPr>
          <p:nvPr>
            <p:ph type="chart" idx="1"/>
          </p:nvPr>
        </p:nvSpPr>
        <p:spPr>
          <a:xfrm>
            <a:off x="540000" y="1368000"/>
            <a:ext cx="8064000" cy="5292000"/>
          </a:xfrm>
        </p:spPr>
        <p:txBody>
          <a:bodyPr/>
          <a:lstStyle/>
          <a:p>
            <a:pPr lvl="0"/>
            <a:endParaRPr lang="en-US" noProof="0"/>
          </a:p>
        </p:txBody>
      </p:sp>
      <p:sp>
        <p:nvSpPr>
          <p:cNvPr id="41"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2"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3"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21456973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el und Tabelle">
    <p:spTree>
      <p:nvGrpSpPr>
        <p:cNvPr id="1" name=""/>
        <p:cNvGrpSpPr/>
        <p:nvPr/>
      </p:nvGrpSpPr>
      <p:grpSpPr>
        <a:xfrm>
          <a:off x="0" y="0"/>
          <a:ext cx="0" cy="0"/>
          <a:chOff x="0" y="0"/>
          <a:chExt cx="0" cy="0"/>
        </a:xfrm>
      </p:grpSpPr>
      <p:sp>
        <p:nvSpPr>
          <p:cNvPr id="3" name="Tabellenplatzhalter 2"/>
          <p:cNvSpPr>
            <a:spLocks noGrp="1"/>
          </p:cNvSpPr>
          <p:nvPr>
            <p:ph type="tbl" idx="1"/>
          </p:nvPr>
        </p:nvSpPr>
        <p:spPr>
          <a:xfrm>
            <a:off x="540000" y="1368000"/>
            <a:ext cx="8064000" cy="5292000"/>
          </a:xfrm>
        </p:spPr>
        <p:txBody>
          <a:bodyPr/>
          <a:lstStyle/>
          <a:p>
            <a:pPr lvl="0"/>
            <a:endParaRPr lang="en-US" noProof="0"/>
          </a:p>
        </p:txBody>
      </p:sp>
      <p:sp>
        <p:nvSpPr>
          <p:cNvPr id="41"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2"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3"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41720369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1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29558059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7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34510971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1_Nur Titel">
    <p:spTree>
      <p:nvGrpSpPr>
        <p:cNvPr id="1" name=""/>
        <p:cNvGrpSpPr/>
        <p:nvPr/>
      </p:nvGrpSpPr>
      <p:grpSpPr>
        <a:xfrm>
          <a:off x="0" y="0"/>
          <a:ext cx="0" cy="0"/>
          <a:chOff x="0" y="0"/>
          <a:chExt cx="0" cy="0"/>
        </a:xfrm>
      </p:grpSpPr>
      <p:sp>
        <p:nvSpPr>
          <p:cNvPr id="40" name="Rectangle 8"/>
          <p:cNvSpPr>
            <a:spLocks noChangeArrowheads="1"/>
          </p:cNvSpPr>
          <p:nvPr/>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42"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6"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a:t>Titelmasterformat durch Klicken bearbeiten</a:t>
            </a:r>
            <a:endParaRPr lang="de-DE" dirty="0"/>
          </a:p>
        </p:txBody>
      </p:sp>
      <p:sp>
        <p:nvSpPr>
          <p:cNvPr id="15" name="Text Box 13"/>
          <p:cNvSpPr txBox="1">
            <a:spLocks noChangeArrowheads="1"/>
          </p:cNvSpPr>
          <p:nvPr/>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6955540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54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965806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0A397134-74DC-49B3-A77E-B549BF964183}" type="datetimeFigureOut">
              <a:rPr lang="de-DE" smtClean="0"/>
              <a:t>22.10.2017</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25134103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53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40247504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6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42654125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7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29041839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8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6024229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540000" y="1800000"/>
            <a:ext cx="8064000" cy="2160000"/>
          </a:xfrm>
          <a:prstGeom prst="rect">
            <a:avLst/>
          </a:prstGeom>
        </p:spPr>
        <p:txBody>
          <a:bodyPr lIns="0" tIns="0" rIns="0" bIns="0" anchor="ctr"/>
          <a:lstStyle>
            <a:lvl1pPr algn="ctr">
              <a:spcBef>
                <a:spcPts val="0"/>
              </a:spcBef>
              <a:spcAft>
                <a:spcPts val="0"/>
              </a:spcAft>
              <a:defRPr cap="small" baseline="0">
                <a:ln w="6350">
                  <a:solidFill>
                    <a:schemeClr val="tx1">
                      <a:lumMod val="75000"/>
                      <a:lumOff val="25000"/>
                    </a:schemeClr>
                  </a:solidFill>
                </a:ln>
                <a:solidFill>
                  <a:srgbClr val="1765A7"/>
                </a:solidFill>
                <a:latin typeface="Helvetica" pitchFamily="34" charset="0"/>
              </a:defRPr>
            </a:lvl1pPr>
          </a:lstStyle>
          <a:p>
            <a:pPr lvl="0"/>
            <a:r>
              <a:rPr lang="en-US" altLang="en-US" noProof="0"/>
              <a:t>Klicken Sie, um den Titel zu bearbeiten.</a:t>
            </a:r>
          </a:p>
        </p:txBody>
      </p:sp>
      <p:sp>
        <p:nvSpPr>
          <p:cNvPr id="8195" name="Rectangle 3"/>
          <p:cNvSpPr>
            <a:spLocks noGrp="1" noChangeArrowheads="1"/>
          </p:cNvSpPr>
          <p:nvPr>
            <p:ph type="subTitle" idx="1"/>
          </p:nvPr>
        </p:nvSpPr>
        <p:spPr>
          <a:xfrm>
            <a:off x="540000" y="4320000"/>
            <a:ext cx="8064000" cy="2088000"/>
          </a:xfrm>
        </p:spPr>
        <p:txBody>
          <a:bodyPr lIns="0" tIns="0" rIns="0" bIns="0"/>
          <a:lstStyle>
            <a:lvl1pPr marL="0" indent="0" algn="ctr">
              <a:spcBef>
                <a:spcPts val="0"/>
              </a:spcBef>
              <a:spcAft>
                <a:spcPts val="0"/>
              </a:spcAft>
              <a:buFont typeface="Wingdings" pitchFamily="2" charset="2"/>
              <a:buNone/>
              <a:defRPr>
                <a:solidFill>
                  <a:schemeClr val="tx1">
                    <a:lumMod val="75000"/>
                    <a:lumOff val="25000"/>
                  </a:schemeClr>
                </a:solidFill>
                <a:latin typeface="Helvetica" pitchFamily="34" charset="0"/>
              </a:defRPr>
            </a:lvl1pPr>
          </a:lstStyle>
          <a:p>
            <a:pPr lvl="0"/>
            <a:r>
              <a:rPr lang="en-US" altLang="en-US" noProof="0"/>
              <a:t>Klicken Sie, um das Format des Untertitel-Masters zu bearbeiten.</a:t>
            </a:r>
          </a:p>
        </p:txBody>
      </p:sp>
      <p:pic>
        <p:nvPicPr>
          <p:cNvPr id="14"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3367060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en-US" noProof="0"/>
              <a:t>Textmasterformat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6"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8"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236756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bschnitts-&#10;überschrift">
    <p:spTree>
      <p:nvGrpSpPr>
        <p:cNvPr id="1" name=""/>
        <p:cNvGrpSpPr/>
        <p:nvPr/>
      </p:nvGrpSpPr>
      <p:grpSpPr>
        <a:xfrm>
          <a:off x="0" y="0"/>
          <a:ext cx="0" cy="0"/>
          <a:chOff x="0" y="0"/>
          <a:chExt cx="0" cy="0"/>
        </a:xfrm>
      </p:grpSpPr>
      <p:sp>
        <p:nvSpPr>
          <p:cNvPr id="13" name="Rectangle 2"/>
          <p:cNvSpPr>
            <a:spLocks noGrp="1" noChangeArrowheads="1"/>
          </p:cNvSpPr>
          <p:nvPr>
            <p:ph type="ctrTitle"/>
          </p:nvPr>
        </p:nvSpPr>
        <p:spPr>
          <a:xfrm>
            <a:off x="540000" y="1368000"/>
            <a:ext cx="8064000" cy="1800000"/>
          </a:xfrm>
          <a:prstGeom prst="rect">
            <a:avLst/>
          </a:prstGeom>
        </p:spPr>
        <p:txBody>
          <a:bodyPr lIns="0" tIns="0" rIns="0" bIns="0" anchor="ctr"/>
          <a:lstStyle>
            <a:lvl1pPr algn="ctr">
              <a:spcBef>
                <a:spcPts val="0"/>
              </a:spcBef>
              <a:spcAft>
                <a:spcPts val="0"/>
              </a:spcAft>
              <a:defRPr sz="3600">
                <a:solidFill>
                  <a:srgbClr val="1763AA"/>
                </a:solidFill>
                <a:latin typeface="Helvetica" pitchFamily="34" charset="0"/>
              </a:defRPr>
            </a:lvl1pPr>
          </a:lstStyle>
          <a:p>
            <a:pPr lvl="0"/>
            <a:r>
              <a:rPr lang="en-US" altLang="en-US" noProof="0"/>
              <a:t>Klicken Sie, um den Titel zu bearbeiten.</a:t>
            </a:r>
          </a:p>
        </p:txBody>
      </p:sp>
      <p:sp>
        <p:nvSpPr>
          <p:cNvPr id="4" name="Inhaltsplatzhalter 3"/>
          <p:cNvSpPr>
            <a:spLocks noGrp="1"/>
          </p:cNvSpPr>
          <p:nvPr>
            <p:ph sz="quarter" idx="10" hasCustomPrompt="1"/>
          </p:nvPr>
        </p:nvSpPr>
        <p:spPr>
          <a:xfrm>
            <a:off x="540000" y="3420000"/>
            <a:ext cx="8064000" cy="2771775"/>
          </a:xfrm>
        </p:spPr>
        <p:txBody>
          <a:bodyPr anchor="ctr"/>
          <a:lstStyle>
            <a:lvl1pPr algn="ctr">
              <a:defRPr/>
            </a:lvl1pPr>
            <a:lvl2pPr algn="ctr">
              <a:defRPr/>
            </a:lvl2pPr>
          </a:lstStyle>
          <a:p>
            <a:pPr lvl="0"/>
            <a:r>
              <a:rPr lang="en-US" noProof="0"/>
              <a:t>Beliebiger Inhalt</a:t>
            </a:r>
          </a:p>
        </p:txBody>
      </p:sp>
      <p:sp>
        <p:nvSpPr>
          <p:cNvPr id="14"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6"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1778520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pic>
        <p:nvPicPr>
          <p:cNvPr id="21"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49969" y="3527317"/>
            <a:ext cx="1620000" cy="2241943"/>
          </a:xfrm>
          <a:prstGeom prst="rect">
            <a:avLst/>
          </a:prstGeom>
        </p:spPr>
      </p:pic>
      <p:sp>
        <p:nvSpPr>
          <p:cNvPr id="22" name="Rectangle 2"/>
          <p:cNvSpPr>
            <a:spLocks noGrp="1" noChangeArrowheads="1"/>
          </p:cNvSpPr>
          <p:nvPr>
            <p:ph type="ctrTitle"/>
          </p:nvPr>
        </p:nvSpPr>
        <p:spPr>
          <a:xfrm>
            <a:off x="540000" y="1368000"/>
            <a:ext cx="8064000" cy="1800000"/>
          </a:xfrm>
          <a:prstGeom prst="rect">
            <a:avLst/>
          </a:prstGeom>
        </p:spPr>
        <p:txBody>
          <a:bodyPr lIns="0" tIns="0" rIns="0" bIns="0" anchor="ctr"/>
          <a:lstStyle>
            <a:lvl1pPr algn="ctr">
              <a:spcBef>
                <a:spcPts val="0"/>
              </a:spcBef>
              <a:spcAft>
                <a:spcPts val="0"/>
              </a:spcAft>
              <a:defRPr sz="3600">
                <a:solidFill>
                  <a:srgbClr val="1763AA"/>
                </a:solidFill>
                <a:latin typeface="Helvetica" pitchFamily="34" charset="0"/>
              </a:defRPr>
            </a:lvl1pPr>
          </a:lstStyle>
          <a:p>
            <a:pPr lvl="0"/>
            <a:r>
              <a:rPr lang="en-US" altLang="en-US" noProof="0"/>
              <a:t>Klicken Sie, um den Titel zu bearbeiten.</a:t>
            </a:r>
          </a:p>
        </p:txBody>
      </p:sp>
      <p:sp>
        <p:nvSpPr>
          <p:cNvPr id="5" name="Rectangle 20"/>
          <p:cNvSpPr>
            <a:spLocks noChangeArrowheads="1"/>
          </p:cNvSpPr>
          <p:nvPr userDrawn="1"/>
        </p:nvSpPr>
        <p:spPr bwMode="auto">
          <a:xfrm>
            <a:off x="2697956" y="5985284"/>
            <a:ext cx="3748088" cy="433387"/>
          </a:xfrm>
          <a:prstGeom prst="rect">
            <a:avLst/>
          </a:prstGeom>
          <a:noFill/>
          <a:ln w="9525">
            <a:noFill/>
            <a:miter lim="800000"/>
            <a:headEnd/>
            <a:tailEnd/>
          </a:ln>
        </p:spPr>
        <p:txBody>
          <a:bodyPr anchor="ctr"/>
          <a:lstStyle/>
          <a:p>
            <a:pPr marL="342900" indent="-342900" algn="ctr" eaLnBrk="0" fontAlgn="base" hangingPunct="0">
              <a:spcBef>
                <a:spcPct val="20000"/>
              </a:spcBef>
              <a:spcAft>
                <a:spcPct val="0"/>
              </a:spcAft>
              <a:buFont typeface="Wingdings" pitchFamily="2" charset="2"/>
              <a:buNone/>
            </a:pPr>
            <a:r>
              <a:rPr lang="de-DE" sz="2000" dirty="0">
                <a:solidFill>
                  <a:srgbClr val="1765A7"/>
                </a:solidFill>
                <a:latin typeface="Helvetica" pitchFamily="34" charset="0"/>
              </a:rPr>
              <a:t>www.bips.uni-bremen.de</a:t>
            </a:r>
          </a:p>
        </p:txBody>
      </p:sp>
    </p:spTree>
    <p:extLst>
      <p:ext uri="{BB962C8B-B14F-4D97-AF65-F5344CB8AC3E}">
        <p14:creationId xmlns:p14="http://schemas.microsoft.com/office/powerpoint/2010/main" val="2438838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300"/>
                                  </p:stCondLst>
                                  <p:iterate type="lt">
                                    <p:tmPct val="25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50"/>
                                        <p:tgtEl>
                                          <p:spTgt spid="5"/>
                                        </p:tgtEl>
                                        <p:attrNameLst>
                                          <p:attrName>style.color</p:attrName>
                                        </p:attrNameLst>
                                      </p:cBhvr>
                                      <p:tavLst>
                                        <p:tav tm="0">
                                          <p:val>
                                            <p:clrVal>
                                              <a:srgbClr val="439CE5"/>
                                            </p:clrVal>
                                          </p:val>
                                        </p:tav>
                                        <p:tav tm="50000">
                                          <p:val>
                                            <p:clrVal>
                                              <a:srgbClr val="FF0000"/>
                                            </p:clrVal>
                                          </p:val>
                                        </p:tav>
                                      </p:tavLst>
                                    </p:anim>
                                    <p:anim calcmode="discrete" valueType="clr">
                                      <p:cBhvr>
                                        <p:cTn id="8" dur="50"/>
                                        <p:tgtEl>
                                          <p:spTgt spid="5"/>
                                        </p:tgtEl>
                                        <p:attrNameLst>
                                          <p:attrName>fillcolor</p:attrName>
                                        </p:attrNameLst>
                                      </p:cBhvr>
                                      <p:tavLst>
                                        <p:tav tm="0">
                                          <p:val>
                                            <p:clrVal>
                                              <a:schemeClr val="accent2"/>
                                            </p:clrVal>
                                          </p:val>
                                        </p:tav>
                                        <p:tav tm="50000">
                                          <p:val>
                                            <p:clrVal>
                                              <a:schemeClr val="hlink"/>
                                            </p:clrVal>
                                          </p:val>
                                        </p:tav>
                                      </p:tavLst>
                                    </p:anim>
                                    <p:set>
                                      <p:cBhvr>
                                        <p:cTn id="9" dur="5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chlussfolie">
    <p:spTree>
      <p:nvGrpSpPr>
        <p:cNvPr id="1" name=""/>
        <p:cNvGrpSpPr/>
        <p:nvPr/>
      </p:nvGrpSpPr>
      <p:grpSpPr>
        <a:xfrm>
          <a:off x="0" y="0"/>
          <a:ext cx="0" cy="0"/>
          <a:chOff x="0" y="0"/>
          <a:chExt cx="0" cy="0"/>
        </a:xfrm>
      </p:grpSpPr>
      <p:sp>
        <p:nvSpPr>
          <p:cNvPr id="4" name="Rechteck 3"/>
          <p:cNvSpPr/>
          <p:nvPr userDrawn="1"/>
        </p:nvSpPr>
        <p:spPr bwMode="auto">
          <a:xfrm>
            <a:off x="3059832" y="4607607"/>
            <a:ext cx="756084" cy="297557"/>
          </a:xfrm>
          <a:prstGeom prst="rect">
            <a:avLst/>
          </a:prstGeom>
          <a:noFill/>
          <a:ln w="9525" cap="flat" cmpd="sng" algn="ctr">
            <a:no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r" eaLnBrk="0" fontAlgn="base" hangingPunct="0">
              <a:spcBef>
                <a:spcPct val="0"/>
              </a:spcBef>
              <a:spcAft>
                <a:spcPct val="0"/>
              </a:spcAft>
            </a:pPr>
            <a:r>
              <a:rPr lang="de-DE" sz="1500" b="1" dirty="0" err="1">
                <a:solidFill>
                  <a:srgbClr val="000000">
                    <a:lumMod val="75000"/>
                    <a:lumOff val="25000"/>
                  </a:srgbClr>
                </a:solidFill>
                <a:latin typeface="Helvetica" pitchFamily="34" charset="0"/>
              </a:rPr>
              <a:t>Contact</a:t>
            </a:r>
            <a:endParaRPr lang="de-DE" sz="1500" dirty="0">
              <a:solidFill>
                <a:srgbClr val="000000">
                  <a:lumMod val="75000"/>
                  <a:lumOff val="25000"/>
                </a:srgbClr>
              </a:solidFill>
              <a:latin typeface="Helvetica" pitchFamily="34" charset="0"/>
            </a:endParaRPr>
          </a:p>
        </p:txBody>
      </p:sp>
      <p:pic>
        <p:nvPicPr>
          <p:cNvPr id="21"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22174" y="4588235"/>
            <a:ext cx="1320235" cy="1827093"/>
          </a:xfrm>
          <a:prstGeom prst="rect">
            <a:avLst/>
          </a:prstGeom>
        </p:spPr>
      </p:pic>
      <p:sp>
        <p:nvSpPr>
          <p:cNvPr id="22" name="Rectangle 2"/>
          <p:cNvSpPr>
            <a:spLocks noGrp="1" noChangeArrowheads="1"/>
          </p:cNvSpPr>
          <p:nvPr>
            <p:ph type="ctrTitle"/>
          </p:nvPr>
        </p:nvSpPr>
        <p:spPr>
          <a:xfrm>
            <a:off x="540000" y="764904"/>
            <a:ext cx="8064000" cy="1800000"/>
          </a:xfrm>
          <a:prstGeom prst="rect">
            <a:avLst/>
          </a:prstGeom>
        </p:spPr>
        <p:txBody>
          <a:bodyPr lIns="0" tIns="0" rIns="0" bIns="0" anchor="ctr"/>
          <a:lstStyle>
            <a:lvl1pPr algn="ctr">
              <a:spcBef>
                <a:spcPts val="0"/>
              </a:spcBef>
              <a:spcAft>
                <a:spcPts val="0"/>
              </a:spcAft>
              <a:defRPr sz="3600">
                <a:solidFill>
                  <a:srgbClr val="1763AA"/>
                </a:solidFill>
                <a:latin typeface="Helvetica" pitchFamily="34" charset="0"/>
              </a:defRPr>
            </a:lvl1pPr>
          </a:lstStyle>
          <a:p>
            <a:pPr lvl="0"/>
            <a:r>
              <a:rPr lang="de-DE" altLang="en-US" noProof="0" dirty="0"/>
              <a:t>Klicken Sie, um den Titel zu bearbeiten.</a:t>
            </a:r>
          </a:p>
        </p:txBody>
      </p:sp>
      <p:sp>
        <p:nvSpPr>
          <p:cNvPr id="5" name="Rectangle 20"/>
          <p:cNvSpPr>
            <a:spLocks noChangeArrowheads="1"/>
          </p:cNvSpPr>
          <p:nvPr userDrawn="1"/>
        </p:nvSpPr>
        <p:spPr bwMode="auto">
          <a:xfrm>
            <a:off x="2697956" y="3751697"/>
            <a:ext cx="3748088" cy="433387"/>
          </a:xfrm>
          <a:prstGeom prst="rect">
            <a:avLst/>
          </a:prstGeom>
          <a:noFill/>
          <a:ln w="9525">
            <a:noFill/>
            <a:miter lim="800000"/>
            <a:headEnd/>
            <a:tailEnd/>
          </a:ln>
        </p:spPr>
        <p:txBody>
          <a:bodyPr anchor="ctr"/>
          <a:lstStyle/>
          <a:p>
            <a:pPr marL="342900" indent="-342900" algn="ctr" eaLnBrk="0" fontAlgn="base" hangingPunct="0">
              <a:spcBef>
                <a:spcPct val="20000"/>
              </a:spcBef>
              <a:spcAft>
                <a:spcPct val="0"/>
              </a:spcAft>
              <a:buFont typeface="Wingdings" pitchFamily="2" charset="2"/>
              <a:buNone/>
            </a:pPr>
            <a:r>
              <a:rPr lang="de-DE" sz="2000" dirty="0">
                <a:solidFill>
                  <a:srgbClr val="1765A7"/>
                </a:solidFill>
                <a:latin typeface="Helvetica" pitchFamily="34" charset="0"/>
              </a:rPr>
              <a:t>www.bips.uni-bremen.de</a:t>
            </a:r>
          </a:p>
        </p:txBody>
      </p:sp>
      <p:sp>
        <p:nvSpPr>
          <p:cNvPr id="3" name="Textplatzhalter 2"/>
          <p:cNvSpPr>
            <a:spLocks noGrp="1"/>
          </p:cNvSpPr>
          <p:nvPr>
            <p:ph type="body" sz="quarter" idx="10" hasCustomPrompt="1"/>
          </p:nvPr>
        </p:nvSpPr>
        <p:spPr>
          <a:xfrm>
            <a:off x="611560" y="4905164"/>
            <a:ext cx="3204356" cy="251755"/>
          </a:xfrm>
        </p:spPr>
        <p:txBody>
          <a:bodyPr lIns="0" tIns="0" rIns="0" bIns="0"/>
          <a:lstStyle>
            <a:lvl1pPr algn="r">
              <a:defRPr lang="de-DE" sz="1500" kern="1200" dirty="0">
                <a:solidFill>
                  <a:srgbClr val="1765A7"/>
                </a:solidFill>
                <a:latin typeface="Helvetica" pitchFamily="34" charset="0"/>
                <a:ea typeface="+mn-ea"/>
                <a:cs typeface="+mn-cs"/>
              </a:defRPr>
            </a:lvl1pPr>
          </a:lstStyle>
          <a:p>
            <a:pPr lvl="0"/>
            <a:r>
              <a:rPr lang="de-DE" dirty="0"/>
              <a:t>&lt;Name&gt;</a:t>
            </a:r>
          </a:p>
        </p:txBody>
      </p:sp>
      <p:sp>
        <p:nvSpPr>
          <p:cNvPr id="8" name="Textplatzhalter 2"/>
          <p:cNvSpPr>
            <a:spLocks noGrp="1"/>
          </p:cNvSpPr>
          <p:nvPr>
            <p:ph type="body" sz="quarter" idx="11" hasCustomPrompt="1"/>
          </p:nvPr>
        </p:nvSpPr>
        <p:spPr>
          <a:xfrm>
            <a:off x="611560" y="6129573"/>
            <a:ext cx="3204356" cy="287759"/>
          </a:xfrm>
        </p:spPr>
        <p:txBody>
          <a:bodyPr lIns="0" tIns="0" rIns="0" bIns="0" anchor="b" anchorCtr="0"/>
          <a:lstStyle>
            <a:lvl1pPr algn="r">
              <a:defRPr lang="de-DE" sz="1500" kern="1200" dirty="0">
                <a:solidFill>
                  <a:srgbClr val="1765A7"/>
                </a:solidFill>
                <a:latin typeface="Helvetica" pitchFamily="34" charset="0"/>
                <a:ea typeface="+mn-ea"/>
                <a:cs typeface="+mn-cs"/>
              </a:defRPr>
            </a:lvl1pPr>
          </a:lstStyle>
          <a:p>
            <a:pPr lvl="0"/>
            <a:r>
              <a:rPr lang="de-DE" dirty="0"/>
              <a:t>&lt;Email&gt;</a:t>
            </a:r>
          </a:p>
        </p:txBody>
      </p:sp>
      <p:sp>
        <p:nvSpPr>
          <p:cNvPr id="11" name="Rechteck 10"/>
          <p:cNvSpPr/>
          <p:nvPr userDrawn="1"/>
        </p:nvSpPr>
        <p:spPr bwMode="auto">
          <a:xfrm>
            <a:off x="287524" y="5193196"/>
            <a:ext cx="3534288" cy="900100"/>
          </a:xfrm>
          <a:prstGeom prst="rect">
            <a:avLst/>
          </a:prstGeom>
          <a:noFill/>
          <a:ln w="9525" cap="flat" cmpd="sng" algn="ctr">
            <a:no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r" eaLnBrk="0" fontAlgn="base" hangingPunct="0">
              <a:spcBef>
                <a:spcPct val="0"/>
              </a:spcBef>
              <a:spcAft>
                <a:spcPct val="0"/>
              </a:spcAft>
            </a:pPr>
            <a:r>
              <a:rPr lang="de-DE" sz="1500" dirty="0">
                <a:solidFill>
                  <a:srgbClr val="000000">
                    <a:lumMod val="75000"/>
                    <a:lumOff val="25000"/>
                  </a:srgbClr>
                </a:solidFill>
                <a:latin typeface="Helvetica" pitchFamily="34" charset="0"/>
              </a:rPr>
              <a:t>Leibniz Institute </a:t>
            </a:r>
            <a:r>
              <a:rPr lang="de-DE" sz="1500" dirty="0" err="1">
                <a:solidFill>
                  <a:srgbClr val="000000">
                    <a:lumMod val="75000"/>
                    <a:lumOff val="25000"/>
                  </a:srgbClr>
                </a:solidFill>
                <a:latin typeface="Helvetica" pitchFamily="34" charset="0"/>
              </a:rPr>
              <a:t>for</a:t>
            </a:r>
            <a:r>
              <a:rPr lang="de-DE" sz="1500" dirty="0">
                <a:solidFill>
                  <a:srgbClr val="000000">
                    <a:lumMod val="75000"/>
                    <a:lumOff val="25000"/>
                  </a:srgbClr>
                </a:solidFill>
                <a:latin typeface="Helvetica" pitchFamily="34" charset="0"/>
              </a:rPr>
              <a:t> </a:t>
            </a:r>
            <a:r>
              <a:rPr lang="de-DE" sz="1500" dirty="0" err="1">
                <a:solidFill>
                  <a:srgbClr val="000000">
                    <a:lumMod val="75000"/>
                    <a:lumOff val="25000"/>
                  </a:srgbClr>
                </a:solidFill>
                <a:latin typeface="Helvetica" pitchFamily="34" charset="0"/>
              </a:rPr>
              <a:t>Prevention</a:t>
            </a:r>
            <a:r>
              <a:rPr lang="de-DE" sz="1500" dirty="0">
                <a:solidFill>
                  <a:srgbClr val="000000">
                    <a:lumMod val="75000"/>
                    <a:lumOff val="25000"/>
                  </a:srgbClr>
                </a:solidFill>
                <a:latin typeface="Helvetica" pitchFamily="34" charset="0"/>
              </a:rPr>
              <a:t> Research </a:t>
            </a:r>
            <a:r>
              <a:rPr lang="de-DE" sz="1500" dirty="0" err="1">
                <a:solidFill>
                  <a:srgbClr val="000000">
                    <a:lumMod val="75000"/>
                    <a:lumOff val="25000"/>
                  </a:srgbClr>
                </a:solidFill>
                <a:latin typeface="Helvetica" pitchFamily="34" charset="0"/>
              </a:rPr>
              <a:t>and</a:t>
            </a:r>
            <a:r>
              <a:rPr lang="de-DE" sz="1500" dirty="0">
                <a:solidFill>
                  <a:srgbClr val="000000">
                    <a:lumMod val="75000"/>
                    <a:lumOff val="25000"/>
                  </a:srgbClr>
                </a:solidFill>
                <a:latin typeface="Helvetica" pitchFamily="34" charset="0"/>
              </a:rPr>
              <a:t> </a:t>
            </a:r>
            <a:r>
              <a:rPr lang="de-DE" sz="1500" dirty="0" err="1">
                <a:solidFill>
                  <a:srgbClr val="000000">
                    <a:lumMod val="75000"/>
                    <a:lumOff val="25000"/>
                  </a:srgbClr>
                </a:solidFill>
                <a:latin typeface="Helvetica" pitchFamily="34" charset="0"/>
              </a:rPr>
              <a:t>Epidemiology</a:t>
            </a:r>
            <a:r>
              <a:rPr lang="de-DE" sz="1500" dirty="0">
                <a:solidFill>
                  <a:srgbClr val="000000">
                    <a:lumMod val="75000"/>
                    <a:lumOff val="25000"/>
                  </a:srgbClr>
                </a:solidFill>
                <a:latin typeface="Helvetica" pitchFamily="34" charset="0"/>
              </a:rPr>
              <a:t> – BIPS</a:t>
            </a:r>
          </a:p>
          <a:p>
            <a:pPr algn="r" eaLnBrk="0" fontAlgn="base" hangingPunct="0">
              <a:spcBef>
                <a:spcPct val="0"/>
              </a:spcBef>
              <a:spcAft>
                <a:spcPct val="0"/>
              </a:spcAft>
            </a:pPr>
            <a:r>
              <a:rPr lang="de-DE" sz="1500" dirty="0">
                <a:solidFill>
                  <a:srgbClr val="000000">
                    <a:lumMod val="75000"/>
                    <a:lumOff val="25000"/>
                  </a:srgbClr>
                </a:solidFill>
                <a:latin typeface="Helvetica" pitchFamily="34" charset="0"/>
              </a:rPr>
              <a:t>Achterstraße 30</a:t>
            </a:r>
          </a:p>
          <a:p>
            <a:pPr algn="r" eaLnBrk="0" fontAlgn="base" hangingPunct="0">
              <a:spcBef>
                <a:spcPct val="0"/>
              </a:spcBef>
              <a:spcAft>
                <a:spcPct val="0"/>
              </a:spcAft>
            </a:pPr>
            <a:r>
              <a:rPr lang="de-DE" sz="1500" dirty="0">
                <a:solidFill>
                  <a:srgbClr val="000000">
                    <a:lumMod val="75000"/>
                    <a:lumOff val="25000"/>
                  </a:srgbClr>
                </a:solidFill>
                <a:latin typeface="Helvetica" pitchFamily="34" charset="0"/>
              </a:rPr>
              <a:t>D-28359 Bremen</a:t>
            </a:r>
          </a:p>
        </p:txBody>
      </p:sp>
      <p:sp>
        <p:nvSpPr>
          <p:cNvPr id="12" name="Rectangle 8"/>
          <p:cNvSpPr>
            <a:spLocks noChangeArrowheads="1"/>
          </p:cNvSpPr>
          <p:nvPr userDrawn="1"/>
        </p:nvSpPr>
        <p:spPr bwMode="auto">
          <a:xfrm>
            <a:off x="0" y="3411538"/>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Tree>
    <p:extLst>
      <p:ext uri="{BB962C8B-B14F-4D97-AF65-F5344CB8AC3E}">
        <p14:creationId xmlns:p14="http://schemas.microsoft.com/office/powerpoint/2010/main" val="21891991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54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 name="Inhaltsplatzhalter 3"/>
          <p:cNvSpPr>
            <a:spLocks noGrp="1"/>
          </p:cNvSpPr>
          <p:nvPr>
            <p:ph sz="half" idx="2"/>
          </p:nvPr>
        </p:nvSpPr>
        <p:spPr>
          <a:xfrm>
            <a:off x="468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3"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4"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a:t>Titelmasterformat durch Klicken bearbeiten</a:t>
            </a:r>
          </a:p>
        </p:txBody>
      </p:sp>
      <p:sp>
        <p:nvSpPr>
          <p:cNvPr id="45"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6"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8"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4053293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0A397134-74DC-49B3-A77E-B549BF964183}" type="datetimeFigureOut">
              <a:rPr lang="de-DE" smtClean="0"/>
              <a:t>22.10.2017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18798505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540000" y="1368000"/>
            <a:ext cx="3924000"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Textmasterformat bearbeiten</a:t>
            </a:r>
          </a:p>
        </p:txBody>
      </p:sp>
      <p:sp>
        <p:nvSpPr>
          <p:cNvPr id="4" name="Inhaltsplatzhalter 3"/>
          <p:cNvSpPr>
            <a:spLocks noGrp="1"/>
          </p:cNvSpPr>
          <p:nvPr>
            <p:ph sz="half" idx="2"/>
          </p:nvPr>
        </p:nvSpPr>
        <p:spPr>
          <a:xfrm>
            <a:off x="540000" y="2088000"/>
            <a:ext cx="3924000" cy="457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5" name="Textplatzhalter 4"/>
          <p:cNvSpPr>
            <a:spLocks noGrp="1"/>
          </p:cNvSpPr>
          <p:nvPr>
            <p:ph type="body" sz="quarter" idx="3"/>
          </p:nvPr>
        </p:nvSpPr>
        <p:spPr>
          <a:xfrm>
            <a:off x="4680000" y="1368000"/>
            <a:ext cx="3924000"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Textmasterformat bearbeiten</a:t>
            </a:r>
          </a:p>
        </p:txBody>
      </p:sp>
      <p:sp>
        <p:nvSpPr>
          <p:cNvPr id="6" name="Inhaltsplatzhalter 5"/>
          <p:cNvSpPr>
            <a:spLocks noGrp="1"/>
          </p:cNvSpPr>
          <p:nvPr>
            <p:ph sz="quarter" idx="4"/>
          </p:nvPr>
        </p:nvSpPr>
        <p:spPr>
          <a:xfrm>
            <a:off x="4680000" y="2088000"/>
            <a:ext cx="3924000" cy="457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4"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5"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6"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8"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20"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6525715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0"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1"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a:t>Titelmasterformat durch Klicken bearbeiten</a:t>
            </a:r>
          </a:p>
        </p:txBody>
      </p:sp>
      <p:sp>
        <p:nvSpPr>
          <p:cNvPr id="42"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4"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6"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1244447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185939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el und Diagramm oder Organigramm">
    <p:spTree>
      <p:nvGrpSpPr>
        <p:cNvPr id="1" name=""/>
        <p:cNvGrpSpPr/>
        <p:nvPr/>
      </p:nvGrpSpPr>
      <p:grpSpPr>
        <a:xfrm>
          <a:off x="0" y="0"/>
          <a:ext cx="0" cy="0"/>
          <a:chOff x="0" y="0"/>
          <a:chExt cx="0" cy="0"/>
        </a:xfrm>
      </p:grpSpPr>
      <p:sp>
        <p:nvSpPr>
          <p:cNvPr id="3" name="SmartArt-Platzhalter 2"/>
          <p:cNvSpPr>
            <a:spLocks noGrp="1"/>
          </p:cNvSpPr>
          <p:nvPr>
            <p:ph type="dgm" idx="1"/>
          </p:nvPr>
        </p:nvSpPr>
        <p:spPr>
          <a:xfrm>
            <a:off x="540000" y="1368000"/>
            <a:ext cx="8064000" cy="5292000"/>
          </a:xfrm>
        </p:spPr>
        <p:txBody>
          <a:bodyPr/>
          <a:lstStyle/>
          <a:p>
            <a:pPr lvl="0"/>
            <a:endParaRPr lang="en-US" noProof="0"/>
          </a:p>
        </p:txBody>
      </p:sp>
      <p:sp>
        <p:nvSpPr>
          <p:cNvPr id="41"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2"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3"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7701691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el, Text und Inhalt">
    <p:spTree>
      <p:nvGrpSpPr>
        <p:cNvPr id="1" name=""/>
        <p:cNvGrpSpPr/>
        <p:nvPr/>
      </p:nvGrpSpPr>
      <p:grpSpPr>
        <a:xfrm>
          <a:off x="0" y="0"/>
          <a:ext cx="0" cy="0"/>
          <a:chOff x="0" y="0"/>
          <a:chExt cx="0" cy="0"/>
        </a:xfrm>
      </p:grpSpPr>
      <p:sp>
        <p:nvSpPr>
          <p:cNvPr id="3" name="Textplatzhalter 2"/>
          <p:cNvSpPr>
            <a:spLocks noGrp="1"/>
          </p:cNvSpPr>
          <p:nvPr>
            <p:ph type="body" sz="half" idx="1"/>
          </p:nvPr>
        </p:nvSpPr>
        <p:spPr>
          <a:xfrm>
            <a:off x="54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solidFill>
                  <a:schemeClr val="tx1">
                    <a:lumMod val="75000"/>
                    <a:lumOff val="25000"/>
                  </a:schemeClr>
                </a:solidFill>
              </a:defRPr>
            </a:lvl1pPr>
            <a:lvl2pPr>
              <a:defRPr lang="de-DE" dirty="0" smtClean="0">
                <a:solidFill>
                  <a:schemeClr val="tx1">
                    <a:lumMod val="75000"/>
                    <a:lumOff val="25000"/>
                  </a:schemeClr>
                </a:solidFill>
              </a:defRPr>
            </a:lvl2pPr>
            <a:lvl3pPr>
              <a:defRPr lang="de-DE" dirty="0" smtClean="0">
                <a:solidFill>
                  <a:schemeClr val="tx1">
                    <a:lumMod val="75000"/>
                    <a:lumOff val="25000"/>
                  </a:schemeClr>
                </a:solidFill>
              </a:defRPr>
            </a:lvl3pPr>
            <a:lvl4pPr>
              <a:defRPr lang="de-DE" dirty="0" smtClean="0">
                <a:solidFill>
                  <a:schemeClr val="tx1">
                    <a:lumMod val="75000"/>
                    <a:lumOff val="25000"/>
                  </a:schemeClr>
                </a:solidFill>
              </a:defRPr>
            </a:lvl4pPr>
            <a:lvl5pPr>
              <a:defRPr lang="de-DE" dirty="0">
                <a:solidFill>
                  <a:schemeClr val="tx1">
                    <a:lumMod val="75000"/>
                    <a:lumOff val="25000"/>
                  </a:schemeClr>
                </a:solidFill>
              </a:defRPr>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 name="Inhaltsplatzhalter 3"/>
          <p:cNvSpPr>
            <a:spLocks noGrp="1"/>
          </p:cNvSpPr>
          <p:nvPr>
            <p:ph sz="half" idx="2"/>
          </p:nvPr>
        </p:nvSpPr>
        <p:spPr>
          <a:xfrm>
            <a:off x="468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solidFill>
                  <a:schemeClr val="tx1">
                    <a:lumMod val="75000"/>
                    <a:lumOff val="25000"/>
                  </a:schemeClr>
                </a:solidFill>
              </a:defRPr>
            </a:lvl1pPr>
            <a:lvl2pPr>
              <a:defRPr lang="de-DE" dirty="0" smtClean="0">
                <a:solidFill>
                  <a:schemeClr val="tx1">
                    <a:lumMod val="75000"/>
                    <a:lumOff val="25000"/>
                  </a:schemeClr>
                </a:solidFill>
              </a:defRPr>
            </a:lvl2pPr>
            <a:lvl3pPr>
              <a:defRPr lang="de-DE" dirty="0" smtClean="0">
                <a:solidFill>
                  <a:schemeClr val="tx1">
                    <a:lumMod val="75000"/>
                    <a:lumOff val="25000"/>
                  </a:schemeClr>
                </a:solidFill>
              </a:defRPr>
            </a:lvl3pPr>
            <a:lvl4pPr>
              <a:defRPr lang="de-DE" dirty="0" smtClean="0">
                <a:solidFill>
                  <a:schemeClr val="tx1">
                    <a:lumMod val="75000"/>
                    <a:lumOff val="25000"/>
                  </a:schemeClr>
                </a:solidFill>
              </a:defRPr>
            </a:lvl4pPr>
            <a:lvl5pPr>
              <a:defRPr lang="de-DE" dirty="0">
                <a:solidFill>
                  <a:schemeClr val="tx1">
                    <a:lumMod val="75000"/>
                    <a:lumOff val="25000"/>
                  </a:schemeClr>
                </a:solidFill>
              </a:defRPr>
            </a:lvl5pPr>
          </a:lstStyle>
          <a:p>
            <a:pPr marL="358775" lvl="0">
              <a:spcBef>
                <a:spcPts val="300"/>
              </a:spcBef>
              <a:spcAft>
                <a:spcPts val="300"/>
              </a:spcAft>
              <a:buFont typeface="Arial" pitchFamily="34" charset="0"/>
              <a:buChar char="•"/>
            </a:pPr>
            <a:r>
              <a:rPr lang="en-US" noProof="0"/>
              <a:t>Textmasterformat bearbeiten</a:t>
            </a:r>
          </a:p>
          <a:p>
            <a:pPr lvl="1">
              <a:spcBef>
                <a:spcPts val="300"/>
              </a:spcBef>
              <a:spcAft>
                <a:spcPts val="300"/>
              </a:spcAft>
            </a:pPr>
            <a:r>
              <a:rPr lang="en-US" noProof="0"/>
              <a:t>Zweite Ebene</a:t>
            </a:r>
          </a:p>
          <a:p>
            <a:pPr marL="1008000" lvl="2" indent="-216000">
              <a:spcBef>
                <a:spcPts val="300"/>
              </a:spcBef>
              <a:spcAft>
                <a:spcPts val="300"/>
              </a:spcAft>
            </a:pPr>
            <a:r>
              <a:rPr lang="en-US" noProof="0"/>
              <a:t>Dritte Ebene</a:t>
            </a:r>
          </a:p>
          <a:p>
            <a:pPr marL="1260000" lvl="3">
              <a:spcBef>
                <a:spcPts val="300"/>
              </a:spcBef>
            </a:pPr>
            <a:r>
              <a:rPr lang="en-US" noProof="0"/>
              <a:t>Vierte Ebene</a:t>
            </a:r>
          </a:p>
          <a:p>
            <a:pPr marL="1512000" lvl="4">
              <a:spcBef>
                <a:spcPts val="300"/>
              </a:spcBef>
              <a:spcAft>
                <a:spcPts val="300"/>
              </a:spcAft>
            </a:pPr>
            <a:r>
              <a:rPr lang="en-US" noProof="0"/>
              <a:t>Fünfte Ebene</a:t>
            </a:r>
          </a:p>
        </p:txBody>
      </p:sp>
      <p:sp>
        <p:nvSpPr>
          <p:cNvPr id="42"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3"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4"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6"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8"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5027053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el und Diagramm">
    <p:spTree>
      <p:nvGrpSpPr>
        <p:cNvPr id="1" name=""/>
        <p:cNvGrpSpPr/>
        <p:nvPr/>
      </p:nvGrpSpPr>
      <p:grpSpPr>
        <a:xfrm>
          <a:off x="0" y="0"/>
          <a:ext cx="0" cy="0"/>
          <a:chOff x="0" y="0"/>
          <a:chExt cx="0" cy="0"/>
        </a:xfrm>
      </p:grpSpPr>
      <p:sp>
        <p:nvSpPr>
          <p:cNvPr id="3" name="Diagrammplatzhalter 2"/>
          <p:cNvSpPr>
            <a:spLocks noGrp="1"/>
          </p:cNvSpPr>
          <p:nvPr>
            <p:ph type="chart" idx="1"/>
          </p:nvPr>
        </p:nvSpPr>
        <p:spPr>
          <a:xfrm>
            <a:off x="540000" y="1368000"/>
            <a:ext cx="8064000" cy="5292000"/>
          </a:xfrm>
        </p:spPr>
        <p:txBody>
          <a:bodyPr/>
          <a:lstStyle/>
          <a:p>
            <a:pPr lvl="0"/>
            <a:endParaRPr lang="en-US" noProof="0"/>
          </a:p>
        </p:txBody>
      </p:sp>
      <p:sp>
        <p:nvSpPr>
          <p:cNvPr id="41"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2"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3"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4758379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el und Tabelle">
    <p:spTree>
      <p:nvGrpSpPr>
        <p:cNvPr id="1" name=""/>
        <p:cNvGrpSpPr/>
        <p:nvPr/>
      </p:nvGrpSpPr>
      <p:grpSpPr>
        <a:xfrm>
          <a:off x="0" y="0"/>
          <a:ext cx="0" cy="0"/>
          <a:chOff x="0" y="0"/>
          <a:chExt cx="0" cy="0"/>
        </a:xfrm>
      </p:grpSpPr>
      <p:sp>
        <p:nvSpPr>
          <p:cNvPr id="3" name="Tabellenplatzhalter 2"/>
          <p:cNvSpPr>
            <a:spLocks noGrp="1"/>
          </p:cNvSpPr>
          <p:nvPr>
            <p:ph type="tbl" idx="1"/>
          </p:nvPr>
        </p:nvSpPr>
        <p:spPr>
          <a:xfrm>
            <a:off x="540000" y="1368000"/>
            <a:ext cx="8064000" cy="5292000"/>
          </a:xfrm>
        </p:spPr>
        <p:txBody>
          <a:bodyPr/>
          <a:lstStyle/>
          <a:p>
            <a:pPr lvl="0"/>
            <a:endParaRPr lang="en-US" noProof="0"/>
          </a:p>
        </p:txBody>
      </p:sp>
      <p:sp>
        <p:nvSpPr>
          <p:cNvPr id="41"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en-US" sz="3600">
              <a:solidFill>
                <a:srgbClr val="000000"/>
              </a:solidFill>
              <a:latin typeface="Times" pitchFamily="18" charset="0"/>
            </a:endParaRPr>
          </a:p>
        </p:txBody>
      </p:sp>
      <p:sp>
        <p:nvSpPr>
          <p:cNvPr id="42" name="Titel 1"/>
          <p:cNvSpPr>
            <a:spLocks noGrp="1"/>
          </p:cNvSpPr>
          <p:nvPr>
            <p:ph type="title"/>
          </p:nvPr>
        </p:nvSpPr>
        <p:spPr>
          <a:xfrm>
            <a:off x="900000" y="216000"/>
            <a:ext cx="7092000" cy="720000"/>
          </a:xfrm>
          <a:prstGeom prst="rect">
            <a:avLst/>
          </a:prstGeom>
        </p:spPr>
        <p:txBody>
          <a:bodyPr rIns="0" anchor="ctr"/>
          <a:lstStyle>
            <a:lvl1pPr algn="ctr">
              <a:defRPr sz="2800">
                <a:solidFill>
                  <a:srgbClr val="1763AA"/>
                </a:solidFill>
              </a:defRPr>
            </a:lvl1pPr>
          </a:lstStyle>
          <a:p>
            <a:r>
              <a:rPr lang="en-US" noProof="0" dirty="0" err="1"/>
              <a:t>Titelmasterformat</a:t>
            </a:r>
            <a:r>
              <a:rPr lang="en-US" noProof="0" dirty="0"/>
              <a:t> </a:t>
            </a:r>
            <a:r>
              <a:rPr lang="en-US" noProof="0" dirty="0" err="1"/>
              <a:t>durch</a:t>
            </a:r>
            <a:r>
              <a:rPr lang="en-US" noProof="0" dirty="0"/>
              <a:t> </a:t>
            </a:r>
            <a:r>
              <a:rPr lang="en-US" noProof="0" dirty="0" err="1"/>
              <a:t>Klicken</a:t>
            </a:r>
            <a:r>
              <a:rPr lang="en-US" noProof="0" dirty="0"/>
              <a:t> </a:t>
            </a:r>
            <a:r>
              <a:rPr lang="en-US" noProof="0" dirty="0" err="1"/>
              <a:t>bearbeiten</a:t>
            </a:r>
            <a:endParaRPr lang="en-US" noProof="0" dirty="0"/>
          </a:p>
        </p:txBody>
      </p:sp>
      <p:sp>
        <p:nvSpPr>
          <p:cNvPr id="43"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en-US" noProof="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23672553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51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2252005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7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35881292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1_Nur Titel">
    <p:spTree>
      <p:nvGrpSpPr>
        <p:cNvPr id="1" name=""/>
        <p:cNvGrpSpPr/>
        <p:nvPr/>
      </p:nvGrpSpPr>
      <p:grpSpPr>
        <a:xfrm>
          <a:off x="0" y="0"/>
          <a:ext cx="0" cy="0"/>
          <a:chOff x="0" y="0"/>
          <a:chExt cx="0" cy="0"/>
        </a:xfrm>
      </p:grpSpPr>
      <p:sp>
        <p:nvSpPr>
          <p:cNvPr id="40" name="Rectangle 8"/>
          <p:cNvSpPr>
            <a:spLocks noChangeArrowheads="1"/>
          </p:cNvSpPr>
          <p:nvPr/>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42"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6"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a:t>Titelmasterformat durch Klicken bearbeiten</a:t>
            </a:r>
            <a:endParaRPr lang="de-DE" dirty="0"/>
          </a:p>
        </p:txBody>
      </p:sp>
      <p:sp>
        <p:nvSpPr>
          <p:cNvPr id="15" name="Text Box 13"/>
          <p:cNvSpPr txBox="1">
            <a:spLocks noChangeArrowheads="1"/>
          </p:cNvSpPr>
          <p:nvPr/>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468095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0A397134-74DC-49B3-A77E-B549BF964183}" type="datetimeFigureOut">
              <a:rPr lang="de-DE" smtClean="0"/>
              <a:t>22.10.2017</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2172216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54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0259194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53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41119351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6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5941800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8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5452857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57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solidFill>
                <a:srgbClr val="000000"/>
              </a:solidFill>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solidFill>
                  <a:srgbClr val="000000"/>
                </a:solidFill>
                <a:latin typeface="Arial" charset="0"/>
              </a:rPr>
              <a:pPr algn="ctr" eaLnBrk="0" hangingPunct="0">
                <a:spcBef>
                  <a:spcPct val="50000"/>
                </a:spcBef>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32208687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latin typeface="Arial" charset="0"/>
                <a:cs typeface="+mn-cs"/>
              </a:rPr>
              <a:pPr algn="ctr" eaLnBrk="0" hangingPunct="0">
                <a:spcBef>
                  <a:spcPct val="50000"/>
                </a:spcBef>
                <a:defRPr/>
              </a:pPr>
              <a:t>‹Nr.›</a:t>
            </a:fld>
            <a:endParaRPr lang="de-DE" sz="1000" dirty="0">
              <a:latin typeface="Arial" charset="0"/>
              <a:cs typeface="+mn-cs"/>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5817821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540000" y="1800000"/>
            <a:ext cx="8064000" cy="2160000"/>
          </a:xfrm>
          <a:prstGeom prst="rect">
            <a:avLst/>
          </a:prstGeom>
        </p:spPr>
        <p:txBody>
          <a:bodyPr lIns="0" tIns="0" rIns="0" bIns="0" anchor="ctr"/>
          <a:lstStyle>
            <a:lvl1pPr algn="ctr">
              <a:spcBef>
                <a:spcPts val="0"/>
              </a:spcBef>
              <a:spcAft>
                <a:spcPts val="0"/>
              </a:spcAft>
              <a:defRPr cap="small" baseline="0">
                <a:ln w="6350">
                  <a:solidFill>
                    <a:schemeClr val="tx1">
                      <a:lumMod val="75000"/>
                      <a:lumOff val="25000"/>
                    </a:schemeClr>
                  </a:solidFill>
                </a:ln>
                <a:solidFill>
                  <a:srgbClr val="1765A7"/>
                </a:solidFill>
                <a:latin typeface="Helvetica" pitchFamily="34" charset="0"/>
              </a:defRPr>
            </a:lvl1pPr>
          </a:lstStyle>
          <a:p>
            <a:pPr lvl="0"/>
            <a:r>
              <a:rPr lang="de-DE" altLang="en-US" noProof="0" dirty="0"/>
              <a:t>Klicken Sie, um den Titel zu bearbeiten.</a:t>
            </a:r>
          </a:p>
        </p:txBody>
      </p:sp>
      <p:sp>
        <p:nvSpPr>
          <p:cNvPr id="8195" name="Rectangle 3"/>
          <p:cNvSpPr>
            <a:spLocks noGrp="1" noChangeArrowheads="1"/>
          </p:cNvSpPr>
          <p:nvPr>
            <p:ph type="subTitle" idx="1"/>
          </p:nvPr>
        </p:nvSpPr>
        <p:spPr>
          <a:xfrm>
            <a:off x="540000" y="4320000"/>
            <a:ext cx="8064000" cy="2088000"/>
          </a:xfrm>
        </p:spPr>
        <p:txBody>
          <a:bodyPr lIns="0" tIns="0" rIns="0" bIns="0"/>
          <a:lstStyle>
            <a:lvl1pPr marL="0" indent="0" algn="ctr">
              <a:spcBef>
                <a:spcPts val="0"/>
              </a:spcBef>
              <a:spcAft>
                <a:spcPts val="0"/>
              </a:spcAft>
              <a:buFont typeface="Wingdings" pitchFamily="2" charset="2"/>
              <a:buNone/>
              <a:defRPr>
                <a:solidFill>
                  <a:schemeClr val="tx1">
                    <a:lumMod val="75000"/>
                    <a:lumOff val="25000"/>
                  </a:schemeClr>
                </a:solidFill>
                <a:latin typeface="Helvetica" pitchFamily="34" charset="0"/>
              </a:defRPr>
            </a:lvl1pPr>
          </a:lstStyle>
          <a:p>
            <a:pPr lvl="0"/>
            <a:r>
              <a:rPr lang="de-DE" altLang="en-US" noProof="0" dirty="0"/>
              <a:t>Klicken Sie, um das Format des Untertitel-Masters zu bearbeiten.</a:t>
            </a:r>
          </a:p>
        </p:txBody>
      </p:sp>
      <p:sp>
        <p:nvSpPr>
          <p:cNvPr id="12"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3"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301508978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239028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bschnitts-&#10;überschrift">
    <p:spTree>
      <p:nvGrpSpPr>
        <p:cNvPr id="1" name=""/>
        <p:cNvGrpSpPr/>
        <p:nvPr/>
      </p:nvGrpSpPr>
      <p:grpSpPr>
        <a:xfrm>
          <a:off x="0" y="0"/>
          <a:ext cx="0" cy="0"/>
          <a:chOff x="0" y="0"/>
          <a:chExt cx="0" cy="0"/>
        </a:xfrm>
      </p:grpSpPr>
      <p:sp>
        <p:nvSpPr>
          <p:cNvPr id="13" name="Rectangle 2"/>
          <p:cNvSpPr>
            <a:spLocks noGrp="1" noChangeArrowheads="1"/>
          </p:cNvSpPr>
          <p:nvPr>
            <p:ph type="ctrTitle"/>
          </p:nvPr>
        </p:nvSpPr>
        <p:spPr>
          <a:xfrm>
            <a:off x="540000" y="1368000"/>
            <a:ext cx="8064000" cy="1800000"/>
          </a:xfrm>
          <a:prstGeom prst="rect">
            <a:avLst/>
          </a:prstGeom>
        </p:spPr>
        <p:txBody>
          <a:bodyPr lIns="0" tIns="0" rIns="0" bIns="0" anchor="ctr"/>
          <a:lstStyle>
            <a:lvl1pPr algn="ctr">
              <a:spcBef>
                <a:spcPts val="0"/>
              </a:spcBef>
              <a:spcAft>
                <a:spcPts val="0"/>
              </a:spcAft>
              <a:defRPr sz="3600">
                <a:solidFill>
                  <a:srgbClr val="1763AA"/>
                </a:solidFill>
                <a:latin typeface="Helvetica" pitchFamily="34" charset="0"/>
              </a:defRPr>
            </a:lvl1pPr>
          </a:lstStyle>
          <a:p>
            <a:pPr lvl="0"/>
            <a:r>
              <a:rPr lang="de-DE" altLang="en-US" noProof="0" dirty="0"/>
              <a:t>Klicken Sie, um den Titel zu bearbeiten.</a:t>
            </a:r>
          </a:p>
        </p:txBody>
      </p:sp>
      <p:sp>
        <p:nvSpPr>
          <p:cNvPr id="4" name="Inhaltsplatzhalter 3"/>
          <p:cNvSpPr>
            <a:spLocks noGrp="1"/>
          </p:cNvSpPr>
          <p:nvPr>
            <p:ph sz="quarter" idx="10" hasCustomPrompt="1"/>
          </p:nvPr>
        </p:nvSpPr>
        <p:spPr>
          <a:xfrm>
            <a:off x="540000" y="3420000"/>
            <a:ext cx="8064000" cy="2771775"/>
          </a:xfrm>
        </p:spPr>
        <p:txBody>
          <a:bodyPr anchor="ctr"/>
          <a:lstStyle>
            <a:lvl1pPr algn="ctr">
              <a:defRPr/>
            </a:lvl1pPr>
            <a:lvl2pPr algn="ctr">
              <a:defRPr/>
            </a:lvl2pPr>
          </a:lstStyle>
          <a:p>
            <a:pPr lvl="0"/>
            <a:r>
              <a:rPr lang="de-DE" dirty="0"/>
              <a:t>Beliebiger Inhalt</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6"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8017417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pic>
        <p:nvPicPr>
          <p:cNvPr id="21"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762000" y="4350495"/>
            <a:ext cx="1620000" cy="2246857"/>
          </a:xfrm>
          <a:prstGeom prst="rect">
            <a:avLst/>
          </a:prstGeom>
        </p:spPr>
      </p:pic>
      <p:sp>
        <p:nvSpPr>
          <p:cNvPr id="22" name="Rectangle 2"/>
          <p:cNvSpPr>
            <a:spLocks noGrp="1" noChangeArrowheads="1"/>
          </p:cNvSpPr>
          <p:nvPr>
            <p:ph type="ctrTitle"/>
          </p:nvPr>
        </p:nvSpPr>
        <p:spPr>
          <a:xfrm>
            <a:off x="540000" y="1368000"/>
            <a:ext cx="8064000" cy="1800000"/>
          </a:xfrm>
          <a:prstGeom prst="rect">
            <a:avLst/>
          </a:prstGeom>
        </p:spPr>
        <p:txBody>
          <a:bodyPr lIns="0" tIns="0" rIns="0" bIns="0" anchor="ctr"/>
          <a:lstStyle>
            <a:lvl1pPr algn="ctr">
              <a:spcBef>
                <a:spcPts val="0"/>
              </a:spcBef>
              <a:spcAft>
                <a:spcPts val="0"/>
              </a:spcAft>
              <a:defRPr sz="3600">
                <a:solidFill>
                  <a:srgbClr val="1763AA"/>
                </a:solidFill>
                <a:latin typeface="Helvetica" pitchFamily="34" charset="0"/>
              </a:defRPr>
            </a:lvl1pPr>
          </a:lstStyle>
          <a:p>
            <a:pPr lvl="0"/>
            <a:r>
              <a:rPr lang="de-DE" altLang="en-US" noProof="0" dirty="0"/>
              <a:t>Klicken Sie, um den Titel zu bearbeiten.</a:t>
            </a:r>
          </a:p>
        </p:txBody>
      </p:sp>
      <p:sp>
        <p:nvSpPr>
          <p:cNvPr id="5" name="Rectangle 20"/>
          <p:cNvSpPr>
            <a:spLocks noChangeArrowheads="1"/>
          </p:cNvSpPr>
          <p:nvPr userDrawn="1"/>
        </p:nvSpPr>
        <p:spPr bwMode="auto">
          <a:xfrm>
            <a:off x="2697956" y="3607681"/>
            <a:ext cx="3748088" cy="433387"/>
          </a:xfrm>
          <a:prstGeom prst="rect">
            <a:avLst/>
          </a:prstGeom>
          <a:noFill/>
          <a:ln w="9525">
            <a:noFill/>
            <a:miter lim="800000"/>
            <a:headEnd/>
            <a:tailEnd/>
          </a:ln>
        </p:spPr>
        <p:txBody>
          <a:bodyPr anchor="ctr"/>
          <a:lstStyle/>
          <a:p>
            <a:pPr marL="342900" indent="-342900" algn="ctr" eaLnBrk="0" fontAlgn="base" hangingPunct="0">
              <a:spcBef>
                <a:spcPct val="20000"/>
              </a:spcBef>
              <a:spcAft>
                <a:spcPct val="0"/>
              </a:spcAft>
              <a:buFont typeface="Wingdings" pitchFamily="2" charset="2"/>
              <a:buNone/>
            </a:pPr>
            <a:r>
              <a:rPr lang="de-DE" sz="2000">
                <a:solidFill>
                  <a:srgbClr val="1765A7"/>
                </a:solidFill>
                <a:latin typeface="Helvetica" pitchFamily="34" charset="0"/>
              </a:rPr>
              <a:t>www.bips.uni-bremen.de</a:t>
            </a:r>
            <a:endParaRPr lang="de-DE" sz="2000" dirty="0">
              <a:solidFill>
                <a:srgbClr val="1765A7"/>
              </a:solidFill>
              <a:latin typeface="Helvetica" pitchFamily="34" charset="0"/>
            </a:endParaRPr>
          </a:p>
        </p:txBody>
      </p:sp>
    </p:spTree>
    <p:extLst>
      <p:ext uri="{BB962C8B-B14F-4D97-AF65-F5344CB8AC3E}">
        <p14:creationId xmlns:p14="http://schemas.microsoft.com/office/powerpoint/2010/main" val="2688419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0A397134-74DC-49B3-A77E-B549BF964183}" type="datetimeFigureOut">
              <a:rPr lang="de-DE" smtClean="0"/>
              <a:t>22.10.2017</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197573268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Schlussfolie">
    <p:spTree>
      <p:nvGrpSpPr>
        <p:cNvPr id="1" name=""/>
        <p:cNvGrpSpPr/>
        <p:nvPr/>
      </p:nvGrpSpPr>
      <p:grpSpPr>
        <a:xfrm>
          <a:off x="0" y="0"/>
          <a:ext cx="0" cy="0"/>
          <a:chOff x="0" y="0"/>
          <a:chExt cx="0" cy="0"/>
        </a:xfrm>
      </p:grpSpPr>
      <p:sp>
        <p:nvSpPr>
          <p:cNvPr id="4" name="Rechteck 3"/>
          <p:cNvSpPr/>
          <p:nvPr userDrawn="1"/>
        </p:nvSpPr>
        <p:spPr bwMode="auto">
          <a:xfrm>
            <a:off x="3059832" y="4607607"/>
            <a:ext cx="756084" cy="297557"/>
          </a:xfrm>
          <a:prstGeom prst="rect">
            <a:avLst/>
          </a:prstGeom>
          <a:noFill/>
          <a:ln w="9525" cap="flat" cmpd="sng" algn="ctr">
            <a:no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r" eaLnBrk="0" fontAlgn="base" hangingPunct="0">
              <a:spcBef>
                <a:spcPct val="0"/>
              </a:spcBef>
              <a:spcAft>
                <a:spcPct val="0"/>
              </a:spcAft>
            </a:pPr>
            <a:r>
              <a:rPr lang="de-DE" sz="1500" b="1" dirty="0">
                <a:solidFill>
                  <a:srgbClr val="000000">
                    <a:lumMod val="75000"/>
                    <a:lumOff val="25000"/>
                  </a:srgbClr>
                </a:solidFill>
                <a:latin typeface="Helvetica" pitchFamily="34" charset="0"/>
              </a:rPr>
              <a:t>Kontakt</a:t>
            </a:r>
            <a:endParaRPr lang="de-DE" sz="1500" dirty="0">
              <a:solidFill>
                <a:srgbClr val="000000">
                  <a:lumMod val="75000"/>
                  <a:lumOff val="25000"/>
                </a:srgbClr>
              </a:solidFill>
              <a:latin typeface="Helvetica" pitchFamily="34" charset="0"/>
            </a:endParaRPr>
          </a:p>
        </p:txBody>
      </p:sp>
      <p:pic>
        <p:nvPicPr>
          <p:cNvPr id="21"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22174" y="4586232"/>
            <a:ext cx="1320235" cy="1831100"/>
          </a:xfrm>
          <a:prstGeom prst="rect">
            <a:avLst/>
          </a:prstGeom>
        </p:spPr>
      </p:pic>
      <p:sp>
        <p:nvSpPr>
          <p:cNvPr id="22" name="Rectangle 2"/>
          <p:cNvSpPr>
            <a:spLocks noGrp="1" noChangeArrowheads="1"/>
          </p:cNvSpPr>
          <p:nvPr>
            <p:ph type="ctrTitle"/>
          </p:nvPr>
        </p:nvSpPr>
        <p:spPr>
          <a:xfrm>
            <a:off x="540000" y="764904"/>
            <a:ext cx="8064000" cy="1800000"/>
          </a:xfrm>
          <a:prstGeom prst="rect">
            <a:avLst/>
          </a:prstGeom>
        </p:spPr>
        <p:txBody>
          <a:bodyPr lIns="0" tIns="0" rIns="0" bIns="0" anchor="ctr"/>
          <a:lstStyle>
            <a:lvl1pPr algn="ctr">
              <a:spcBef>
                <a:spcPts val="0"/>
              </a:spcBef>
              <a:spcAft>
                <a:spcPts val="0"/>
              </a:spcAft>
              <a:defRPr sz="3600">
                <a:solidFill>
                  <a:srgbClr val="1763AA"/>
                </a:solidFill>
                <a:latin typeface="Helvetica" pitchFamily="34" charset="0"/>
              </a:defRPr>
            </a:lvl1pPr>
          </a:lstStyle>
          <a:p>
            <a:pPr lvl="0"/>
            <a:r>
              <a:rPr lang="de-DE" altLang="en-US" noProof="0" dirty="0"/>
              <a:t>Klicken Sie, um den Titel zu bearbeiten.</a:t>
            </a:r>
          </a:p>
        </p:txBody>
      </p:sp>
      <p:sp>
        <p:nvSpPr>
          <p:cNvPr id="5" name="Rectangle 20"/>
          <p:cNvSpPr>
            <a:spLocks noChangeArrowheads="1"/>
          </p:cNvSpPr>
          <p:nvPr userDrawn="1"/>
        </p:nvSpPr>
        <p:spPr bwMode="auto">
          <a:xfrm>
            <a:off x="2697956" y="3751697"/>
            <a:ext cx="3748088" cy="433387"/>
          </a:xfrm>
          <a:prstGeom prst="rect">
            <a:avLst/>
          </a:prstGeom>
          <a:noFill/>
          <a:ln w="9525">
            <a:noFill/>
            <a:miter lim="800000"/>
            <a:headEnd/>
            <a:tailEnd/>
          </a:ln>
        </p:spPr>
        <p:txBody>
          <a:bodyPr anchor="ctr"/>
          <a:lstStyle/>
          <a:p>
            <a:pPr marL="342900" indent="-342900" algn="ctr" eaLnBrk="0" fontAlgn="base" hangingPunct="0">
              <a:spcBef>
                <a:spcPct val="20000"/>
              </a:spcBef>
              <a:spcAft>
                <a:spcPct val="0"/>
              </a:spcAft>
              <a:buFont typeface="Wingdings" pitchFamily="2" charset="2"/>
              <a:buNone/>
            </a:pPr>
            <a:r>
              <a:rPr lang="de-DE" sz="2000">
                <a:solidFill>
                  <a:srgbClr val="1765A7"/>
                </a:solidFill>
                <a:latin typeface="Helvetica" pitchFamily="34" charset="0"/>
              </a:rPr>
              <a:t>www.bips.uni-bremen.de</a:t>
            </a:r>
            <a:endParaRPr lang="de-DE" sz="2000" dirty="0">
              <a:solidFill>
                <a:srgbClr val="1765A7"/>
              </a:solidFill>
              <a:latin typeface="Helvetica" pitchFamily="34" charset="0"/>
            </a:endParaRPr>
          </a:p>
        </p:txBody>
      </p:sp>
      <p:sp>
        <p:nvSpPr>
          <p:cNvPr id="3" name="Textplatzhalter 2"/>
          <p:cNvSpPr>
            <a:spLocks noGrp="1"/>
          </p:cNvSpPr>
          <p:nvPr>
            <p:ph type="body" sz="quarter" idx="10" hasCustomPrompt="1"/>
          </p:nvPr>
        </p:nvSpPr>
        <p:spPr>
          <a:xfrm>
            <a:off x="611560" y="4905164"/>
            <a:ext cx="3204356" cy="251755"/>
          </a:xfrm>
        </p:spPr>
        <p:txBody>
          <a:bodyPr lIns="0" tIns="0" rIns="0" bIns="0"/>
          <a:lstStyle>
            <a:lvl1pPr algn="r">
              <a:defRPr lang="de-DE" sz="1500" kern="1200" dirty="0">
                <a:solidFill>
                  <a:srgbClr val="1765A7"/>
                </a:solidFill>
                <a:latin typeface="Helvetica" pitchFamily="34" charset="0"/>
                <a:ea typeface="+mn-ea"/>
                <a:cs typeface="+mn-cs"/>
              </a:defRPr>
            </a:lvl1pPr>
          </a:lstStyle>
          <a:p>
            <a:pPr lvl="0"/>
            <a:r>
              <a:rPr lang="de-DE" dirty="0"/>
              <a:t>&lt;Name&gt;</a:t>
            </a:r>
          </a:p>
        </p:txBody>
      </p:sp>
      <p:sp>
        <p:nvSpPr>
          <p:cNvPr id="8" name="Textplatzhalter 2"/>
          <p:cNvSpPr>
            <a:spLocks noGrp="1"/>
          </p:cNvSpPr>
          <p:nvPr>
            <p:ph type="body" sz="quarter" idx="11" hasCustomPrompt="1"/>
          </p:nvPr>
        </p:nvSpPr>
        <p:spPr>
          <a:xfrm>
            <a:off x="611560" y="6129573"/>
            <a:ext cx="3204356" cy="287759"/>
          </a:xfrm>
        </p:spPr>
        <p:txBody>
          <a:bodyPr lIns="0" tIns="0" rIns="0" bIns="0" anchor="b" anchorCtr="0"/>
          <a:lstStyle>
            <a:lvl1pPr algn="r">
              <a:defRPr lang="de-DE" sz="1500" kern="1200" dirty="0">
                <a:solidFill>
                  <a:srgbClr val="1765A7"/>
                </a:solidFill>
                <a:latin typeface="Helvetica" pitchFamily="34" charset="0"/>
                <a:ea typeface="+mn-ea"/>
                <a:cs typeface="+mn-cs"/>
              </a:defRPr>
            </a:lvl1pPr>
          </a:lstStyle>
          <a:p>
            <a:pPr lvl="0"/>
            <a:r>
              <a:rPr lang="de-DE" dirty="0"/>
              <a:t>&lt;Email&gt;</a:t>
            </a:r>
          </a:p>
        </p:txBody>
      </p:sp>
      <p:sp>
        <p:nvSpPr>
          <p:cNvPr id="11" name="Rechteck 10"/>
          <p:cNvSpPr/>
          <p:nvPr userDrawn="1"/>
        </p:nvSpPr>
        <p:spPr bwMode="auto">
          <a:xfrm>
            <a:off x="287524" y="5193196"/>
            <a:ext cx="3534288" cy="900100"/>
          </a:xfrm>
          <a:prstGeom prst="rect">
            <a:avLst/>
          </a:prstGeom>
          <a:noFill/>
          <a:ln w="9525" cap="flat" cmpd="sng" algn="ctr">
            <a:noFill/>
            <a:prstDash val="solid"/>
            <a:round/>
            <a:headEnd type="none" w="med" len="med"/>
            <a:tailEnd type="none" w="med" len="med"/>
          </a:ln>
          <a:effectLst/>
          <a:extLst/>
        </p:spPr>
        <p:txBody>
          <a:bodyPr vert="horz" wrap="square" lIns="0" tIns="0" rIns="0" bIns="0" numCol="1" rtlCol="0" anchor="t" anchorCtr="0" compatLnSpc="1">
            <a:prstTxWarp prst="textNoShape">
              <a:avLst/>
            </a:prstTxWarp>
          </a:bodyPr>
          <a:lstStyle/>
          <a:p>
            <a:pPr algn="r" eaLnBrk="0" fontAlgn="base" hangingPunct="0">
              <a:spcBef>
                <a:spcPct val="0"/>
              </a:spcBef>
              <a:spcAft>
                <a:spcPct val="0"/>
              </a:spcAft>
            </a:pPr>
            <a:r>
              <a:rPr lang="de-DE" sz="1500" dirty="0">
                <a:solidFill>
                  <a:srgbClr val="000000">
                    <a:lumMod val="75000"/>
                    <a:lumOff val="25000"/>
                  </a:srgbClr>
                </a:solidFill>
                <a:latin typeface="Helvetica" pitchFamily="34" charset="0"/>
              </a:rPr>
              <a:t>Leibniz-Institut für Präventionsforschung und Epidemiologie – BIPS GmbH</a:t>
            </a:r>
          </a:p>
          <a:p>
            <a:pPr algn="r" eaLnBrk="0" fontAlgn="base" hangingPunct="0">
              <a:spcBef>
                <a:spcPct val="0"/>
              </a:spcBef>
              <a:spcAft>
                <a:spcPct val="0"/>
              </a:spcAft>
            </a:pPr>
            <a:r>
              <a:rPr lang="de-DE" sz="1500" dirty="0">
                <a:solidFill>
                  <a:srgbClr val="000000">
                    <a:lumMod val="75000"/>
                    <a:lumOff val="25000"/>
                  </a:srgbClr>
                </a:solidFill>
                <a:latin typeface="Helvetica" pitchFamily="34" charset="0"/>
              </a:rPr>
              <a:t>Achterstraße 30</a:t>
            </a:r>
          </a:p>
          <a:p>
            <a:pPr algn="r" eaLnBrk="0" fontAlgn="base" hangingPunct="0">
              <a:spcBef>
                <a:spcPct val="0"/>
              </a:spcBef>
              <a:spcAft>
                <a:spcPct val="0"/>
              </a:spcAft>
            </a:pPr>
            <a:r>
              <a:rPr lang="de-DE" sz="1500" dirty="0">
                <a:solidFill>
                  <a:srgbClr val="000000">
                    <a:lumMod val="75000"/>
                    <a:lumOff val="25000"/>
                  </a:srgbClr>
                </a:solidFill>
                <a:latin typeface="Helvetica" pitchFamily="34" charset="0"/>
              </a:rPr>
              <a:t>28359 Bremen</a:t>
            </a:r>
          </a:p>
        </p:txBody>
      </p:sp>
      <p:sp>
        <p:nvSpPr>
          <p:cNvPr id="12" name="Rectangle 8"/>
          <p:cNvSpPr>
            <a:spLocks noChangeArrowheads="1"/>
          </p:cNvSpPr>
          <p:nvPr userDrawn="1"/>
        </p:nvSpPr>
        <p:spPr bwMode="auto">
          <a:xfrm>
            <a:off x="0" y="3411538"/>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Tree>
    <p:extLst>
      <p:ext uri="{BB962C8B-B14F-4D97-AF65-F5344CB8AC3E}">
        <p14:creationId xmlns:p14="http://schemas.microsoft.com/office/powerpoint/2010/main" val="18878903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54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de-DE" dirty="0"/>
              <a:t>Textmasterformat bearbeiten</a:t>
            </a:r>
          </a:p>
          <a:p>
            <a:pPr lvl="1">
              <a:spcBef>
                <a:spcPts val="300"/>
              </a:spcBef>
              <a:spcAft>
                <a:spcPts val="300"/>
              </a:spcAft>
            </a:pPr>
            <a:r>
              <a:rPr lang="de-DE" dirty="0"/>
              <a:t>Zweite Ebene</a:t>
            </a:r>
          </a:p>
          <a:p>
            <a:pPr marL="1008000" lvl="2" indent="-216000">
              <a:spcBef>
                <a:spcPts val="300"/>
              </a:spcBef>
              <a:spcAft>
                <a:spcPts val="300"/>
              </a:spcAft>
            </a:pPr>
            <a:r>
              <a:rPr lang="de-DE" dirty="0"/>
              <a:t>Dritte Ebene</a:t>
            </a:r>
          </a:p>
          <a:p>
            <a:pPr marL="1260000" lvl="3">
              <a:spcBef>
                <a:spcPts val="300"/>
              </a:spcBef>
            </a:pPr>
            <a:r>
              <a:rPr lang="de-DE" dirty="0"/>
              <a:t>Vierte Ebene</a:t>
            </a:r>
          </a:p>
          <a:p>
            <a:pPr marL="1512000" lvl="4">
              <a:spcBef>
                <a:spcPts val="300"/>
              </a:spcBef>
              <a:spcAft>
                <a:spcPts val="300"/>
              </a:spcAft>
            </a:pPr>
            <a:r>
              <a:rPr lang="de-DE" dirty="0"/>
              <a:t>Fünfte Ebene</a:t>
            </a:r>
          </a:p>
        </p:txBody>
      </p:sp>
      <p:sp>
        <p:nvSpPr>
          <p:cNvPr id="4" name="Inhaltsplatzhalter 3"/>
          <p:cNvSpPr>
            <a:spLocks noGrp="1"/>
          </p:cNvSpPr>
          <p:nvPr>
            <p:ph sz="half" idx="2"/>
          </p:nvPr>
        </p:nvSpPr>
        <p:spPr>
          <a:xfrm>
            <a:off x="468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de-DE" dirty="0"/>
              <a:t>Textmasterformat bearbeiten</a:t>
            </a:r>
          </a:p>
          <a:p>
            <a:pPr lvl="1">
              <a:spcBef>
                <a:spcPts val="300"/>
              </a:spcBef>
              <a:spcAft>
                <a:spcPts val="300"/>
              </a:spcAft>
            </a:pPr>
            <a:r>
              <a:rPr lang="de-DE" dirty="0"/>
              <a:t>Zweite Ebene</a:t>
            </a:r>
          </a:p>
          <a:p>
            <a:pPr marL="1008000" lvl="2" indent="-216000">
              <a:spcBef>
                <a:spcPts val="300"/>
              </a:spcBef>
              <a:spcAft>
                <a:spcPts val="300"/>
              </a:spcAft>
            </a:pPr>
            <a:r>
              <a:rPr lang="de-DE" dirty="0"/>
              <a:t>Dritte Ebene</a:t>
            </a:r>
          </a:p>
          <a:p>
            <a:pPr marL="1260000" lvl="3">
              <a:spcBef>
                <a:spcPts val="300"/>
              </a:spcBef>
            </a:pPr>
            <a:r>
              <a:rPr lang="de-DE" dirty="0"/>
              <a:t>Vierte Ebene</a:t>
            </a:r>
          </a:p>
          <a:p>
            <a:pPr marL="1512000" lvl="4">
              <a:spcBef>
                <a:spcPts val="300"/>
              </a:spcBef>
              <a:spcAft>
                <a:spcPts val="300"/>
              </a:spcAft>
            </a:pPr>
            <a:r>
              <a:rPr lang="de-DE" dirty="0"/>
              <a:t>Fünfte Ebene</a:t>
            </a:r>
          </a:p>
        </p:txBody>
      </p:sp>
      <p:sp>
        <p:nvSpPr>
          <p:cNvPr id="43"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45"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17"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9"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403853993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540000" y="1368000"/>
            <a:ext cx="3924000"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 bearbeiten</a:t>
            </a:r>
          </a:p>
        </p:txBody>
      </p:sp>
      <p:sp>
        <p:nvSpPr>
          <p:cNvPr id="4" name="Inhaltsplatzhalter 3"/>
          <p:cNvSpPr>
            <a:spLocks noGrp="1"/>
          </p:cNvSpPr>
          <p:nvPr>
            <p:ph sz="half" idx="2"/>
          </p:nvPr>
        </p:nvSpPr>
        <p:spPr>
          <a:xfrm>
            <a:off x="540000" y="2088000"/>
            <a:ext cx="3924000" cy="457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de-DE" dirty="0"/>
              <a:t>Textmasterformat bearbeiten</a:t>
            </a:r>
          </a:p>
          <a:p>
            <a:pPr lvl="1">
              <a:spcBef>
                <a:spcPts val="300"/>
              </a:spcBef>
              <a:spcAft>
                <a:spcPts val="300"/>
              </a:spcAft>
            </a:pPr>
            <a:r>
              <a:rPr lang="de-DE" dirty="0"/>
              <a:t>Zweite Ebene</a:t>
            </a:r>
          </a:p>
          <a:p>
            <a:pPr marL="1008000" lvl="2" indent="-216000">
              <a:spcBef>
                <a:spcPts val="300"/>
              </a:spcBef>
              <a:spcAft>
                <a:spcPts val="300"/>
              </a:spcAft>
            </a:pPr>
            <a:r>
              <a:rPr lang="de-DE" dirty="0"/>
              <a:t>Dritte Ebene</a:t>
            </a:r>
          </a:p>
          <a:p>
            <a:pPr marL="1260000" lvl="3">
              <a:spcBef>
                <a:spcPts val="300"/>
              </a:spcBef>
            </a:pPr>
            <a:r>
              <a:rPr lang="de-DE" dirty="0"/>
              <a:t>Vierte Ebene</a:t>
            </a:r>
          </a:p>
          <a:p>
            <a:pPr marL="1512000" lvl="4">
              <a:spcBef>
                <a:spcPts val="300"/>
              </a:spcBef>
              <a:spcAft>
                <a:spcPts val="300"/>
              </a:spcAft>
            </a:pPr>
            <a:r>
              <a:rPr lang="de-DE" dirty="0"/>
              <a:t>Fünfte Ebene</a:t>
            </a:r>
          </a:p>
        </p:txBody>
      </p:sp>
      <p:sp>
        <p:nvSpPr>
          <p:cNvPr id="5" name="Textplatzhalter 4"/>
          <p:cNvSpPr>
            <a:spLocks noGrp="1"/>
          </p:cNvSpPr>
          <p:nvPr>
            <p:ph type="body" sz="quarter" idx="3"/>
          </p:nvPr>
        </p:nvSpPr>
        <p:spPr>
          <a:xfrm>
            <a:off x="4680000" y="1368000"/>
            <a:ext cx="3924000"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Textmasterformat bearbeiten</a:t>
            </a:r>
          </a:p>
        </p:txBody>
      </p:sp>
      <p:sp>
        <p:nvSpPr>
          <p:cNvPr id="6" name="Inhaltsplatzhalter 5"/>
          <p:cNvSpPr>
            <a:spLocks noGrp="1"/>
          </p:cNvSpPr>
          <p:nvPr>
            <p:ph sz="quarter" idx="4"/>
          </p:nvPr>
        </p:nvSpPr>
        <p:spPr>
          <a:xfrm>
            <a:off x="4680000" y="2088000"/>
            <a:ext cx="3924000" cy="457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lvl1pPr>
            <a:lvl2pPr>
              <a:defRPr lang="de-DE" dirty="0" smtClean="0"/>
            </a:lvl2pPr>
            <a:lvl3pPr>
              <a:defRPr lang="de-DE" dirty="0" smtClean="0"/>
            </a:lvl3pPr>
            <a:lvl4pPr>
              <a:defRPr lang="de-DE" dirty="0" smtClean="0"/>
            </a:lvl4pPr>
            <a:lvl5pPr>
              <a:defRPr lang="de-DE" dirty="0"/>
            </a:lvl5pPr>
          </a:lstStyle>
          <a:p>
            <a:pPr marL="358775" lvl="0">
              <a:spcBef>
                <a:spcPts val="300"/>
              </a:spcBef>
              <a:spcAft>
                <a:spcPts val="300"/>
              </a:spcAft>
              <a:buFont typeface="Arial" pitchFamily="34" charset="0"/>
              <a:buChar char="•"/>
            </a:pPr>
            <a:r>
              <a:rPr lang="de-DE" dirty="0"/>
              <a:t>Textmasterformat bearbeiten</a:t>
            </a:r>
          </a:p>
          <a:p>
            <a:pPr lvl="1">
              <a:spcBef>
                <a:spcPts val="300"/>
              </a:spcBef>
              <a:spcAft>
                <a:spcPts val="300"/>
              </a:spcAft>
            </a:pPr>
            <a:r>
              <a:rPr lang="de-DE" dirty="0"/>
              <a:t>Zweite Ebene</a:t>
            </a:r>
          </a:p>
          <a:p>
            <a:pPr marL="1008000" lvl="2" indent="-216000">
              <a:spcBef>
                <a:spcPts val="300"/>
              </a:spcBef>
              <a:spcAft>
                <a:spcPts val="300"/>
              </a:spcAft>
            </a:pPr>
            <a:r>
              <a:rPr lang="de-DE" dirty="0"/>
              <a:t>Dritte Ebene</a:t>
            </a:r>
          </a:p>
          <a:p>
            <a:pPr marL="1260000" lvl="3">
              <a:spcBef>
                <a:spcPts val="300"/>
              </a:spcBef>
            </a:pPr>
            <a:r>
              <a:rPr lang="de-DE" dirty="0"/>
              <a:t>Vierte Ebene</a:t>
            </a:r>
          </a:p>
          <a:p>
            <a:pPr marL="1512000" lvl="4">
              <a:spcBef>
                <a:spcPts val="300"/>
              </a:spcBef>
              <a:spcAft>
                <a:spcPts val="300"/>
              </a:spcAft>
            </a:pPr>
            <a:r>
              <a:rPr lang="de-DE" dirty="0"/>
              <a:t>Fünfte Ebene</a:t>
            </a:r>
          </a:p>
        </p:txBody>
      </p:sp>
      <p:sp>
        <p:nvSpPr>
          <p:cNvPr id="44"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46"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20"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19"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21"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56304761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0"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42"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6"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8088203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1117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el und Diagramm oder Organigramm">
    <p:spTree>
      <p:nvGrpSpPr>
        <p:cNvPr id="1" name=""/>
        <p:cNvGrpSpPr/>
        <p:nvPr/>
      </p:nvGrpSpPr>
      <p:grpSpPr>
        <a:xfrm>
          <a:off x="0" y="0"/>
          <a:ext cx="0" cy="0"/>
          <a:chOff x="0" y="0"/>
          <a:chExt cx="0" cy="0"/>
        </a:xfrm>
      </p:grpSpPr>
      <p:sp>
        <p:nvSpPr>
          <p:cNvPr id="3" name="SmartArt-Platzhalter 2"/>
          <p:cNvSpPr>
            <a:spLocks noGrp="1"/>
          </p:cNvSpPr>
          <p:nvPr>
            <p:ph type="dgm" idx="1"/>
          </p:nvPr>
        </p:nvSpPr>
        <p:spPr>
          <a:xfrm>
            <a:off x="540000" y="1368000"/>
            <a:ext cx="8064000" cy="5292000"/>
          </a:xfrm>
        </p:spPr>
        <p:txBody>
          <a:bodyPr/>
          <a:lstStyle/>
          <a:p>
            <a:pPr lvl="0"/>
            <a:endParaRPr lang="de-DE" noProof="0"/>
          </a:p>
        </p:txBody>
      </p:sp>
      <p:sp>
        <p:nvSpPr>
          <p:cNvPr id="41"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43"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7"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16"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8"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57003924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el, Text und Inhalt">
    <p:spTree>
      <p:nvGrpSpPr>
        <p:cNvPr id="1" name=""/>
        <p:cNvGrpSpPr/>
        <p:nvPr/>
      </p:nvGrpSpPr>
      <p:grpSpPr>
        <a:xfrm>
          <a:off x="0" y="0"/>
          <a:ext cx="0" cy="0"/>
          <a:chOff x="0" y="0"/>
          <a:chExt cx="0" cy="0"/>
        </a:xfrm>
      </p:grpSpPr>
      <p:sp>
        <p:nvSpPr>
          <p:cNvPr id="3" name="Textplatzhalter 2"/>
          <p:cNvSpPr>
            <a:spLocks noGrp="1"/>
          </p:cNvSpPr>
          <p:nvPr>
            <p:ph type="body" sz="half" idx="1"/>
          </p:nvPr>
        </p:nvSpPr>
        <p:spPr>
          <a:xfrm>
            <a:off x="54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solidFill>
                  <a:schemeClr val="tx1">
                    <a:lumMod val="75000"/>
                    <a:lumOff val="25000"/>
                  </a:schemeClr>
                </a:solidFill>
              </a:defRPr>
            </a:lvl1pPr>
            <a:lvl2pPr>
              <a:defRPr lang="de-DE" dirty="0" smtClean="0">
                <a:solidFill>
                  <a:schemeClr val="tx1">
                    <a:lumMod val="75000"/>
                    <a:lumOff val="25000"/>
                  </a:schemeClr>
                </a:solidFill>
              </a:defRPr>
            </a:lvl2pPr>
            <a:lvl3pPr>
              <a:defRPr lang="de-DE" dirty="0" smtClean="0">
                <a:solidFill>
                  <a:schemeClr val="tx1">
                    <a:lumMod val="75000"/>
                    <a:lumOff val="25000"/>
                  </a:schemeClr>
                </a:solidFill>
              </a:defRPr>
            </a:lvl3pPr>
            <a:lvl4pPr>
              <a:defRPr lang="de-DE" dirty="0" smtClean="0">
                <a:solidFill>
                  <a:schemeClr val="tx1">
                    <a:lumMod val="75000"/>
                    <a:lumOff val="25000"/>
                  </a:schemeClr>
                </a:solidFill>
              </a:defRPr>
            </a:lvl4pPr>
            <a:lvl5pPr>
              <a:defRPr lang="de-DE" dirty="0">
                <a:solidFill>
                  <a:schemeClr val="tx1">
                    <a:lumMod val="75000"/>
                    <a:lumOff val="25000"/>
                  </a:schemeClr>
                </a:solidFill>
              </a:defRPr>
            </a:lvl5pPr>
          </a:lstStyle>
          <a:p>
            <a:pPr marL="358775" lvl="0">
              <a:spcBef>
                <a:spcPts val="300"/>
              </a:spcBef>
              <a:spcAft>
                <a:spcPts val="300"/>
              </a:spcAft>
              <a:buFont typeface="Arial" pitchFamily="34" charset="0"/>
              <a:buChar char="•"/>
            </a:pPr>
            <a:r>
              <a:rPr lang="de-DE" dirty="0"/>
              <a:t>Textmasterformat bearbeiten</a:t>
            </a:r>
          </a:p>
          <a:p>
            <a:pPr lvl="1">
              <a:spcBef>
                <a:spcPts val="300"/>
              </a:spcBef>
              <a:spcAft>
                <a:spcPts val="300"/>
              </a:spcAft>
            </a:pPr>
            <a:r>
              <a:rPr lang="de-DE" dirty="0"/>
              <a:t>Zweite Ebene</a:t>
            </a:r>
          </a:p>
          <a:p>
            <a:pPr marL="1008000" lvl="2" indent="-216000">
              <a:spcBef>
                <a:spcPts val="300"/>
              </a:spcBef>
              <a:spcAft>
                <a:spcPts val="300"/>
              </a:spcAft>
            </a:pPr>
            <a:r>
              <a:rPr lang="de-DE" dirty="0"/>
              <a:t>Dritte Ebene</a:t>
            </a:r>
          </a:p>
          <a:p>
            <a:pPr marL="1260000" lvl="3">
              <a:spcBef>
                <a:spcPts val="300"/>
              </a:spcBef>
            </a:pPr>
            <a:r>
              <a:rPr lang="de-DE" dirty="0"/>
              <a:t>Vierte Ebene</a:t>
            </a:r>
          </a:p>
          <a:p>
            <a:pPr marL="1512000" lvl="4">
              <a:spcBef>
                <a:spcPts val="300"/>
              </a:spcBef>
              <a:spcAft>
                <a:spcPts val="300"/>
              </a:spcAft>
            </a:pPr>
            <a:r>
              <a:rPr lang="de-DE" dirty="0"/>
              <a:t>Fünfte Ebene</a:t>
            </a:r>
          </a:p>
        </p:txBody>
      </p:sp>
      <p:sp>
        <p:nvSpPr>
          <p:cNvPr id="4" name="Inhaltsplatzhalter 3"/>
          <p:cNvSpPr>
            <a:spLocks noGrp="1"/>
          </p:cNvSpPr>
          <p:nvPr>
            <p:ph sz="half" idx="2"/>
          </p:nvPr>
        </p:nvSpPr>
        <p:spPr>
          <a:xfrm>
            <a:off x="4680000" y="1368000"/>
            <a:ext cx="392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lang="de-DE" dirty="0" smtClean="0">
                <a:solidFill>
                  <a:schemeClr val="tx1">
                    <a:lumMod val="75000"/>
                    <a:lumOff val="25000"/>
                  </a:schemeClr>
                </a:solidFill>
              </a:defRPr>
            </a:lvl1pPr>
            <a:lvl2pPr>
              <a:defRPr lang="de-DE" dirty="0" smtClean="0">
                <a:solidFill>
                  <a:schemeClr val="tx1">
                    <a:lumMod val="75000"/>
                    <a:lumOff val="25000"/>
                  </a:schemeClr>
                </a:solidFill>
              </a:defRPr>
            </a:lvl2pPr>
            <a:lvl3pPr>
              <a:defRPr lang="de-DE" dirty="0" smtClean="0">
                <a:solidFill>
                  <a:schemeClr val="tx1">
                    <a:lumMod val="75000"/>
                    <a:lumOff val="25000"/>
                  </a:schemeClr>
                </a:solidFill>
              </a:defRPr>
            </a:lvl3pPr>
            <a:lvl4pPr>
              <a:defRPr lang="de-DE" dirty="0" smtClean="0">
                <a:solidFill>
                  <a:schemeClr val="tx1">
                    <a:lumMod val="75000"/>
                    <a:lumOff val="25000"/>
                  </a:schemeClr>
                </a:solidFill>
              </a:defRPr>
            </a:lvl4pPr>
            <a:lvl5pPr>
              <a:defRPr lang="de-DE" dirty="0">
                <a:solidFill>
                  <a:schemeClr val="tx1">
                    <a:lumMod val="75000"/>
                    <a:lumOff val="25000"/>
                  </a:schemeClr>
                </a:solidFill>
              </a:defRPr>
            </a:lvl5pPr>
          </a:lstStyle>
          <a:p>
            <a:pPr marL="358775" lvl="0">
              <a:spcBef>
                <a:spcPts val="300"/>
              </a:spcBef>
              <a:spcAft>
                <a:spcPts val="300"/>
              </a:spcAft>
              <a:buFont typeface="Arial" pitchFamily="34" charset="0"/>
              <a:buChar char="•"/>
            </a:pPr>
            <a:r>
              <a:rPr lang="de-DE" dirty="0"/>
              <a:t>Textmasterformat bearbeiten</a:t>
            </a:r>
          </a:p>
          <a:p>
            <a:pPr lvl="1">
              <a:spcBef>
                <a:spcPts val="300"/>
              </a:spcBef>
              <a:spcAft>
                <a:spcPts val="300"/>
              </a:spcAft>
            </a:pPr>
            <a:r>
              <a:rPr lang="de-DE" dirty="0"/>
              <a:t>Zweite Ebene</a:t>
            </a:r>
          </a:p>
          <a:p>
            <a:pPr marL="1008000" lvl="2" indent="-216000">
              <a:spcBef>
                <a:spcPts val="300"/>
              </a:spcBef>
              <a:spcAft>
                <a:spcPts val="300"/>
              </a:spcAft>
            </a:pPr>
            <a:r>
              <a:rPr lang="de-DE" dirty="0"/>
              <a:t>Dritte Ebene</a:t>
            </a:r>
          </a:p>
          <a:p>
            <a:pPr marL="1260000" lvl="3">
              <a:spcBef>
                <a:spcPts val="300"/>
              </a:spcBef>
            </a:pPr>
            <a:r>
              <a:rPr lang="de-DE" dirty="0"/>
              <a:t>Vierte Ebene</a:t>
            </a:r>
          </a:p>
          <a:p>
            <a:pPr marL="1512000" lvl="4">
              <a:spcBef>
                <a:spcPts val="300"/>
              </a:spcBef>
              <a:spcAft>
                <a:spcPts val="300"/>
              </a:spcAft>
            </a:pPr>
            <a:r>
              <a:rPr lang="de-DE" dirty="0"/>
              <a:t>Fünfte Ebene</a:t>
            </a:r>
          </a:p>
        </p:txBody>
      </p:sp>
      <p:sp>
        <p:nvSpPr>
          <p:cNvPr id="42"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44"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7"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18"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9"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1573875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el und Diagramm">
    <p:spTree>
      <p:nvGrpSpPr>
        <p:cNvPr id="1" name=""/>
        <p:cNvGrpSpPr/>
        <p:nvPr/>
      </p:nvGrpSpPr>
      <p:grpSpPr>
        <a:xfrm>
          <a:off x="0" y="0"/>
          <a:ext cx="0" cy="0"/>
          <a:chOff x="0" y="0"/>
          <a:chExt cx="0" cy="0"/>
        </a:xfrm>
      </p:grpSpPr>
      <p:sp>
        <p:nvSpPr>
          <p:cNvPr id="3" name="Diagrammplatzhalter 2"/>
          <p:cNvSpPr>
            <a:spLocks noGrp="1"/>
          </p:cNvSpPr>
          <p:nvPr>
            <p:ph type="chart" idx="1"/>
          </p:nvPr>
        </p:nvSpPr>
        <p:spPr>
          <a:xfrm>
            <a:off x="540000" y="1368000"/>
            <a:ext cx="8064000" cy="5292000"/>
          </a:xfrm>
        </p:spPr>
        <p:txBody>
          <a:bodyPr/>
          <a:lstStyle/>
          <a:p>
            <a:pPr lvl="0"/>
            <a:endParaRPr lang="de-DE" noProof="0"/>
          </a:p>
        </p:txBody>
      </p:sp>
      <p:sp>
        <p:nvSpPr>
          <p:cNvPr id="41"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43"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6"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17"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8"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3716824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el und Tabelle">
    <p:spTree>
      <p:nvGrpSpPr>
        <p:cNvPr id="1" name=""/>
        <p:cNvGrpSpPr/>
        <p:nvPr/>
      </p:nvGrpSpPr>
      <p:grpSpPr>
        <a:xfrm>
          <a:off x="0" y="0"/>
          <a:ext cx="0" cy="0"/>
          <a:chOff x="0" y="0"/>
          <a:chExt cx="0" cy="0"/>
        </a:xfrm>
      </p:grpSpPr>
      <p:sp>
        <p:nvSpPr>
          <p:cNvPr id="3" name="Tabellenplatzhalter 2"/>
          <p:cNvSpPr>
            <a:spLocks noGrp="1"/>
          </p:cNvSpPr>
          <p:nvPr>
            <p:ph type="tbl" idx="1"/>
          </p:nvPr>
        </p:nvSpPr>
        <p:spPr>
          <a:xfrm>
            <a:off x="540000" y="1368000"/>
            <a:ext cx="8064000" cy="5292000"/>
          </a:xfrm>
        </p:spPr>
        <p:txBody>
          <a:bodyPr/>
          <a:lstStyle/>
          <a:p>
            <a:pPr lvl="0"/>
            <a:endParaRPr lang="de-DE" noProof="0"/>
          </a:p>
        </p:txBody>
      </p:sp>
      <p:sp>
        <p:nvSpPr>
          <p:cNvPr id="41"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43"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6"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17"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8"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50852536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56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2549182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0A397134-74DC-49B3-A77E-B549BF964183}" type="datetimeFigureOut">
              <a:rPr lang="de-DE" smtClean="0"/>
              <a:t>22.10.2017</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143477184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58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7698648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3_Titel und Inhalt">
    <p:spTree>
      <p:nvGrpSpPr>
        <p:cNvPr id="1" name=""/>
        <p:cNvGrpSpPr/>
        <p:nvPr/>
      </p:nvGrpSpPr>
      <p:grpSpPr>
        <a:xfrm>
          <a:off x="0" y="0"/>
          <a:ext cx="0" cy="0"/>
          <a:chOff x="0" y="0"/>
          <a:chExt cx="0" cy="0"/>
        </a:xfrm>
      </p:grpSpPr>
      <p:sp>
        <p:nvSpPr>
          <p:cNvPr id="6"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eaLnBrk="0" fontAlgn="base" hangingPunct="0">
              <a:spcBef>
                <a:spcPct val="0"/>
              </a:spcBef>
              <a:spcAft>
                <a:spcPct val="0"/>
              </a:spcAft>
            </a:pPr>
            <a:endParaRPr lang="de-DE" sz="3600">
              <a:solidFill>
                <a:srgbClr val="000000"/>
              </a:solidFill>
              <a:latin typeface="Times" pitchFamily="18" charset="0"/>
            </a:endParaRPr>
          </a:p>
        </p:txBody>
      </p:sp>
      <p:sp>
        <p:nvSpPr>
          <p:cNvPr id="3" name="Inhaltsplatzhalter 2"/>
          <p:cNvSpPr>
            <a:spLocks noGrp="1"/>
          </p:cNvSpPr>
          <p:nvPr>
            <p:ph idx="1"/>
          </p:nvPr>
        </p:nvSpPr>
        <p:spPr>
          <a:xfrm>
            <a:off x="540000" y="1368000"/>
            <a:ext cx="8064000" cy="52920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58775" indent="-270000">
              <a:spcBef>
                <a:spcPts val="300"/>
              </a:spcBef>
              <a:spcAft>
                <a:spcPts val="300"/>
              </a:spcAft>
              <a:buFont typeface="Arial" pitchFamily="34" charset="0"/>
              <a:buChar char="•"/>
              <a:defRPr lang="de-DE" sz="2400" dirty="0" smtClean="0"/>
            </a:lvl1pPr>
            <a:lvl2pPr marL="720000" indent="-270000">
              <a:spcBef>
                <a:spcPts val="300"/>
              </a:spcBef>
              <a:spcAft>
                <a:spcPts val="300"/>
              </a:spcAft>
              <a:defRPr lang="de-DE" sz="2000" dirty="0" smtClean="0"/>
            </a:lvl2pPr>
            <a:lvl3pPr marL="1008000" indent="-216000">
              <a:spcBef>
                <a:spcPts val="300"/>
              </a:spcBef>
              <a:spcAft>
                <a:spcPts val="300"/>
              </a:spcAft>
              <a:defRPr lang="de-DE" sz="1800" dirty="0" smtClean="0"/>
            </a:lvl3pPr>
            <a:lvl4pPr marL="1260000" indent="-180000">
              <a:spcBef>
                <a:spcPts val="300"/>
              </a:spcBef>
              <a:spcAft>
                <a:spcPts val="300"/>
              </a:spcAft>
              <a:defRPr lang="de-DE" sz="1600" dirty="0" smtClean="0"/>
            </a:lvl4pPr>
            <a:lvl5pPr marL="1512000" indent="-179388">
              <a:spcBef>
                <a:spcPts val="300"/>
              </a:spcBef>
              <a:spcAft>
                <a:spcPts val="300"/>
              </a:spcAft>
              <a:defRPr lang="de-DE" sz="1600" dirty="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8"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30"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fontAlgn="base" hangingPunct="0">
              <a:spcBef>
                <a:spcPct val="50000"/>
              </a:spcBef>
              <a:spcAft>
                <a:spcPct val="0"/>
              </a:spcAft>
              <a:defRPr/>
            </a:pPr>
            <a:fld id="{A72E8017-6489-4B41-BF83-3016FFF4AB5D}" type="slidenum">
              <a:rPr lang="de-DE" sz="1000" smtClean="0">
                <a:solidFill>
                  <a:srgbClr val="000000"/>
                </a:solidFill>
                <a:latin typeface="Arial" charset="0"/>
              </a:rPr>
              <a:pPr algn="ctr" eaLnBrk="0" fontAlgn="base" hangingPunct="0">
                <a:spcBef>
                  <a:spcPct val="50000"/>
                </a:spcBef>
                <a:spcAft>
                  <a:spcPct val="0"/>
                </a:spcAft>
                <a:defRPr/>
              </a:pPr>
              <a:t>‹Nr.›</a:t>
            </a:fld>
            <a:endParaRPr lang="de-DE" sz="1000" dirty="0">
              <a:solidFill>
                <a:srgbClr val="000000"/>
              </a:solidFill>
              <a:latin typeface="Arial" charset="0"/>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193735483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Nur Titel">
    <p:spTree>
      <p:nvGrpSpPr>
        <p:cNvPr id="1" name=""/>
        <p:cNvGrpSpPr/>
        <p:nvPr/>
      </p:nvGrpSpPr>
      <p:grpSpPr>
        <a:xfrm>
          <a:off x="0" y="0"/>
          <a:ext cx="0" cy="0"/>
          <a:chOff x="0" y="0"/>
          <a:chExt cx="0" cy="0"/>
        </a:xfrm>
      </p:grpSpPr>
      <p:sp>
        <p:nvSpPr>
          <p:cNvPr id="40" name="Rectangle 8"/>
          <p:cNvSpPr>
            <a:spLocks noChangeArrowheads="1"/>
          </p:cNvSpPr>
          <p:nvPr userDrawn="1"/>
        </p:nvSpPr>
        <p:spPr bwMode="auto">
          <a:xfrm>
            <a:off x="0" y="1143286"/>
            <a:ext cx="9144000" cy="17462"/>
          </a:xfrm>
          <a:prstGeom prst="rect">
            <a:avLst/>
          </a:prstGeom>
          <a:gradFill rotWithShape="1">
            <a:gsLst>
              <a:gs pos="0">
                <a:srgbClr val="DDDDDD"/>
              </a:gs>
              <a:gs pos="100000">
                <a:srgbClr val="FFFFFF"/>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42" name="Textplatzhalter 14"/>
          <p:cNvSpPr>
            <a:spLocks noGrp="1"/>
          </p:cNvSpPr>
          <p:nvPr>
            <p:ph type="body" sz="quarter" idx="10" hasCustomPrompt="1"/>
          </p:nvPr>
        </p:nvSpPr>
        <p:spPr>
          <a:xfrm>
            <a:off x="2411760" y="908720"/>
            <a:ext cx="5688520" cy="216000"/>
          </a:xfrm>
        </p:spPr>
        <p:txBody>
          <a:bodyPr lIns="0" tIns="0" rIns="0" bIns="0" anchor="ctr" anchorCtr="0"/>
          <a:lstStyle>
            <a:lvl1pPr algn="r">
              <a:defRPr sz="1600" b="0">
                <a:solidFill>
                  <a:srgbClr val="1763AA"/>
                </a:solidFill>
              </a:defRPr>
            </a:lvl1pPr>
          </a:lstStyle>
          <a:p>
            <a:pPr lvl="0"/>
            <a:r>
              <a:rPr lang="de-DE" dirty="0"/>
              <a:t>Abschnittsüberschrift einfügen</a:t>
            </a:r>
          </a:p>
        </p:txBody>
      </p:sp>
      <p:sp>
        <p:nvSpPr>
          <p:cNvPr id="16" name="Titel 1"/>
          <p:cNvSpPr>
            <a:spLocks noGrp="1"/>
          </p:cNvSpPr>
          <p:nvPr>
            <p:ph type="title"/>
          </p:nvPr>
        </p:nvSpPr>
        <p:spPr>
          <a:xfrm>
            <a:off x="900000" y="216000"/>
            <a:ext cx="7092000" cy="720000"/>
          </a:xfrm>
          <a:prstGeom prst="rect">
            <a:avLst/>
          </a:prstGeom>
        </p:spPr>
        <p:txBody>
          <a:bodyPr rIns="0" anchor="ctr"/>
          <a:lstStyle>
            <a:lvl1pPr algn="ctr">
              <a:lnSpc>
                <a:spcPct val="80000"/>
              </a:lnSpc>
              <a:defRPr sz="2800">
                <a:solidFill>
                  <a:srgbClr val="1763AA"/>
                </a:solidFill>
              </a:defRPr>
            </a:lvl1pPr>
          </a:lstStyle>
          <a:p>
            <a:r>
              <a:rPr lang="de-DE" dirty="0"/>
              <a:t>Titelmasterformat durch Klicken bearbeiten</a:t>
            </a:r>
          </a:p>
        </p:txBody>
      </p:sp>
      <p:sp>
        <p:nvSpPr>
          <p:cNvPr id="15" name="Text Box 13"/>
          <p:cNvSpPr txBox="1">
            <a:spLocks noChangeArrowheads="1"/>
          </p:cNvSpPr>
          <p:nvPr userDrawn="1"/>
        </p:nvSpPr>
        <p:spPr bwMode="auto">
          <a:xfrm>
            <a:off x="8352000" y="792016"/>
            <a:ext cx="648000" cy="351270"/>
          </a:xfrm>
          <a:prstGeom prst="rect">
            <a:avLst/>
          </a:prstGeom>
          <a:noFill/>
          <a:ln>
            <a:noFill/>
          </a:ln>
          <a:effectLst/>
          <a:extLst/>
        </p:spPr>
        <p:txBody>
          <a:bodyPr wrap="none" lIns="36000" tIns="36000" rIns="0" bIns="36000" anchor="ctr"/>
          <a:lstStyle>
            <a:lvl1pPr>
              <a:defRPr sz="3600">
                <a:solidFill>
                  <a:schemeClr val="tx1"/>
                </a:solidFill>
                <a:latin typeface="Times" pitchFamily="18" charset="0"/>
              </a:defRPr>
            </a:lvl1pPr>
            <a:lvl2pPr marL="742950" indent="-285750">
              <a:defRPr sz="3600">
                <a:solidFill>
                  <a:schemeClr val="tx1"/>
                </a:solidFill>
                <a:latin typeface="Times" pitchFamily="18" charset="0"/>
              </a:defRPr>
            </a:lvl2pPr>
            <a:lvl3pPr marL="1143000" indent="-228600">
              <a:defRPr sz="3600">
                <a:solidFill>
                  <a:schemeClr val="tx1"/>
                </a:solidFill>
                <a:latin typeface="Times" pitchFamily="18" charset="0"/>
              </a:defRPr>
            </a:lvl3pPr>
            <a:lvl4pPr marL="1600200" indent="-228600">
              <a:defRPr sz="3600">
                <a:solidFill>
                  <a:schemeClr val="tx1"/>
                </a:solidFill>
                <a:latin typeface="Times" pitchFamily="18" charset="0"/>
              </a:defRPr>
            </a:lvl4pPr>
            <a:lvl5pPr marL="2057400" indent="-228600">
              <a:defRPr sz="3600">
                <a:solidFill>
                  <a:schemeClr val="tx1"/>
                </a:solidFill>
                <a:latin typeface="Times" pitchFamily="18" charset="0"/>
              </a:defRPr>
            </a:lvl5pPr>
            <a:lvl6pPr marL="2514600" indent="-228600" algn="r" eaLnBrk="0" fontAlgn="base" hangingPunct="0">
              <a:spcBef>
                <a:spcPct val="0"/>
              </a:spcBef>
              <a:spcAft>
                <a:spcPct val="0"/>
              </a:spcAft>
              <a:defRPr sz="3600">
                <a:solidFill>
                  <a:schemeClr val="tx1"/>
                </a:solidFill>
                <a:latin typeface="Times" pitchFamily="18" charset="0"/>
              </a:defRPr>
            </a:lvl6pPr>
            <a:lvl7pPr marL="2971800" indent="-228600" algn="r" eaLnBrk="0" fontAlgn="base" hangingPunct="0">
              <a:spcBef>
                <a:spcPct val="0"/>
              </a:spcBef>
              <a:spcAft>
                <a:spcPct val="0"/>
              </a:spcAft>
              <a:defRPr sz="3600">
                <a:solidFill>
                  <a:schemeClr val="tx1"/>
                </a:solidFill>
                <a:latin typeface="Times" pitchFamily="18" charset="0"/>
              </a:defRPr>
            </a:lvl7pPr>
            <a:lvl8pPr marL="3429000" indent="-228600" algn="r" eaLnBrk="0" fontAlgn="base" hangingPunct="0">
              <a:spcBef>
                <a:spcPct val="0"/>
              </a:spcBef>
              <a:spcAft>
                <a:spcPct val="0"/>
              </a:spcAft>
              <a:defRPr sz="3600">
                <a:solidFill>
                  <a:schemeClr val="tx1"/>
                </a:solidFill>
                <a:latin typeface="Times" pitchFamily="18" charset="0"/>
              </a:defRPr>
            </a:lvl8pPr>
            <a:lvl9pPr marL="3886200" indent="-228600" algn="r" eaLnBrk="0" fontAlgn="base" hangingPunct="0">
              <a:spcBef>
                <a:spcPct val="0"/>
              </a:spcBef>
              <a:spcAft>
                <a:spcPct val="0"/>
              </a:spcAft>
              <a:defRPr sz="3600">
                <a:solidFill>
                  <a:schemeClr val="tx1"/>
                </a:solidFill>
                <a:latin typeface="Times" pitchFamily="18" charset="0"/>
              </a:defRPr>
            </a:lvl9pPr>
          </a:lstStyle>
          <a:p>
            <a:pPr algn="ctr" eaLnBrk="0" hangingPunct="0">
              <a:spcBef>
                <a:spcPct val="50000"/>
              </a:spcBef>
              <a:defRPr/>
            </a:pPr>
            <a:fld id="{A72E8017-6489-4B41-BF83-3016FFF4AB5D}" type="slidenum">
              <a:rPr lang="de-DE" sz="1000" smtClean="0">
                <a:latin typeface="Arial" charset="0"/>
                <a:cs typeface="+mn-cs"/>
              </a:rPr>
              <a:pPr algn="ctr" eaLnBrk="0" hangingPunct="0">
                <a:spcBef>
                  <a:spcPct val="50000"/>
                </a:spcBef>
                <a:defRPr/>
              </a:pPr>
              <a:t>‹Nr.›</a:t>
            </a:fld>
            <a:endParaRPr lang="de-DE" sz="1000" dirty="0">
              <a:latin typeface="Arial" charset="0"/>
              <a:cs typeface="+mn-cs"/>
            </a:endParaRPr>
          </a:p>
        </p:txBody>
      </p:sp>
      <p:pic>
        <p:nvPicPr>
          <p:cNvPr id="17" name="Grafik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8352000" y="144016"/>
            <a:ext cx="648000" cy="648000"/>
          </a:xfrm>
          <a:prstGeom prst="rect">
            <a:avLst/>
          </a:prstGeom>
          <a:noFill/>
          <a:ln w="9525">
            <a:noFill/>
            <a:miter lim="800000"/>
            <a:headEnd/>
            <a:tailEnd/>
          </a:ln>
        </p:spPr>
      </p:pic>
    </p:spTree>
    <p:extLst>
      <p:ext uri="{BB962C8B-B14F-4D97-AF65-F5344CB8AC3E}">
        <p14:creationId xmlns:p14="http://schemas.microsoft.com/office/powerpoint/2010/main" val="2367292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umsplatzhalter 4"/>
          <p:cNvSpPr>
            <a:spLocks noGrp="1"/>
          </p:cNvSpPr>
          <p:nvPr>
            <p:ph type="dt" sz="half" idx="10"/>
          </p:nvPr>
        </p:nvSpPr>
        <p:spPr/>
        <p:txBody>
          <a:bodyPr/>
          <a:lstStyle/>
          <a:p>
            <a:fld id="{0A397134-74DC-49B3-A77E-B549BF964183}" type="datetimeFigureOut">
              <a:rPr lang="de-DE" smtClean="0"/>
              <a:t>22.10.2017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685099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Datumsplatzhalter 4"/>
          <p:cNvSpPr>
            <a:spLocks noGrp="1"/>
          </p:cNvSpPr>
          <p:nvPr>
            <p:ph type="dt" sz="half" idx="10"/>
          </p:nvPr>
        </p:nvSpPr>
        <p:spPr/>
        <p:txBody>
          <a:bodyPr/>
          <a:lstStyle/>
          <a:p>
            <a:fld id="{0A397134-74DC-49B3-A77E-B549BF964183}" type="datetimeFigureOut">
              <a:rPr lang="de-DE" smtClean="0"/>
              <a:t>22.10.2017</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7C9A1489-DAE9-425D-8A8D-D4258E8820D8}" type="slidenum">
              <a:rPr lang="de-DE" smtClean="0"/>
              <a:t>‹Nr.›</a:t>
            </a:fld>
            <a:endParaRPr lang="de-DE"/>
          </a:p>
        </p:txBody>
      </p:sp>
    </p:spTree>
    <p:extLst>
      <p:ext uri="{BB962C8B-B14F-4D97-AF65-F5344CB8AC3E}">
        <p14:creationId xmlns:p14="http://schemas.microsoft.com/office/powerpoint/2010/main" val="3502747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theme" Target="../theme/theme4.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397134-74DC-49B3-A77E-B549BF964183}" type="datetimeFigureOut">
              <a:rPr lang="de-DE" smtClean="0"/>
              <a:t>22.10.2017</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9A1489-DAE9-425D-8A8D-D4258E8820D8}" type="slidenum">
              <a:rPr lang="de-DE" smtClean="0"/>
              <a:t>‹Nr.›</a:t>
            </a:fld>
            <a:endParaRPr lang="de-DE"/>
          </a:p>
        </p:txBody>
      </p:sp>
    </p:spTree>
    <p:extLst>
      <p:ext uri="{BB962C8B-B14F-4D97-AF65-F5344CB8AC3E}">
        <p14:creationId xmlns:p14="http://schemas.microsoft.com/office/powerpoint/2010/main" val="4080307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2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540000" y="1620000"/>
            <a:ext cx="8064000" cy="50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58775" lvl="0">
              <a:spcBef>
                <a:spcPts val="300"/>
              </a:spcBef>
              <a:spcAft>
                <a:spcPts val="300"/>
              </a:spcAft>
              <a:buFont typeface="Arial" pitchFamily="34" charset="0"/>
              <a:buChar char="•"/>
            </a:pPr>
            <a:r>
              <a:rPr lang="en-US" altLang="en-US" noProof="0"/>
              <a:t>Hier klicken, um Master-Textformat zu bearbeiten</a:t>
            </a:r>
          </a:p>
          <a:p>
            <a:pPr lvl="1">
              <a:spcBef>
                <a:spcPts val="300"/>
              </a:spcBef>
              <a:spcAft>
                <a:spcPts val="300"/>
              </a:spcAft>
            </a:pPr>
            <a:r>
              <a:rPr lang="en-US" altLang="en-US" noProof="0"/>
              <a:t>Zweite Ebene</a:t>
            </a:r>
          </a:p>
          <a:p>
            <a:pPr marL="1008000" lvl="2" indent="-216000">
              <a:spcBef>
                <a:spcPts val="300"/>
              </a:spcBef>
              <a:spcAft>
                <a:spcPts val="300"/>
              </a:spcAft>
            </a:pPr>
            <a:r>
              <a:rPr lang="en-US" altLang="en-US" noProof="0"/>
              <a:t>Dritte Ebene</a:t>
            </a:r>
          </a:p>
          <a:p>
            <a:pPr marL="1260000" lvl="3">
              <a:spcBef>
                <a:spcPts val="300"/>
              </a:spcBef>
            </a:pPr>
            <a:r>
              <a:rPr lang="en-US" altLang="en-US" noProof="0"/>
              <a:t>Vierte Ebene</a:t>
            </a:r>
          </a:p>
          <a:p>
            <a:pPr marL="1512000" lvl="4">
              <a:spcBef>
                <a:spcPts val="300"/>
              </a:spcBef>
              <a:spcAft>
                <a:spcPts val="300"/>
              </a:spcAft>
            </a:pPr>
            <a:r>
              <a:rPr lang="en-US" altLang="en-US" noProof="0"/>
              <a:t>Fünfte Ebene</a:t>
            </a:r>
          </a:p>
        </p:txBody>
      </p:sp>
    </p:spTree>
    <p:extLst>
      <p:ext uri="{BB962C8B-B14F-4D97-AF65-F5344CB8AC3E}">
        <p14:creationId xmlns:p14="http://schemas.microsoft.com/office/powerpoint/2010/main" val="146925251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Lst>
  <p:txStyles>
    <p:titleStyle>
      <a:lvl1pPr algn="ctr" rtl="0" eaLnBrk="0" fontAlgn="base" hangingPunct="0">
        <a:spcBef>
          <a:spcPct val="0"/>
        </a:spcBef>
        <a:spcAft>
          <a:spcPct val="0"/>
        </a:spcAft>
        <a:defRPr sz="2800" b="1">
          <a:solidFill>
            <a:schemeClr val="tx1">
              <a:lumMod val="65000"/>
              <a:lumOff val="35000"/>
            </a:schemeClr>
          </a:solidFill>
          <a:latin typeface="Helvetica" pitchFamily="34" charset="0"/>
          <a:ea typeface="+mj-ea"/>
          <a:cs typeface="Calibri" pitchFamily="34" charset="0"/>
        </a:defRPr>
      </a:lvl1pPr>
      <a:lvl2pPr algn="ctr" rtl="0" eaLnBrk="0" fontAlgn="base" hangingPunct="0">
        <a:spcBef>
          <a:spcPct val="0"/>
        </a:spcBef>
        <a:spcAft>
          <a:spcPct val="0"/>
        </a:spcAft>
        <a:defRPr sz="2800" b="1">
          <a:solidFill>
            <a:schemeClr val="tx2"/>
          </a:solidFill>
          <a:latin typeface="Calibri" pitchFamily="34" charset="0"/>
          <a:cs typeface="Calibri" pitchFamily="34" charset="0"/>
        </a:defRPr>
      </a:lvl2pPr>
      <a:lvl3pPr algn="ctr" rtl="0" eaLnBrk="0" fontAlgn="base" hangingPunct="0">
        <a:spcBef>
          <a:spcPct val="0"/>
        </a:spcBef>
        <a:spcAft>
          <a:spcPct val="0"/>
        </a:spcAft>
        <a:defRPr sz="2800" b="1">
          <a:solidFill>
            <a:schemeClr val="tx2"/>
          </a:solidFill>
          <a:latin typeface="Calibri" pitchFamily="34" charset="0"/>
          <a:cs typeface="Calibri" pitchFamily="34" charset="0"/>
        </a:defRPr>
      </a:lvl3pPr>
      <a:lvl4pPr algn="ctr" rtl="0" eaLnBrk="0" fontAlgn="base" hangingPunct="0">
        <a:spcBef>
          <a:spcPct val="0"/>
        </a:spcBef>
        <a:spcAft>
          <a:spcPct val="0"/>
        </a:spcAft>
        <a:defRPr sz="2800" b="1">
          <a:solidFill>
            <a:schemeClr val="tx2"/>
          </a:solidFill>
          <a:latin typeface="Calibri" pitchFamily="34" charset="0"/>
          <a:cs typeface="Calibri" pitchFamily="34" charset="0"/>
        </a:defRPr>
      </a:lvl4pPr>
      <a:lvl5pPr algn="ctr" rtl="0" eaLnBrk="0" fontAlgn="base" hangingPunct="0">
        <a:spcBef>
          <a:spcPct val="0"/>
        </a:spcBef>
        <a:spcAft>
          <a:spcPct val="0"/>
        </a:spcAft>
        <a:defRPr sz="2800" b="1">
          <a:solidFill>
            <a:schemeClr val="tx2"/>
          </a:solidFill>
          <a:latin typeface="Calibri" pitchFamily="34" charset="0"/>
          <a:cs typeface="Calibri" pitchFamily="34" charset="0"/>
        </a:defRPr>
      </a:lvl5pPr>
      <a:lvl6pPr marL="457200" algn="ctr" rtl="0" eaLnBrk="0" fontAlgn="base" hangingPunct="0">
        <a:spcBef>
          <a:spcPct val="0"/>
        </a:spcBef>
        <a:spcAft>
          <a:spcPct val="0"/>
        </a:spcAft>
        <a:defRPr sz="3200">
          <a:solidFill>
            <a:schemeClr val="tx2"/>
          </a:solidFill>
          <a:latin typeface="Arial" charset="0"/>
        </a:defRPr>
      </a:lvl6pPr>
      <a:lvl7pPr marL="914400" algn="ctr" rtl="0" eaLnBrk="0" fontAlgn="base" hangingPunct="0">
        <a:spcBef>
          <a:spcPct val="0"/>
        </a:spcBef>
        <a:spcAft>
          <a:spcPct val="0"/>
        </a:spcAft>
        <a:defRPr sz="3200">
          <a:solidFill>
            <a:schemeClr val="tx2"/>
          </a:solidFill>
          <a:latin typeface="Arial" charset="0"/>
        </a:defRPr>
      </a:lvl7pPr>
      <a:lvl8pPr marL="1371600" algn="ctr" rtl="0" eaLnBrk="0" fontAlgn="base" hangingPunct="0">
        <a:spcBef>
          <a:spcPct val="0"/>
        </a:spcBef>
        <a:spcAft>
          <a:spcPct val="0"/>
        </a:spcAft>
        <a:defRPr sz="3200">
          <a:solidFill>
            <a:schemeClr val="tx2"/>
          </a:solidFill>
          <a:latin typeface="Arial" charset="0"/>
        </a:defRPr>
      </a:lvl8pPr>
      <a:lvl9pPr marL="1828800" algn="ctr" rtl="0" eaLnBrk="0" fontAlgn="base" hangingPunct="0">
        <a:spcBef>
          <a:spcPct val="0"/>
        </a:spcBef>
        <a:spcAft>
          <a:spcPct val="0"/>
        </a:spcAft>
        <a:defRPr sz="3200">
          <a:solidFill>
            <a:schemeClr val="tx2"/>
          </a:solidFill>
          <a:latin typeface="Arial" charset="0"/>
        </a:defRPr>
      </a:lvl9pPr>
    </p:titleStyle>
    <p:bodyStyle>
      <a:lvl1pPr marL="0" indent="-270000" algn="l" rtl="0" eaLnBrk="0" fontAlgn="base" hangingPunct="0">
        <a:spcBef>
          <a:spcPts val="600"/>
        </a:spcBef>
        <a:spcAft>
          <a:spcPts val="600"/>
        </a:spcAft>
        <a:buFont typeface="Wingdings" pitchFamily="2" charset="2"/>
        <a:buNone/>
        <a:defRPr lang="de-DE" altLang="en-US" sz="2400" dirty="0" smtClean="0">
          <a:solidFill>
            <a:schemeClr val="tx1">
              <a:lumMod val="75000"/>
              <a:lumOff val="25000"/>
            </a:schemeClr>
          </a:solidFill>
          <a:latin typeface="Helvetica" pitchFamily="34" charset="0"/>
          <a:ea typeface="+mn-ea"/>
          <a:cs typeface="+mn-cs"/>
        </a:defRPr>
      </a:lvl1pPr>
      <a:lvl2pPr marL="720000" indent="-270000" algn="l" rtl="0" eaLnBrk="0" fontAlgn="base" hangingPunct="0">
        <a:spcBef>
          <a:spcPts val="0"/>
        </a:spcBef>
        <a:spcAft>
          <a:spcPts val="600"/>
        </a:spcAft>
        <a:buChar char="•"/>
        <a:defRPr lang="de-DE" altLang="en-US" sz="2000" dirty="0" smtClean="0">
          <a:solidFill>
            <a:schemeClr val="tx1">
              <a:lumMod val="75000"/>
              <a:lumOff val="25000"/>
            </a:schemeClr>
          </a:solidFill>
          <a:latin typeface="Helvetica" pitchFamily="34" charset="0"/>
        </a:defRPr>
      </a:lvl2pPr>
      <a:lvl3pPr marL="1080000" indent="-270000" algn="l" rtl="0" eaLnBrk="0" fontAlgn="base" hangingPunct="0">
        <a:spcBef>
          <a:spcPts val="0"/>
        </a:spcBef>
        <a:spcAft>
          <a:spcPts val="400"/>
        </a:spcAft>
        <a:buFont typeface="Symbol" pitchFamily="18" charset="2"/>
        <a:buChar char="-"/>
        <a:defRPr lang="de-DE" altLang="en-US" sz="1800" dirty="0" smtClean="0">
          <a:solidFill>
            <a:schemeClr val="tx1">
              <a:lumMod val="75000"/>
              <a:lumOff val="25000"/>
            </a:schemeClr>
          </a:solidFill>
          <a:latin typeface="Helvetica" pitchFamily="34" charset="0"/>
        </a:defRPr>
      </a:lvl3pPr>
      <a:lvl4pPr marL="1440000" indent="-180000" algn="l" rtl="0" eaLnBrk="0" fontAlgn="base" hangingPunct="0">
        <a:spcBef>
          <a:spcPts val="0"/>
        </a:spcBef>
        <a:spcAft>
          <a:spcPts val="300"/>
        </a:spcAft>
        <a:buChar char="o"/>
        <a:defRPr lang="de-DE" altLang="en-US" sz="1600" dirty="0" smtClean="0">
          <a:solidFill>
            <a:schemeClr val="tx1">
              <a:lumMod val="75000"/>
              <a:lumOff val="25000"/>
            </a:schemeClr>
          </a:solidFill>
          <a:latin typeface="Helvetica" pitchFamily="34" charset="0"/>
        </a:defRPr>
      </a:lvl4pPr>
      <a:lvl5pPr marL="1710000" indent="-179388" algn="l" rtl="0" eaLnBrk="0" fontAlgn="base" hangingPunct="0">
        <a:spcBef>
          <a:spcPts val="0"/>
        </a:spcBef>
        <a:spcAft>
          <a:spcPts val="200"/>
        </a:spcAft>
        <a:buChar char="»"/>
        <a:defRPr lang="de-DE" altLang="en-US" sz="1600" dirty="0" smtClean="0">
          <a:solidFill>
            <a:schemeClr val="tx1">
              <a:lumMod val="75000"/>
              <a:lumOff val="25000"/>
            </a:schemeClr>
          </a:solidFill>
          <a:latin typeface="Helvetica" pitchFamily="34" charset="0"/>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540000" y="1620000"/>
            <a:ext cx="8064000" cy="50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58775" lvl="0">
              <a:spcBef>
                <a:spcPts val="300"/>
              </a:spcBef>
              <a:spcAft>
                <a:spcPts val="300"/>
              </a:spcAft>
              <a:buFont typeface="Arial" pitchFamily="34" charset="0"/>
              <a:buChar char="•"/>
            </a:pPr>
            <a:r>
              <a:rPr lang="en-US" altLang="en-US" noProof="0"/>
              <a:t>Hier klicken, um Master-Textformat zu bearbeiten</a:t>
            </a:r>
          </a:p>
          <a:p>
            <a:pPr lvl="1">
              <a:spcBef>
                <a:spcPts val="300"/>
              </a:spcBef>
              <a:spcAft>
                <a:spcPts val="300"/>
              </a:spcAft>
            </a:pPr>
            <a:r>
              <a:rPr lang="en-US" altLang="en-US" noProof="0"/>
              <a:t>Zweite Ebene</a:t>
            </a:r>
          </a:p>
          <a:p>
            <a:pPr marL="1008000" lvl="2" indent="-216000">
              <a:spcBef>
                <a:spcPts val="300"/>
              </a:spcBef>
              <a:spcAft>
                <a:spcPts val="300"/>
              </a:spcAft>
            </a:pPr>
            <a:r>
              <a:rPr lang="en-US" altLang="en-US" noProof="0"/>
              <a:t>Dritte Ebene</a:t>
            </a:r>
          </a:p>
          <a:p>
            <a:pPr marL="1260000" lvl="3">
              <a:spcBef>
                <a:spcPts val="300"/>
              </a:spcBef>
            </a:pPr>
            <a:r>
              <a:rPr lang="en-US" altLang="en-US" noProof="0"/>
              <a:t>Vierte Ebene</a:t>
            </a:r>
          </a:p>
          <a:p>
            <a:pPr marL="1512000" lvl="4">
              <a:spcBef>
                <a:spcPts val="300"/>
              </a:spcBef>
              <a:spcAft>
                <a:spcPts val="300"/>
              </a:spcAft>
            </a:pPr>
            <a:r>
              <a:rPr lang="en-US" altLang="en-US" noProof="0"/>
              <a:t>Fünfte Ebene</a:t>
            </a:r>
          </a:p>
        </p:txBody>
      </p:sp>
    </p:spTree>
    <p:extLst>
      <p:ext uri="{BB962C8B-B14F-4D97-AF65-F5344CB8AC3E}">
        <p14:creationId xmlns:p14="http://schemas.microsoft.com/office/powerpoint/2010/main" val="218626031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4" r:id="rId20"/>
    <p:sldLayoutId id="2147483729" r:id="rId21"/>
    <p:sldLayoutId id="2147483730" r:id="rId22"/>
  </p:sldLayoutIdLst>
  <p:txStyles>
    <p:titleStyle>
      <a:lvl1pPr algn="ctr" rtl="0" eaLnBrk="0" fontAlgn="base" hangingPunct="0">
        <a:spcBef>
          <a:spcPct val="0"/>
        </a:spcBef>
        <a:spcAft>
          <a:spcPct val="0"/>
        </a:spcAft>
        <a:defRPr sz="2800" b="1">
          <a:solidFill>
            <a:schemeClr val="tx1">
              <a:lumMod val="65000"/>
              <a:lumOff val="35000"/>
            </a:schemeClr>
          </a:solidFill>
          <a:latin typeface="Helvetica" pitchFamily="34" charset="0"/>
          <a:ea typeface="+mj-ea"/>
          <a:cs typeface="Calibri" pitchFamily="34" charset="0"/>
        </a:defRPr>
      </a:lvl1pPr>
      <a:lvl2pPr algn="ctr" rtl="0" eaLnBrk="0" fontAlgn="base" hangingPunct="0">
        <a:spcBef>
          <a:spcPct val="0"/>
        </a:spcBef>
        <a:spcAft>
          <a:spcPct val="0"/>
        </a:spcAft>
        <a:defRPr sz="2800" b="1">
          <a:solidFill>
            <a:schemeClr val="tx2"/>
          </a:solidFill>
          <a:latin typeface="Calibri" pitchFamily="34" charset="0"/>
          <a:cs typeface="Calibri" pitchFamily="34" charset="0"/>
        </a:defRPr>
      </a:lvl2pPr>
      <a:lvl3pPr algn="ctr" rtl="0" eaLnBrk="0" fontAlgn="base" hangingPunct="0">
        <a:spcBef>
          <a:spcPct val="0"/>
        </a:spcBef>
        <a:spcAft>
          <a:spcPct val="0"/>
        </a:spcAft>
        <a:defRPr sz="2800" b="1">
          <a:solidFill>
            <a:schemeClr val="tx2"/>
          </a:solidFill>
          <a:latin typeface="Calibri" pitchFamily="34" charset="0"/>
          <a:cs typeface="Calibri" pitchFamily="34" charset="0"/>
        </a:defRPr>
      </a:lvl3pPr>
      <a:lvl4pPr algn="ctr" rtl="0" eaLnBrk="0" fontAlgn="base" hangingPunct="0">
        <a:spcBef>
          <a:spcPct val="0"/>
        </a:spcBef>
        <a:spcAft>
          <a:spcPct val="0"/>
        </a:spcAft>
        <a:defRPr sz="2800" b="1">
          <a:solidFill>
            <a:schemeClr val="tx2"/>
          </a:solidFill>
          <a:latin typeface="Calibri" pitchFamily="34" charset="0"/>
          <a:cs typeface="Calibri" pitchFamily="34" charset="0"/>
        </a:defRPr>
      </a:lvl4pPr>
      <a:lvl5pPr algn="ctr" rtl="0" eaLnBrk="0" fontAlgn="base" hangingPunct="0">
        <a:spcBef>
          <a:spcPct val="0"/>
        </a:spcBef>
        <a:spcAft>
          <a:spcPct val="0"/>
        </a:spcAft>
        <a:defRPr sz="2800" b="1">
          <a:solidFill>
            <a:schemeClr val="tx2"/>
          </a:solidFill>
          <a:latin typeface="Calibri" pitchFamily="34" charset="0"/>
          <a:cs typeface="Calibri" pitchFamily="34" charset="0"/>
        </a:defRPr>
      </a:lvl5pPr>
      <a:lvl6pPr marL="457200" algn="ctr" rtl="0" eaLnBrk="0" fontAlgn="base" hangingPunct="0">
        <a:spcBef>
          <a:spcPct val="0"/>
        </a:spcBef>
        <a:spcAft>
          <a:spcPct val="0"/>
        </a:spcAft>
        <a:defRPr sz="3200">
          <a:solidFill>
            <a:schemeClr val="tx2"/>
          </a:solidFill>
          <a:latin typeface="Arial" charset="0"/>
        </a:defRPr>
      </a:lvl6pPr>
      <a:lvl7pPr marL="914400" algn="ctr" rtl="0" eaLnBrk="0" fontAlgn="base" hangingPunct="0">
        <a:spcBef>
          <a:spcPct val="0"/>
        </a:spcBef>
        <a:spcAft>
          <a:spcPct val="0"/>
        </a:spcAft>
        <a:defRPr sz="3200">
          <a:solidFill>
            <a:schemeClr val="tx2"/>
          </a:solidFill>
          <a:latin typeface="Arial" charset="0"/>
        </a:defRPr>
      </a:lvl7pPr>
      <a:lvl8pPr marL="1371600" algn="ctr" rtl="0" eaLnBrk="0" fontAlgn="base" hangingPunct="0">
        <a:spcBef>
          <a:spcPct val="0"/>
        </a:spcBef>
        <a:spcAft>
          <a:spcPct val="0"/>
        </a:spcAft>
        <a:defRPr sz="3200">
          <a:solidFill>
            <a:schemeClr val="tx2"/>
          </a:solidFill>
          <a:latin typeface="Arial" charset="0"/>
        </a:defRPr>
      </a:lvl8pPr>
      <a:lvl9pPr marL="1828800" algn="ctr" rtl="0" eaLnBrk="0" fontAlgn="base" hangingPunct="0">
        <a:spcBef>
          <a:spcPct val="0"/>
        </a:spcBef>
        <a:spcAft>
          <a:spcPct val="0"/>
        </a:spcAft>
        <a:defRPr sz="3200">
          <a:solidFill>
            <a:schemeClr val="tx2"/>
          </a:solidFill>
          <a:latin typeface="Arial" charset="0"/>
        </a:defRPr>
      </a:lvl9pPr>
    </p:titleStyle>
    <p:bodyStyle>
      <a:lvl1pPr marL="0" indent="-270000" algn="l" rtl="0" eaLnBrk="0" fontAlgn="base" hangingPunct="0">
        <a:spcBef>
          <a:spcPts val="600"/>
        </a:spcBef>
        <a:spcAft>
          <a:spcPts val="600"/>
        </a:spcAft>
        <a:buFont typeface="Wingdings" pitchFamily="2" charset="2"/>
        <a:buNone/>
        <a:defRPr lang="de-DE" altLang="en-US" sz="2400" dirty="0" smtClean="0">
          <a:solidFill>
            <a:schemeClr val="tx1">
              <a:lumMod val="75000"/>
              <a:lumOff val="25000"/>
            </a:schemeClr>
          </a:solidFill>
          <a:latin typeface="Helvetica" pitchFamily="34" charset="0"/>
          <a:ea typeface="+mn-ea"/>
          <a:cs typeface="+mn-cs"/>
        </a:defRPr>
      </a:lvl1pPr>
      <a:lvl2pPr marL="720000" indent="-270000" algn="l" rtl="0" eaLnBrk="0" fontAlgn="base" hangingPunct="0">
        <a:spcBef>
          <a:spcPts val="0"/>
        </a:spcBef>
        <a:spcAft>
          <a:spcPts val="600"/>
        </a:spcAft>
        <a:buChar char="•"/>
        <a:defRPr lang="de-DE" altLang="en-US" sz="2000" dirty="0" smtClean="0">
          <a:solidFill>
            <a:schemeClr val="tx1">
              <a:lumMod val="75000"/>
              <a:lumOff val="25000"/>
            </a:schemeClr>
          </a:solidFill>
          <a:latin typeface="Helvetica" pitchFamily="34" charset="0"/>
        </a:defRPr>
      </a:lvl2pPr>
      <a:lvl3pPr marL="1080000" indent="-270000" algn="l" rtl="0" eaLnBrk="0" fontAlgn="base" hangingPunct="0">
        <a:spcBef>
          <a:spcPts val="0"/>
        </a:spcBef>
        <a:spcAft>
          <a:spcPts val="400"/>
        </a:spcAft>
        <a:buFont typeface="Symbol" pitchFamily="18" charset="2"/>
        <a:buChar char="-"/>
        <a:defRPr lang="de-DE" altLang="en-US" sz="1800" dirty="0" smtClean="0">
          <a:solidFill>
            <a:schemeClr val="tx1">
              <a:lumMod val="75000"/>
              <a:lumOff val="25000"/>
            </a:schemeClr>
          </a:solidFill>
          <a:latin typeface="Helvetica" pitchFamily="34" charset="0"/>
        </a:defRPr>
      </a:lvl3pPr>
      <a:lvl4pPr marL="1440000" indent="-180000" algn="l" rtl="0" eaLnBrk="0" fontAlgn="base" hangingPunct="0">
        <a:spcBef>
          <a:spcPts val="0"/>
        </a:spcBef>
        <a:spcAft>
          <a:spcPts val="300"/>
        </a:spcAft>
        <a:buChar char="o"/>
        <a:defRPr lang="de-DE" altLang="en-US" sz="1600" dirty="0" smtClean="0">
          <a:solidFill>
            <a:schemeClr val="tx1">
              <a:lumMod val="75000"/>
              <a:lumOff val="25000"/>
            </a:schemeClr>
          </a:solidFill>
          <a:latin typeface="Helvetica" pitchFamily="34" charset="0"/>
        </a:defRPr>
      </a:lvl4pPr>
      <a:lvl5pPr marL="1710000" indent="-179388" algn="l" rtl="0" eaLnBrk="0" fontAlgn="base" hangingPunct="0">
        <a:spcBef>
          <a:spcPts val="0"/>
        </a:spcBef>
        <a:spcAft>
          <a:spcPts val="200"/>
        </a:spcAft>
        <a:buChar char="»"/>
        <a:defRPr lang="de-DE" altLang="en-US" sz="1600" dirty="0" smtClean="0">
          <a:solidFill>
            <a:schemeClr val="tx1">
              <a:lumMod val="75000"/>
              <a:lumOff val="25000"/>
            </a:schemeClr>
          </a:solidFill>
          <a:latin typeface="Helvetica" pitchFamily="34" charset="0"/>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540000" y="1620000"/>
            <a:ext cx="8064000" cy="50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358775" lvl="0">
              <a:spcBef>
                <a:spcPts val="300"/>
              </a:spcBef>
              <a:spcAft>
                <a:spcPts val="300"/>
              </a:spcAft>
              <a:buFont typeface="Arial" pitchFamily="34" charset="0"/>
              <a:buChar char="•"/>
            </a:pPr>
            <a:r>
              <a:rPr lang="de-DE" altLang="en-US" dirty="0"/>
              <a:t>Hier klicken, um Master-Textformat zu bearbeiten</a:t>
            </a:r>
          </a:p>
          <a:p>
            <a:pPr lvl="1">
              <a:spcBef>
                <a:spcPts val="300"/>
              </a:spcBef>
              <a:spcAft>
                <a:spcPts val="300"/>
              </a:spcAft>
            </a:pPr>
            <a:r>
              <a:rPr lang="de-DE" altLang="en-US" dirty="0"/>
              <a:t>Zweite Ebene</a:t>
            </a:r>
          </a:p>
          <a:p>
            <a:pPr marL="1008000" lvl="2" indent="-216000">
              <a:spcBef>
                <a:spcPts val="300"/>
              </a:spcBef>
              <a:spcAft>
                <a:spcPts val="300"/>
              </a:spcAft>
            </a:pPr>
            <a:r>
              <a:rPr lang="de-DE" altLang="en-US" dirty="0"/>
              <a:t>Dritte Ebene</a:t>
            </a:r>
          </a:p>
          <a:p>
            <a:pPr marL="1260000" lvl="3">
              <a:spcBef>
                <a:spcPts val="300"/>
              </a:spcBef>
            </a:pPr>
            <a:r>
              <a:rPr lang="de-DE" altLang="en-US" dirty="0"/>
              <a:t>Vierte Ebene</a:t>
            </a:r>
          </a:p>
          <a:p>
            <a:pPr marL="1512000" lvl="4">
              <a:spcBef>
                <a:spcPts val="300"/>
              </a:spcBef>
              <a:spcAft>
                <a:spcPts val="300"/>
              </a:spcAft>
            </a:pPr>
            <a:r>
              <a:rPr lang="de-DE" altLang="en-US" dirty="0"/>
              <a:t>Fünfte Ebene</a:t>
            </a:r>
          </a:p>
        </p:txBody>
      </p:sp>
    </p:spTree>
    <p:extLst>
      <p:ext uri="{BB962C8B-B14F-4D97-AF65-F5344CB8AC3E}">
        <p14:creationId xmlns:p14="http://schemas.microsoft.com/office/powerpoint/2010/main" val="2900377416"/>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8" r:id="rId17"/>
  </p:sldLayoutIdLst>
  <p:txStyles>
    <p:titleStyle>
      <a:lvl1pPr algn="ctr" rtl="0" eaLnBrk="0" fontAlgn="base" hangingPunct="0">
        <a:spcBef>
          <a:spcPct val="0"/>
        </a:spcBef>
        <a:spcAft>
          <a:spcPct val="0"/>
        </a:spcAft>
        <a:defRPr sz="2800" b="1">
          <a:solidFill>
            <a:schemeClr val="tx1">
              <a:lumMod val="65000"/>
              <a:lumOff val="35000"/>
            </a:schemeClr>
          </a:solidFill>
          <a:latin typeface="Helvetica" pitchFamily="34" charset="0"/>
          <a:ea typeface="+mj-ea"/>
          <a:cs typeface="Calibri" pitchFamily="34" charset="0"/>
        </a:defRPr>
      </a:lvl1pPr>
      <a:lvl2pPr algn="ctr" rtl="0" eaLnBrk="0" fontAlgn="base" hangingPunct="0">
        <a:spcBef>
          <a:spcPct val="0"/>
        </a:spcBef>
        <a:spcAft>
          <a:spcPct val="0"/>
        </a:spcAft>
        <a:defRPr sz="2800" b="1">
          <a:solidFill>
            <a:schemeClr val="tx2"/>
          </a:solidFill>
          <a:latin typeface="Calibri" pitchFamily="34" charset="0"/>
          <a:cs typeface="Calibri" pitchFamily="34" charset="0"/>
        </a:defRPr>
      </a:lvl2pPr>
      <a:lvl3pPr algn="ctr" rtl="0" eaLnBrk="0" fontAlgn="base" hangingPunct="0">
        <a:spcBef>
          <a:spcPct val="0"/>
        </a:spcBef>
        <a:spcAft>
          <a:spcPct val="0"/>
        </a:spcAft>
        <a:defRPr sz="2800" b="1">
          <a:solidFill>
            <a:schemeClr val="tx2"/>
          </a:solidFill>
          <a:latin typeface="Calibri" pitchFamily="34" charset="0"/>
          <a:cs typeface="Calibri" pitchFamily="34" charset="0"/>
        </a:defRPr>
      </a:lvl3pPr>
      <a:lvl4pPr algn="ctr" rtl="0" eaLnBrk="0" fontAlgn="base" hangingPunct="0">
        <a:spcBef>
          <a:spcPct val="0"/>
        </a:spcBef>
        <a:spcAft>
          <a:spcPct val="0"/>
        </a:spcAft>
        <a:defRPr sz="2800" b="1">
          <a:solidFill>
            <a:schemeClr val="tx2"/>
          </a:solidFill>
          <a:latin typeface="Calibri" pitchFamily="34" charset="0"/>
          <a:cs typeface="Calibri" pitchFamily="34" charset="0"/>
        </a:defRPr>
      </a:lvl4pPr>
      <a:lvl5pPr algn="ctr" rtl="0" eaLnBrk="0" fontAlgn="base" hangingPunct="0">
        <a:spcBef>
          <a:spcPct val="0"/>
        </a:spcBef>
        <a:spcAft>
          <a:spcPct val="0"/>
        </a:spcAft>
        <a:defRPr sz="2800" b="1">
          <a:solidFill>
            <a:schemeClr val="tx2"/>
          </a:solidFill>
          <a:latin typeface="Calibri" pitchFamily="34" charset="0"/>
          <a:cs typeface="Calibri" pitchFamily="34" charset="0"/>
        </a:defRPr>
      </a:lvl5pPr>
      <a:lvl6pPr marL="457200" algn="ctr" rtl="0" eaLnBrk="0" fontAlgn="base" hangingPunct="0">
        <a:spcBef>
          <a:spcPct val="0"/>
        </a:spcBef>
        <a:spcAft>
          <a:spcPct val="0"/>
        </a:spcAft>
        <a:defRPr sz="3200">
          <a:solidFill>
            <a:schemeClr val="tx2"/>
          </a:solidFill>
          <a:latin typeface="Arial" charset="0"/>
        </a:defRPr>
      </a:lvl6pPr>
      <a:lvl7pPr marL="914400" algn="ctr" rtl="0" eaLnBrk="0" fontAlgn="base" hangingPunct="0">
        <a:spcBef>
          <a:spcPct val="0"/>
        </a:spcBef>
        <a:spcAft>
          <a:spcPct val="0"/>
        </a:spcAft>
        <a:defRPr sz="3200">
          <a:solidFill>
            <a:schemeClr val="tx2"/>
          </a:solidFill>
          <a:latin typeface="Arial" charset="0"/>
        </a:defRPr>
      </a:lvl7pPr>
      <a:lvl8pPr marL="1371600" algn="ctr" rtl="0" eaLnBrk="0" fontAlgn="base" hangingPunct="0">
        <a:spcBef>
          <a:spcPct val="0"/>
        </a:spcBef>
        <a:spcAft>
          <a:spcPct val="0"/>
        </a:spcAft>
        <a:defRPr sz="3200">
          <a:solidFill>
            <a:schemeClr val="tx2"/>
          </a:solidFill>
          <a:latin typeface="Arial" charset="0"/>
        </a:defRPr>
      </a:lvl8pPr>
      <a:lvl9pPr marL="1828800" algn="ctr" rtl="0" eaLnBrk="0" fontAlgn="base" hangingPunct="0">
        <a:spcBef>
          <a:spcPct val="0"/>
        </a:spcBef>
        <a:spcAft>
          <a:spcPct val="0"/>
        </a:spcAft>
        <a:defRPr sz="3200">
          <a:solidFill>
            <a:schemeClr val="tx2"/>
          </a:solidFill>
          <a:latin typeface="Arial" charset="0"/>
        </a:defRPr>
      </a:lvl9pPr>
    </p:titleStyle>
    <p:bodyStyle>
      <a:lvl1pPr marL="0" indent="-270000" algn="l" rtl="0" eaLnBrk="0" fontAlgn="base" hangingPunct="0">
        <a:spcBef>
          <a:spcPts val="600"/>
        </a:spcBef>
        <a:spcAft>
          <a:spcPts val="600"/>
        </a:spcAft>
        <a:buFont typeface="Wingdings" pitchFamily="2" charset="2"/>
        <a:buNone/>
        <a:defRPr lang="de-DE" altLang="en-US" sz="2400" dirty="0" smtClean="0">
          <a:solidFill>
            <a:schemeClr val="tx1">
              <a:lumMod val="75000"/>
              <a:lumOff val="25000"/>
            </a:schemeClr>
          </a:solidFill>
          <a:latin typeface="Helvetica" pitchFamily="34" charset="0"/>
          <a:ea typeface="+mn-ea"/>
          <a:cs typeface="+mn-cs"/>
        </a:defRPr>
      </a:lvl1pPr>
      <a:lvl2pPr marL="720000" indent="-270000" algn="l" rtl="0" eaLnBrk="0" fontAlgn="base" hangingPunct="0">
        <a:spcBef>
          <a:spcPts val="0"/>
        </a:spcBef>
        <a:spcAft>
          <a:spcPts val="600"/>
        </a:spcAft>
        <a:buChar char="•"/>
        <a:defRPr lang="de-DE" altLang="en-US" sz="2000" dirty="0" smtClean="0">
          <a:solidFill>
            <a:schemeClr val="tx1">
              <a:lumMod val="75000"/>
              <a:lumOff val="25000"/>
            </a:schemeClr>
          </a:solidFill>
          <a:latin typeface="Helvetica" pitchFamily="34" charset="0"/>
        </a:defRPr>
      </a:lvl2pPr>
      <a:lvl3pPr marL="1080000" indent="-270000" algn="l" rtl="0" eaLnBrk="0" fontAlgn="base" hangingPunct="0">
        <a:spcBef>
          <a:spcPts val="0"/>
        </a:spcBef>
        <a:spcAft>
          <a:spcPts val="400"/>
        </a:spcAft>
        <a:buFont typeface="Symbol" pitchFamily="18" charset="2"/>
        <a:buChar char="-"/>
        <a:defRPr lang="de-DE" altLang="en-US" sz="1800" dirty="0" smtClean="0">
          <a:solidFill>
            <a:schemeClr val="tx1">
              <a:lumMod val="75000"/>
              <a:lumOff val="25000"/>
            </a:schemeClr>
          </a:solidFill>
          <a:latin typeface="Helvetica" pitchFamily="34" charset="0"/>
        </a:defRPr>
      </a:lvl3pPr>
      <a:lvl4pPr marL="1440000" indent="-180000" algn="l" rtl="0" eaLnBrk="0" fontAlgn="base" hangingPunct="0">
        <a:spcBef>
          <a:spcPts val="0"/>
        </a:spcBef>
        <a:spcAft>
          <a:spcPts val="300"/>
        </a:spcAft>
        <a:buChar char="o"/>
        <a:defRPr lang="de-DE" altLang="en-US" sz="1600" dirty="0" smtClean="0">
          <a:solidFill>
            <a:schemeClr val="tx1">
              <a:lumMod val="75000"/>
              <a:lumOff val="25000"/>
            </a:schemeClr>
          </a:solidFill>
          <a:latin typeface="Helvetica" pitchFamily="34" charset="0"/>
        </a:defRPr>
      </a:lvl4pPr>
      <a:lvl5pPr marL="1710000" indent="-179388" algn="l" rtl="0" eaLnBrk="0" fontAlgn="base" hangingPunct="0">
        <a:spcBef>
          <a:spcPts val="0"/>
        </a:spcBef>
        <a:spcAft>
          <a:spcPts val="200"/>
        </a:spcAft>
        <a:buChar char="»"/>
        <a:defRPr lang="de-DE" altLang="en-US" sz="1600" dirty="0" smtClean="0">
          <a:solidFill>
            <a:schemeClr val="tx1">
              <a:lumMod val="75000"/>
              <a:lumOff val="25000"/>
            </a:schemeClr>
          </a:solidFill>
          <a:latin typeface="Helvetica" pitchFamily="34" charset="0"/>
        </a:defRPr>
      </a:lvl5pPr>
      <a:lvl6pPr marL="2514600" indent="-228600" algn="l" rtl="0" eaLnBrk="0" fontAlgn="base" hangingPunct="0">
        <a:spcBef>
          <a:spcPct val="20000"/>
        </a:spcBef>
        <a:spcAft>
          <a:spcPct val="0"/>
        </a:spcAft>
        <a:buChar char="»"/>
        <a:defRPr>
          <a:solidFill>
            <a:schemeClr val="tx1"/>
          </a:solidFill>
          <a:latin typeface="+mn-lt"/>
        </a:defRPr>
      </a:lvl6pPr>
      <a:lvl7pPr marL="2971800" indent="-228600" algn="l" rtl="0" eaLnBrk="0" fontAlgn="base" hangingPunct="0">
        <a:spcBef>
          <a:spcPct val="20000"/>
        </a:spcBef>
        <a:spcAft>
          <a:spcPct val="0"/>
        </a:spcAft>
        <a:buChar char="»"/>
        <a:defRPr>
          <a:solidFill>
            <a:schemeClr val="tx1"/>
          </a:solidFill>
          <a:latin typeface="+mn-lt"/>
        </a:defRPr>
      </a:lvl7pPr>
      <a:lvl8pPr marL="3429000" indent="-228600" algn="l" rtl="0" eaLnBrk="0" fontAlgn="base" hangingPunct="0">
        <a:spcBef>
          <a:spcPct val="20000"/>
        </a:spcBef>
        <a:spcAft>
          <a:spcPct val="0"/>
        </a:spcAft>
        <a:buChar char="»"/>
        <a:defRPr>
          <a:solidFill>
            <a:schemeClr val="tx1"/>
          </a:solidFill>
          <a:latin typeface="+mn-lt"/>
        </a:defRPr>
      </a:lvl8pPr>
      <a:lvl9pPr marL="3886200" indent="-228600" algn="l" rtl="0" eaLnBrk="0" fontAlgn="base" hangingPunct="0">
        <a:spcBef>
          <a:spcPct val="20000"/>
        </a:spcBef>
        <a:spcAft>
          <a:spcPct val="0"/>
        </a:spcAft>
        <a:buChar char="»"/>
        <a:defRPr>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6.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57.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3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3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3.xml"/><Relationship Id="rId1" Type="http://schemas.openxmlformats.org/officeDocument/2006/relationships/slideLayout" Target="../slideLayouts/slideLayout5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5.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5.xml"/><Relationship Id="rId1" Type="http://schemas.openxmlformats.org/officeDocument/2006/relationships/slideLayout" Target="../slideLayouts/slideLayout3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57.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2.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ChangeArrowheads="1"/>
          </p:cNvSpPr>
          <p:nvPr>
            <p:ph type="ctrTitle"/>
          </p:nvPr>
        </p:nvSpPr>
        <p:spPr>
          <a:xfrm>
            <a:off x="395536" y="908720"/>
            <a:ext cx="8496944" cy="2160000"/>
          </a:xfrm>
        </p:spPr>
        <p:txBody>
          <a:bodyPr anchor="t"/>
          <a:lstStyle/>
          <a:p>
            <a:r>
              <a:rPr lang="en-GB" dirty="0"/>
              <a:t>ASSOCIATIONS BETWEEN PERSONAL AND PERCEIVED PEER USE AND ATTITUDES TOWARDS SUBSTANCE USE AMONG GERMAN UNIVERSITY STUDENTS</a:t>
            </a:r>
            <a:br>
              <a:rPr lang="de-DE" sz="2400" dirty="0"/>
            </a:br>
            <a:br>
              <a:rPr lang="en-US" dirty="0"/>
            </a:br>
            <a:endParaRPr lang="en-US" dirty="0"/>
          </a:p>
        </p:txBody>
      </p:sp>
      <p:sp>
        <p:nvSpPr>
          <p:cNvPr id="6146" name="Rectangle 3"/>
          <p:cNvSpPr>
            <a:spLocks noGrp="1" noChangeArrowheads="1"/>
          </p:cNvSpPr>
          <p:nvPr>
            <p:ph type="subTitle" idx="1"/>
          </p:nvPr>
        </p:nvSpPr>
        <p:spPr>
          <a:xfrm>
            <a:off x="107504" y="3068960"/>
            <a:ext cx="8928992" cy="3168352"/>
          </a:xfrm>
        </p:spPr>
        <p:txBody>
          <a:bodyPr/>
          <a:lstStyle/>
          <a:p>
            <a:endParaRPr lang="de-DE" altLang="en-US" sz="1600" b="1" dirty="0"/>
          </a:p>
          <a:p>
            <a:endParaRPr lang="de-DE" altLang="en-US" sz="1600" b="1" dirty="0"/>
          </a:p>
          <a:p>
            <a:endParaRPr lang="de-DE" altLang="en-US" sz="1600" b="1" dirty="0"/>
          </a:p>
          <a:p>
            <a:endParaRPr lang="de-DE" altLang="en-US" sz="1600" b="1" dirty="0"/>
          </a:p>
          <a:p>
            <a:endParaRPr lang="de-DE" altLang="en-US" sz="1600" b="1" dirty="0"/>
          </a:p>
          <a:p>
            <a:endParaRPr lang="de-DE" altLang="en-US" sz="1600" b="1" dirty="0"/>
          </a:p>
          <a:p>
            <a:r>
              <a:rPr lang="en-GB" sz="1600" b="1" cap="small" dirty="0">
                <a:ln w="6350">
                  <a:solidFill>
                    <a:schemeClr val="tx1">
                      <a:lumMod val="75000"/>
                      <a:lumOff val="25000"/>
                    </a:schemeClr>
                  </a:solidFill>
                </a:ln>
                <a:solidFill>
                  <a:srgbClr val="1765A7"/>
                </a:solidFill>
                <a:ea typeface="+mj-ea"/>
                <a:cs typeface="Calibri" pitchFamily="34" charset="0"/>
              </a:rPr>
              <a:t>FINDINGS OF A MULTI-CENTRE CLUSTER-CONTROLLED INTERVENTION TRIAL</a:t>
            </a:r>
            <a:endParaRPr lang="de-DE" altLang="en-US" sz="1600" b="1" cap="small" dirty="0">
              <a:ln w="6350">
                <a:solidFill>
                  <a:schemeClr val="tx1">
                    <a:lumMod val="75000"/>
                    <a:lumOff val="25000"/>
                  </a:schemeClr>
                </a:solidFill>
              </a:ln>
              <a:solidFill>
                <a:srgbClr val="1765A7"/>
              </a:solidFill>
              <a:ea typeface="+mj-ea"/>
              <a:cs typeface="Calibri" pitchFamily="34" charset="0"/>
            </a:endParaRPr>
          </a:p>
          <a:p>
            <a:endParaRPr lang="de-DE" altLang="en-US" sz="1600" b="1" dirty="0"/>
          </a:p>
          <a:p>
            <a:endParaRPr lang="de-DE" altLang="en-US" sz="1600" b="1" dirty="0"/>
          </a:p>
          <a:p>
            <a:r>
              <a:rPr lang="de-DE" altLang="en-US" sz="1600" b="1" dirty="0"/>
              <a:t>S.M. Helmer</a:t>
            </a:r>
            <a:r>
              <a:rPr lang="de-DE" altLang="en-US" sz="1600" dirty="0"/>
              <a:t>,</a:t>
            </a:r>
            <a:r>
              <a:rPr lang="de-DE" altLang="en-US" sz="1600" b="1" dirty="0"/>
              <a:t> </a:t>
            </a:r>
            <a:r>
              <a:rPr lang="de-DE" altLang="en-US" sz="1600" dirty="0"/>
              <a:t>C.R. Pischke,  S. Schneider, R. Reintjes, A. Schmidt-</a:t>
            </a:r>
            <a:r>
              <a:rPr lang="de-DE" altLang="en-US" sz="1600" dirty="0" err="1"/>
              <a:t>Pokrzywniak</a:t>
            </a:r>
            <a:r>
              <a:rPr lang="de-DE" altLang="en-US" sz="1600" dirty="0"/>
              <a:t>, M. </a:t>
            </a:r>
            <a:r>
              <a:rPr lang="de-DE" altLang="en-US" sz="1600" dirty="0" err="1"/>
              <a:t>Girbig</a:t>
            </a:r>
            <a:r>
              <a:rPr lang="de-DE" altLang="en-US" sz="1600" dirty="0"/>
              <a:t>, </a:t>
            </a:r>
          </a:p>
          <a:p>
            <a:r>
              <a:rPr lang="de-DE" altLang="en-US" sz="1600" dirty="0"/>
              <a:t>A. Krämer, A. </a:t>
            </a:r>
            <a:r>
              <a:rPr lang="de-DE" altLang="en-US" sz="1600" dirty="0" err="1"/>
              <a:t>Icks</a:t>
            </a:r>
            <a:r>
              <a:rPr lang="de-DE" altLang="en-US" sz="1600" dirty="0"/>
              <a:t>, U. Walter, H. Zeeb</a:t>
            </a:r>
            <a:endParaRPr lang="de-DE" altLang="en-US" sz="1600" baseline="30000" dirty="0"/>
          </a:p>
          <a:p>
            <a:pPr eaLnBrk="1" hangingPunct="1"/>
            <a:endParaRPr lang="de-DE" altLang="en-US" sz="1800" dirty="0"/>
          </a:p>
          <a:p>
            <a:pPr eaLnBrk="1" hangingPunct="1"/>
            <a:r>
              <a:rPr lang="de-DE" altLang="en-US" sz="1800" dirty="0" err="1"/>
              <a:t>Lisbon</a:t>
            </a:r>
            <a:r>
              <a:rPr lang="de-DE" altLang="en-US" sz="1800" dirty="0"/>
              <a:t> </a:t>
            </a:r>
            <a:r>
              <a:rPr lang="de-DE" altLang="en-US" sz="1800" dirty="0" err="1"/>
              <a:t>Addictions</a:t>
            </a:r>
            <a:r>
              <a:rPr lang="de-DE" altLang="en-US" sz="1800" dirty="0"/>
              <a:t> 2017</a:t>
            </a:r>
          </a:p>
          <a:p>
            <a:pPr eaLnBrk="1" hangingPunct="1"/>
            <a:endParaRPr lang="de-DE" altLang="en-US" sz="1800" dirty="0"/>
          </a:p>
          <a:p>
            <a:pPr eaLnBrk="1" hangingPunct="1">
              <a:spcBef>
                <a:spcPts val="600"/>
              </a:spcBef>
            </a:pPr>
            <a:endParaRPr lang="de-DE" sz="1800" dirty="0">
              <a:ea typeface="ＭＳ Ｐゴシック" pitchFamily="34" charset="-128"/>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53" y="5730875"/>
            <a:ext cx="1322387"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G:\Abt_PrEv\Projekte\INSIST\Materialien\Logos\insist_final.png">
            <a:extLst>
              <a:ext uri="{FF2B5EF4-FFF2-40B4-BE49-F238E27FC236}">
                <a16:creationId xmlns:a16="http://schemas.microsoft.com/office/drawing/2014/main" id="{3B4EBA7B-1F82-4AE5-B00F-E3A54765AFA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1840" y="2695327"/>
            <a:ext cx="3096344" cy="1595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9091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39552" y="1268760"/>
            <a:ext cx="8496944" cy="5364008"/>
          </a:xfrm>
        </p:spPr>
        <p:txBody>
          <a:bodyPr/>
          <a:lstStyle/>
          <a:p>
            <a:pPr marL="88775" indent="0">
              <a:spcAft>
                <a:spcPts val="600"/>
              </a:spcAft>
              <a:buNone/>
            </a:pPr>
            <a:r>
              <a:rPr lang="de-DE" b="1" dirty="0"/>
              <a:t>Self-</a:t>
            </a:r>
            <a:r>
              <a:rPr lang="de-DE" b="1" dirty="0" err="1"/>
              <a:t>other-discrepancies</a:t>
            </a:r>
            <a:endParaRPr lang="en-US" b="1" dirty="0"/>
          </a:p>
          <a:p>
            <a:pPr marL="88775" indent="0">
              <a:spcAft>
                <a:spcPts val="600"/>
              </a:spcAft>
              <a:buNone/>
            </a:pPr>
            <a:r>
              <a:rPr lang="en-US" dirty="0"/>
              <a:t>Students rated the peer use as higher than their own use</a:t>
            </a:r>
          </a:p>
          <a:p>
            <a:pPr marL="88775" indent="0">
              <a:spcAft>
                <a:spcPts val="600"/>
              </a:spcAft>
              <a:buNone/>
            </a:pPr>
            <a:r>
              <a:rPr lang="de-DE" dirty="0" err="1"/>
              <a:t>Alcohol</a:t>
            </a:r>
            <a:r>
              <a:rPr lang="de-DE" dirty="0"/>
              <a:t>:</a:t>
            </a:r>
          </a:p>
          <a:p>
            <a:pPr>
              <a:spcAft>
                <a:spcPts val="600"/>
              </a:spcAft>
            </a:pPr>
            <a:r>
              <a:rPr lang="de-DE" kern="1200" dirty="0">
                <a:solidFill>
                  <a:schemeClr val="tx1"/>
                </a:solidFill>
                <a:latin typeface="Arial" charset="0"/>
              </a:rPr>
              <a:t>63% </a:t>
            </a:r>
            <a:r>
              <a:rPr lang="de-DE" kern="1200" dirty="0" err="1">
                <a:solidFill>
                  <a:schemeClr val="tx1"/>
                </a:solidFill>
                <a:latin typeface="Arial" charset="0"/>
              </a:rPr>
              <a:t>of</a:t>
            </a:r>
            <a:r>
              <a:rPr lang="de-DE" kern="1200" dirty="0">
                <a:solidFill>
                  <a:schemeClr val="tx1"/>
                </a:solidFill>
                <a:latin typeface="Arial" charset="0"/>
              </a:rPr>
              <a:t> </a:t>
            </a:r>
            <a:r>
              <a:rPr lang="de-DE" kern="1200" dirty="0" err="1">
                <a:solidFill>
                  <a:schemeClr val="tx1"/>
                </a:solidFill>
                <a:latin typeface="Arial" charset="0"/>
              </a:rPr>
              <a:t>female</a:t>
            </a:r>
            <a:r>
              <a:rPr lang="de-DE" kern="1200" dirty="0">
                <a:solidFill>
                  <a:schemeClr val="tx1"/>
                </a:solidFill>
                <a:latin typeface="Arial" charset="0"/>
              </a:rPr>
              <a:t> and 55% </a:t>
            </a:r>
            <a:r>
              <a:rPr lang="de-DE" kern="1200" dirty="0" err="1">
                <a:solidFill>
                  <a:schemeClr val="tx1"/>
                </a:solidFill>
                <a:latin typeface="Arial" charset="0"/>
              </a:rPr>
              <a:t>of</a:t>
            </a:r>
            <a:r>
              <a:rPr lang="de-DE" kern="1200" dirty="0">
                <a:solidFill>
                  <a:schemeClr val="tx1"/>
                </a:solidFill>
                <a:latin typeface="Arial" charset="0"/>
              </a:rPr>
              <a:t> male </a:t>
            </a:r>
            <a:r>
              <a:rPr lang="de-DE" kern="1200" dirty="0" err="1">
                <a:solidFill>
                  <a:schemeClr val="tx1"/>
                </a:solidFill>
                <a:latin typeface="Arial" charset="0"/>
              </a:rPr>
              <a:t>students</a:t>
            </a:r>
            <a:r>
              <a:rPr lang="de-DE" kern="1200" dirty="0">
                <a:solidFill>
                  <a:schemeClr val="tx1"/>
                </a:solidFill>
                <a:latin typeface="Arial" charset="0"/>
              </a:rPr>
              <a:t> </a:t>
            </a:r>
            <a:r>
              <a:rPr lang="de-DE" kern="1200" dirty="0" err="1">
                <a:solidFill>
                  <a:schemeClr val="tx1"/>
                </a:solidFill>
                <a:latin typeface="Arial" charset="0"/>
              </a:rPr>
              <a:t>viewed</a:t>
            </a:r>
            <a:r>
              <a:rPr lang="de-DE" kern="1200" dirty="0">
                <a:solidFill>
                  <a:schemeClr val="tx1"/>
                </a:solidFill>
                <a:latin typeface="Arial" charset="0"/>
              </a:rPr>
              <a:t> </a:t>
            </a:r>
            <a:r>
              <a:rPr lang="de-DE" kern="1200" dirty="0" err="1">
                <a:solidFill>
                  <a:schemeClr val="tx1"/>
                </a:solidFill>
                <a:latin typeface="Arial" charset="0"/>
              </a:rPr>
              <a:t>the</a:t>
            </a:r>
            <a:r>
              <a:rPr lang="de-DE" kern="1200" dirty="0">
                <a:solidFill>
                  <a:schemeClr val="tx1"/>
                </a:solidFill>
                <a:latin typeface="Arial" charset="0"/>
              </a:rPr>
              <a:t> </a:t>
            </a:r>
            <a:r>
              <a:rPr lang="de-DE" kern="1200" dirty="0" err="1">
                <a:solidFill>
                  <a:schemeClr val="tx1"/>
                </a:solidFill>
                <a:latin typeface="Arial" charset="0"/>
              </a:rPr>
              <a:t>average</a:t>
            </a:r>
            <a:r>
              <a:rPr lang="de-DE" kern="1200" dirty="0">
                <a:solidFill>
                  <a:schemeClr val="tx1"/>
                </a:solidFill>
                <a:latin typeface="Arial" charset="0"/>
              </a:rPr>
              <a:t> </a:t>
            </a:r>
            <a:r>
              <a:rPr lang="de-DE" kern="1200" dirty="0" err="1">
                <a:solidFill>
                  <a:schemeClr val="tx1"/>
                </a:solidFill>
                <a:latin typeface="Arial" charset="0"/>
              </a:rPr>
              <a:t>number</a:t>
            </a:r>
            <a:r>
              <a:rPr lang="de-DE" kern="1200" dirty="0">
                <a:solidFill>
                  <a:schemeClr val="tx1"/>
                </a:solidFill>
                <a:latin typeface="Arial" charset="0"/>
              </a:rPr>
              <a:t> </a:t>
            </a:r>
            <a:r>
              <a:rPr lang="de-DE" kern="1200" dirty="0" err="1">
                <a:solidFill>
                  <a:schemeClr val="tx1"/>
                </a:solidFill>
                <a:latin typeface="Arial" charset="0"/>
              </a:rPr>
              <a:t>of</a:t>
            </a:r>
            <a:r>
              <a:rPr lang="de-DE" kern="1200" dirty="0">
                <a:solidFill>
                  <a:schemeClr val="tx1"/>
                </a:solidFill>
                <a:latin typeface="Arial" charset="0"/>
              </a:rPr>
              <a:t> </a:t>
            </a:r>
            <a:r>
              <a:rPr lang="de-DE" kern="1200" dirty="0" err="1">
                <a:solidFill>
                  <a:schemeClr val="tx1"/>
                </a:solidFill>
                <a:latin typeface="Arial" charset="0"/>
              </a:rPr>
              <a:t>consumed</a:t>
            </a:r>
            <a:r>
              <a:rPr lang="de-DE" kern="1200" dirty="0">
                <a:solidFill>
                  <a:schemeClr val="tx1"/>
                </a:solidFill>
                <a:latin typeface="Arial" charset="0"/>
              </a:rPr>
              <a:t> </a:t>
            </a:r>
            <a:r>
              <a:rPr lang="de-DE" kern="1200" dirty="0" err="1">
                <a:solidFill>
                  <a:schemeClr val="tx1"/>
                </a:solidFill>
                <a:latin typeface="Arial" charset="0"/>
              </a:rPr>
              <a:t>alcoholic</a:t>
            </a:r>
            <a:r>
              <a:rPr lang="de-DE" kern="1200" dirty="0">
                <a:solidFill>
                  <a:schemeClr val="tx1"/>
                </a:solidFill>
                <a:latin typeface="Arial" charset="0"/>
              </a:rPr>
              <a:t> </a:t>
            </a:r>
            <a:r>
              <a:rPr lang="de-DE" kern="1200" dirty="0" err="1">
                <a:solidFill>
                  <a:schemeClr val="tx1"/>
                </a:solidFill>
                <a:latin typeface="Arial" charset="0"/>
              </a:rPr>
              <a:t>drinks</a:t>
            </a:r>
            <a:r>
              <a:rPr lang="de-DE" kern="1200" dirty="0">
                <a:solidFill>
                  <a:schemeClr val="tx1"/>
                </a:solidFill>
                <a:latin typeface="Arial" charset="0"/>
              </a:rPr>
              <a:t> at a </a:t>
            </a:r>
            <a:r>
              <a:rPr lang="de-DE" kern="1200" dirty="0" err="1">
                <a:solidFill>
                  <a:schemeClr val="tx1"/>
                </a:solidFill>
                <a:latin typeface="Arial" charset="0"/>
              </a:rPr>
              <a:t>single</a:t>
            </a:r>
            <a:r>
              <a:rPr lang="de-DE" kern="1200" dirty="0">
                <a:solidFill>
                  <a:schemeClr val="tx1"/>
                </a:solidFill>
                <a:latin typeface="Arial" charset="0"/>
              </a:rPr>
              <a:t> </a:t>
            </a:r>
            <a:r>
              <a:rPr lang="de-DE" kern="1200" dirty="0" err="1">
                <a:solidFill>
                  <a:schemeClr val="tx1"/>
                </a:solidFill>
                <a:latin typeface="Arial" charset="0"/>
              </a:rPr>
              <a:t>occasion</a:t>
            </a:r>
            <a:r>
              <a:rPr lang="de-DE" kern="1200" dirty="0">
                <a:solidFill>
                  <a:schemeClr val="tx1"/>
                </a:solidFill>
                <a:latin typeface="Arial" charset="0"/>
              </a:rPr>
              <a:t> </a:t>
            </a:r>
            <a:r>
              <a:rPr lang="de-DE" kern="1200" dirty="0" err="1">
                <a:solidFill>
                  <a:schemeClr val="tx1"/>
                </a:solidFill>
                <a:latin typeface="Arial" charset="0"/>
              </a:rPr>
              <a:t>as</a:t>
            </a:r>
            <a:r>
              <a:rPr lang="de-DE" kern="1200" dirty="0">
                <a:solidFill>
                  <a:schemeClr val="tx1"/>
                </a:solidFill>
                <a:latin typeface="Arial" charset="0"/>
              </a:rPr>
              <a:t> </a:t>
            </a:r>
            <a:r>
              <a:rPr lang="de-DE" kern="1200" dirty="0" err="1">
                <a:solidFill>
                  <a:schemeClr val="tx1"/>
                </a:solidFill>
                <a:latin typeface="Arial" charset="0"/>
              </a:rPr>
              <a:t>higher</a:t>
            </a:r>
            <a:r>
              <a:rPr lang="de-DE" kern="1200" dirty="0">
                <a:solidFill>
                  <a:schemeClr val="tx1"/>
                </a:solidFill>
                <a:latin typeface="Arial" charset="0"/>
              </a:rPr>
              <a:t> </a:t>
            </a:r>
            <a:r>
              <a:rPr lang="de-DE" kern="1200" dirty="0" err="1">
                <a:solidFill>
                  <a:schemeClr val="tx1"/>
                </a:solidFill>
                <a:latin typeface="Arial" charset="0"/>
              </a:rPr>
              <a:t>than</a:t>
            </a:r>
            <a:r>
              <a:rPr lang="de-DE" kern="1200" dirty="0">
                <a:solidFill>
                  <a:schemeClr val="tx1"/>
                </a:solidFill>
                <a:latin typeface="Arial" charset="0"/>
              </a:rPr>
              <a:t> </a:t>
            </a:r>
            <a:r>
              <a:rPr lang="de-DE" kern="1200" dirty="0" err="1">
                <a:solidFill>
                  <a:schemeClr val="tx1"/>
                </a:solidFill>
                <a:latin typeface="Arial" charset="0"/>
              </a:rPr>
              <a:t>their</a:t>
            </a:r>
            <a:r>
              <a:rPr lang="de-DE" kern="1200" dirty="0">
                <a:solidFill>
                  <a:schemeClr val="tx1"/>
                </a:solidFill>
                <a:latin typeface="Arial" charset="0"/>
              </a:rPr>
              <a:t> personal </a:t>
            </a:r>
            <a:r>
              <a:rPr lang="de-DE" kern="1200" dirty="0" err="1">
                <a:solidFill>
                  <a:schemeClr val="tx1"/>
                </a:solidFill>
                <a:latin typeface="Arial" charset="0"/>
              </a:rPr>
              <a:t>use</a:t>
            </a:r>
            <a:endParaRPr lang="de-DE" kern="1200" dirty="0">
              <a:solidFill>
                <a:schemeClr val="tx1"/>
              </a:solidFill>
              <a:latin typeface="Arial" charset="0"/>
            </a:endParaRPr>
          </a:p>
          <a:p>
            <a:pPr>
              <a:spcAft>
                <a:spcPts val="600"/>
              </a:spcAft>
            </a:pPr>
            <a:r>
              <a:rPr lang="de-DE" kern="1200" dirty="0">
                <a:solidFill>
                  <a:schemeClr val="tx1"/>
                </a:solidFill>
                <a:latin typeface="Arial" charset="0"/>
              </a:rPr>
              <a:t>74% </a:t>
            </a:r>
            <a:r>
              <a:rPr lang="de-DE" kern="1200" dirty="0" err="1">
                <a:solidFill>
                  <a:schemeClr val="tx1"/>
                </a:solidFill>
                <a:latin typeface="Arial" charset="0"/>
              </a:rPr>
              <a:t>of</a:t>
            </a:r>
            <a:r>
              <a:rPr lang="de-DE" kern="1200" dirty="0">
                <a:solidFill>
                  <a:schemeClr val="tx1"/>
                </a:solidFill>
                <a:latin typeface="Arial" charset="0"/>
              </a:rPr>
              <a:t> </a:t>
            </a:r>
            <a:r>
              <a:rPr lang="de-DE" kern="1200" dirty="0" err="1">
                <a:solidFill>
                  <a:schemeClr val="tx1"/>
                </a:solidFill>
                <a:latin typeface="Arial" charset="0"/>
              </a:rPr>
              <a:t>female</a:t>
            </a:r>
            <a:r>
              <a:rPr lang="de-DE" kern="1200" dirty="0">
                <a:solidFill>
                  <a:schemeClr val="tx1"/>
                </a:solidFill>
                <a:latin typeface="Arial" charset="0"/>
              </a:rPr>
              <a:t> and 61% </a:t>
            </a:r>
            <a:r>
              <a:rPr lang="de-DE" kern="1200" dirty="0" err="1">
                <a:solidFill>
                  <a:schemeClr val="tx1"/>
                </a:solidFill>
                <a:latin typeface="Arial" charset="0"/>
              </a:rPr>
              <a:t>of</a:t>
            </a:r>
            <a:r>
              <a:rPr lang="de-DE" kern="1200" dirty="0">
                <a:solidFill>
                  <a:schemeClr val="tx1"/>
                </a:solidFill>
                <a:latin typeface="Arial" charset="0"/>
              </a:rPr>
              <a:t> male </a:t>
            </a:r>
            <a:r>
              <a:rPr lang="de-DE" kern="1200" dirty="0" err="1">
                <a:solidFill>
                  <a:schemeClr val="tx1"/>
                </a:solidFill>
                <a:latin typeface="Arial" charset="0"/>
              </a:rPr>
              <a:t>students</a:t>
            </a:r>
            <a:r>
              <a:rPr lang="de-DE" kern="1200" dirty="0">
                <a:solidFill>
                  <a:schemeClr val="tx1"/>
                </a:solidFill>
                <a:latin typeface="Arial" charset="0"/>
              </a:rPr>
              <a:t> </a:t>
            </a:r>
            <a:r>
              <a:rPr lang="de-DE" kern="1200" dirty="0" err="1">
                <a:solidFill>
                  <a:schemeClr val="tx1"/>
                </a:solidFill>
                <a:latin typeface="Arial" charset="0"/>
              </a:rPr>
              <a:t>thought</a:t>
            </a:r>
            <a:r>
              <a:rPr lang="de-DE" kern="1200" dirty="0">
                <a:solidFill>
                  <a:schemeClr val="tx1"/>
                </a:solidFill>
                <a:latin typeface="Arial" charset="0"/>
              </a:rPr>
              <a:t> </a:t>
            </a:r>
            <a:r>
              <a:rPr lang="de-DE" kern="1200" dirty="0" err="1">
                <a:solidFill>
                  <a:schemeClr val="tx1"/>
                </a:solidFill>
                <a:latin typeface="Arial" charset="0"/>
              </a:rPr>
              <a:t>that</a:t>
            </a:r>
            <a:r>
              <a:rPr lang="de-DE" kern="1200" dirty="0">
                <a:solidFill>
                  <a:schemeClr val="tx1"/>
                </a:solidFill>
                <a:latin typeface="Arial" charset="0"/>
              </a:rPr>
              <a:t> </a:t>
            </a:r>
            <a:r>
              <a:rPr lang="de-DE" kern="1200" dirty="0" err="1">
                <a:solidFill>
                  <a:schemeClr val="tx1"/>
                </a:solidFill>
                <a:latin typeface="Arial" charset="0"/>
              </a:rPr>
              <a:t>their</a:t>
            </a:r>
            <a:r>
              <a:rPr lang="de-DE" kern="1200" dirty="0">
                <a:solidFill>
                  <a:schemeClr val="tx1"/>
                </a:solidFill>
                <a:latin typeface="Arial" charset="0"/>
              </a:rPr>
              <a:t> </a:t>
            </a:r>
            <a:r>
              <a:rPr lang="de-DE" kern="1200" dirty="0" err="1">
                <a:solidFill>
                  <a:schemeClr val="tx1"/>
                </a:solidFill>
                <a:latin typeface="Arial" charset="0"/>
              </a:rPr>
              <a:t>peers</a:t>
            </a:r>
            <a:r>
              <a:rPr lang="de-DE" kern="1200" dirty="0">
                <a:solidFill>
                  <a:schemeClr val="tx1"/>
                </a:solidFill>
                <a:latin typeface="Arial" charset="0"/>
              </a:rPr>
              <a:t> </a:t>
            </a:r>
            <a:r>
              <a:rPr lang="de-DE" kern="1200" dirty="0" err="1">
                <a:solidFill>
                  <a:schemeClr val="tx1"/>
                </a:solidFill>
                <a:latin typeface="Arial" charset="0"/>
              </a:rPr>
              <a:t>show</a:t>
            </a:r>
            <a:r>
              <a:rPr lang="de-DE" kern="1200" dirty="0">
                <a:solidFill>
                  <a:schemeClr val="tx1"/>
                </a:solidFill>
                <a:latin typeface="Arial" charset="0"/>
              </a:rPr>
              <a:t> a </a:t>
            </a:r>
            <a:r>
              <a:rPr lang="de-DE" kern="1200" dirty="0" err="1">
                <a:solidFill>
                  <a:schemeClr val="tx1"/>
                </a:solidFill>
                <a:latin typeface="Arial" charset="0"/>
              </a:rPr>
              <a:t>higher</a:t>
            </a:r>
            <a:r>
              <a:rPr lang="de-DE" kern="1200" dirty="0">
                <a:solidFill>
                  <a:schemeClr val="tx1"/>
                </a:solidFill>
                <a:latin typeface="Arial" charset="0"/>
              </a:rPr>
              <a:t> maximum </a:t>
            </a:r>
            <a:r>
              <a:rPr lang="de-DE" kern="1200" dirty="0" err="1">
                <a:solidFill>
                  <a:schemeClr val="tx1"/>
                </a:solidFill>
                <a:latin typeface="Arial" charset="0"/>
              </a:rPr>
              <a:t>use</a:t>
            </a:r>
            <a:r>
              <a:rPr lang="de-DE" kern="1200" dirty="0">
                <a:solidFill>
                  <a:schemeClr val="tx1"/>
                </a:solidFill>
                <a:latin typeface="Arial" charset="0"/>
              </a:rPr>
              <a:t> at a </a:t>
            </a:r>
            <a:r>
              <a:rPr lang="de-DE" kern="1200" dirty="0" err="1">
                <a:solidFill>
                  <a:schemeClr val="tx1"/>
                </a:solidFill>
                <a:latin typeface="Arial" charset="0"/>
              </a:rPr>
              <a:t>single</a:t>
            </a:r>
            <a:r>
              <a:rPr lang="de-DE" kern="1200" dirty="0">
                <a:solidFill>
                  <a:schemeClr val="tx1"/>
                </a:solidFill>
                <a:latin typeface="Arial" charset="0"/>
              </a:rPr>
              <a:t> </a:t>
            </a:r>
            <a:r>
              <a:rPr lang="de-DE" kern="1200" dirty="0" err="1">
                <a:solidFill>
                  <a:schemeClr val="tx1"/>
                </a:solidFill>
                <a:latin typeface="Arial" charset="0"/>
              </a:rPr>
              <a:t>drinking</a:t>
            </a:r>
            <a:r>
              <a:rPr lang="de-DE" kern="1200" dirty="0">
                <a:solidFill>
                  <a:schemeClr val="tx1"/>
                </a:solidFill>
                <a:latin typeface="Arial" charset="0"/>
              </a:rPr>
              <a:t> </a:t>
            </a:r>
            <a:r>
              <a:rPr lang="de-DE" kern="1200" dirty="0" err="1">
                <a:solidFill>
                  <a:schemeClr val="tx1"/>
                </a:solidFill>
                <a:latin typeface="Arial" charset="0"/>
              </a:rPr>
              <a:t>occasion</a:t>
            </a:r>
            <a:endParaRPr lang="de-DE" kern="1200" dirty="0">
              <a:solidFill>
                <a:schemeClr val="tx1"/>
              </a:solidFill>
              <a:latin typeface="Arial" charset="0"/>
            </a:endParaRPr>
          </a:p>
          <a:p>
            <a:pPr marL="88775" indent="0">
              <a:spcAft>
                <a:spcPts val="600"/>
              </a:spcAft>
              <a:buNone/>
            </a:pPr>
            <a:r>
              <a:rPr lang="de-DE" kern="1200" dirty="0">
                <a:solidFill>
                  <a:schemeClr val="tx1"/>
                </a:solidFill>
                <a:latin typeface="Arial" charset="0"/>
              </a:rPr>
              <a:t>Cannabis:</a:t>
            </a:r>
          </a:p>
          <a:p>
            <a:pPr>
              <a:spcAft>
                <a:spcPts val="600"/>
              </a:spcAft>
            </a:pPr>
            <a:r>
              <a:rPr lang="en-GB" altLang="en-US" dirty="0"/>
              <a:t>46% of students thought that the majority of their peers used cannabis more frequently than themselves</a:t>
            </a:r>
            <a:endParaRPr lang="de-DE" kern="1200" dirty="0">
              <a:solidFill>
                <a:schemeClr val="tx1"/>
              </a:solidFill>
              <a:latin typeface="Arial" charset="0"/>
            </a:endParaRPr>
          </a:p>
          <a:p>
            <a:pPr>
              <a:spcAft>
                <a:spcPts val="600"/>
              </a:spcAft>
            </a:pPr>
            <a:endParaRPr lang="de-DE" dirty="0"/>
          </a:p>
        </p:txBody>
      </p:sp>
      <p:sp>
        <p:nvSpPr>
          <p:cNvPr id="5" name="Titel 4"/>
          <p:cNvSpPr>
            <a:spLocks noGrp="1"/>
          </p:cNvSpPr>
          <p:nvPr>
            <p:ph type="title"/>
          </p:nvPr>
        </p:nvSpPr>
        <p:spPr/>
        <p:txBody>
          <a:bodyPr/>
          <a:lstStyle/>
          <a:p>
            <a:r>
              <a:rPr lang="de-DE" dirty="0" err="1"/>
              <a:t>Perceived</a:t>
            </a:r>
            <a:r>
              <a:rPr lang="de-DE" dirty="0"/>
              <a:t> </a:t>
            </a:r>
            <a:r>
              <a:rPr lang="de-DE" dirty="0" err="1"/>
              <a:t>peer</a:t>
            </a:r>
            <a:r>
              <a:rPr lang="de-DE" dirty="0"/>
              <a:t> vs. personal </a:t>
            </a:r>
            <a:r>
              <a:rPr lang="de-DE" dirty="0" err="1"/>
              <a:t>alcohol</a:t>
            </a:r>
            <a:r>
              <a:rPr lang="de-DE" dirty="0"/>
              <a:t> </a:t>
            </a:r>
            <a:r>
              <a:rPr lang="de-DE" dirty="0" err="1"/>
              <a:t>use</a:t>
            </a:r>
            <a:endParaRPr lang="en-US" dirty="0"/>
          </a:p>
        </p:txBody>
      </p:sp>
      <p:sp>
        <p:nvSpPr>
          <p:cNvPr id="7" name="Textplatzhalter 6"/>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534598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a:spLocks noGrp="1"/>
          </p:cNvSpPr>
          <p:nvPr>
            <p:ph idx="1"/>
          </p:nvPr>
        </p:nvSpPr>
        <p:spPr/>
        <p:txBody>
          <a:bodyPr/>
          <a:lstStyle/>
          <a:p>
            <a:pPr marL="88775" indent="0">
              <a:spcAft>
                <a:spcPts val="600"/>
              </a:spcAft>
              <a:buNone/>
            </a:pPr>
            <a:r>
              <a:rPr lang="en-US" dirty="0"/>
              <a:t>Perceptions of peers’ behavior were associated with corresponding personal use</a:t>
            </a:r>
          </a:p>
          <a:p>
            <a:pPr>
              <a:spcAft>
                <a:spcPts val="600"/>
              </a:spcAft>
            </a:pPr>
            <a:r>
              <a:rPr lang="en-US" dirty="0"/>
              <a:t>Average </a:t>
            </a:r>
            <a:r>
              <a:rPr lang="en-US" b="1" dirty="0"/>
              <a:t>number of alcoholic drinks </a:t>
            </a:r>
          </a:p>
          <a:p>
            <a:pPr marL="88775" indent="0">
              <a:spcAft>
                <a:spcPts val="600"/>
              </a:spcAft>
              <a:buNone/>
            </a:pPr>
            <a:r>
              <a:rPr lang="en-US" dirty="0"/>
              <a:t>	Students who perceived others to drink more 	alcohol were more likely to drink in average more 	than the majority of students </a:t>
            </a:r>
          </a:p>
          <a:p>
            <a:pPr marL="88775" indent="0">
              <a:spcAft>
                <a:spcPts val="600"/>
              </a:spcAft>
              <a:buNone/>
            </a:pPr>
            <a:r>
              <a:rPr lang="en-US" dirty="0"/>
              <a:t>	</a:t>
            </a:r>
            <a:r>
              <a:rPr lang="en-US" dirty="0" err="1"/>
              <a:t>OR</a:t>
            </a:r>
            <a:r>
              <a:rPr lang="en-US" baseline="-25000" dirty="0" err="1"/>
              <a:t>Female</a:t>
            </a:r>
            <a:r>
              <a:rPr lang="en-US" dirty="0"/>
              <a:t>: </a:t>
            </a:r>
            <a:r>
              <a:rPr lang="en-US" b="1" dirty="0"/>
              <a:t>1.64 </a:t>
            </a:r>
            <a:r>
              <a:rPr lang="en-US" dirty="0"/>
              <a:t>(95% CI: 1.55-1.75)</a:t>
            </a:r>
          </a:p>
          <a:p>
            <a:pPr marL="88775" indent="0">
              <a:spcAft>
                <a:spcPts val="600"/>
              </a:spcAft>
              <a:buNone/>
            </a:pPr>
            <a:r>
              <a:rPr lang="en-US" dirty="0"/>
              <a:t>	</a:t>
            </a:r>
            <a:r>
              <a:rPr lang="en-US" dirty="0" err="1"/>
              <a:t>OR</a:t>
            </a:r>
            <a:r>
              <a:rPr lang="en-US" baseline="-25000" dirty="0" err="1"/>
              <a:t>Male</a:t>
            </a:r>
            <a:r>
              <a:rPr lang="en-US" dirty="0"/>
              <a:t>: </a:t>
            </a:r>
            <a:r>
              <a:rPr lang="de-DE" b="1" dirty="0">
                <a:cs typeface="Helvetica" panose="020B0604020202020204" pitchFamily="34" charset="0"/>
              </a:rPr>
              <a:t>1.72 </a:t>
            </a:r>
            <a:r>
              <a:rPr lang="de-DE" dirty="0">
                <a:cs typeface="Helvetica" panose="020B0604020202020204" pitchFamily="34" charset="0"/>
              </a:rPr>
              <a:t>(</a:t>
            </a:r>
            <a:r>
              <a:rPr lang="en-US" dirty="0"/>
              <a:t>95% CI: </a:t>
            </a:r>
            <a:r>
              <a:rPr lang="de-DE" dirty="0">
                <a:cs typeface="Helvetica" panose="020B0604020202020204" pitchFamily="34" charset="0"/>
              </a:rPr>
              <a:t>1.61-1.83)</a:t>
            </a:r>
            <a:r>
              <a:rPr lang="en-US" dirty="0"/>
              <a:t> </a:t>
            </a:r>
          </a:p>
          <a:p>
            <a:pPr>
              <a:spcAft>
                <a:spcPts val="600"/>
              </a:spcAft>
            </a:pPr>
            <a:r>
              <a:rPr lang="en-US" b="1" dirty="0"/>
              <a:t>Cannabis use:</a:t>
            </a:r>
          </a:p>
          <a:p>
            <a:pPr marL="88775" indent="0">
              <a:spcAft>
                <a:spcPts val="600"/>
              </a:spcAft>
              <a:buNone/>
            </a:pPr>
            <a:r>
              <a:rPr lang="en-US" dirty="0"/>
              <a:t>	Perception that majority of peers used cannabis at	least once in their life: OR </a:t>
            </a:r>
            <a:r>
              <a:rPr lang="en-US" b="1" dirty="0"/>
              <a:t>1.63</a:t>
            </a:r>
            <a:r>
              <a:rPr lang="en-US" dirty="0"/>
              <a:t> (95% CI: 1.52-1.74)</a:t>
            </a:r>
          </a:p>
          <a:p>
            <a:endParaRPr lang="en-US" dirty="0"/>
          </a:p>
        </p:txBody>
      </p:sp>
      <p:sp>
        <p:nvSpPr>
          <p:cNvPr id="3" name="Titel 2"/>
          <p:cNvSpPr>
            <a:spLocks noGrp="1"/>
          </p:cNvSpPr>
          <p:nvPr>
            <p:ph type="title"/>
          </p:nvPr>
        </p:nvSpPr>
        <p:spPr/>
        <p:txBody>
          <a:bodyPr/>
          <a:lstStyle/>
          <a:p>
            <a:r>
              <a:rPr lang="de-DE" sz="2400" dirty="0" err="1"/>
              <a:t>Perceived</a:t>
            </a:r>
            <a:r>
              <a:rPr lang="de-DE" sz="2400" dirty="0"/>
              <a:t> </a:t>
            </a:r>
            <a:r>
              <a:rPr lang="de-DE" sz="2400" dirty="0" err="1"/>
              <a:t>peer</a:t>
            </a:r>
            <a:r>
              <a:rPr lang="de-DE" sz="2400" dirty="0"/>
              <a:t> and personal </a:t>
            </a:r>
            <a:r>
              <a:rPr lang="de-DE" sz="2400" dirty="0" err="1"/>
              <a:t>substance</a:t>
            </a:r>
            <a:r>
              <a:rPr lang="de-DE" sz="2400" dirty="0"/>
              <a:t> </a:t>
            </a:r>
            <a:r>
              <a:rPr lang="de-DE" sz="2400" dirty="0" err="1"/>
              <a:t>use</a:t>
            </a:r>
            <a:endParaRPr lang="en-US" sz="2400" dirty="0"/>
          </a:p>
        </p:txBody>
      </p:sp>
      <p:sp>
        <p:nvSpPr>
          <p:cNvPr id="9" name="Textplatzhalter 8"/>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396862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en-GB" altLang="en-US" dirty="0"/>
              <a:t>German students show self-other discrepancies regarding the alcohol and cannabis use of their same sex peers</a:t>
            </a:r>
          </a:p>
          <a:p>
            <a:r>
              <a:rPr lang="en-GB" altLang="en-US" dirty="0"/>
              <a:t>Perceived norms significantly predict personal alcohol and cannabis consumption </a:t>
            </a:r>
          </a:p>
          <a:p>
            <a:pPr marL="88775" indent="0">
              <a:buNone/>
            </a:pPr>
            <a:endParaRPr lang="en-GB" altLang="en-US" dirty="0"/>
          </a:p>
        </p:txBody>
      </p:sp>
      <p:sp>
        <p:nvSpPr>
          <p:cNvPr id="3" name="Titel 2"/>
          <p:cNvSpPr>
            <a:spLocks noGrp="1"/>
          </p:cNvSpPr>
          <p:nvPr>
            <p:ph type="title"/>
          </p:nvPr>
        </p:nvSpPr>
        <p:spPr/>
        <p:txBody>
          <a:bodyPr/>
          <a:lstStyle/>
          <a:p>
            <a:r>
              <a:rPr lang="de-DE" dirty="0" err="1"/>
              <a:t>Conclusion</a:t>
            </a:r>
            <a:endParaRPr lang="en-US" dirty="0"/>
          </a:p>
        </p:txBody>
      </p:sp>
      <p:sp>
        <p:nvSpPr>
          <p:cNvPr id="4" name="Textplatzhalt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2329166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a:xfrm>
            <a:off x="-252536" y="188640"/>
            <a:ext cx="8856984" cy="720000"/>
          </a:xfrm>
        </p:spPr>
        <p:txBody>
          <a:bodyPr/>
          <a:lstStyle/>
          <a:p>
            <a:r>
              <a:rPr lang="de-DE" b="1" dirty="0">
                <a:latin typeface="Helvetica" panose="020B0604020202020204" pitchFamily="34" charset="0"/>
              </a:rPr>
              <a:t>ISPI (Internet, </a:t>
            </a:r>
            <a:r>
              <a:rPr lang="de-DE" b="1" dirty="0" err="1">
                <a:latin typeface="Helvetica" panose="020B0604020202020204" pitchFamily="34" charset="0"/>
              </a:rPr>
              <a:t>Students</a:t>
            </a:r>
            <a:r>
              <a:rPr lang="de-DE" b="1" dirty="0">
                <a:latin typeface="Helvetica" panose="020B0604020202020204" pitchFamily="34" charset="0"/>
              </a:rPr>
              <a:t>, Peers &amp; Intervention) </a:t>
            </a:r>
          </a:p>
        </p:txBody>
      </p:sp>
      <p:sp>
        <p:nvSpPr>
          <p:cNvPr id="4" name="Textplatzhalter 3"/>
          <p:cNvSpPr>
            <a:spLocks noGrp="1"/>
          </p:cNvSpPr>
          <p:nvPr>
            <p:ph type="body" sz="quarter" idx="10"/>
          </p:nvPr>
        </p:nvSpPr>
        <p:spPr/>
        <p:txBody>
          <a:bodyPr>
            <a:normAutofit fontScale="92500" lnSpcReduction="10000"/>
          </a:bodyPr>
          <a:lstStyle/>
          <a:p>
            <a:endParaRPr lang="de-DE"/>
          </a:p>
        </p:txBody>
      </p:sp>
      <p:pic>
        <p:nvPicPr>
          <p:cNvPr id="1026" name="Picture 2" descr="G:\DIOS\Ablage\Vorträge\Feedback_Menge_Cannabi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68760"/>
            <a:ext cx="9144000" cy="547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1383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endParaRPr lang="de-DE"/>
          </a:p>
        </p:txBody>
      </p:sp>
      <p:sp>
        <p:nvSpPr>
          <p:cNvPr id="3" name="Titel 2"/>
          <p:cNvSpPr>
            <a:spLocks noGrp="1"/>
          </p:cNvSpPr>
          <p:nvPr>
            <p:ph type="title"/>
          </p:nvPr>
        </p:nvSpPr>
        <p:spPr>
          <a:xfrm>
            <a:off x="-252536" y="188640"/>
            <a:ext cx="8856984" cy="720000"/>
          </a:xfrm>
        </p:spPr>
        <p:txBody>
          <a:bodyPr/>
          <a:lstStyle/>
          <a:p>
            <a:r>
              <a:rPr lang="de-DE" b="1" dirty="0">
                <a:latin typeface="Helvetica" panose="020B0604020202020204" pitchFamily="34" charset="0"/>
              </a:rPr>
              <a:t>ISPI (Internet, </a:t>
            </a:r>
            <a:r>
              <a:rPr lang="de-DE" b="1" dirty="0" err="1">
                <a:latin typeface="Helvetica" panose="020B0604020202020204" pitchFamily="34" charset="0"/>
              </a:rPr>
              <a:t>Students</a:t>
            </a:r>
            <a:r>
              <a:rPr lang="de-DE" b="1" dirty="0">
                <a:latin typeface="Helvetica" panose="020B0604020202020204" pitchFamily="34" charset="0"/>
              </a:rPr>
              <a:t>, Peers &amp; Intervention) </a:t>
            </a:r>
          </a:p>
        </p:txBody>
      </p:sp>
      <p:sp>
        <p:nvSpPr>
          <p:cNvPr id="4" name="Textplatzhalter 3"/>
          <p:cNvSpPr>
            <a:spLocks noGrp="1"/>
          </p:cNvSpPr>
          <p:nvPr>
            <p:ph type="body" sz="quarter" idx="10"/>
          </p:nvPr>
        </p:nvSpPr>
        <p:spPr/>
        <p:txBody>
          <a:bodyPr>
            <a:normAutofit fontScale="92500" lnSpcReduction="10000"/>
          </a:bodyPr>
          <a:lstStyle/>
          <a:p>
            <a:endParaRPr lang="de-DE"/>
          </a:p>
        </p:txBody>
      </p:sp>
      <p:pic>
        <p:nvPicPr>
          <p:cNvPr id="1026" name="Picture 2" descr="G:\DIOS\Ablage\Vorträge\Feedback_Menge_Cannabi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4824" y="-2979712"/>
            <a:ext cx="15452069" cy="924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4634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normAutofit/>
          </a:bodyPr>
          <a:lstStyle/>
          <a:p>
            <a:r>
              <a:rPr lang="en-GB" altLang="en-US" dirty="0">
                <a:latin typeface="Helvetica" panose="020B0604020202020204" pitchFamily="34" charset="0"/>
                <a:cs typeface="Helvetica" panose="020B0604020202020204" pitchFamily="34" charset="0"/>
              </a:rPr>
              <a:t>German students show self-other discrepancies regarding the alcohol and cannabis use of their same sex peers</a:t>
            </a:r>
          </a:p>
          <a:p>
            <a:r>
              <a:rPr lang="en-GB" altLang="en-US" dirty="0">
                <a:latin typeface="Helvetica" panose="020B0604020202020204" pitchFamily="34" charset="0"/>
                <a:cs typeface="Helvetica" panose="020B0604020202020204" pitchFamily="34" charset="0"/>
              </a:rPr>
              <a:t>Perceived norms are significantly associated with personal alcohol and cannabis consumption </a:t>
            </a:r>
          </a:p>
          <a:p>
            <a:pPr marL="88775" indent="0">
              <a:buNone/>
            </a:pPr>
            <a:endParaRPr lang="en-GB" altLang="en-US" dirty="0">
              <a:latin typeface="Helvetica" panose="020B0604020202020204" pitchFamily="34" charset="0"/>
              <a:cs typeface="Helvetica" panose="020B0604020202020204" pitchFamily="34" charset="0"/>
            </a:endParaRPr>
          </a:p>
          <a:p>
            <a:r>
              <a:rPr lang="en-NZ" altLang="en-US" b="1" dirty="0">
                <a:latin typeface="Helvetica" panose="020B0604020202020204" pitchFamily="34" charset="0"/>
                <a:cs typeface="Helvetica" panose="020B0604020202020204" pitchFamily="34" charset="0"/>
              </a:rPr>
              <a:t>OUTLOOK: </a:t>
            </a:r>
            <a:r>
              <a:rPr lang="en-NZ" altLang="en-US" dirty="0">
                <a:latin typeface="Helvetica" panose="020B0604020202020204" pitchFamily="34" charset="0"/>
                <a:cs typeface="Helvetica" panose="020B0604020202020204" pitchFamily="34" charset="0"/>
              </a:rPr>
              <a:t>INSIST suggests beneficial effects of a ‘social norms’ feedback on alcohol and cannabis consumption (but not on tobacco use)</a:t>
            </a:r>
          </a:p>
          <a:p>
            <a:r>
              <a:rPr lang="en-NZ" altLang="en-US" dirty="0">
                <a:latin typeface="Helvetica" panose="020B0604020202020204" pitchFamily="34" charset="0"/>
                <a:cs typeface="Helvetica" panose="020B0604020202020204" pitchFamily="34" charset="0"/>
              </a:rPr>
              <a:t>Subsequent DIOS-project: </a:t>
            </a:r>
            <a:r>
              <a:rPr lang="en-US" dirty="0">
                <a:latin typeface="Helvetica" panose="020B0604020202020204" pitchFamily="34" charset="0"/>
                <a:cs typeface="Helvetica" panose="020B0604020202020204" pitchFamily="34" charset="0"/>
              </a:rPr>
              <a:t>Development of stakeholder networks in favor of implementing and maintaining web-based ‘social norms’ interventions at more universities </a:t>
            </a:r>
            <a:r>
              <a:rPr lang="en-US" dirty="0">
                <a:latin typeface="Helvetica" panose="020B0604020202020204" pitchFamily="34" charset="0"/>
                <a:cs typeface="Helvetica" panose="020B0604020202020204" pitchFamily="34" charset="0"/>
                <a:sym typeface="Wingdings" panose="05000000000000000000" pitchFamily="2" charset="2"/>
              </a:rPr>
              <a:t> also presented here at LX Addiction</a:t>
            </a:r>
            <a:endParaRPr lang="en-US" dirty="0">
              <a:latin typeface="Helvetica" panose="020B0604020202020204" pitchFamily="34" charset="0"/>
              <a:cs typeface="Helvetica" panose="020B0604020202020204" pitchFamily="34" charset="0"/>
            </a:endParaRPr>
          </a:p>
          <a:p>
            <a:endParaRPr lang="en-US" dirty="0"/>
          </a:p>
        </p:txBody>
      </p:sp>
      <p:sp>
        <p:nvSpPr>
          <p:cNvPr id="3" name="Titel 2"/>
          <p:cNvSpPr>
            <a:spLocks noGrp="1"/>
          </p:cNvSpPr>
          <p:nvPr>
            <p:ph type="title"/>
          </p:nvPr>
        </p:nvSpPr>
        <p:spPr/>
        <p:txBody>
          <a:bodyPr/>
          <a:lstStyle/>
          <a:p>
            <a:r>
              <a:rPr lang="de-DE" b="1" dirty="0" err="1">
                <a:latin typeface="Helvetica" panose="020B0604020202020204" pitchFamily="34" charset="0"/>
                <a:cs typeface="Helvetica" panose="020B0604020202020204" pitchFamily="34" charset="0"/>
              </a:rPr>
              <a:t>Conclusion</a:t>
            </a:r>
            <a:endParaRPr lang="en-US" b="1" dirty="0">
              <a:latin typeface="Helvetica" panose="020B0604020202020204" pitchFamily="34" charset="0"/>
              <a:cs typeface="Helvetica" panose="020B0604020202020204" pitchFamily="34" charset="0"/>
            </a:endParaRPr>
          </a:p>
        </p:txBody>
      </p:sp>
      <p:sp>
        <p:nvSpPr>
          <p:cNvPr id="4" name="Textplatzhalter 3"/>
          <p:cNvSpPr>
            <a:spLocks noGrp="1"/>
          </p:cNvSpPr>
          <p:nvPr>
            <p:ph type="body" sz="quarter" idx="10"/>
          </p:nvPr>
        </p:nvSpPr>
        <p:spPr/>
        <p:txBody>
          <a:bodyPr>
            <a:normAutofit fontScale="92500" lnSpcReduction="10000"/>
          </a:bodyPr>
          <a:lstStyle/>
          <a:p>
            <a:endParaRPr lang="en-US"/>
          </a:p>
        </p:txBody>
      </p:sp>
    </p:spTree>
    <p:extLst>
      <p:ext uri="{BB962C8B-B14F-4D97-AF65-F5344CB8AC3E}">
        <p14:creationId xmlns:p14="http://schemas.microsoft.com/office/powerpoint/2010/main" val="1508429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a:xfrm>
            <a:off x="540000" y="404664"/>
            <a:ext cx="8064000" cy="1800000"/>
          </a:xfrm>
        </p:spPr>
        <p:txBody>
          <a:bodyPr/>
          <a:lstStyle/>
          <a:p>
            <a:br>
              <a:rPr lang="de-DE" dirty="0"/>
            </a:br>
            <a:r>
              <a:rPr lang="de-DE" dirty="0" err="1"/>
              <a:t>Thank</a:t>
            </a:r>
            <a:r>
              <a:rPr lang="de-DE" dirty="0"/>
              <a:t> </a:t>
            </a:r>
            <a:r>
              <a:rPr lang="de-DE" dirty="0" err="1"/>
              <a:t>you</a:t>
            </a:r>
            <a:r>
              <a:rPr lang="de-DE" dirty="0"/>
              <a:t> </a:t>
            </a:r>
            <a:r>
              <a:rPr lang="de-DE" dirty="0" err="1"/>
              <a:t>for</a:t>
            </a:r>
            <a:r>
              <a:rPr lang="de-DE" dirty="0"/>
              <a:t> </a:t>
            </a:r>
            <a:r>
              <a:rPr lang="de-DE" dirty="0" err="1"/>
              <a:t>your</a:t>
            </a:r>
            <a:r>
              <a:rPr lang="de-DE" dirty="0"/>
              <a:t> </a:t>
            </a:r>
            <a:r>
              <a:rPr lang="de-DE" dirty="0" err="1"/>
              <a:t>attention</a:t>
            </a:r>
            <a:r>
              <a:rPr lang="de-DE" dirty="0"/>
              <a:t>!</a:t>
            </a:r>
            <a:br>
              <a:rPr lang="de-DE" dirty="0"/>
            </a:br>
            <a:br>
              <a:rPr lang="de-DE" dirty="0"/>
            </a:br>
            <a:endParaRPr lang="en-US" sz="2000" dirty="0"/>
          </a:p>
        </p:txBody>
      </p:sp>
      <p:sp>
        <p:nvSpPr>
          <p:cNvPr id="5" name="Textplatzhalter 4"/>
          <p:cNvSpPr>
            <a:spLocks noGrp="1"/>
          </p:cNvSpPr>
          <p:nvPr>
            <p:ph type="body" sz="quarter" idx="10"/>
          </p:nvPr>
        </p:nvSpPr>
        <p:spPr/>
        <p:txBody>
          <a:bodyPr/>
          <a:lstStyle/>
          <a:p>
            <a:r>
              <a:rPr lang="de-DE" dirty="0"/>
              <a:t>Dr. Stefanie Helmer</a:t>
            </a:r>
            <a:endParaRPr lang="en-US" dirty="0"/>
          </a:p>
        </p:txBody>
      </p:sp>
      <p:sp>
        <p:nvSpPr>
          <p:cNvPr id="6" name="Textplatzhalter 5"/>
          <p:cNvSpPr>
            <a:spLocks noGrp="1"/>
          </p:cNvSpPr>
          <p:nvPr>
            <p:ph type="body" sz="quarter" idx="11"/>
          </p:nvPr>
        </p:nvSpPr>
        <p:spPr/>
        <p:txBody>
          <a:bodyPr/>
          <a:lstStyle/>
          <a:p>
            <a:r>
              <a:rPr lang="de-DE" dirty="0"/>
              <a:t>helmer@leibniz-bips.de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772816"/>
            <a:ext cx="1647825"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2457451"/>
            <a:ext cx="1609725" cy="657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871" y="1782341"/>
            <a:ext cx="1676400"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2700338"/>
            <a:ext cx="1638300" cy="828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34497" y="1690688"/>
            <a:ext cx="1800225"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5759" y="3405188"/>
            <a:ext cx="1628775" cy="71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34609" y="3205162"/>
            <a:ext cx="1790700" cy="1114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13923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6"/>
          <p:cNvGraphicFramePr>
            <a:graphicFrameLocks noGrp="1"/>
          </p:cNvGraphicFramePr>
          <p:nvPr>
            <p:ph idx="1"/>
            <p:extLst>
              <p:ext uri="{D42A27DB-BD31-4B8C-83A1-F6EECF244321}">
                <p14:modId xmlns:p14="http://schemas.microsoft.com/office/powerpoint/2010/main" val="2586004284"/>
              </p:ext>
            </p:extLst>
          </p:nvPr>
        </p:nvGraphicFramePr>
        <p:xfrm>
          <a:off x="899592" y="1472427"/>
          <a:ext cx="6984776" cy="3456383"/>
        </p:xfrm>
        <a:graphic>
          <a:graphicData uri="http://schemas.openxmlformats.org/drawingml/2006/table">
            <a:tbl>
              <a:tblPr>
                <a:tableStyleId>{0E3FDE45-AF77-4B5C-9715-49D594BDF05E}</a:tableStyleId>
              </a:tblPr>
              <a:tblGrid>
                <a:gridCol w="1077288">
                  <a:extLst>
                    <a:ext uri="{9D8B030D-6E8A-4147-A177-3AD203B41FA5}">
                      <a16:colId xmlns:a16="http://schemas.microsoft.com/office/drawing/2014/main" val="20000"/>
                    </a:ext>
                  </a:extLst>
                </a:gridCol>
                <a:gridCol w="726614">
                  <a:extLst>
                    <a:ext uri="{9D8B030D-6E8A-4147-A177-3AD203B41FA5}">
                      <a16:colId xmlns:a16="http://schemas.microsoft.com/office/drawing/2014/main" val="20001"/>
                    </a:ext>
                  </a:extLst>
                </a:gridCol>
                <a:gridCol w="863479">
                  <a:extLst>
                    <a:ext uri="{9D8B030D-6E8A-4147-A177-3AD203B41FA5}">
                      <a16:colId xmlns:a16="http://schemas.microsoft.com/office/drawing/2014/main" val="20002"/>
                    </a:ext>
                  </a:extLst>
                </a:gridCol>
                <a:gridCol w="863479">
                  <a:extLst>
                    <a:ext uri="{9D8B030D-6E8A-4147-A177-3AD203B41FA5}">
                      <a16:colId xmlns:a16="http://schemas.microsoft.com/office/drawing/2014/main" val="20003"/>
                    </a:ext>
                  </a:extLst>
                </a:gridCol>
                <a:gridCol w="863479">
                  <a:extLst>
                    <a:ext uri="{9D8B030D-6E8A-4147-A177-3AD203B41FA5}">
                      <a16:colId xmlns:a16="http://schemas.microsoft.com/office/drawing/2014/main" val="20004"/>
                    </a:ext>
                  </a:extLst>
                </a:gridCol>
                <a:gridCol w="863479">
                  <a:extLst>
                    <a:ext uri="{9D8B030D-6E8A-4147-A177-3AD203B41FA5}">
                      <a16:colId xmlns:a16="http://schemas.microsoft.com/office/drawing/2014/main" val="20005"/>
                    </a:ext>
                  </a:extLst>
                </a:gridCol>
                <a:gridCol w="863479">
                  <a:extLst>
                    <a:ext uri="{9D8B030D-6E8A-4147-A177-3AD203B41FA5}">
                      <a16:colId xmlns:a16="http://schemas.microsoft.com/office/drawing/2014/main" val="20006"/>
                    </a:ext>
                  </a:extLst>
                </a:gridCol>
                <a:gridCol w="863479">
                  <a:extLst>
                    <a:ext uri="{9D8B030D-6E8A-4147-A177-3AD203B41FA5}">
                      <a16:colId xmlns:a16="http://schemas.microsoft.com/office/drawing/2014/main" val="20007"/>
                    </a:ext>
                  </a:extLst>
                </a:gridCol>
              </a:tblGrid>
              <a:tr h="453650">
                <a:tc rowSpan="2">
                  <a:txBody>
                    <a:bodyPr/>
                    <a:lstStyle/>
                    <a:p>
                      <a:pPr algn="ctr" fontAlgn="ctr"/>
                      <a:r>
                        <a:rPr lang="de-DE" sz="1200" u="none" strike="noStrike" dirty="0" err="1">
                          <a:effectLst/>
                          <a:latin typeface="Helvetica" panose="020B0604020202020204" pitchFamily="34" charset="0"/>
                          <a:cs typeface="Helvetica" panose="020B0604020202020204" pitchFamily="34" charset="0"/>
                        </a:rPr>
                        <a:t>Frequency</a:t>
                      </a:r>
                      <a:r>
                        <a:rPr lang="de-DE" sz="1200" u="none" strike="noStrike" dirty="0">
                          <a:effectLst/>
                          <a:latin typeface="Helvetica" panose="020B0604020202020204" pitchFamily="34" charset="0"/>
                          <a:cs typeface="Helvetica" panose="020B0604020202020204" pitchFamily="34" charset="0"/>
                        </a:rPr>
                        <a:t> </a:t>
                      </a:r>
                      <a:r>
                        <a:rPr lang="de-DE" sz="1200" u="none" strike="noStrike" dirty="0" err="1">
                          <a:effectLst/>
                          <a:latin typeface="Helvetica" panose="020B0604020202020204" pitchFamily="34" charset="0"/>
                          <a:cs typeface="Helvetica" panose="020B0604020202020204" pitchFamily="34" charset="0"/>
                        </a:rPr>
                        <a:t>of</a:t>
                      </a:r>
                      <a:r>
                        <a:rPr lang="de-DE" sz="1200" u="none" strike="noStrike" dirty="0">
                          <a:effectLst/>
                          <a:latin typeface="Helvetica" panose="020B0604020202020204" pitchFamily="34" charset="0"/>
                          <a:cs typeface="Helvetica" panose="020B0604020202020204" pitchFamily="34" charset="0"/>
                        </a:rPr>
                        <a:t> </a:t>
                      </a:r>
                      <a:r>
                        <a:rPr lang="de-DE" sz="1200" u="none" strike="noStrike" dirty="0" err="1">
                          <a:effectLst/>
                          <a:latin typeface="Helvetica" panose="020B0604020202020204" pitchFamily="34" charset="0"/>
                          <a:cs typeface="Helvetica" panose="020B0604020202020204" pitchFamily="34" charset="0"/>
                        </a:rPr>
                        <a:t>Consumption</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dirty="0">
                          <a:effectLst/>
                          <a:latin typeface="Helvetica" panose="020B0604020202020204" pitchFamily="34" charset="0"/>
                          <a:cs typeface="Helvetica" panose="020B0604020202020204" pitchFamily="34" charset="0"/>
                        </a:rPr>
                        <a:t> </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gridSpan="3">
                  <a:txBody>
                    <a:bodyPr/>
                    <a:lstStyle/>
                    <a:p>
                      <a:pPr algn="ctr" fontAlgn="ctr"/>
                      <a:r>
                        <a:rPr lang="en-US" sz="1200" b="1" u="none" strike="noStrike" dirty="0">
                          <a:effectLst/>
                          <a:latin typeface="Helvetica" panose="020B0604020202020204" pitchFamily="34" charset="0"/>
                          <a:cs typeface="Helvetica" panose="020B0604020202020204" pitchFamily="34" charset="0"/>
                        </a:rPr>
                        <a:t>Control</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hMerge="1">
                  <a:txBody>
                    <a:bodyPr/>
                    <a:lstStyle/>
                    <a:p>
                      <a:endParaRPr lang="en-US"/>
                    </a:p>
                  </a:txBody>
                  <a:tcPr/>
                </a:tc>
                <a:tc hMerge="1">
                  <a:txBody>
                    <a:bodyPr/>
                    <a:lstStyle/>
                    <a:p>
                      <a:endParaRPr lang="en-US"/>
                    </a:p>
                  </a:txBody>
                  <a:tcPr/>
                </a:tc>
                <a:tc gridSpan="3">
                  <a:txBody>
                    <a:bodyPr/>
                    <a:lstStyle/>
                    <a:p>
                      <a:pPr algn="ctr" fontAlgn="ctr"/>
                      <a:r>
                        <a:rPr lang="en-US" sz="1200" b="1" u="none" strike="noStrike" dirty="0">
                          <a:effectLst/>
                          <a:latin typeface="Helvetica" panose="020B0604020202020204" pitchFamily="34" charset="0"/>
                          <a:cs typeface="Helvetica" panose="020B0604020202020204" pitchFamily="34" charset="0"/>
                        </a:rPr>
                        <a:t>Intervention</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91277">
                <a:tc vMerge="1">
                  <a:txBody>
                    <a:bodyPr/>
                    <a:lstStyle/>
                    <a:p>
                      <a:endParaRPr lang="en-US"/>
                    </a:p>
                  </a:txBody>
                  <a:tcPr/>
                </a:tc>
                <a:tc>
                  <a:txBody>
                    <a:bodyPr/>
                    <a:lstStyle/>
                    <a:p>
                      <a:pPr algn="ctr" fontAlgn="ctr"/>
                      <a:r>
                        <a:rPr lang="en-US" sz="1200" b="1" u="none" strike="noStrike" dirty="0">
                          <a:effectLst/>
                          <a:latin typeface="Helvetica" panose="020B0604020202020204" pitchFamily="34" charset="0"/>
                          <a:cs typeface="Helvetica" panose="020B0604020202020204" pitchFamily="34" charset="0"/>
                        </a:rPr>
                        <a:t>T1</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Not in </a:t>
                      </a:r>
                      <a:r>
                        <a:rPr lang="de-DE" sz="1200" u="none" strike="noStrike" dirty="0" err="1">
                          <a:effectLst/>
                          <a:latin typeface="Helvetica" panose="020B0604020202020204" pitchFamily="34" charset="0"/>
                          <a:cs typeface="Helvetica" panose="020B0604020202020204" pitchFamily="34" charset="0"/>
                        </a:rPr>
                        <a:t>the</a:t>
                      </a:r>
                      <a:r>
                        <a:rPr lang="de-DE" sz="1200" u="none" strike="noStrike" dirty="0">
                          <a:effectLst/>
                          <a:latin typeface="Helvetica" panose="020B0604020202020204" pitchFamily="34" charset="0"/>
                          <a:cs typeface="Helvetica" panose="020B0604020202020204" pitchFamily="34" charset="0"/>
                        </a:rPr>
                        <a:t> last 2 </a:t>
                      </a:r>
                      <a:r>
                        <a:rPr lang="de-DE" sz="1200" u="none" strike="noStrike" dirty="0" err="1">
                          <a:effectLst/>
                          <a:latin typeface="Helvetica" panose="020B0604020202020204" pitchFamily="34" charset="0"/>
                          <a:cs typeface="Helvetica" panose="020B0604020202020204" pitchFamily="34" charset="0"/>
                        </a:rPr>
                        <a:t>months</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1-4x/</a:t>
                      </a:r>
                      <a:r>
                        <a:rPr lang="de-DE" sz="1200" u="none" strike="noStrike" dirty="0" err="1">
                          <a:effectLst/>
                          <a:latin typeface="Helvetica" panose="020B0604020202020204" pitchFamily="34" charset="0"/>
                          <a:cs typeface="Helvetica" panose="020B0604020202020204" pitchFamily="34" charset="0"/>
                        </a:rPr>
                        <a:t>month</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At least 1x/</a:t>
                      </a:r>
                      <a:r>
                        <a:rPr lang="de-DE" sz="1200" u="none" strike="noStrike" dirty="0" err="1">
                          <a:effectLst/>
                          <a:latin typeface="Helvetica" panose="020B0604020202020204" pitchFamily="34" charset="0"/>
                          <a:cs typeface="Helvetica" panose="020B0604020202020204" pitchFamily="34" charset="0"/>
                        </a:rPr>
                        <a:t>week</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Not in </a:t>
                      </a:r>
                      <a:r>
                        <a:rPr lang="de-DE" sz="1200" u="none" strike="noStrike" dirty="0" err="1">
                          <a:effectLst/>
                          <a:latin typeface="Helvetica" panose="020B0604020202020204" pitchFamily="34" charset="0"/>
                          <a:cs typeface="Helvetica" panose="020B0604020202020204" pitchFamily="34" charset="0"/>
                        </a:rPr>
                        <a:t>the</a:t>
                      </a:r>
                      <a:r>
                        <a:rPr lang="de-DE" sz="1200" u="none" strike="noStrike" dirty="0">
                          <a:effectLst/>
                          <a:latin typeface="Helvetica" panose="020B0604020202020204" pitchFamily="34" charset="0"/>
                          <a:cs typeface="Helvetica" panose="020B0604020202020204" pitchFamily="34" charset="0"/>
                        </a:rPr>
                        <a:t> last 2 </a:t>
                      </a:r>
                      <a:r>
                        <a:rPr lang="de-DE" sz="1200" u="none" strike="noStrike" dirty="0" err="1">
                          <a:effectLst/>
                          <a:latin typeface="Helvetica" panose="020B0604020202020204" pitchFamily="34" charset="0"/>
                          <a:cs typeface="Helvetica" panose="020B0604020202020204" pitchFamily="34" charset="0"/>
                        </a:rPr>
                        <a:t>months</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1-4x/</a:t>
                      </a:r>
                      <a:r>
                        <a:rPr lang="de-DE" sz="1200" u="none" strike="noStrike" dirty="0" err="1">
                          <a:effectLst/>
                          <a:latin typeface="Helvetica" panose="020B0604020202020204" pitchFamily="34" charset="0"/>
                          <a:cs typeface="Helvetica" panose="020B0604020202020204" pitchFamily="34" charset="0"/>
                        </a:rPr>
                        <a:t>month</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At least 1x/</a:t>
                      </a:r>
                      <a:r>
                        <a:rPr lang="de-DE" sz="1200" u="none" strike="noStrike" dirty="0" err="1">
                          <a:effectLst/>
                          <a:latin typeface="Helvetica" panose="020B0604020202020204" pitchFamily="34" charset="0"/>
                          <a:cs typeface="Helvetica" panose="020B0604020202020204" pitchFamily="34" charset="0"/>
                        </a:rPr>
                        <a:t>week</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extLst>
                  <a:ext uri="{0D108BD9-81ED-4DB2-BD59-A6C34878D82A}">
                    <a16:rowId xmlns:a16="http://schemas.microsoft.com/office/drawing/2014/main" val="10001"/>
                  </a:ext>
                </a:extLst>
              </a:tr>
              <a:tr h="453650">
                <a:tc>
                  <a:txBody>
                    <a:bodyPr/>
                    <a:lstStyle/>
                    <a:p>
                      <a:pPr algn="ctr" fontAlgn="ctr"/>
                      <a:r>
                        <a:rPr lang="de-DE" sz="1200" b="1" u="none" strike="noStrike" dirty="0">
                          <a:effectLst/>
                          <a:latin typeface="Helvetica" panose="020B0604020202020204" pitchFamily="34" charset="0"/>
                          <a:cs typeface="Helvetica" panose="020B0604020202020204" pitchFamily="34" charset="0"/>
                        </a:rPr>
                        <a:t>T0</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dirty="0">
                          <a:effectLst/>
                          <a:latin typeface="Helvetica" panose="020B0604020202020204" pitchFamily="34" charset="0"/>
                          <a:cs typeface="Helvetica" panose="020B0604020202020204" pitchFamily="34" charset="0"/>
                        </a:rPr>
                        <a:t> </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extLst>
                  <a:ext uri="{0D108BD9-81ED-4DB2-BD59-A6C34878D82A}">
                    <a16:rowId xmlns:a16="http://schemas.microsoft.com/office/drawing/2014/main" val="10002"/>
                  </a:ext>
                </a:extLst>
              </a:tr>
              <a:tr h="712879">
                <a:tc>
                  <a:txBody>
                    <a:bodyPr/>
                    <a:lstStyle/>
                    <a:p>
                      <a:pPr algn="ctr" fontAlgn="ctr"/>
                      <a:r>
                        <a:rPr lang="de-DE" sz="1200" u="none" strike="noStrike" dirty="0">
                          <a:effectLst/>
                          <a:latin typeface="Helvetica" panose="020B0604020202020204" pitchFamily="34" charset="0"/>
                          <a:cs typeface="Helvetica" panose="020B0604020202020204" pitchFamily="34" charset="0"/>
                        </a:rPr>
                        <a:t>Not in </a:t>
                      </a:r>
                      <a:r>
                        <a:rPr lang="de-DE" sz="1200" u="none" strike="noStrike" dirty="0" err="1">
                          <a:effectLst/>
                          <a:latin typeface="Helvetica" panose="020B0604020202020204" pitchFamily="34" charset="0"/>
                          <a:cs typeface="Helvetica" panose="020B0604020202020204" pitchFamily="34" charset="0"/>
                        </a:rPr>
                        <a:t>the</a:t>
                      </a:r>
                      <a:r>
                        <a:rPr lang="de-DE" sz="1200" u="none" strike="noStrike" dirty="0">
                          <a:effectLst/>
                          <a:latin typeface="Helvetica" panose="020B0604020202020204" pitchFamily="34" charset="0"/>
                          <a:cs typeface="Helvetica" panose="020B0604020202020204" pitchFamily="34" charset="0"/>
                        </a:rPr>
                        <a:t> last 2 </a:t>
                      </a:r>
                      <a:r>
                        <a:rPr lang="de-DE" sz="1200" u="none" strike="noStrike" dirty="0" err="1">
                          <a:effectLst/>
                          <a:latin typeface="Helvetica" panose="020B0604020202020204" pitchFamily="34" charset="0"/>
                          <a:cs typeface="Helvetica" panose="020B0604020202020204" pitchFamily="34" charset="0"/>
                        </a:rPr>
                        <a:t>months</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dirty="0">
                          <a:effectLst/>
                          <a:latin typeface="Helvetica" panose="020B0604020202020204" pitchFamily="34" charset="0"/>
                          <a:cs typeface="Helvetica" panose="020B0604020202020204" pitchFamily="34" charset="0"/>
                        </a:rPr>
                        <a:t> </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94.4%</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5.3%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0.3%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5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95.7%</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4.3%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0.0%</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50000"/>
                      </a:schemeClr>
                    </a:solidFill>
                  </a:tcPr>
                </a:tc>
                <a:extLst>
                  <a:ext uri="{0D108BD9-81ED-4DB2-BD59-A6C34878D82A}">
                    <a16:rowId xmlns:a16="http://schemas.microsoft.com/office/drawing/2014/main" val="10003"/>
                  </a:ext>
                </a:extLst>
              </a:tr>
              <a:tr h="453650">
                <a:tc>
                  <a:txBody>
                    <a:bodyPr/>
                    <a:lstStyle/>
                    <a:p>
                      <a:pPr algn="ctr" fontAlgn="ctr"/>
                      <a:r>
                        <a:rPr lang="de-DE" sz="1200" u="none" strike="noStrike" dirty="0">
                          <a:effectLst/>
                          <a:latin typeface="Helvetica" panose="020B0604020202020204" pitchFamily="34" charset="0"/>
                          <a:cs typeface="Helvetica" panose="020B0604020202020204" pitchFamily="34" charset="0"/>
                        </a:rPr>
                        <a:t>1-4x/</a:t>
                      </a:r>
                      <a:r>
                        <a:rPr lang="de-DE" sz="1200" u="none" strike="noStrike" dirty="0" err="1">
                          <a:effectLst/>
                          <a:latin typeface="Helvetica" panose="020B0604020202020204" pitchFamily="34" charset="0"/>
                          <a:cs typeface="Helvetica" panose="020B0604020202020204" pitchFamily="34" charset="0"/>
                        </a:rPr>
                        <a:t>month</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a:effectLst/>
                          <a:latin typeface="Helvetica" panose="020B0604020202020204" pitchFamily="34" charset="0"/>
                          <a:cs typeface="Helvetica" panose="020B0604020202020204" pitchFamily="34" charset="0"/>
                        </a:rPr>
                        <a:t> </a:t>
                      </a:r>
                      <a:endParaRPr lang="en-US" sz="1200" b="1"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32.2%</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54.2%</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13.6%</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45.3%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47.2%</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7.5%</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75000"/>
                      </a:schemeClr>
                    </a:solidFill>
                  </a:tcPr>
                </a:tc>
                <a:extLst>
                  <a:ext uri="{0D108BD9-81ED-4DB2-BD59-A6C34878D82A}">
                    <a16:rowId xmlns:a16="http://schemas.microsoft.com/office/drawing/2014/main" val="10004"/>
                  </a:ext>
                </a:extLst>
              </a:tr>
              <a:tr h="691277">
                <a:tc>
                  <a:txBody>
                    <a:bodyPr/>
                    <a:lstStyle/>
                    <a:p>
                      <a:pPr algn="ctr" fontAlgn="ctr"/>
                      <a:r>
                        <a:rPr lang="de-DE" sz="1200" u="none" strike="noStrike" dirty="0">
                          <a:effectLst/>
                          <a:latin typeface="Helvetica" panose="020B0604020202020204" pitchFamily="34" charset="0"/>
                          <a:cs typeface="Helvetica" panose="020B0604020202020204" pitchFamily="34" charset="0"/>
                        </a:rPr>
                        <a:t>At least 1x/</a:t>
                      </a:r>
                      <a:r>
                        <a:rPr lang="de-DE" sz="1200" u="none" strike="noStrike" dirty="0" err="1">
                          <a:effectLst/>
                          <a:latin typeface="Helvetica" panose="020B0604020202020204" pitchFamily="34" charset="0"/>
                          <a:cs typeface="Helvetica" panose="020B0604020202020204" pitchFamily="34" charset="0"/>
                        </a:rPr>
                        <a:t>week</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a:effectLst/>
                          <a:latin typeface="Helvetica" panose="020B0604020202020204" pitchFamily="34" charset="0"/>
                          <a:cs typeface="Helvetica" panose="020B0604020202020204" pitchFamily="34" charset="0"/>
                        </a:rPr>
                        <a:t> </a:t>
                      </a:r>
                      <a:endParaRPr lang="en-US" sz="1200" b="1"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0.0%</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22.5%</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77.5%</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14.3%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14.3%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71.4%</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extLst>
                  <a:ext uri="{0D108BD9-81ED-4DB2-BD59-A6C34878D82A}">
                    <a16:rowId xmlns:a16="http://schemas.microsoft.com/office/drawing/2014/main" val="10005"/>
                  </a:ext>
                </a:extLst>
              </a:tr>
            </a:tbl>
          </a:graphicData>
        </a:graphic>
      </p:graphicFrame>
      <p:sp>
        <p:nvSpPr>
          <p:cNvPr id="3" name="Titel 2"/>
          <p:cNvSpPr>
            <a:spLocks noGrp="1"/>
          </p:cNvSpPr>
          <p:nvPr>
            <p:ph type="title"/>
          </p:nvPr>
        </p:nvSpPr>
        <p:spPr>
          <a:xfrm>
            <a:off x="-900608" y="188640"/>
            <a:ext cx="9172008" cy="720000"/>
          </a:xfrm>
        </p:spPr>
        <p:txBody>
          <a:bodyPr/>
          <a:lstStyle/>
          <a:p>
            <a:r>
              <a:rPr lang="de-DE" sz="2400" dirty="0"/>
              <a:t>Intervention </a:t>
            </a:r>
            <a:r>
              <a:rPr lang="de-DE" sz="2400" dirty="0" err="1"/>
              <a:t>Efficacy</a:t>
            </a:r>
            <a:br>
              <a:rPr lang="de-DE" sz="2400" dirty="0"/>
            </a:br>
            <a:r>
              <a:rPr lang="de-DE" sz="2400" dirty="0" err="1"/>
              <a:t>Changes</a:t>
            </a:r>
            <a:r>
              <a:rPr lang="de-DE" sz="2400" dirty="0"/>
              <a:t> in </a:t>
            </a:r>
            <a:r>
              <a:rPr lang="de-DE" sz="2400" dirty="0" err="1"/>
              <a:t>Frequency</a:t>
            </a:r>
            <a:r>
              <a:rPr lang="de-DE" sz="2400" dirty="0"/>
              <a:t> </a:t>
            </a:r>
            <a:r>
              <a:rPr lang="de-DE" sz="2400" dirty="0" err="1"/>
              <a:t>of</a:t>
            </a:r>
            <a:r>
              <a:rPr lang="de-DE" sz="2400" dirty="0"/>
              <a:t> Cannabis </a:t>
            </a:r>
            <a:r>
              <a:rPr lang="de-DE" sz="2400" dirty="0" err="1"/>
              <a:t>Use</a:t>
            </a:r>
            <a:endParaRPr lang="en-US" sz="2400" dirty="0"/>
          </a:p>
        </p:txBody>
      </p:sp>
      <p:sp>
        <p:nvSpPr>
          <p:cNvPr id="4" name="Textplatzhalter 3"/>
          <p:cNvSpPr>
            <a:spLocks noGrp="1"/>
          </p:cNvSpPr>
          <p:nvPr>
            <p:ph type="body" sz="quarter" idx="10"/>
          </p:nvPr>
        </p:nvSpPr>
        <p:spPr/>
        <p:txBody>
          <a:bodyPr/>
          <a:lstStyle/>
          <a:p>
            <a:endParaRPr lang="en-US"/>
          </a:p>
        </p:txBody>
      </p:sp>
      <p:sp>
        <p:nvSpPr>
          <p:cNvPr id="2" name="Rechteck 1"/>
          <p:cNvSpPr/>
          <p:nvPr/>
        </p:nvSpPr>
        <p:spPr bwMode="auto">
          <a:xfrm>
            <a:off x="467544" y="5805264"/>
            <a:ext cx="360040" cy="288032"/>
          </a:xfrm>
          <a:prstGeom prst="rect">
            <a:avLst/>
          </a:prstGeom>
          <a:solidFill>
            <a:schemeClr val="accent5">
              <a:lumMod val="75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
        <p:nvSpPr>
          <p:cNvPr id="9" name="Rechteck 8"/>
          <p:cNvSpPr/>
          <p:nvPr/>
        </p:nvSpPr>
        <p:spPr bwMode="auto">
          <a:xfrm>
            <a:off x="467544" y="5515098"/>
            <a:ext cx="360040" cy="288032"/>
          </a:xfrm>
          <a:prstGeom prst="rect">
            <a:avLst/>
          </a:prstGeom>
          <a:solidFill>
            <a:schemeClr val="bg2">
              <a:lumMod val="60000"/>
              <a:lumOff val="40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
        <p:nvSpPr>
          <p:cNvPr id="10" name="Rechteck 9"/>
          <p:cNvSpPr/>
          <p:nvPr/>
        </p:nvSpPr>
        <p:spPr bwMode="auto">
          <a:xfrm>
            <a:off x="467544" y="6093296"/>
            <a:ext cx="360040" cy="288032"/>
          </a:xfrm>
          <a:prstGeom prst="rect">
            <a:avLst/>
          </a:prstGeom>
          <a:solidFill>
            <a:schemeClr val="accent1">
              <a:lumMod val="60000"/>
              <a:lumOff val="40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
        <p:nvSpPr>
          <p:cNvPr id="11" name="Rechteck 10"/>
          <p:cNvSpPr/>
          <p:nvPr/>
        </p:nvSpPr>
        <p:spPr bwMode="auto">
          <a:xfrm>
            <a:off x="467544" y="6381328"/>
            <a:ext cx="360040" cy="288032"/>
          </a:xfrm>
          <a:prstGeom prst="rect">
            <a:avLst/>
          </a:prstGeom>
          <a:solidFill>
            <a:schemeClr val="accent1">
              <a:lumMod val="20000"/>
              <a:lumOff val="80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
        <p:nvSpPr>
          <p:cNvPr id="12" name="Rechteck 11"/>
          <p:cNvSpPr/>
          <p:nvPr/>
        </p:nvSpPr>
        <p:spPr bwMode="auto">
          <a:xfrm>
            <a:off x="467544" y="5229200"/>
            <a:ext cx="360040" cy="288032"/>
          </a:xfrm>
          <a:prstGeom prst="rect">
            <a:avLst/>
          </a:prstGeom>
          <a:solidFill>
            <a:schemeClr val="bg2">
              <a:lumMod val="75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
        <p:nvSpPr>
          <p:cNvPr id="14" name="Rechteck 13"/>
          <p:cNvSpPr/>
          <p:nvPr/>
        </p:nvSpPr>
        <p:spPr bwMode="auto">
          <a:xfrm>
            <a:off x="852298" y="5229200"/>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eaLnBrk="0" fontAlgn="base" hangingPunct="0">
              <a:spcBef>
                <a:spcPct val="0"/>
              </a:spcBef>
              <a:spcAft>
                <a:spcPct val="0"/>
              </a:spcAft>
            </a:pPr>
            <a:r>
              <a:rPr lang="de-DE" sz="1000" dirty="0">
                <a:solidFill>
                  <a:srgbClr val="000000"/>
                </a:solidFill>
                <a:latin typeface="Helvetica" pitchFamily="34" charset="0"/>
              </a:rPr>
              <a:t>Strong </a:t>
            </a:r>
            <a:r>
              <a:rPr lang="de-DE" sz="1000" dirty="0" err="1">
                <a:solidFill>
                  <a:srgbClr val="000000"/>
                </a:solidFill>
                <a:latin typeface="Helvetica" pitchFamily="34" charset="0"/>
              </a:rPr>
              <a:t>increase</a:t>
            </a:r>
            <a:r>
              <a:rPr lang="de-DE" sz="1000" dirty="0">
                <a:solidFill>
                  <a:srgbClr val="000000"/>
                </a:solidFill>
                <a:latin typeface="Helvetica" pitchFamily="34" charset="0"/>
              </a:rPr>
              <a:t> in </a:t>
            </a:r>
            <a:r>
              <a:rPr lang="de-DE" sz="1000" dirty="0" err="1">
                <a:solidFill>
                  <a:srgbClr val="000000"/>
                </a:solidFill>
                <a:latin typeface="Helvetica" pitchFamily="34" charset="0"/>
              </a:rPr>
              <a:t>consumption</a:t>
            </a:r>
            <a:endParaRPr lang="en-US" sz="1000" dirty="0">
              <a:solidFill>
                <a:srgbClr val="000000"/>
              </a:solidFill>
              <a:latin typeface="Helvetica" pitchFamily="34" charset="0"/>
            </a:endParaRPr>
          </a:p>
        </p:txBody>
      </p:sp>
      <p:sp>
        <p:nvSpPr>
          <p:cNvPr id="16" name="Rechteck 15"/>
          <p:cNvSpPr/>
          <p:nvPr/>
        </p:nvSpPr>
        <p:spPr bwMode="auto">
          <a:xfrm>
            <a:off x="852298" y="5820050"/>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eaLnBrk="0" fontAlgn="base" hangingPunct="0">
              <a:spcBef>
                <a:spcPct val="0"/>
              </a:spcBef>
              <a:spcAft>
                <a:spcPct val="0"/>
              </a:spcAft>
            </a:pPr>
            <a:r>
              <a:rPr lang="de-DE" sz="1000" dirty="0" err="1">
                <a:solidFill>
                  <a:srgbClr val="000000"/>
                </a:solidFill>
                <a:latin typeface="Helvetica" pitchFamily="34" charset="0"/>
              </a:rPr>
              <a:t>Stable</a:t>
            </a:r>
            <a:r>
              <a:rPr lang="de-DE" sz="1000" dirty="0">
                <a:solidFill>
                  <a:srgbClr val="000000"/>
                </a:solidFill>
                <a:latin typeface="Helvetica" pitchFamily="34" charset="0"/>
              </a:rPr>
              <a:t> </a:t>
            </a:r>
            <a:r>
              <a:rPr lang="de-DE" sz="1000" dirty="0" err="1">
                <a:solidFill>
                  <a:srgbClr val="000000"/>
                </a:solidFill>
                <a:latin typeface="Helvetica" pitchFamily="34" charset="0"/>
              </a:rPr>
              <a:t>consumption</a:t>
            </a:r>
            <a:endParaRPr lang="en-US" sz="1000" dirty="0">
              <a:solidFill>
                <a:srgbClr val="000000"/>
              </a:solidFill>
              <a:latin typeface="Helvetica" pitchFamily="34" charset="0"/>
            </a:endParaRPr>
          </a:p>
        </p:txBody>
      </p:sp>
      <p:sp>
        <p:nvSpPr>
          <p:cNvPr id="17" name="Rechteck 16"/>
          <p:cNvSpPr/>
          <p:nvPr/>
        </p:nvSpPr>
        <p:spPr bwMode="auto">
          <a:xfrm>
            <a:off x="849466" y="6093296"/>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eaLnBrk="0" fontAlgn="base" hangingPunct="0">
              <a:spcBef>
                <a:spcPct val="0"/>
              </a:spcBef>
              <a:spcAft>
                <a:spcPct val="0"/>
              </a:spcAft>
            </a:pPr>
            <a:r>
              <a:rPr lang="de-DE" sz="1000" dirty="0" err="1">
                <a:solidFill>
                  <a:srgbClr val="000000"/>
                </a:solidFill>
                <a:latin typeface="Helvetica" pitchFamily="34" charset="0"/>
              </a:rPr>
              <a:t>Reduced</a:t>
            </a:r>
            <a:r>
              <a:rPr lang="de-DE" sz="1000" dirty="0">
                <a:solidFill>
                  <a:srgbClr val="000000"/>
                </a:solidFill>
                <a:latin typeface="Helvetica" pitchFamily="34" charset="0"/>
              </a:rPr>
              <a:t> </a:t>
            </a:r>
            <a:r>
              <a:rPr lang="de-DE" sz="1000" dirty="0" err="1">
                <a:solidFill>
                  <a:srgbClr val="000000"/>
                </a:solidFill>
                <a:latin typeface="Helvetica" pitchFamily="34" charset="0"/>
              </a:rPr>
              <a:t>consumption</a:t>
            </a:r>
            <a:endParaRPr lang="en-US" sz="1000" dirty="0">
              <a:solidFill>
                <a:srgbClr val="000000"/>
              </a:solidFill>
              <a:latin typeface="Helvetica" pitchFamily="34" charset="0"/>
            </a:endParaRPr>
          </a:p>
        </p:txBody>
      </p:sp>
      <p:sp>
        <p:nvSpPr>
          <p:cNvPr id="18" name="Rechteck 17"/>
          <p:cNvSpPr/>
          <p:nvPr/>
        </p:nvSpPr>
        <p:spPr bwMode="auto">
          <a:xfrm>
            <a:off x="852298" y="6381623"/>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eaLnBrk="0" fontAlgn="base" hangingPunct="0">
              <a:spcBef>
                <a:spcPct val="0"/>
              </a:spcBef>
              <a:spcAft>
                <a:spcPct val="0"/>
              </a:spcAft>
            </a:pPr>
            <a:r>
              <a:rPr lang="de-DE" sz="1000" dirty="0">
                <a:solidFill>
                  <a:srgbClr val="000000"/>
                </a:solidFill>
                <a:latin typeface="Helvetica" pitchFamily="34" charset="0"/>
              </a:rPr>
              <a:t>Strong </a:t>
            </a:r>
            <a:r>
              <a:rPr lang="de-DE" sz="1000" dirty="0" err="1">
                <a:solidFill>
                  <a:srgbClr val="000000"/>
                </a:solidFill>
                <a:latin typeface="Helvetica" pitchFamily="34" charset="0"/>
              </a:rPr>
              <a:t>reduction</a:t>
            </a:r>
            <a:r>
              <a:rPr lang="de-DE" sz="1000" dirty="0">
                <a:solidFill>
                  <a:srgbClr val="000000"/>
                </a:solidFill>
                <a:latin typeface="Helvetica" pitchFamily="34" charset="0"/>
              </a:rPr>
              <a:t> in </a:t>
            </a:r>
            <a:r>
              <a:rPr lang="de-DE" sz="1000" dirty="0" err="1">
                <a:solidFill>
                  <a:srgbClr val="000000"/>
                </a:solidFill>
                <a:latin typeface="Helvetica" pitchFamily="34" charset="0"/>
              </a:rPr>
              <a:t>consumption</a:t>
            </a:r>
            <a:endParaRPr lang="en-US" sz="1000" dirty="0">
              <a:solidFill>
                <a:srgbClr val="000000"/>
              </a:solidFill>
              <a:latin typeface="Helvetica" pitchFamily="34" charset="0"/>
            </a:endParaRPr>
          </a:p>
        </p:txBody>
      </p:sp>
      <p:sp>
        <p:nvSpPr>
          <p:cNvPr id="19" name="Ellipse 18"/>
          <p:cNvSpPr/>
          <p:nvPr/>
        </p:nvSpPr>
        <p:spPr bwMode="auto">
          <a:xfrm>
            <a:off x="2615427" y="4196374"/>
            <a:ext cx="1008112" cy="792088"/>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
        <p:nvSpPr>
          <p:cNvPr id="20" name="Ellipse 19"/>
          <p:cNvSpPr/>
          <p:nvPr/>
        </p:nvSpPr>
        <p:spPr bwMode="auto">
          <a:xfrm>
            <a:off x="5220072" y="4216792"/>
            <a:ext cx="1008112" cy="792088"/>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
        <p:nvSpPr>
          <p:cNvPr id="21" name="Ellipse 20"/>
          <p:cNvSpPr/>
          <p:nvPr/>
        </p:nvSpPr>
        <p:spPr bwMode="auto">
          <a:xfrm>
            <a:off x="5220072" y="3645024"/>
            <a:ext cx="1008112" cy="792088"/>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
        <p:nvSpPr>
          <p:cNvPr id="22" name="Ellipse 21"/>
          <p:cNvSpPr/>
          <p:nvPr/>
        </p:nvSpPr>
        <p:spPr bwMode="auto">
          <a:xfrm>
            <a:off x="2615427" y="3645024"/>
            <a:ext cx="1008112" cy="792088"/>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
        <p:nvSpPr>
          <p:cNvPr id="23" name="Rechteck 22"/>
          <p:cNvSpPr/>
          <p:nvPr/>
        </p:nvSpPr>
        <p:spPr bwMode="auto">
          <a:xfrm>
            <a:off x="849466" y="5515098"/>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eaLnBrk="0" fontAlgn="base" hangingPunct="0">
              <a:spcBef>
                <a:spcPct val="0"/>
              </a:spcBef>
              <a:spcAft>
                <a:spcPct val="0"/>
              </a:spcAft>
            </a:pPr>
            <a:r>
              <a:rPr lang="de-DE" sz="1000" dirty="0" err="1">
                <a:solidFill>
                  <a:srgbClr val="000000"/>
                </a:solidFill>
                <a:latin typeface="Helvetica" pitchFamily="34" charset="0"/>
              </a:rPr>
              <a:t>Increased</a:t>
            </a:r>
            <a:r>
              <a:rPr lang="de-DE" sz="1000" dirty="0">
                <a:solidFill>
                  <a:srgbClr val="000000"/>
                </a:solidFill>
                <a:latin typeface="Helvetica" pitchFamily="34" charset="0"/>
              </a:rPr>
              <a:t> </a:t>
            </a:r>
            <a:r>
              <a:rPr lang="de-DE" sz="1000" dirty="0" err="1">
                <a:solidFill>
                  <a:srgbClr val="000000"/>
                </a:solidFill>
                <a:latin typeface="Helvetica" pitchFamily="34" charset="0"/>
              </a:rPr>
              <a:t>consumption</a:t>
            </a:r>
            <a:endParaRPr lang="en-US" sz="1000" dirty="0">
              <a:solidFill>
                <a:srgbClr val="000000"/>
              </a:solidFill>
              <a:latin typeface="Helvetica" pitchFamily="34" charset="0"/>
            </a:endParaRPr>
          </a:p>
        </p:txBody>
      </p:sp>
    </p:spTree>
    <p:extLst>
      <p:ext uri="{BB962C8B-B14F-4D97-AF65-F5344CB8AC3E}">
        <p14:creationId xmlns:p14="http://schemas.microsoft.com/office/powerpoint/2010/main" val="108355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normAutofit fontScale="92500" lnSpcReduction="10000"/>
          </a:bodyPr>
          <a:lstStyle/>
          <a:p>
            <a:endParaRPr lang="en-US"/>
          </a:p>
        </p:txBody>
      </p:sp>
      <p:sp>
        <p:nvSpPr>
          <p:cNvPr id="3" name="Titel 2"/>
          <p:cNvSpPr>
            <a:spLocks noGrp="1"/>
          </p:cNvSpPr>
          <p:nvPr>
            <p:ph type="title"/>
          </p:nvPr>
        </p:nvSpPr>
        <p:spPr/>
        <p:txBody>
          <a:bodyPr/>
          <a:lstStyle/>
          <a:p>
            <a:r>
              <a:rPr lang="de-DE" dirty="0"/>
              <a:t>Cannabis </a:t>
            </a:r>
            <a:r>
              <a:rPr lang="de-DE" dirty="0" err="1"/>
              <a:t>Use</a:t>
            </a:r>
            <a:r>
              <a:rPr lang="de-DE" dirty="0"/>
              <a:t> – </a:t>
            </a:r>
            <a:r>
              <a:rPr lang="de-DE" dirty="0" err="1"/>
              <a:t>Past</a:t>
            </a:r>
            <a:r>
              <a:rPr lang="de-DE" dirty="0"/>
              <a:t> </a:t>
            </a:r>
            <a:r>
              <a:rPr lang="de-DE" dirty="0" err="1"/>
              <a:t>Two</a:t>
            </a:r>
            <a:r>
              <a:rPr lang="de-DE" dirty="0"/>
              <a:t> </a:t>
            </a:r>
            <a:r>
              <a:rPr lang="de-DE" dirty="0" err="1"/>
              <a:t>Months</a:t>
            </a:r>
            <a:endParaRPr lang="en-US" dirty="0"/>
          </a:p>
        </p:txBody>
      </p:sp>
      <p:graphicFrame>
        <p:nvGraphicFramePr>
          <p:cNvPr id="4" name="Tabelle 3"/>
          <p:cNvGraphicFramePr>
            <a:graphicFrameLocks noGrp="1"/>
          </p:cNvGraphicFramePr>
          <p:nvPr>
            <p:extLst>
              <p:ext uri="{D42A27DB-BD31-4B8C-83A1-F6EECF244321}">
                <p14:modId xmlns:p14="http://schemas.microsoft.com/office/powerpoint/2010/main" val="3416093362"/>
              </p:ext>
            </p:extLst>
          </p:nvPr>
        </p:nvGraphicFramePr>
        <p:xfrm>
          <a:off x="395536" y="1268760"/>
          <a:ext cx="8208912" cy="5498484"/>
        </p:xfrm>
        <a:graphic>
          <a:graphicData uri="http://schemas.openxmlformats.org/drawingml/2006/table">
            <a:tbl>
              <a:tblPr>
                <a:tableStyleId>{5C22544A-7EE6-4342-B048-85BDC9FD1C3A}</a:tableStyleId>
              </a:tblPr>
              <a:tblGrid>
                <a:gridCol w="1368152">
                  <a:extLst>
                    <a:ext uri="{9D8B030D-6E8A-4147-A177-3AD203B41FA5}">
                      <a16:colId xmlns:a16="http://schemas.microsoft.com/office/drawing/2014/main" val="20000"/>
                    </a:ext>
                  </a:extLst>
                </a:gridCol>
                <a:gridCol w="1368152">
                  <a:extLst>
                    <a:ext uri="{9D8B030D-6E8A-4147-A177-3AD203B41FA5}">
                      <a16:colId xmlns:a16="http://schemas.microsoft.com/office/drawing/2014/main" val="20001"/>
                    </a:ext>
                  </a:extLst>
                </a:gridCol>
                <a:gridCol w="1368152">
                  <a:extLst>
                    <a:ext uri="{9D8B030D-6E8A-4147-A177-3AD203B41FA5}">
                      <a16:colId xmlns:a16="http://schemas.microsoft.com/office/drawing/2014/main" val="20002"/>
                    </a:ext>
                  </a:extLst>
                </a:gridCol>
                <a:gridCol w="1368152">
                  <a:extLst>
                    <a:ext uri="{9D8B030D-6E8A-4147-A177-3AD203B41FA5}">
                      <a16:colId xmlns:a16="http://schemas.microsoft.com/office/drawing/2014/main" val="20003"/>
                    </a:ext>
                  </a:extLst>
                </a:gridCol>
                <a:gridCol w="1368152">
                  <a:extLst>
                    <a:ext uri="{9D8B030D-6E8A-4147-A177-3AD203B41FA5}">
                      <a16:colId xmlns:a16="http://schemas.microsoft.com/office/drawing/2014/main" val="20004"/>
                    </a:ext>
                  </a:extLst>
                </a:gridCol>
                <a:gridCol w="1368152">
                  <a:extLst>
                    <a:ext uri="{9D8B030D-6E8A-4147-A177-3AD203B41FA5}">
                      <a16:colId xmlns:a16="http://schemas.microsoft.com/office/drawing/2014/main" val="20005"/>
                    </a:ext>
                  </a:extLst>
                </a:gridCol>
              </a:tblGrid>
              <a:tr h="1296144">
                <a:tc>
                  <a:txBody>
                    <a:bodyPr/>
                    <a:lstStyle/>
                    <a:p>
                      <a:pPr algn="ctr" fontAlgn="b"/>
                      <a:r>
                        <a:rPr lang="en-US" sz="1600" b="1" u="none" strike="noStrike" dirty="0">
                          <a:solidFill>
                            <a:schemeClr val="bg1"/>
                          </a:solidFill>
                          <a:effectLst/>
                          <a:latin typeface="Calibri" panose="020F0502020204030204" pitchFamily="34" charset="0"/>
                        </a:rPr>
                        <a:t>In the last two months</a:t>
                      </a:r>
                      <a:endParaRPr lang="en-US" sz="1600" b="1" i="0" u="none" strike="noStrike" dirty="0">
                        <a:solidFill>
                          <a:schemeClr val="bg1"/>
                        </a:solidFill>
                        <a:effectLst/>
                        <a:latin typeface="Calibri" panose="020F0502020204030204" pitchFamily="34" charset="0"/>
                      </a:endParaRPr>
                    </a:p>
                  </a:txBody>
                  <a:tcPr marL="9525" marR="9525" marT="9525" marB="0">
                    <a:solidFill>
                      <a:srgbClr val="1763AA"/>
                    </a:solidFill>
                  </a:tcPr>
                </a:tc>
                <a:tc>
                  <a:txBody>
                    <a:bodyPr/>
                    <a:lstStyle/>
                    <a:p>
                      <a:pPr algn="ctr" fontAlgn="b"/>
                      <a:r>
                        <a:rPr lang="en-US" sz="1600" b="1" u="none" strike="noStrike" dirty="0">
                          <a:solidFill>
                            <a:schemeClr val="bg1"/>
                          </a:solidFill>
                          <a:effectLst/>
                          <a:latin typeface="Calibri" panose="020F0502020204030204" pitchFamily="34" charset="0"/>
                        </a:rPr>
                        <a:t>Water pipe</a:t>
                      </a:r>
                    </a:p>
                    <a:p>
                      <a:pPr algn="ctr" fontAlgn="b"/>
                      <a:r>
                        <a:rPr lang="de-DE" sz="1600" b="0" i="0" u="none" strike="noStrike" dirty="0">
                          <a:solidFill>
                            <a:schemeClr val="bg1"/>
                          </a:solidFill>
                          <a:effectLst/>
                          <a:latin typeface="Calibri" panose="020F0502020204030204" pitchFamily="34" charset="0"/>
                        </a:rPr>
                        <a:t>(4,541)</a:t>
                      </a:r>
                      <a:endParaRPr lang="en-US" sz="1600" b="0" i="0" u="none" strike="noStrike" dirty="0">
                        <a:solidFill>
                          <a:schemeClr val="bg1"/>
                        </a:solidFill>
                        <a:effectLst/>
                        <a:latin typeface="Calibri" panose="020F0502020204030204" pitchFamily="34" charset="0"/>
                      </a:endParaRPr>
                    </a:p>
                  </a:txBody>
                  <a:tcPr marL="9525" marR="9525" marT="9525" marB="0">
                    <a:solidFill>
                      <a:srgbClr val="1763AA"/>
                    </a:solidFill>
                  </a:tcPr>
                </a:tc>
                <a:tc>
                  <a:txBody>
                    <a:bodyPr/>
                    <a:lstStyle/>
                    <a:p>
                      <a:pPr algn="ctr" fontAlgn="b"/>
                      <a:r>
                        <a:rPr lang="en-US" sz="1600" b="1" u="none" strike="noStrike" dirty="0">
                          <a:solidFill>
                            <a:schemeClr val="bg1"/>
                          </a:solidFill>
                          <a:effectLst/>
                          <a:latin typeface="Calibri" panose="020F0502020204030204" pitchFamily="34" charset="0"/>
                        </a:rPr>
                        <a:t>Cannabis</a:t>
                      </a:r>
                    </a:p>
                    <a:p>
                      <a:pPr algn="ctr" fontAlgn="b"/>
                      <a:r>
                        <a:rPr lang="de-DE" sz="1600" b="0" i="0" u="none" strike="noStrike" dirty="0">
                          <a:solidFill>
                            <a:schemeClr val="bg1"/>
                          </a:solidFill>
                          <a:effectLst/>
                          <a:latin typeface="Calibri" panose="020F0502020204030204" pitchFamily="34" charset="0"/>
                        </a:rPr>
                        <a:t>(n=4,560)</a:t>
                      </a:r>
                      <a:endParaRPr lang="en-US" sz="1600" b="0" i="0" u="none" strike="noStrike" dirty="0">
                        <a:solidFill>
                          <a:schemeClr val="bg1"/>
                        </a:solidFill>
                        <a:effectLst/>
                        <a:latin typeface="Calibri" panose="020F0502020204030204" pitchFamily="34" charset="0"/>
                      </a:endParaRPr>
                    </a:p>
                  </a:txBody>
                  <a:tcPr marL="9525" marR="9525" marT="9525" marB="0">
                    <a:solidFill>
                      <a:srgbClr val="1763AA"/>
                    </a:solidFill>
                  </a:tcPr>
                </a:tc>
                <a:tc>
                  <a:txBody>
                    <a:bodyPr/>
                    <a:lstStyle/>
                    <a:p>
                      <a:pPr algn="ctr" fontAlgn="b"/>
                      <a:r>
                        <a:rPr lang="en-US" sz="1600" b="1" u="none" strike="noStrike" dirty="0">
                          <a:solidFill>
                            <a:schemeClr val="bg1"/>
                          </a:solidFill>
                          <a:effectLst/>
                          <a:latin typeface="Calibri" panose="020F0502020204030204" pitchFamily="34" charset="0"/>
                        </a:rPr>
                        <a:t>Academic performance enhancing drugs (e.g. Ritalin) </a:t>
                      </a:r>
                      <a:r>
                        <a:rPr lang="en-US" sz="1600" b="0" u="none" strike="noStrike" dirty="0">
                          <a:solidFill>
                            <a:schemeClr val="bg1"/>
                          </a:solidFill>
                          <a:effectLst/>
                          <a:latin typeface="Calibri" panose="020F0502020204030204" pitchFamily="34" charset="0"/>
                        </a:rPr>
                        <a:t>(n=4,565)</a:t>
                      </a:r>
                      <a:endParaRPr lang="en-US" sz="1600" b="0" i="0" u="none" strike="noStrike" dirty="0">
                        <a:solidFill>
                          <a:schemeClr val="bg1"/>
                        </a:solidFill>
                        <a:effectLst/>
                        <a:latin typeface="Calibri" panose="020F0502020204030204" pitchFamily="34" charset="0"/>
                      </a:endParaRPr>
                    </a:p>
                  </a:txBody>
                  <a:tcPr marL="9525" marR="9525" marT="9525" marB="0">
                    <a:solidFill>
                      <a:srgbClr val="1763AA"/>
                    </a:solidFill>
                  </a:tcPr>
                </a:tc>
                <a:tc>
                  <a:txBody>
                    <a:bodyPr/>
                    <a:lstStyle/>
                    <a:p>
                      <a:pPr algn="ctr" fontAlgn="b"/>
                      <a:r>
                        <a:rPr lang="en-US" sz="1600" b="1" u="none" strike="noStrike" dirty="0">
                          <a:solidFill>
                            <a:schemeClr val="bg1"/>
                          </a:solidFill>
                          <a:effectLst/>
                          <a:latin typeface="Calibri" panose="020F0502020204030204" pitchFamily="34" charset="0"/>
                        </a:rPr>
                        <a:t>Sedatives/</a:t>
                      </a:r>
                    </a:p>
                    <a:p>
                      <a:pPr algn="ctr" fontAlgn="b"/>
                      <a:r>
                        <a:rPr lang="en-US" sz="1600" b="1" u="none" strike="noStrike" dirty="0">
                          <a:solidFill>
                            <a:schemeClr val="bg1"/>
                          </a:solidFill>
                          <a:effectLst/>
                          <a:latin typeface="Calibri" panose="020F0502020204030204" pitchFamily="34" charset="0"/>
                        </a:rPr>
                        <a:t>Sleeping pills</a:t>
                      </a:r>
                    </a:p>
                    <a:p>
                      <a:pPr algn="ctr" fontAlgn="b"/>
                      <a:r>
                        <a:rPr lang="de-DE" sz="1600" b="0" i="0" u="none" strike="noStrike" dirty="0">
                          <a:solidFill>
                            <a:schemeClr val="bg1"/>
                          </a:solidFill>
                          <a:effectLst/>
                          <a:latin typeface="Calibri" panose="020F0502020204030204" pitchFamily="34" charset="0"/>
                        </a:rPr>
                        <a:t>(n=4,566)</a:t>
                      </a:r>
                      <a:endParaRPr lang="en-US" sz="1600" b="0" i="0" u="none" strike="noStrike" dirty="0">
                        <a:solidFill>
                          <a:schemeClr val="bg1"/>
                        </a:solidFill>
                        <a:effectLst/>
                        <a:latin typeface="Calibri" panose="020F0502020204030204" pitchFamily="34" charset="0"/>
                      </a:endParaRPr>
                    </a:p>
                  </a:txBody>
                  <a:tcPr marL="9525" marR="9525" marT="9525" marB="0">
                    <a:solidFill>
                      <a:srgbClr val="1763AA"/>
                    </a:solidFill>
                  </a:tcPr>
                </a:tc>
                <a:tc>
                  <a:txBody>
                    <a:bodyPr/>
                    <a:lstStyle/>
                    <a:p>
                      <a:pPr algn="ctr" fontAlgn="b"/>
                      <a:r>
                        <a:rPr lang="en-US" sz="1600" b="1" u="none" strike="noStrike" dirty="0">
                          <a:solidFill>
                            <a:schemeClr val="bg1"/>
                          </a:solidFill>
                          <a:effectLst/>
                          <a:latin typeface="Calibri" panose="020F0502020204030204" pitchFamily="34" charset="0"/>
                        </a:rPr>
                        <a:t>Synthetic cannabis</a:t>
                      </a:r>
                    </a:p>
                    <a:p>
                      <a:pPr algn="ctr" fontAlgn="b"/>
                      <a:r>
                        <a:rPr lang="de-DE" sz="1600" b="0" i="0" u="none" strike="noStrike" dirty="0">
                          <a:solidFill>
                            <a:schemeClr val="bg1"/>
                          </a:solidFill>
                          <a:effectLst/>
                          <a:latin typeface="Calibri" panose="020F0502020204030204" pitchFamily="34" charset="0"/>
                        </a:rPr>
                        <a:t>(4,563)</a:t>
                      </a:r>
                      <a:endParaRPr lang="en-US" sz="1600" b="0" i="0" u="none" strike="noStrike" dirty="0">
                        <a:solidFill>
                          <a:schemeClr val="bg1"/>
                        </a:solidFill>
                        <a:effectLst/>
                        <a:latin typeface="Calibri" panose="020F0502020204030204" pitchFamily="34" charset="0"/>
                      </a:endParaRPr>
                    </a:p>
                  </a:txBody>
                  <a:tcPr marL="9525" marR="9525" marT="9525" marB="0">
                    <a:solidFill>
                      <a:srgbClr val="1763AA"/>
                    </a:solidFill>
                  </a:tcPr>
                </a:tc>
                <a:extLst>
                  <a:ext uri="{0D108BD9-81ED-4DB2-BD59-A6C34878D82A}">
                    <a16:rowId xmlns:a16="http://schemas.microsoft.com/office/drawing/2014/main" val="10000"/>
                  </a:ext>
                </a:extLst>
              </a:tr>
              <a:tr h="500637">
                <a:tc>
                  <a:txBody>
                    <a:bodyPr/>
                    <a:lstStyle/>
                    <a:p>
                      <a:pPr algn="l" fontAlgn="b"/>
                      <a:r>
                        <a:rPr lang="en-US" sz="1600" b="1" u="none" strike="noStrike" dirty="0">
                          <a:effectLst/>
                          <a:latin typeface="Calibri" panose="020F0502020204030204" pitchFamily="34" charset="0"/>
                        </a:rPr>
                        <a:t>HAW Hamburg</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8.4%</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23.3%</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1.7%</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1.6%</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1.1%</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1"/>
                  </a:ext>
                </a:extLst>
              </a:tr>
              <a:tr h="524892">
                <a:tc>
                  <a:txBody>
                    <a:bodyPr/>
                    <a:lstStyle/>
                    <a:p>
                      <a:pPr algn="l" fontAlgn="b"/>
                      <a:r>
                        <a:rPr lang="en-US" sz="1600" b="1" u="none" strike="noStrike" dirty="0">
                          <a:effectLst/>
                          <a:latin typeface="Calibri" panose="020F0502020204030204" pitchFamily="34" charset="0"/>
                        </a:rPr>
                        <a:t>MHH Hannover</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6.6%</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6.6%</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0.9%</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0.0%</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0.9%</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2"/>
                  </a:ext>
                </a:extLst>
              </a:tr>
              <a:tr h="500637">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Bielefeld</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4.8%</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17.3%</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0.4%</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1.7%</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1.3%</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3"/>
                  </a:ext>
                </a:extLst>
              </a:tr>
              <a:tr h="500637">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Düsseldorf</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7.2%</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19.8%</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1.2%</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1.2%</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0.9%</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4"/>
                  </a:ext>
                </a:extLst>
              </a:tr>
              <a:tr h="500637">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Mannheim</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16.8%</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23.1%</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2.4%</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2.4%</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1.8%</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5"/>
                  </a:ext>
                </a:extLst>
              </a:tr>
              <a:tr h="500637">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Heidelberg</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11.2%</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16.7%</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0.7%</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1.2%</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0.4%</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6"/>
                  </a:ext>
                </a:extLst>
              </a:tr>
              <a:tr h="500637">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Dresden</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15.2%</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22.6%</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0.7%</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0.9%</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1.1%</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7"/>
                  </a:ext>
                </a:extLst>
              </a:tr>
              <a:tr h="276596">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Halle</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endParaRPr lang="en-US" sz="1600" u="none" strike="noStrike" dirty="0">
                        <a:effectLst/>
                      </a:endParaRPr>
                    </a:p>
                    <a:p>
                      <a:pPr algn="r" fontAlgn="b"/>
                      <a:r>
                        <a:rPr lang="en-US" sz="1600" u="none" strike="noStrike" dirty="0">
                          <a:effectLst/>
                        </a:rPr>
                        <a:t>9.6%</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18.7%</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1.0%</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1.0%</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tc>
                  <a:txBody>
                    <a:bodyPr/>
                    <a:lstStyle/>
                    <a:p>
                      <a:pPr algn="r" fontAlgn="b"/>
                      <a:r>
                        <a:rPr lang="en-US" sz="1600" u="none" strike="noStrike" dirty="0">
                          <a:effectLst/>
                        </a:rPr>
                        <a:t>1.0%</a:t>
                      </a:r>
                      <a:endParaRPr lang="en-US" sz="1600" b="0" i="0" u="none" strike="noStrike" dirty="0">
                        <a:solidFill>
                          <a:srgbClr val="000000"/>
                        </a:solidFill>
                        <a:effectLst/>
                        <a:latin typeface="Calibri"/>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463008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endParaRPr lang="de-DE" dirty="0"/>
          </a:p>
        </p:txBody>
      </p:sp>
      <p:sp>
        <p:nvSpPr>
          <p:cNvPr id="4" name="Textplatzhalter 3"/>
          <p:cNvSpPr>
            <a:spLocks noGrp="1"/>
          </p:cNvSpPr>
          <p:nvPr>
            <p:ph type="body" sz="quarter" idx="10"/>
          </p:nvPr>
        </p:nvSpPr>
        <p:spPr/>
        <p:txBody>
          <a:bodyPr/>
          <a:lstStyle/>
          <a:p>
            <a:endParaRPr lang="de-DE"/>
          </a:p>
        </p:txBody>
      </p:sp>
      <p:graphicFrame>
        <p:nvGraphicFramePr>
          <p:cNvPr id="5" name="Inhaltsplatzhalter 4"/>
          <p:cNvGraphicFramePr>
            <a:graphicFrameLocks noGrp="1"/>
          </p:cNvGraphicFramePr>
          <p:nvPr>
            <p:ph idx="1"/>
            <p:extLst>
              <p:ext uri="{D42A27DB-BD31-4B8C-83A1-F6EECF244321}">
                <p14:modId xmlns:p14="http://schemas.microsoft.com/office/powerpoint/2010/main" val="2598452458"/>
              </p:ext>
            </p:extLst>
          </p:nvPr>
        </p:nvGraphicFramePr>
        <p:xfrm>
          <a:off x="539750" y="1368425"/>
          <a:ext cx="8064500" cy="52911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77686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Background: </a:t>
            </a:r>
            <a:r>
              <a:rPr lang="de-DE" dirty="0" err="1"/>
              <a:t>Social</a:t>
            </a:r>
            <a:r>
              <a:rPr lang="de-DE" dirty="0"/>
              <a:t> </a:t>
            </a:r>
            <a:r>
              <a:rPr lang="de-DE" dirty="0" err="1"/>
              <a:t>Norms</a:t>
            </a:r>
            <a:r>
              <a:rPr lang="de-DE" dirty="0"/>
              <a:t> </a:t>
            </a:r>
            <a:r>
              <a:rPr lang="de-DE" dirty="0" err="1"/>
              <a:t>Interventions</a:t>
            </a:r>
            <a:endParaRPr lang="en-US" dirty="0"/>
          </a:p>
        </p:txBody>
      </p:sp>
      <p:sp>
        <p:nvSpPr>
          <p:cNvPr id="4" name="Textplatzhalter 3"/>
          <p:cNvSpPr>
            <a:spLocks noGrp="1"/>
          </p:cNvSpPr>
          <p:nvPr>
            <p:ph type="body" sz="quarter" idx="10"/>
          </p:nvPr>
        </p:nvSpPr>
        <p:spPr/>
        <p:txBody>
          <a:bodyPr/>
          <a:lstStyle/>
          <a:p>
            <a:endParaRPr lang="en-US"/>
          </a:p>
        </p:txBody>
      </p:sp>
      <p:grpSp>
        <p:nvGrpSpPr>
          <p:cNvPr id="5" name="Gruppieren 4"/>
          <p:cNvGrpSpPr/>
          <p:nvPr/>
        </p:nvGrpSpPr>
        <p:grpSpPr>
          <a:xfrm>
            <a:off x="1043608" y="2060848"/>
            <a:ext cx="1792517" cy="3253881"/>
            <a:chOff x="6129238" y="3692700"/>
            <a:chExt cx="45719" cy="149952"/>
          </a:xfrm>
          <a:solidFill>
            <a:srgbClr val="3C62A7"/>
          </a:solidFill>
        </p:grpSpPr>
        <p:sp>
          <p:nvSpPr>
            <p:cNvPr id="6" name="Trapezoid 5"/>
            <p:cNvSpPr/>
            <p:nvPr/>
          </p:nvSpPr>
          <p:spPr>
            <a:xfrm rot="10800000">
              <a:off x="6129238" y="3726544"/>
              <a:ext cx="45719" cy="69665"/>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Ellipse 6"/>
            <p:cNvSpPr/>
            <p:nvPr/>
          </p:nvSpPr>
          <p:spPr>
            <a:xfrm>
              <a:off x="6138651" y="3692700"/>
              <a:ext cx="26894" cy="23222"/>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6145268" y="3796209"/>
              <a:ext cx="13660" cy="46443"/>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10" name="Gerade Verbindung mit Pfeil 9"/>
          <p:cNvCxnSpPr/>
          <p:nvPr/>
        </p:nvCxnSpPr>
        <p:spPr bwMode="auto">
          <a:xfrm>
            <a:off x="9904224" y="2536091"/>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sp>
        <p:nvSpPr>
          <p:cNvPr id="33" name="Rechteck 32"/>
          <p:cNvSpPr/>
          <p:nvPr/>
        </p:nvSpPr>
        <p:spPr bwMode="auto">
          <a:xfrm>
            <a:off x="9563494" y="1412776"/>
            <a:ext cx="1624728"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spcBef>
                <a:spcPts val="0"/>
              </a:spcBef>
              <a:spcAft>
                <a:spcPts val="0"/>
              </a:spcAft>
              <a:defRPr sz="1800"/>
            </a:pPr>
            <a:r>
              <a:rPr lang="de-DE" sz="1200" dirty="0" err="1">
                <a:solidFill>
                  <a:srgbClr val="000000"/>
                </a:solidFill>
                <a:latin typeface="Helvetica" pitchFamily="34"/>
                <a:ea typeface="Microsoft YaHei" pitchFamily="2"/>
                <a:cs typeface="Mangal" pitchFamily="2"/>
              </a:rPr>
              <a:t>Perceived</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peer</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behaviour</a:t>
            </a:r>
            <a:endParaRPr lang="de-DE" sz="1200" dirty="0">
              <a:solidFill>
                <a:srgbClr val="000000"/>
              </a:solidFill>
              <a:latin typeface="Helvetica" pitchFamily="34"/>
              <a:ea typeface="Microsoft YaHei" pitchFamily="2"/>
              <a:cs typeface="Mangal" pitchFamily="2"/>
            </a:endParaRPr>
          </a:p>
        </p:txBody>
      </p:sp>
      <p:grpSp>
        <p:nvGrpSpPr>
          <p:cNvPr id="35" name="Gruppieren 34"/>
          <p:cNvGrpSpPr/>
          <p:nvPr/>
        </p:nvGrpSpPr>
        <p:grpSpPr>
          <a:xfrm>
            <a:off x="13505140" y="2331707"/>
            <a:ext cx="181604" cy="408767"/>
            <a:chOff x="6129238" y="3692700"/>
            <a:chExt cx="45719" cy="149952"/>
          </a:xfrm>
          <a:solidFill>
            <a:srgbClr val="3C62A7"/>
          </a:solidFill>
        </p:grpSpPr>
        <p:sp>
          <p:nvSpPr>
            <p:cNvPr id="36" name="Trapezoid 35"/>
            <p:cNvSpPr/>
            <p:nvPr/>
          </p:nvSpPr>
          <p:spPr>
            <a:xfrm rot="10800000">
              <a:off x="6129238" y="3726544"/>
              <a:ext cx="45719" cy="69665"/>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Ellipse 36"/>
            <p:cNvSpPr/>
            <p:nvPr/>
          </p:nvSpPr>
          <p:spPr>
            <a:xfrm>
              <a:off x="6138651" y="3692700"/>
              <a:ext cx="26894" cy="23222"/>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p:nvSpPr>
          <p:spPr>
            <a:xfrm>
              <a:off x="6145268" y="3796209"/>
              <a:ext cx="13660" cy="46443"/>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9" name="Rechteck 38"/>
          <p:cNvSpPr/>
          <p:nvPr/>
        </p:nvSpPr>
        <p:spPr bwMode="auto">
          <a:xfrm>
            <a:off x="11853677" y="1412776"/>
            <a:ext cx="1637592"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hangingPunct="1">
              <a:spcBef>
                <a:spcPts val="0"/>
              </a:spcBef>
              <a:spcAft>
                <a:spcPts val="0"/>
              </a:spcAft>
              <a:defRPr sz="1800"/>
            </a:pP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perceived</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behaviour</a:t>
            </a:r>
            <a:endParaRPr lang="de-DE" sz="1200" dirty="0">
              <a:solidFill>
                <a:srgbClr val="000000"/>
              </a:solidFill>
              <a:latin typeface="Helvetica" pitchFamily="18"/>
              <a:ea typeface="Microsoft YaHei" pitchFamily="2"/>
              <a:cs typeface="Mangal" pitchFamily="2"/>
            </a:endParaRPr>
          </a:p>
        </p:txBody>
      </p:sp>
      <p:cxnSp>
        <p:nvCxnSpPr>
          <p:cNvPr id="41" name="Gerade Verbindung mit Pfeil 40"/>
          <p:cNvCxnSpPr/>
          <p:nvPr/>
        </p:nvCxnSpPr>
        <p:spPr bwMode="auto">
          <a:xfrm>
            <a:off x="12208480" y="2529840"/>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cxnSp>
        <p:nvCxnSpPr>
          <p:cNvPr id="46" name="Gerade Verbindung mit Pfeil 45"/>
          <p:cNvCxnSpPr/>
          <p:nvPr/>
        </p:nvCxnSpPr>
        <p:spPr bwMode="auto">
          <a:xfrm>
            <a:off x="11037356" y="5841489"/>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sp>
        <p:nvSpPr>
          <p:cNvPr id="68" name="Rechteck 67"/>
          <p:cNvSpPr/>
          <p:nvPr/>
        </p:nvSpPr>
        <p:spPr bwMode="auto">
          <a:xfrm>
            <a:off x="10696626" y="4718174"/>
            <a:ext cx="1647639"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spcBef>
                <a:spcPts val="0"/>
              </a:spcBef>
              <a:spcAft>
                <a:spcPts val="0"/>
              </a:spcAft>
              <a:defRPr sz="1800"/>
            </a:pPr>
            <a:r>
              <a:rPr lang="de-DE" sz="1200" dirty="0" err="1">
                <a:solidFill>
                  <a:srgbClr val="FF0000"/>
                </a:solidFill>
                <a:latin typeface="Helvetica" pitchFamily="34"/>
                <a:ea typeface="Microsoft YaHei" pitchFamily="2"/>
                <a:cs typeface="Mangal" pitchFamily="2"/>
              </a:rPr>
              <a:t>Mis</a:t>
            </a:r>
            <a:r>
              <a:rPr lang="de-DE" sz="1200" dirty="0" err="1">
                <a:solidFill>
                  <a:srgbClr val="000000"/>
                </a:solidFill>
                <a:latin typeface="Helvetica" pitchFamily="34"/>
                <a:ea typeface="Microsoft YaHei" pitchFamily="2"/>
                <a:cs typeface="Mangal" pitchFamily="2"/>
              </a:rPr>
              <a:t>perception</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of</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peer</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behaviour</a:t>
            </a:r>
            <a:endParaRPr lang="de-DE" sz="1200" dirty="0">
              <a:solidFill>
                <a:srgbClr val="000000"/>
              </a:solidFill>
              <a:latin typeface="Helvetica" pitchFamily="34"/>
              <a:ea typeface="Microsoft YaHei" pitchFamily="2"/>
              <a:cs typeface="Mangal" pitchFamily="2"/>
            </a:endParaRPr>
          </a:p>
        </p:txBody>
      </p:sp>
      <p:sp>
        <p:nvSpPr>
          <p:cNvPr id="73" name="Rechteck 72"/>
          <p:cNvSpPr/>
          <p:nvPr/>
        </p:nvSpPr>
        <p:spPr bwMode="auto">
          <a:xfrm>
            <a:off x="13050501" y="4726887"/>
            <a:ext cx="1675180" cy="584369"/>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FF0000"/>
                </a:solidFill>
                <a:latin typeface="Helvetica" pitchFamily="18"/>
                <a:ea typeface="Microsoft YaHei" pitchFamily="2"/>
                <a:cs typeface="Mangal" pitchFamily="2"/>
              </a:rPr>
              <a:t>perceived</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behavior</a:t>
            </a:r>
            <a:endParaRPr lang="de-DE" sz="1200" dirty="0">
              <a:solidFill>
                <a:srgbClr val="000000"/>
              </a:solidFill>
              <a:latin typeface="Helvetica" pitchFamily="18"/>
              <a:ea typeface="Microsoft YaHei" pitchFamily="2"/>
              <a:cs typeface="Mangal" pitchFamily="2"/>
            </a:endParaRPr>
          </a:p>
        </p:txBody>
      </p:sp>
      <p:cxnSp>
        <p:nvCxnSpPr>
          <p:cNvPr id="74" name="Gerade Verbindung mit Pfeil 73"/>
          <p:cNvCxnSpPr/>
          <p:nvPr/>
        </p:nvCxnSpPr>
        <p:spPr bwMode="auto">
          <a:xfrm>
            <a:off x="13341612" y="5835238"/>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8222" y="2050595"/>
            <a:ext cx="725487"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44265" y="5382694"/>
            <a:ext cx="755650"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0" name="Gruppieren 139"/>
          <p:cNvGrpSpPr/>
          <p:nvPr/>
        </p:nvGrpSpPr>
        <p:grpSpPr>
          <a:xfrm>
            <a:off x="10503342" y="5619933"/>
            <a:ext cx="193284" cy="408765"/>
            <a:chOff x="6750581" y="2099917"/>
            <a:chExt cx="153017" cy="464987"/>
          </a:xfrm>
          <a:solidFill>
            <a:srgbClr val="3C62A7"/>
          </a:solidFill>
        </p:grpSpPr>
        <p:sp>
          <p:nvSpPr>
            <p:cNvPr id="141" name="Trapezoid 140"/>
            <p:cNvSpPr/>
            <p:nvPr/>
          </p:nvSpPr>
          <p:spPr>
            <a:xfrm>
              <a:off x="6750581" y="2204865"/>
              <a:ext cx="153017" cy="216024"/>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Ellipse 141"/>
            <p:cNvSpPr/>
            <p:nvPr/>
          </p:nvSpPr>
          <p:spPr>
            <a:xfrm>
              <a:off x="6782068" y="2099917"/>
              <a:ext cx="90010" cy="72008"/>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p:nvSpPr>
          <p:spPr>
            <a:xfrm>
              <a:off x="6804248" y="2420888"/>
              <a:ext cx="45719" cy="144016"/>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148" name="Gerade Verbindung mit Pfeil 147"/>
          <p:cNvCxnSpPr/>
          <p:nvPr/>
        </p:nvCxnSpPr>
        <p:spPr bwMode="auto">
          <a:xfrm flipH="1">
            <a:off x="12672473" y="4079580"/>
            <a:ext cx="328207" cy="504056"/>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pic>
        <p:nvPicPr>
          <p:cNvPr id="15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45249" y="3418167"/>
            <a:ext cx="755650"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echteck 33"/>
          <p:cNvSpPr/>
          <p:nvPr/>
        </p:nvSpPr>
        <p:spPr bwMode="auto">
          <a:xfrm>
            <a:off x="13049366" y="4710168"/>
            <a:ext cx="1675180" cy="601088"/>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FF0000"/>
                </a:solidFill>
                <a:latin typeface="Helvetica" pitchFamily="18"/>
                <a:ea typeface="Microsoft YaHei" pitchFamily="2"/>
                <a:cs typeface="Mangal" pitchFamily="2"/>
              </a:rPr>
              <a:t>actual</a:t>
            </a:r>
            <a:r>
              <a:rPr lang="de-DE" sz="1200" dirty="0">
                <a:solidFill>
                  <a:srgbClr val="FF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norm</a:t>
            </a:r>
          </a:p>
        </p:txBody>
      </p:sp>
    </p:spTree>
    <p:extLst>
      <p:ext uri="{BB962C8B-B14F-4D97-AF65-F5344CB8AC3E}">
        <p14:creationId xmlns:p14="http://schemas.microsoft.com/office/powerpoint/2010/main" val="42405248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88775" indent="0">
              <a:buNone/>
            </a:pPr>
            <a:r>
              <a:rPr lang="de-DE" dirty="0" err="1"/>
              <a:t>Students</a:t>
            </a:r>
            <a:r>
              <a:rPr lang="de-DE" dirty="0"/>
              <a:t> at </a:t>
            </a:r>
            <a:r>
              <a:rPr lang="de-DE" dirty="0" err="1"/>
              <a:t>invervention</a:t>
            </a:r>
            <a:r>
              <a:rPr lang="de-DE" dirty="0"/>
              <a:t> </a:t>
            </a:r>
            <a:r>
              <a:rPr lang="de-DE" dirty="0" err="1"/>
              <a:t>universities</a:t>
            </a:r>
            <a:r>
              <a:rPr lang="de-DE" dirty="0"/>
              <a:t> </a:t>
            </a:r>
            <a:r>
              <a:rPr lang="de-DE" dirty="0" err="1"/>
              <a:t>compared</a:t>
            </a:r>
            <a:r>
              <a:rPr lang="de-DE" dirty="0"/>
              <a:t> </a:t>
            </a:r>
            <a:r>
              <a:rPr lang="de-DE" dirty="0" err="1"/>
              <a:t>to</a:t>
            </a:r>
            <a:r>
              <a:rPr lang="de-DE" dirty="0"/>
              <a:t> </a:t>
            </a:r>
            <a:r>
              <a:rPr lang="de-DE" dirty="0" err="1"/>
              <a:t>those</a:t>
            </a:r>
            <a:r>
              <a:rPr lang="de-DE" dirty="0"/>
              <a:t> at </a:t>
            </a:r>
            <a:r>
              <a:rPr lang="de-DE" dirty="0" err="1"/>
              <a:t>control</a:t>
            </a:r>
            <a:r>
              <a:rPr lang="de-DE" dirty="0"/>
              <a:t> </a:t>
            </a:r>
            <a:r>
              <a:rPr lang="de-DE" dirty="0" err="1"/>
              <a:t>universities</a:t>
            </a:r>
            <a:r>
              <a:rPr lang="de-DE" dirty="0"/>
              <a:t> </a:t>
            </a:r>
            <a:r>
              <a:rPr lang="de-DE" dirty="0" err="1"/>
              <a:t>have</a:t>
            </a:r>
            <a:r>
              <a:rPr lang="de-DE" dirty="0"/>
              <a:t> a </a:t>
            </a:r>
          </a:p>
          <a:p>
            <a:pPr marL="88775" indent="0">
              <a:buNone/>
            </a:pPr>
            <a:endParaRPr lang="de-DE" b="1" dirty="0"/>
          </a:p>
          <a:p>
            <a:r>
              <a:rPr lang="en-US" altLang="en-US" b="1" dirty="0"/>
              <a:t>1.37</a:t>
            </a:r>
            <a:r>
              <a:rPr lang="en-US" dirty="0"/>
              <a:t> (95% Confidence limits=1.04-.,82) increased chance of </a:t>
            </a:r>
            <a:r>
              <a:rPr lang="en-US" altLang="en-US" b="1" dirty="0"/>
              <a:t>not increasing cannabis consumption</a:t>
            </a:r>
          </a:p>
          <a:p>
            <a:pPr marL="88775" indent="0">
              <a:buNone/>
            </a:pPr>
            <a:endParaRPr lang="de-DE" b="1" dirty="0"/>
          </a:p>
          <a:p>
            <a:r>
              <a:rPr lang="en-NZ" altLang="en-US" dirty="0"/>
              <a:t>Relative to control universities, normative feedback was associated with higher odds for not increasing cannabis consumption (AOR: 1.37, 95% CI: 1.04-1.82) between baseline and follow-up. </a:t>
            </a:r>
            <a:endParaRPr lang="de-DE" dirty="0"/>
          </a:p>
          <a:p>
            <a:endParaRPr lang="en-US" dirty="0"/>
          </a:p>
        </p:txBody>
      </p:sp>
      <p:sp>
        <p:nvSpPr>
          <p:cNvPr id="3" name="Titel 2"/>
          <p:cNvSpPr>
            <a:spLocks noGrp="1"/>
          </p:cNvSpPr>
          <p:nvPr>
            <p:ph type="title"/>
          </p:nvPr>
        </p:nvSpPr>
        <p:spPr/>
        <p:txBody>
          <a:bodyPr/>
          <a:lstStyle/>
          <a:p>
            <a:r>
              <a:rPr lang="de-DE" dirty="0"/>
              <a:t>Intervention </a:t>
            </a:r>
            <a:r>
              <a:rPr lang="de-DE" dirty="0" err="1"/>
              <a:t>efficacy</a:t>
            </a:r>
            <a:endParaRPr lang="en-US" dirty="0"/>
          </a:p>
        </p:txBody>
      </p:sp>
      <p:sp>
        <p:nvSpPr>
          <p:cNvPr id="4" name="Textplatzhalter 3"/>
          <p:cNvSpPr>
            <a:spLocks noGrp="1"/>
          </p:cNvSpPr>
          <p:nvPr>
            <p:ph type="body" sz="quarter" idx="10"/>
          </p:nvPr>
        </p:nvSpPr>
        <p:spPr/>
        <p:txBody>
          <a:bodyPr/>
          <a:lstStyle/>
          <a:p>
            <a:r>
              <a:rPr lang="de-DE" dirty="0" err="1"/>
              <a:t>Results</a:t>
            </a:r>
            <a:r>
              <a:rPr lang="de-DE" dirty="0"/>
              <a:t> </a:t>
            </a:r>
            <a:r>
              <a:rPr lang="de-DE" dirty="0" err="1"/>
              <a:t>of</a:t>
            </a:r>
            <a:r>
              <a:rPr lang="de-DE" dirty="0"/>
              <a:t> </a:t>
            </a:r>
            <a:r>
              <a:rPr lang="de-DE" dirty="0" err="1"/>
              <a:t>the</a:t>
            </a:r>
            <a:r>
              <a:rPr lang="de-DE" dirty="0"/>
              <a:t> </a:t>
            </a:r>
            <a:r>
              <a:rPr lang="de-DE" dirty="0" err="1"/>
              <a:t>multilevel</a:t>
            </a:r>
            <a:r>
              <a:rPr lang="de-DE" dirty="0"/>
              <a:t> </a:t>
            </a:r>
            <a:r>
              <a:rPr lang="de-DE" dirty="0" err="1"/>
              <a:t>analysis</a:t>
            </a:r>
            <a:endParaRPr lang="en-US" dirty="0"/>
          </a:p>
        </p:txBody>
      </p:sp>
    </p:spTree>
    <p:extLst>
      <p:ext uri="{BB962C8B-B14F-4D97-AF65-F5344CB8AC3E}">
        <p14:creationId xmlns:p14="http://schemas.microsoft.com/office/powerpoint/2010/main" val="7690007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err="1"/>
              <a:t>Recruitment</a:t>
            </a:r>
            <a:r>
              <a:rPr lang="de-DE" dirty="0"/>
              <a:t> </a:t>
            </a:r>
            <a:r>
              <a:rPr lang="de-DE" dirty="0" err="1"/>
              <a:t>of</a:t>
            </a:r>
            <a:r>
              <a:rPr lang="de-DE" dirty="0"/>
              <a:t> </a:t>
            </a:r>
            <a:r>
              <a:rPr lang="de-DE" dirty="0" err="1"/>
              <a:t>students</a:t>
            </a:r>
            <a:endParaRPr lang="en-US" dirty="0"/>
          </a:p>
        </p:txBody>
      </p:sp>
      <p:sp>
        <p:nvSpPr>
          <p:cNvPr id="4" name="Textplatzhalter 3"/>
          <p:cNvSpPr>
            <a:spLocks noGrp="1"/>
          </p:cNvSpPr>
          <p:nvPr>
            <p:ph type="body" sz="quarter" idx="10"/>
          </p:nvPr>
        </p:nvSpPr>
        <p:spPr/>
        <p:txBody>
          <a:bodyPr/>
          <a:lstStyle/>
          <a:p>
            <a:endParaRPr lang="en-US" dirty="0"/>
          </a:p>
        </p:txBody>
      </p:sp>
      <p:graphicFrame>
        <p:nvGraphicFramePr>
          <p:cNvPr id="5" name="Diagramm 4"/>
          <p:cNvGraphicFramePr/>
          <p:nvPr>
            <p:extLst>
              <p:ext uri="{D42A27DB-BD31-4B8C-83A1-F6EECF244321}">
                <p14:modId xmlns:p14="http://schemas.microsoft.com/office/powerpoint/2010/main" val="2981676004"/>
              </p:ext>
            </p:extLst>
          </p:nvPr>
        </p:nvGraphicFramePr>
        <p:xfrm>
          <a:off x="611560" y="1700808"/>
          <a:ext cx="7776864" cy="49685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feld 1"/>
          <p:cNvSpPr txBox="1"/>
          <p:nvPr/>
        </p:nvSpPr>
        <p:spPr>
          <a:xfrm>
            <a:off x="539552" y="1268760"/>
            <a:ext cx="7632848" cy="307777"/>
          </a:xfrm>
          <a:prstGeom prst="rect">
            <a:avLst/>
          </a:prstGeom>
          <a:noFill/>
        </p:spPr>
        <p:txBody>
          <a:bodyPr wrap="square" rtlCol="0">
            <a:spAutoFit/>
          </a:bodyPr>
          <a:lstStyle/>
          <a:p>
            <a:pPr algn="l"/>
            <a:r>
              <a:rPr lang="de-DE" sz="1400" dirty="0" err="1">
                <a:latin typeface="Helvetica" panose="020B0604020202020204" pitchFamily="34" charset="0"/>
                <a:cs typeface="Helvetica" panose="020B0604020202020204" pitchFamily="34" charset="0"/>
              </a:rPr>
              <a:t>Recrutiment</a:t>
            </a:r>
            <a:r>
              <a:rPr lang="de-DE" sz="1400" dirty="0">
                <a:latin typeface="Helvetica" panose="020B0604020202020204" pitchFamily="34" charset="0"/>
                <a:cs typeface="Helvetica" panose="020B0604020202020204" pitchFamily="34" charset="0"/>
              </a:rPr>
              <a:t> </a:t>
            </a:r>
            <a:r>
              <a:rPr lang="de-DE" sz="1400" dirty="0" err="1">
                <a:latin typeface="Helvetica" panose="020B0604020202020204" pitchFamily="34" charset="0"/>
                <a:cs typeface="Helvetica" panose="020B0604020202020204" pitchFamily="34" charset="0"/>
              </a:rPr>
              <a:t>of</a:t>
            </a:r>
            <a:r>
              <a:rPr lang="de-DE" sz="1400" dirty="0">
                <a:latin typeface="Helvetica" panose="020B0604020202020204" pitchFamily="34" charset="0"/>
                <a:cs typeface="Helvetica" panose="020B0604020202020204" pitchFamily="34" charset="0"/>
              </a:rPr>
              <a:t> </a:t>
            </a:r>
            <a:r>
              <a:rPr lang="de-DE" sz="1400" dirty="0" err="1">
                <a:latin typeface="Helvetica" panose="020B0604020202020204" pitchFamily="34" charset="0"/>
                <a:cs typeface="Helvetica" panose="020B0604020202020204" pitchFamily="34" charset="0"/>
              </a:rPr>
              <a:t>students</a:t>
            </a:r>
            <a:r>
              <a:rPr lang="de-DE" sz="1400" dirty="0">
                <a:latin typeface="Helvetica" panose="020B0604020202020204" pitchFamily="34" charset="0"/>
                <a:cs typeface="Helvetica" panose="020B0604020202020204" pitchFamily="34" charset="0"/>
              </a:rPr>
              <a:t> at </a:t>
            </a:r>
            <a:r>
              <a:rPr lang="de-DE" sz="1400" dirty="0" err="1">
                <a:latin typeface="Helvetica" panose="020B0604020202020204" pitchFamily="34" charset="0"/>
                <a:cs typeface="Helvetica" panose="020B0604020202020204" pitchFamily="34" charset="0"/>
              </a:rPr>
              <a:t>the</a:t>
            </a:r>
            <a:r>
              <a:rPr lang="de-DE" sz="1400" dirty="0">
                <a:latin typeface="Helvetica" panose="020B0604020202020204" pitchFamily="34" charset="0"/>
                <a:cs typeface="Helvetica" panose="020B0604020202020204" pitchFamily="34" charset="0"/>
              </a:rPr>
              <a:t> different German </a:t>
            </a:r>
            <a:r>
              <a:rPr lang="de-DE" sz="1400" dirty="0" err="1">
                <a:latin typeface="Helvetica" panose="020B0604020202020204" pitchFamily="34" charset="0"/>
                <a:cs typeface="Helvetica" panose="020B0604020202020204" pitchFamily="34" charset="0"/>
              </a:rPr>
              <a:t>universities</a:t>
            </a:r>
            <a:r>
              <a:rPr lang="de-DE" sz="1400" dirty="0">
                <a:latin typeface="Helvetica" panose="020B0604020202020204" pitchFamily="34" charset="0"/>
                <a:cs typeface="Helvetica" panose="020B0604020202020204" pitchFamily="34" charset="0"/>
              </a:rPr>
              <a:t> </a:t>
            </a:r>
            <a:endParaRPr lang="en-US" sz="14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249735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6"/>
          <p:cNvGraphicFramePr>
            <a:graphicFrameLocks noGrp="1"/>
          </p:cNvGraphicFramePr>
          <p:nvPr>
            <p:ph idx="1"/>
            <p:extLst>
              <p:ext uri="{D42A27DB-BD31-4B8C-83A1-F6EECF244321}">
                <p14:modId xmlns:p14="http://schemas.microsoft.com/office/powerpoint/2010/main" val="3293646375"/>
              </p:ext>
            </p:extLst>
          </p:nvPr>
        </p:nvGraphicFramePr>
        <p:xfrm>
          <a:off x="899592" y="1472427"/>
          <a:ext cx="6984776" cy="3456383"/>
        </p:xfrm>
        <a:graphic>
          <a:graphicData uri="http://schemas.openxmlformats.org/drawingml/2006/table">
            <a:tbl>
              <a:tblPr>
                <a:tableStyleId>{0E3FDE45-AF77-4B5C-9715-49D594BDF05E}</a:tableStyleId>
              </a:tblPr>
              <a:tblGrid>
                <a:gridCol w="1077288">
                  <a:extLst>
                    <a:ext uri="{9D8B030D-6E8A-4147-A177-3AD203B41FA5}">
                      <a16:colId xmlns:a16="http://schemas.microsoft.com/office/drawing/2014/main" val="20000"/>
                    </a:ext>
                  </a:extLst>
                </a:gridCol>
                <a:gridCol w="726614">
                  <a:extLst>
                    <a:ext uri="{9D8B030D-6E8A-4147-A177-3AD203B41FA5}">
                      <a16:colId xmlns:a16="http://schemas.microsoft.com/office/drawing/2014/main" val="20001"/>
                    </a:ext>
                  </a:extLst>
                </a:gridCol>
                <a:gridCol w="863479">
                  <a:extLst>
                    <a:ext uri="{9D8B030D-6E8A-4147-A177-3AD203B41FA5}">
                      <a16:colId xmlns:a16="http://schemas.microsoft.com/office/drawing/2014/main" val="20002"/>
                    </a:ext>
                  </a:extLst>
                </a:gridCol>
                <a:gridCol w="863479">
                  <a:extLst>
                    <a:ext uri="{9D8B030D-6E8A-4147-A177-3AD203B41FA5}">
                      <a16:colId xmlns:a16="http://schemas.microsoft.com/office/drawing/2014/main" val="20003"/>
                    </a:ext>
                  </a:extLst>
                </a:gridCol>
                <a:gridCol w="863479">
                  <a:extLst>
                    <a:ext uri="{9D8B030D-6E8A-4147-A177-3AD203B41FA5}">
                      <a16:colId xmlns:a16="http://schemas.microsoft.com/office/drawing/2014/main" val="20004"/>
                    </a:ext>
                  </a:extLst>
                </a:gridCol>
                <a:gridCol w="863479">
                  <a:extLst>
                    <a:ext uri="{9D8B030D-6E8A-4147-A177-3AD203B41FA5}">
                      <a16:colId xmlns:a16="http://schemas.microsoft.com/office/drawing/2014/main" val="20005"/>
                    </a:ext>
                  </a:extLst>
                </a:gridCol>
                <a:gridCol w="863479">
                  <a:extLst>
                    <a:ext uri="{9D8B030D-6E8A-4147-A177-3AD203B41FA5}">
                      <a16:colId xmlns:a16="http://schemas.microsoft.com/office/drawing/2014/main" val="20006"/>
                    </a:ext>
                  </a:extLst>
                </a:gridCol>
                <a:gridCol w="863479">
                  <a:extLst>
                    <a:ext uri="{9D8B030D-6E8A-4147-A177-3AD203B41FA5}">
                      <a16:colId xmlns:a16="http://schemas.microsoft.com/office/drawing/2014/main" val="20007"/>
                    </a:ext>
                  </a:extLst>
                </a:gridCol>
              </a:tblGrid>
              <a:tr h="453650">
                <a:tc rowSpan="2">
                  <a:txBody>
                    <a:bodyPr/>
                    <a:lstStyle/>
                    <a:p>
                      <a:pPr algn="ctr" fontAlgn="ctr"/>
                      <a:r>
                        <a:rPr lang="de-DE" sz="1200" u="none" strike="noStrike" dirty="0" err="1">
                          <a:effectLst/>
                          <a:latin typeface="Helvetica" panose="020B0604020202020204" pitchFamily="34" charset="0"/>
                          <a:cs typeface="Helvetica" panose="020B0604020202020204" pitchFamily="34" charset="0"/>
                        </a:rPr>
                        <a:t>Frequency</a:t>
                      </a:r>
                      <a:r>
                        <a:rPr lang="de-DE" sz="1200" u="none" strike="noStrike" dirty="0">
                          <a:effectLst/>
                          <a:latin typeface="Helvetica" panose="020B0604020202020204" pitchFamily="34" charset="0"/>
                          <a:cs typeface="Helvetica" panose="020B0604020202020204" pitchFamily="34" charset="0"/>
                        </a:rPr>
                        <a:t> </a:t>
                      </a:r>
                      <a:r>
                        <a:rPr lang="de-DE" sz="1200" u="none" strike="noStrike" dirty="0" err="1">
                          <a:effectLst/>
                          <a:latin typeface="Helvetica" panose="020B0604020202020204" pitchFamily="34" charset="0"/>
                          <a:cs typeface="Helvetica" panose="020B0604020202020204" pitchFamily="34" charset="0"/>
                        </a:rPr>
                        <a:t>of</a:t>
                      </a:r>
                      <a:r>
                        <a:rPr lang="de-DE" sz="1200" u="none" strike="noStrike" dirty="0">
                          <a:effectLst/>
                          <a:latin typeface="Helvetica" panose="020B0604020202020204" pitchFamily="34" charset="0"/>
                          <a:cs typeface="Helvetica" panose="020B0604020202020204" pitchFamily="34" charset="0"/>
                        </a:rPr>
                        <a:t> </a:t>
                      </a:r>
                      <a:r>
                        <a:rPr lang="de-DE" sz="1200" u="none" strike="noStrike" dirty="0" err="1">
                          <a:effectLst/>
                          <a:latin typeface="Helvetica" panose="020B0604020202020204" pitchFamily="34" charset="0"/>
                          <a:cs typeface="Helvetica" panose="020B0604020202020204" pitchFamily="34" charset="0"/>
                        </a:rPr>
                        <a:t>Consumption</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dirty="0">
                          <a:effectLst/>
                          <a:latin typeface="Helvetica" panose="020B0604020202020204" pitchFamily="34" charset="0"/>
                          <a:cs typeface="Helvetica" panose="020B0604020202020204" pitchFamily="34" charset="0"/>
                        </a:rPr>
                        <a:t> </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gridSpan="3">
                  <a:txBody>
                    <a:bodyPr/>
                    <a:lstStyle/>
                    <a:p>
                      <a:pPr algn="ctr" fontAlgn="ctr"/>
                      <a:r>
                        <a:rPr lang="en-US" sz="1200" b="1" u="none" strike="noStrike" dirty="0">
                          <a:effectLst/>
                          <a:latin typeface="Helvetica" panose="020B0604020202020204" pitchFamily="34" charset="0"/>
                          <a:cs typeface="Helvetica" panose="020B0604020202020204" pitchFamily="34" charset="0"/>
                        </a:rPr>
                        <a:t>Control</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hMerge="1">
                  <a:txBody>
                    <a:bodyPr/>
                    <a:lstStyle/>
                    <a:p>
                      <a:endParaRPr lang="en-US"/>
                    </a:p>
                  </a:txBody>
                  <a:tcPr/>
                </a:tc>
                <a:tc hMerge="1">
                  <a:txBody>
                    <a:bodyPr/>
                    <a:lstStyle/>
                    <a:p>
                      <a:endParaRPr lang="en-US"/>
                    </a:p>
                  </a:txBody>
                  <a:tcPr/>
                </a:tc>
                <a:tc gridSpan="3">
                  <a:txBody>
                    <a:bodyPr/>
                    <a:lstStyle/>
                    <a:p>
                      <a:pPr algn="ctr" fontAlgn="ctr"/>
                      <a:r>
                        <a:rPr lang="en-US" sz="1200" b="1" u="none" strike="noStrike" dirty="0">
                          <a:effectLst/>
                          <a:latin typeface="Helvetica" panose="020B0604020202020204" pitchFamily="34" charset="0"/>
                          <a:cs typeface="Helvetica" panose="020B0604020202020204" pitchFamily="34" charset="0"/>
                        </a:rPr>
                        <a:t>Intervention</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91277">
                <a:tc vMerge="1">
                  <a:txBody>
                    <a:bodyPr/>
                    <a:lstStyle/>
                    <a:p>
                      <a:endParaRPr lang="en-US"/>
                    </a:p>
                  </a:txBody>
                  <a:tcPr/>
                </a:tc>
                <a:tc>
                  <a:txBody>
                    <a:bodyPr/>
                    <a:lstStyle/>
                    <a:p>
                      <a:pPr algn="ctr" fontAlgn="ctr"/>
                      <a:r>
                        <a:rPr lang="en-US" sz="1200" b="1" u="none" strike="noStrike" dirty="0">
                          <a:effectLst/>
                          <a:latin typeface="Helvetica" panose="020B0604020202020204" pitchFamily="34" charset="0"/>
                          <a:cs typeface="Helvetica" panose="020B0604020202020204" pitchFamily="34" charset="0"/>
                        </a:rPr>
                        <a:t>T1</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Not in </a:t>
                      </a:r>
                      <a:r>
                        <a:rPr lang="de-DE" sz="1200" u="none" strike="noStrike" dirty="0" err="1">
                          <a:effectLst/>
                          <a:latin typeface="Helvetica" panose="020B0604020202020204" pitchFamily="34" charset="0"/>
                          <a:cs typeface="Helvetica" panose="020B0604020202020204" pitchFamily="34" charset="0"/>
                        </a:rPr>
                        <a:t>the</a:t>
                      </a:r>
                      <a:r>
                        <a:rPr lang="de-DE" sz="1200" u="none" strike="noStrike" dirty="0">
                          <a:effectLst/>
                          <a:latin typeface="Helvetica" panose="020B0604020202020204" pitchFamily="34" charset="0"/>
                          <a:cs typeface="Helvetica" panose="020B0604020202020204" pitchFamily="34" charset="0"/>
                        </a:rPr>
                        <a:t> last 2 </a:t>
                      </a:r>
                      <a:r>
                        <a:rPr lang="de-DE" sz="1200" u="none" strike="noStrike" dirty="0" err="1">
                          <a:effectLst/>
                          <a:latin typeface="Helvetica" panose="020B0604020202020204" pitchFamily="34" charset="0"/>
                          <a:cs typeface="Helvetica" panose="020B0604020202020204" pitchFamily="34" charset="0"/>
                        </a:rPr>
                        <a:t>months</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1-4x/</a:t>
                      </a:r>
                      <a:r>
                        <a:rPr lang="de-DE" sz="1200" u="none" strike="noStrike" dirty="0" err="1">
                          <a:effectLst/>
                          <a:latin typeface="Helvetica" panose="020B0604020202020204" pitchFamily="34" charset="0"/>
                          <a:cs typeface="Helvetica" panose="020B0604020202020204" pitchFamily="34" charset="0"/>
                        </a:rPr>
                        <a:t>month</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At least 1x/</a:t>
                      </a:r>
                      <a:r>
                        <a:rPr lang="de-DE" sz="1200" u="none" strike="noStrike" dirty="0" err="1">
                          <a:effectLst/>
                          <a:latin typeface="Helvetica" panose="020B0604020202020204" pitchFamily="34" charset="0"/>
                          <a:cs typeface="Helvetica" panose="020B0604020202020204" pitchFamily="34" charset="0"/>
                        </a:rPr>
                        <a:t>week</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Not in </a:t>
                      </a:r>
                      <a:r>
                        <a:rPr lang="de-DE" sz="1200" u="none" strike="noStrike" dirty="0" err="1">
                          <a:effectLst/>
                          <a:latin typeface="Helvetica" panose="020B0604020202020204" pitchFamily="34" charset="0"/>
                          <a:cs typeface="Helvetica" panose="020B0604020202020204" pitchFamily="34" charset="0"/>
                        </a:rPr>
                        <a:t>the</a:t>
                      </a:r>
                      <a:r>
                        <a:rPr lang="de-DE" sz="1200" u="none" strike="noStrike" dirty="0">
                          <a:effectLst/>
                          <a:latin typeface="Helvetica" panose="020B0604020202020204" pitchFamily="34" charset="0"/>
                          <a:cs typeface="Helvetica" panose="020B0604020202020204" pitchFamily="34" charset="0"/>
                        </a:rPr>
                        <a:t> last 2 </a:t>
                      </a:r>
                      <a:r>
                        <a:rPr lang="de-DE" sz="1200" u="none" strike="noStrike" dirty="0" err="1">
                          <a:effectLst/>
                          <a:latin typeface="Helvetica" panose="020B0604020202020204" pitchFamily="34" charset="0"/>
                          <a:cs typeface="Helvetica" panose="020B0604020202020204" pitchFamily="34" charset="0"/>
                        </a:rPr>
                        <a:t>months</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1-4x/</a:t>
                      </a:r>
                      <a:r>
                        <a:rPr lang="de-DE" sz="1200" u="none" strike="noStrike" dirty="0" err="1">
                          <a:effectLst/>
                          <a:latin typeface="Helvetica" panose="020B0604020202020204" pitchFamily="34" charset="0"/>
                          <a:cs typeface="Helvetica" panose="020B0604020202020204" pitchFamily="34" charset="0"/>
                        </a:rPr>
                        <a:t>month</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At least 1x/</a:t>
                      </a:r>
                      <a:r>
                        <a:rPr lang="de-DE" sz="1200" u="none" strike="noStrike" dirty="0" err="1">
                          <a:effectLst/>
                          <a:latin typeface="Helvetica" panose="020B0604020202020204" pitchFamily="34" charset="0"/>
                          <a:cs typeface="Helvetica" panose="020B0604020202020204" pitchFamily="34" charset="0"/>
                        </a:rPr>
                        <a:t>week</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extLst>
                  <a:ext uri="{0D108BD9-81ED-4DB2-BD59-A6C34878D82A}">
                    <a16:rowId xmlns:a16="http://schemas.microsoft.com/office/drawing/2014/main" val="10001"/>
                  </a:ext>
                </a:extLst>
              </a:tr>
              <a:tr h="453650">
                <a:tc>
                  <a:txBody>
                    <a:bodyPr/>
                    <a:lstStyle/>
                    <a:p>
                      <a:pPr algn="ctr" fontAlgn="ctr"/>
                      <a:r>
                        <a:rPr lang="de-DE" sz="1200" b="1" u="none" strike="noStrike" dirty="0">
                          <a:effectLst/>
                          <a:latin typeface="Helvetica" panose="020B0604020202020204" pitchFamily="34" charset="0"/>
                          <a:cs typeface="Helvetica" panose="020B0604020202020204" pitchFamily="34" charset="0"/>
                        </a:rPr>
                        <a:t>T0</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dirty="0">
                          <a:effectLst/>
                          <a:latin typeface="Helvetica" panose="020B0604020202020204" pitchFamily="34" charset="0"/>
                          <a:cs typeface="Helvetica" panose="020B0604020202020204" pitchFamily="34" charset="0"/>
                        </a:rPr>
                        <a:t> </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b"/>
                      <a:r>
                        <a:rPr lang="en-US" sz="1200" u="none" strike="noStrike">
                          <a:effectLst/>
                          <a:latin typeface="Helvetica" panose="020B0604020202020204" pitchFamily="34" charset="0"/>
                          <a:cs typeface="Helvetica" panose="020B0604020202020204" pitchFamily="34" charset="0"/>
                        </a:rPr>
                        <a:t> </a:t>
                      </a:r>
                      <a:endParaRPr lang="en-US" sz="1200" b="0"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extLst>
                  <a:ext uri="{0D108BD9-81ED-4DB2-BD59-A6C34878D82A}">
                    <a16:rowId xmlns:a16="http://schemas.microsoft.com/office/drawing/2014/main" val="10002"/>
                  </a:ext>
                </a:extLst>
              </a:tr>
              <a:tr h="712879">
                <a:tc>
                  <a:txBody>
                    <a:bodyPr/>
                    <a:lstStyle/>
                    <a:p>
                      <a:pPr algn="ctr" fontAlgn="ctr"/>
                      <a:r>
                        <a:rPr lang="de-DE" sz="1200" u="none" strike="noStrike" dirty="0">
                          <a:effectLst/>
                          <a:latin typeface="Helvetica" panose="020B0604020202020204" pitchFamily="34" charset="0"/>
                          <a:cs typeface="Helvetica" panose="020B0604020202020204" pitchFamily="34" charset="0"/>
                        </a:rPr>
                        <a:t>Not in </a:t>
                      </a:r>
                      <a:r>
                        <a:rPr lang="de-DE" sz="1200" u="none" strike="noStrike" dirty="0" err="1">
                          <a:effectLst/>
                          <a:latin typeface="Helvetica" panose="020B0604020202020204" pitchFamily="34" charset="0"/>
                          <a:cs typeface="Helvetica" panose="020B0604020202020204" pitchFamily="34" charset="0"/>
                        </a:rPr>
                        <a:t>the</a:t>
                      </a:r>
                      <a:r>
                        <a:rPr lang="de-DE" sz="1200" u="none" strike="noStrike" dirty="0">
                          <a:effectLst/>
                          <a:latin typeface="Helvetica" panose="020B0604020202020204" pitchFamily="34" charset="0"/>
                          <a:cs typeface="Helvetica" panose="020B0604020202020204" pitchFamily="34" charset="0"/>
                        </a:rPr>
                        <a:t> last 2 </a:t>
                      </a:r>
                      <a:r>
                        <a:rPr lang="de-DE" sz="1200" u="none" strike="noStrike" dirty="0" err="1">
                          <a:effectLst/>
                          <a:latin typeface="Helvetica" panose="020B0604020202020204" pitchFamily="34" charset="0"/>
                          <a:cs typeface="Helvetica" panose="020B0604020202020204" pitchFamily="34" charset="0"/>
                        </a:rPr>
                        <a:t>months</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dirty="0">
                          <a:effectLst/>
                          <a:latin typeface="Helvetica" panose="020B0604020202020204" pitchFamily="34" charset="0"/>
                          <a:cs typeface="Helvetica" panose="020B0604020202020204" pitchFamily="34" charset="0"/>
                        </a:rPr>
                        <a:t> </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94.4%</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5.3%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0.3%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5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95.7%</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4.3%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0.0%</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50000"/>
                      </a:schemeClr>
                    </a:solidFill>
                  </a:tcPr>
                </a:tc>
                <a:extLst>
                  <a:ext uri="{0D108BD9-81ED-4DB2-BD59-A6C34878D82A}">
                    <a16:rowId xmlns:a16="http://schemas.microsoft.com/office/drawing/2014/main" val="10003"/>
                  </a:ext>
                </a:extLst>
              </a:tr>
              <a:tr h="453650">
                <a:tc>
                  <a:txBody>
                    <a:bodyPr/>
                    <a:lstStyle/>
                    <a:p>
                      <a:pPr algn="ctr" fontAlgn="ctr"/>
                      <a:r>
                        <a:rPr lang="de-DE" sz="1200" u="none" strike="noStrike" dirty="0">
                          <a:effectLst/>
                          <a:latin typeface="Helvetica" panose="020B0604020202020204" pitchFamily="34" charset="0"/>
                          <a:cs typeface="Helvetica" panose="020B0604020202020204" pitchFamily="34" charset="0"/>
                        </a:rPr>
                        <a:t>1-4x/</a:t>
                      </a:r>
                      <a:r>
                        <a:rPr lang="de-DE" sz="1200" u="none" strike="noStrike" dirty="0" err="1">
                          <a:effectLst/>
                          <a:latin typeface="Helvetica" panose="020B0604020202020204" pitchFamily="34" charset="0"/>
                          <a:cs typeface="Helvetica" panose="020B0604020202020204" pitchFamily="34" charset="0"/>
                        </a:rPr>
                        <a:t>month</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a:effectLst/>
                          <a:latin typeface="Helvetica" panose="020B0604020202020204" pitchFamily="34" charset="0"/>
                          <a:cs typeface="Helvetica" panose="020B0604020202020204" pitchFamily="34" charset="0"/>
                        </a:rPr>
                        <a:t> </a:t>
                      </a:r>
                      <a:endParaRPr lang="en-US" sz="1200" b="1"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32.2%</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54.2%</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13.6%</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45.3%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47.2%</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7.5%</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3">
                        <a:lumMod val="75000"/>
                      </a:schemeClr>
                    </a:solidFill>
                  </a:tcPr>
                </a:tc>
                <a:extLst>
                  <a:ext uri="{0D108BD9-81ED-4DB2-BD59-A6C34878D82A}">
                    <a16:rowId xmlns:a16="http://schemas.microsoft.com/office/drawing/2014/main" val="10004"/>
                  </a:ext>
                </a:extLst>
              </a:tr>
              <a:tr h="691277">
                <a:tc>
                  <a:txBody>
                    <a:bodyPr/>
                    <a:lstStyle/>
                    <a:p>
                      <a:pPr algn="ctr" fontAlgn="ctr"/>
                      <a:r>
                        <a:rPr lang="de-DE" sz="1200" u="none" strike="noStrike" dirty="0">
                          <a:effectLst/>
                          <a:latin typeface="Helvetica" panose="020B0604020202020204" pitchFamily="34" charset="0"/>
                          <a:cs typeface="Helvetica" panose="020B0604020202020204" pitchFamily="34" charset="0"/>
                        </a:rPr>
                        <a:t>At least 1x/</a:t>
                      </a:r>
                      <a:r>
                        <a:rPr lang="de-DE" sz="1200" u="none" strike="noStrike" dirty="0" err="1">
                          <a:effectLst/>
                          <a:latin typeface="Helvetica" panose="020B0604020202020204" pitchFamily="34" charset="0"/>
                          <a:cs typeface="Helvetica" panose="020B0604020202020204" pitchFamily="34" charset="0"/>
                        </a:rPr>
                        <a:t>week</a:t>
                      </a:r>
                      <a:endParaRPr lang="en-US" sz="1200" b="1"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en-US" sz="1200" u="none" strike="noStrike">
                          <a:effectLst/>
                          <a:latin typeface="Helvetica" panose="020B0604020202020204" pitchFamily="34" charset="0"/>
                          <a:cs typeface="Helvetica" panose="020B0604020202020204" pitchFamily="34" charset="0"/>
                        </a:rPr>
                        <a:t> </a:t>
                      </a:r>
                      <a:endParaRPr lang="en-US" sz="1200" b="1" i="0" u="none" strike="noStrike">
                        <a:solidFill>
                          <a:srgbClr val="000000"/>
                        </a:solidFill>
                        <a:effectLst/>
                        <a:latin typeface="Helvetica" panose="020B0604020202020204" pitchFamily="34" charset="0"/>
                        <a:cs typeface="Helvetica" panose="020B0604020202020204" pitchFamily="34" charset="0"/>
                      </a:endParaRPr>
                    </a:p>
                  </a:txBody>
                  <a:tcPr marL="9525" marR="9525" marT="9525" marB="0" anchor="ct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0.0%</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22.5%</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77.5%</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14.3%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20000"/>
                        <a:lumOff val="8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14.3%</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1">
                        <a:lumMod val="60000"/>
                        <a:lumOff val="40000"/>
                      </a:schemeClr>
                    </a:solidFill>
                  </a:tcPr>
                </a:tc>
                <a:tc>
                  <a:txBody>
                    <a:bodyPr/>
                    <a:lstStyle/>
                    <a:p>
                      <a:pPr algn="ctr" fontAlgn="ctr"/>
                      <a:r>
                        <a:rPr lang="de-DE" sz="1200" u="none" strike="noStrike" dirty="0">
                          <a:effectLst/>
                          <a:latin typeface="Helvetica" panose="020B0604020202020204" pitchFamily="34" charset="0"/>
                          <a:cs typeface="Helvetica" panose="020B0604020202020204" pitchFamily="34" charset="0"/>
                        </a:rPr>
                        <a:t>71.4%</a:t>
                      </a:r>
                      <a:endParaRPr lang="en-US" sz="1200" b="0" i="0" u="none" strike="noStrike" dirty="0">
                        <a:solidFill>
                          <a:srgbClr val="000000"/>
                        </a:solidFill>
                        <a:effectLst/>
                        <a:latin typeface="Helvetica" panose="020B0604020202020204" pitchFamily="34" charset="0"/>
                        <a:cs typeface="Helvetica" panose="020B0604020202020204" pitchFamily="34" charset="0"/>
                      </a:endParaRPr>
                    </a:p>
                  </a:txBody>
                  <a:tcPr marL="9525" marR="9525" marT="9525" marB="0" anchor="ctr">
                    <a:solidFill>
                      <a:schemeClr val="accent5">
                        <a:lumMod val="75000"/>
                      </a:schemeClr>
                    </a:solidFill>
                  </a:tcPr>
                </a:tc>
                <a:extLst>
                  <a:ext uri="{0D108BD9-81ED-4DB2-BD59-A6C34878D82A}">
                    <a16:rowId xmlns:a16="http://schemas.microsoft.com/office/drawing/2014/main" val="10005"/>
                  </a:ext>
                </a:extLst>
              </a:tr>
            </a:tbl>
          </a:graphicData>
        </a:graphic>
      </p:graphicFrame>
      <p:sp>
        <p:nvSpPr>
          <p:cNvPr id="3" name="Titel 2"/>
          <p:cNvSpPr>
            <a:spLocks noGrp="1"/>
          </p:cNvSpPr>
          <p:nvPr>
            <p:ph type="title"/>
          </p:nvPr>
        </p:nvSpPr>
        <p:spPr>
          <a:xfrm>
            <a:off x="-900608" y="188640"/>
            <a:ext cx="9172008" cy="720000"/>
          </a:xfrm>
        </p:spPr>
        <p:txBody>
          <a:bodyPr/>
          <a:lstStyle/>
          <a:p>
            <a:r>
              <a:rPr lang="de-DE" sz="2400" dirty="0"/>
              <a:t>Intervention </a:t>
            </a:r>
            <a:r>
              <a:rPr lang="de-DE" sz="2400" dirty="0" err="1"/>
              <a:t>Efficacy</a:t>
            </a:r>
            <a:br>
              <a:rPr lang="de-DE" sz="2400" dirty="0"/>
            </a:br>
            <a:r>
              <a:rPr lang="de-DE" sz="2400" dirty="0" err="1"/>
              <a:t>Changes</a:t>
            </a:r>
            <a:r>
              <a:rPr lang="de-DE" sz="2400" dirty="0"/>
              <a:t> in </a:t>
            </a:r>
            <a:r>
              <a:rPr lang="de-DE" sz="2400" dirty="0" err="1"/>
              <a:t>Frequency</a:t>
            </a:r>
            <a:r>
              <a:rPr lang="de-DE" sz="2400" dirty="0"/>
              <a:t> </a:t>
            </a:r>
            <a:r>
              <a:rPr lang="de-DE" sz="2400" dirty="0" err="1"/>
              <a:t>of</a:t>
            </a:r>
            <a:r>
              <a:rPr lang="de-DE" sz="2400" dirty="0"/>
              <a:t> Cannabis </a:t>
            </a:r>
            <a:r>
              <a:rPr lang="de-DE" sz="2400" dirty="0" err="1"/>
              <a:t>Use</a:t>
            </a:r>
            <a:endParaRPr lang="en-US" sz="2400" dirty="0"/>
          </a:p>
        </p:txBody>
      </p:sp>
      <p:sp>
        <p:nvSpPr>
          <p:cNvPr id="4" name="Textplatzhalter 3"/>
          <p:cNvSpPr>
            <a:spLocks noGrp="1"/>
          </p:cNvSpPr>
          <p:nvPr>
            <p:ph type="body" sz="quarter" idx="10"/>
          </p:nvPr>
        </p:nvSpPr>
        <p:spPr/>
        <p:txBody>
          <a:bodyPr>
            <a:normAutofit fontScale="92500" lnSpcReduction="10000"/>
          </a:bodyPr>
          <a:lstStyle/>
          <a:p>
            <a:endParaRPr lang="en-US"/>
          </a:p>
        </p:txBody>
      </p:sp>
      <p:sp>
        <p:nvSpPr>
          <p:cNvPr id="2" name="Rechteck 1"/>
          <p:cNvSpPr/>
          <p:nvPr/>
        </p:nvSpPr>
        <p:spPr bwMode="auto">
          <a:xfrm>
            <a:off x="467544" y="5805264"/>
            <a:ext cx="360040" cy="288032"/>
          </a:xfrm>
          <a:prstGeom prst="rect">
            <a:avLst/>
          </a:prstGeom>
          <a:solidFill>
            <a:schemeClr val="accent5">
              <a:lumMod val="75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pitchFamily="34" charset="0"/>
            </a:endParaRPr>
          </a:p>
        </p:txBody>
      </p:sp>
      <p:sp>
        <p:nvSpPr>
          <p:cNvPr id="9" name="Rechteck 8"/>
          <p:cNvSpPr/>
          <p:nvPr/>
        </p:nvSpPr>
        <p:spPr bwMode="auto">
          <a:xfrm>
            <a:off x="467544" y="5515098"/>
            <a:ext cx="360040" cy="288032"/>
          </a:xfrm>
          <a:prstGeom prst="rect">
            <a:avLst/>
          </a:prstGeom>
          <a:solidFill>
            <a:schemeClr val="bg2">
              <a:lumMod val="60000"/>
              <a:lumOff val="40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pitchFamily="34" charset="0"/>
            </a:endParaRPr>
          </a:p>
        </p:txBody>
      </p:sp>
      <p:sp>
        <p:nvSpPr>
          <p:cNvPr id="10" name="Rechteck 9"/>
          <p:cNvSpPr/>
          <p:nvPr/>
        </p:nvSpPr>
        <p:spPr bwMode="auto">
          <a:xfrm>
            <a:off x="467544" y="6093296"/>
            <a:ext cx="360040" cy="288032"/>
          </a:xfrm>
          <a:prstGeom prst="rect">
            <a:avLst/>
          </a:prstGeom>
          <a:solidFill>
            <a:schemeClr val="accent1">
              <a:lumMod val="60000"/>
              <a:lumOff val="40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pitchFamily="34" charset="0"/>
            </a:endParaRPr>
          </a:p>
        </p:txBody>
      </p:sp>
      <p:sp>
        <p:nvSpPr>
          <p:cNvPr id="11" name="Rechteck 10"/>
          <p:cNvSpPr/>
          <p:nvPr/>
        </p:nvSpPr>
        <p:spPr bwMode="auto">
          <a:xfrm>
            <a:off x="467544" y="6381328"/>
            <a:ext cx="360040" cy="288032"/>
          </a:xfrm>
          <a:prstGeom prst="rect">
            <a:avLst/>
          </a:prstGeom>
          <a:solidFill>
            <a:schemeClr val="accent1">
              <a:lumMod val="20000"/>
              <a:lumOff val="80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pitchFamily="34" charset="0"/>
            </a:endParaRPr>
          </a:p>
        </p:txBody>
      </p:sp>
      <p:sp>
        <p:nvSpPr>
          <p:cNvPr id="12" name="Rechteck 11"/>
          <p:cNvSpPr/>
          <p:nvPr/>
        </p:nvSpPr>
        <p:spPr bwMode="auto">
          <a:xfrm>
            <a:off x="467544" y="5229200"/>
            <a:ext cx="360040" cy="288032"/>
          </a:xfrm>
          <a:prstGeom prst="rect">
            <a:avLst/>
          </a:prstGeom>
          <a:solidFill>
            <a:schemeClr val="bg2">
              <a:lumMod val="75000"/>
            </a:schemeClr>
          </a:solidFill>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pitchFamily="34" charset="0"/>
            </a:endParaRPr>
          </a:p>
        </p:txBody>
      </p:sp>
      <p:sp>
        <p:nvSpPr>
          <p:cNvPr id="14" name="Rechteck 13"/>
          <p:cNvSpPr/>
          <p:nvPr/>
        </p:nvSpPr>
        <p:spPr bwMode="auto">
          <a:xfrm>
            <a:off x="852298" y="5229200"/>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000" dirty="0">
                <a:solidFill>
                  <a:schemeClr val="tx1"/>
                </a:solidFill>
                <a:latin typeface="Helvetica" pitchFamily="34" charset="0"/>
              </a:rPr>
              <a:t>Strong </a:t>
            </a:r>
            <a:r>
              <a:rPr lang="de-DE" sz="1000" dirty="0" err="1">
                <a:solidFill>
                  <a:schemeClr val="tx1"/>
                </a:solidFill>
                <a:latin typeface="Helvetica" pitchFamily="34" charset="0"/>
              </a:rPr>
              <a:t>increase</a:t>
            </a:r>
            <a:r>
              <a:rPr lang="de-DE" sz="1000" dirty="0">
                <a:solidFill>
                  <a:schemeClr val="tx1"/>
                </a:solidFill>
                <a:latin typeface="Helvetica" pitchFamily="34" charset="0"/>
              </a:rPr>
              <a:t> in </a:t>
            </a:r>
            <a:r>
              <a:rPr lang="de-DE" sz="1000" dirty="0" err="1">
                <a:solidFill>
                  <a:schemeClr val="tx1"/>
                </a:solidFill>
                <a:latin typeface="Helvetica" pitchFamily="34" charset="0"/>
              </a:rPr>
              <a:t>consumption</a:t>
            </a:r>
            <a:endParaRPr kumimoji="0" lang="en-US" sz="1000" b="0" i="0" u="none" strike="noStrike" cap="none" normalizeH="0" baseline="0" dirty="0">
              <a:ln>
                <a:noFill/>
              </a:ln>
              <a:solidFill>
                <a:schemeClr val="tx1"/>
              </a:solidFill>
              <a:effectLst/>
              <a:latin typeface="Helvetica" pitchFamily="34" charset="0"/>
            </a:endParaRPr>
          </a:p>
        </p:txBody>
      </p:sp>
      <p:sp>
        <p:nvSpPr>
          <p:cNvPr id="16" name="Rechteck 15"/>
          <p:cNvSpPr/>
          <p:nvPr/>
        </p:nvSpPr>
        <p:spPr bwMode="auto">
          <a:xfrm>
            <a:off x="852298" y="5820050"/>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000" dirty="0" err="1">
                <a:solidFill>
                  <a:schemeClr val="tx1"/>
                </a:solidFill>
                <a:latin typeface="Helvetica" pitchFamily="34" charset="0"/>
              </a:rPr>
              <a:t>Stable</a:t>
            </a:r>
            <a:r>
              <a:rPr lang="de-DE" sz="1000" dirty="0">
                <a:solidFill>
                  <a:schemeClr val="tx1"/>
                </a:solidFill>
                <a:latin typeface="Helvetica" pitchFamily="34" charset="0"/>
              </a:rPr>
              <a:t> </a:t>
            </a:r>
            <a:r>
              <a:rPr lang="de-DE" sz="1000" dirty="0" err="1">
                <a:solidFill>
                  <a:schemeClr val="tx1"/>
                </a:solidFill>
                <a:latin typeface="Helvetica" pitchFamily="34" charset="0"/>
              </a:rPr>
              <a:t>consumption</a:t>
            </a:r>
            <a:endParaRPr kumimoji="0" lang="en-US" sz="1000" b="0" i="0" u="none" strike="noStrike" cap="none" normalizeH="0" baseline="0" dirty="0">
              <a:ln>
                <a:noFill/>
              </a:ln>
              <a:solidFill>
                <a:schemeClr val="tx1"/>
              </a:solidFill>
              <a:effectLst/>
              <a:latin typeface="Helvetica" pitchFamily="34" charset="0"/>
            </a:endParaRPr>
          </a:p>
        </p:txBody>
      </p:sp>
      <p:sp>
        <p:nvSpPr>
          <p:cNvPr id="17" name="Rechteck 16"/>
          <p:cNvSpPr/>
          <p:nvPr/>
        </p:nvSpPr>
        <p:spPr bwMode="auto">
          <a:xfrm>
            <a:off x="849466" y="6093296"/>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000" dirty="0" err="1">
                <a:solidFill>
                  <a:schemeClr val="tx1"/>
                </a:solidFill>
                <a:latin typeface="Helvetica" pitchFamily="34" charset="0"/>
              </a:rPr>
              <a:t>Reduced</a:t>
            </a:r>
            <a:r>
              <a:rPr lang="de-DE" sz="1000" dirty="0">
                <a:solidFill>
                  <a:schemeClr val="tx1"/>
                </a:solidFill>
                <a:latin typeface="Helvetica" pitchFamily="34" charset="0"/>
              </a:rPr>
              <a:t> </a:t>
            </a:r>
            <a:r>
              <a:rPr lang="de-DE" sz="1000" dirty="0" err="1">
                <a:solidFill>
                  <a:schemeClr val="tx1"/>
                </a:solidFill>
                <a:latin typeface="Helvetica" pitchFamily="34" charset="0"/>
              </a:rPr>
              <a:t>consumption</a:t>
            </a:r>
            <a:endParaRPr kumimoji="0" lang="en-US" sz="1000" b="0" i="0" u="none" strike="noStrike" cap="none" normalizeH="0" baseline="0" dirty="0">
              <a:ln>
                <a:noFill/>
              </a:ln>
              <a:solidFill>
                <a:schemeClr val="tx1"/>
              </a:solidFill>
              <a:effectLst/>
              <a:latin typeface="Helvetica" pitchFamily="34" charset="0"/>
            </a:endParaRPr>
          </a:p>
        </p:txBody>
      </p:sp>
      <p:sp>
        <p:nvSpPr>
          <p:cNvPr id="18" name="Rechteck 17"/>
          <p:cNvSpPr/>
          <p:nvPr/>
        </p:nvSpPr>
        <p:spPr bwMode="auto">
          <a:xfrm>
            <a:off x="852298" y="6381623"/>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000" dirty="0">
                <a:solidFill>
                  <a:schemeClr val="tx1"/>
                </a:solidFill>
                <a:latin typeface="Helvetica" pitchFamily="34" charset="0"/>
              </a:rPr>
              <a:t>Strong </a:t>
            </a:r>
            <a:r>
              <a:rPr lang="de-DE" sz="1000" dirty="0" err="1">
                <a:solidFill>
                  <a:schemeClr val="tx1"/>
                </a:solidFill>
                <a:latin typeface="Helvetica" pitchFamily="34" charset="0"/>
              </a:rPr>
              <a:t>reduction</a:t>
            </a:r>
            <a:r>
              <a:rPr lang="de-DE" sz="1000" dirty="0">
                <a:solidFill>
                  <a:schemeClr val="tx1"/>
                </a:solidFill>
                <a:latin typeface="Helvetica" pitchFamily="34" charset="0"/>
              </a:rPr>
              <a:t> in </a:t>
            </a:r>
            <a:r>
              <a:rPr lang="de-DE" sz="1000" dirty="0" err="1">
                <a:solidFill>
                  <a:schemeClr val="tx1"/>
                </a:solidFill>
                <a:latin typeface="Helvetica" pitchFamily="34" charset="0"/>
              </a:rPr>
              <a:t>consumption</a:t>
            </a:r>
            <a:endParaRPr kumimoji="0" lang="en-US" sz="1000" b="0" i="0" u="none" strike="noStrike" cap="none" normalizeH="0" baseline="0" dirty="0">
              <a:ln>
                <a:noFill/>
              </a:ln>
              <a:solidFill>
                <a:schemeClr val="tx1"/>
              </a:solidFill>
              <a:effectLst/>
              <a:latin typeface="Helvetica" pitchFamily="34" charset="0"/>
            </a:endParaRPr>
          </a:p>
        </p:txBody>
      </p:sp>
      <p:sp>
        <p:nvSpPr>
          <p:cNvPr id="19" name="Ellipse 18"/>
          <p:cNvSpPr/>
          <p:nvPr/>
        </p:nvSpPr>
        <p:spPr bwMode="auto">
          <a:xfrm>
            <a:off x="2615427" y="4196374"/>
            <a:ext cx="1008112" cy="792088"/>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36000" tIns="36000" rIns="36000" bIns="3600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pitchFamily="34" charset="0"/>
            </a:endParaRPr>
          </a:p>
        </p:txBody>
      </p:sp>
      <p:sp>
        <p:nvSpPr>
          <p:cNvPr id="20" name="Ellipse 19"/>
          <p:cNvSpPr/>
          <p:nvPr/>
        </p:nvSpPr>
        <p:spPr bwMode="auto">
          <a:xfrm>
            <a:off x="5220072" y="4216792"/>
            <a:ext cx="1008112" cy="792088"/>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36000" tIns="36000" rIns="36000" bIns="3600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pitchFamily="34" charset="0"/>
            </a:endParaRPr>
          </a:p>
        </p:txBody>
      </p:sp>
      <p:sp>
        <p:nvSpPr>
          <p:cNvPr id="21" name="Ellipse 20"/>
          <p:cNvSpPr/>
          <p:nvPr/>
        </p:nvSpPr>
        <p:spPr bwMode="auto">
          <a:xfrm>
            <a:off x="5220072" y="3645024"/>
            <a:ext cx="1008112" cy="792088"/>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36000" tIns="36000" rIns="36000" bIns="3600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pitchFamily="34" charset="0"/>
            </a:endParaRPr>
          </a:p>
        </p:txBody>
      </p:sp>
      <p:sp>
        <p:nvSpPr>
          <p:cNvPr id="22" name="Ellipse 21"/>
          <p:cNvSpPr/>
          <p:nvPr/>
        </p:nvSpPr>
        <p:spPr bwMode="auto">
          <a:xfrm>
            <a:off x="2615427" y="3645024"/>
            <a:ext cx="1008112" cy="792088"/>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36000" tIns="36000" rIns="36000" bIns="3600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dirty="0">
              <a:ln>
                <a:noFill/>
              </a:ln>
              <a:solidFill>
                <a:schemeClr val="tx1"/>
              </a:solidFill>
              <a:effectLst/>
              <a:latin typeface="Helvetica" pitchFamily="34" charset="0"/>
            </a:endParaRPr>
          </a:p>
        </p:txBody>
      </p:sp>
      <p:sp>
        <p:nvSpPr>
          <p:cNvPr id="23" name="Rechteck 22"/>
          <p:cNvSpPr/>
          <p:nvPr/>
        </p:nvSpPr>
        <p:spPr bwMode="auto">
          <a:xfrm>
            <a:off x="849466" y="5515098"/>
            <a:ext cx="2592288" cy="285898"/>
          </a:xfrm>
          <a:prstGeom prst="rect">
            <a:avLst/>
          </a:prstGeom>
          <a:solidFill>
            <a:schemeClr val="bg1"/>
          </a:solidFill>
          <a:ln>
            <a:noFill/>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36000" tIns="36000" rIns="36000" bIns="3600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000" dirty="0" err="1">
                <a:solidFill>
                  <a:schemeClr val="tx1"/>
                </a:solidFill>
                <a:latin typeface="Helvetica" pitchFamily="34" charset="0"/>
              </a:rPr>
              <a:t>Increased</a:t>
            </a:r>
            <a:r>
              <a:rPr lang="de-DE" sz="1000" dirty="0">
                <a:solidFill>
                  <a:schemeClr val="tx1"/>
                </a:solidFill>
                <a:latin typeface="Helvetica" pitchFamily="34" charset="0"/>
              </a:rPr>
              <a:t> </a:t>
            </a:r>
            <a:r>
              <a:rPr lang="de-DE" sz="1000" dirty="0" err="1">
                <a:solidFill>
                  <a:schemeClr val="tx1"/>
                </a:solidFill>
                <a:latin typeface="Helvetica" pitchFamily="34" charset="0"/>
              </a:rPr>
              <a:t>consumption</a:t>
            </a:r>
            <a:endParaRPr kumimoji="0" lang="en-US" sz="1000" b="0" i="0" u="none" strike="noStrike" cap="none" normalizeH="0" baseline="0" dirty="0">
              <a:ln>
                <a:noFill/>
              </a:ln>
              <a:solidFill>
                <a:schemeClr val="tx1"/>
              </a:solidFill>
              <a:effectLst/>
              <a:latin typeface="Helvetica" pitchFamily="34" charset="0"/>
            </a:endParaRPr>
          </a:p>
        </p:txBody>
      </p:sp>
    </p:spTree>
    <p:extLst>
      <p:ext uri="{BB962C8B-B14F-4D97-AF65-F5344CB8AC3E}">
        <p14:creationId xmlns:p14="http://schemas.microsoft.com/office/powerpoint/2010/main" val="305105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Background I</a:t>
            </a:r>
            <a:endParaRPr lang="en-US" dirty="0"/>
          </a:p>
        </p:txBody>
      </p:sp>
      <p:sp>
        <p:nvSpPr>
          <p:cNvPr id="4" name="Textplatzhalter 3"/>
          <p:cNvSpPr>
            <a:spLocks noGrp="1"/>
          </p:cNvSpPr>
          <p:nvPr>
            <p:ph type="body" sz="quarter" idx="10"/>
          </p:nvPr>
        </p:nvSpPr>
        <p:spPr/>
        <p:txBody>
          <a:bodyPr/>
          <a:lstStyle/>
          <a:p>
            <a:endParaRPr lang="en-US"/>
          </a:p>
        </p:txBody>
      </p:sp>
      <p:graphicFrame>
        <p:nvGraphicFramePr>
          <p:cNvPr id="5" name="Inhaltsplatzhalter 4"/>
          <p:cNvGraphicFramePr>
            <a:graphicFrameLocks noGrp="1"/>
          </p:cNvGraphicFramePr>
          <p:nvPr>
            <p:ph idx="1"/>
            <p:extLst>
              <p:ext uri="{D42A27DB-BD31-4B8C-83A1-F6EECF244321}">
                <p14:modId xmlns:p14="http://schemas.microsoft.com/office/powerpoint/2010/main" val="1289956761"/>
              </p:ext>
            </p:extLst>
          </p:nvPr>
        </p:nvGraphicFramePr>
        <p:xfrm>
          <a:off x="539750" y="1368425"/>
          <a:ext cx="8064500" cy="5291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16116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179512" y="216000"/>
            <a:ext cx="7812488" cy="720000"/>
          </a:xfrm>
        </p:spPr>
        <p:txBody>
          <a:bodyPr/>
          <a:lstStyle/>
          <a:p>
            <a:r>
              <a:rPr lang="de-DE" sz="2400" dirty="0" err="1"/>
              <a:t>Changes</a:t>
            </a:r>
            <a:r>
              <a:rPr lang="de-DE" sz="2400" dirty="0"/>
              <a:t> in </a:t>
            </a:r>
            <a:r>
              <a:rPr lang="de-DE" sz="2400" dirty="0" err="1"/>
              <a:t>average</a:t>
            </a:r>
            <a:r>
              <a:rPr lang="de-DE" sz="2400" dirty="0"/>
              <a:t> </a:t>
            </a:r>
            <a:r>
              <a:rPr lang="de-DE" sz="2400" dirty="0" err="1"/>
              <a:t>Frequency</a:t>
            </a:r>
            <a:r>
              <a:rPr lang="de-DE" sz="2400" dirty="0"/>
              <a:t> </a:t>
            </a:r>
            <a:r>
              <a:rPr lang="de-DE" sz="2400" dirty="0" err="1"/>
              <a:t>of</a:t>
            </a:r>
            <a:r>
              <a:rPr lang="de-DE" sz="2400" dirty="0"/>
              <a:t> Cannabis </a:t>
            </a:r>
            <a:r>
              <a:rPr lang="de-DE" sz="2400" dirty="0" err="1"/>
              <a:t>Use</a:t>
            </a:r>
            <a:r>
              <a:rPr lang="de-DE" sz="2400" dirty="0"/>
              <a:t> </a:t>
            </a:r>
            <a:r>
              <a:rPr lang="de-DE" sz="2400" dirty="0" err="1"/>
              <a:t>from</a:t>
            </a:r>
            <a:r>
              <a:rPr lang="de-DE" sz="2400" dirty="0"/>
              <a:t> Baseline </a:t>
            </a:r>
            <a:r>
              <a:rPr lang="de-DE" sz="2400" dirty="0" err="1"/>
              <a:t>to</a:t>
            </a:r>
            <a:r>
              <a:rPr lang="de-DE" sz="2400" dirty="0"/>
              <a:t> Follow-</a:t>
            </a:r>
            <a:r>
              <a:rPr lang="de-DE" sz="2400" dirty="0" err="1"/>
              <a:t>up</a:t>
            </a:r>
            <a:endParaRPr lang="en-US" sz="2400" dirty="0"/>
          </a:p>
        </p:txBody>
      </p:sp>
      <p:sp>
        <p:nvSpPr>
          <p:cNvPr id="4" name="Textplatzhalter 3"/>
          <p:cNvSpPr>
            <a:spLocks noGrp="1"/>
          </p:cNvSpPr>
          <p:nvPr>
            <p:ph type="body" sz="quarter" idx="10"/>
          </p:nvPr>
        </p:nvSpPr>
        <p:spPr/>
        <p:txBody>
          <a:bodyPr/>
          <a:lstStyle/>
          <a:p>
            <a:endParaRPr lang="en-US"/>
          </a:p>
        </p:txBody>
      </p:sp>
      <p:graphicFrame>
        <p:nvGraphicFramePr>
          <p:cNvPr id="11" name="Diagramm 10"/>
          <p:cNvGraphicFramePr>
            <a:graphicFrameLocks/>
          </p:cNvGraphicFramePr>
          <p:nvPr>
            <p:extLst>
              <p:ext uri="{D42A27DB-BD31-4B8C-83A1-F6EECF244321}">
                <p14:modId xmlns:p14="http://schemas.microsoft.com/office/powerpoint/2010/main" val="765336705"/>
              </p:ext>
            </p:extLst>
          </p:nvPr>
        </p:nvGraphicFramePr>
        <p:xfrm>
          <a:off x="0" y="1504529"/>
          <a:ext cx="9144000" cy="5164831"/>
        </p:xfrm>
        <a:graphic>
          <a:graphicData uri="http://schemas.openxmlformats.org/drawingml/2006/chart">
            <c:chart xmlns:c="http://schemas.openxmlformats.org/drawingml/2006/chart" xmlns:r="http://schemas.openxmlformats.org/officeDocument/2006/relationships" r:id="rId3"/>
          </a:graphicData>
        </a:graphic>
      </p:graphicFrame>
      <p:sp>
        <p:nvSpPr>
          <p:cNvPr id="2" name="Ellipse 1"/>
          <p:cNvSpPr/>
          <p:nvPr/>
        </p:nvSpPr>
        <p:spPr bwMode="auto">
          <a:xfrm>
            <a:off x="179512" y="3284984"/>
            <a:ext cx="4446494" cy="1224136"/>
          </a:xfrm>
          <a:prstGeom prst="ellipse">
            <a:avLst/>
          </a:prstGeom>
          <a:noFill/>
          <a:ln w="9525" cap="flat" cmpd="sng" algn="ctr">
            <a:solidFill>
              <a:srgbClr val="FF0000"/>
            </a:solidFill>
            <a:prstDash val="solid"/>
            <a:round/>
            <a:headEnd type="none" w="med" len="med"/>
            <a:tailEnd type="none" w="med" len="med"/>
          </a:ln>
          <a:effectLst/>
          <a:extLst/>
        </p:spPr>
        <p:txBody>
          <a:bodyPr vert="horz" wrap="square" lIns="36000" tIns="36000" rIns="36000" bIns="36000" numCol="1" rtlCol="0" anchor="t" anchorCtr="0" compatLnSpc="1">
            <a:prstTxWarp prst="textNoShape">
              <a:avLst/>
            </a:prstTxWarp>
          </a:bodyPr>
          <a:lstStyle/>
          <a:p>
            <a:pPr algn="ctr" eaLnBrk="0" fontAlgn="base" hangingPunct="0">
              <a:spcBef>
                <a:spcPct val="0"/>
              </a:spcBef>
              <a:spcAft>
                <a:spcPct val="0"/>
              </a:spcAft>
            </a:pPr>
            <a:endParaRPr lang="en-US" sz="3600" dirty="0">
              <a:solidFill>
                <a:srgbClr val="000000"/>
              </a:solidFill>
              <a:latin typeface="Helvetica" pitchFamily="34" charset="0"/>
            </a:endParaRPr>
          </a:p>
        </p:txBody>
      </p:sp>
    </p:spTree>
    <p:extLst>
      <p:ext uri="{BB962C8B-B14F-4D97-AF65-F5344CB8AC3E}">
        <p14:creationId xmlns:p14="http://schemas.microsoft.com/office/powerpoint/2010/main" val="3919328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539552" y="1268760"/>
            <a:ext cx="8496944" cy="5364008"/>
          </a:xfrm>
        </p:spPr>
        <p:txBody>
          <a:bodyPr/>
          <a:lstStyle/>
          <a:p>
            <a:pPr>
              <a:spcAft>
                <a:spcPts val="600"/>
              </a:spcAft>
            </a:pPr>
            <a:endParaRPr lang="de-DE" kern="1200" dirty="0">
              <a:solidFill>
                <a:schemeClr val="tx1"/>
              </a:solidFill>
              <a:latin typeface="Arial" charset="0"/>
            </a:endParaRPr>
          </a:p>
          <a:p>
            <a:pPr>
              <a:spcAft>
                <a:spcPts val="600"/>
              </a:spcAft>
            </a:pPr>
            <a:r>
              <a:rPr lang="de-DE" kern="1200" dirty="0" err="1">
                <a:solidFill>
                  <a:schemeClr val="tx1"/>
                </a:solidFill>
                <a:latin typeface="Arial" charset="0"/>
              </a:rPr>
              <a:t>viewed</a:t>
            </a:r>
            <a:r>
              <a:rPr lang="de-DE" kern="1200" dirty="0">
                <a:solidFill>
                  <a:schemeClr val="tx1"/>
                </a:solidFill>
                <a:latin typeface="Arial" charset="0"/>
              </a:rPr>
              <a:t> </a:t>
            </a:r>
            <a:r>
              <a:rPr lang="de-DE" kern="1200" dirty="0" err="1">
                <a:solidFill>
                  <a:schemeClr val="tx1"/>
                </a:solidFill>
                <a:latin typeface="Arial" charset="0"/>
              </a:rPr>
              <a:t>the</a:t>
            </a:r>
            <a:r>
              <a:rPr lang="de-DE" kern="1200" dirty="0">
                <a:solidFill>
                  <a:schemeClr val="tx1"/>
                </a:solidFill>
                <a:latin typeface="Arial" charset="0"/>
              </a:rPr>
              <a:t> </a:t>
            </a:r>
            <a:r>
              <a:rPr lang="de-DE" kern="1200" dirty="0" err="1">
                <a:solidFill>
                  <a:schemeClr val="tx1"/>
                </a:solidFill>
                <a:latin typeface="Arial" charset="0"/>
              </a:rPr>
              <a:t>average</a:t>
            </a:r>
            <a:r>
              <a:rPr lang="de-DE" kern="1200" dirty="0">
                <a:solidFill>
                  <a:schemeClr val="tx1"/>
                </a:solidFill>
                <a:latin typeface="Arial" charset="0"/>
              </a:rPr>
              <a:t> </a:t>
            </a:r>
            <a:r>
              <a:rPr lang="de-DE" kern="1200" dirty="0" err="1">
                <a:solidFill>
                  <a:schemeClr val="tx1"/>
                </a:solidFill>
                <a:latin typeface="Arial" charset="0"/>
              </a:rPr>
              <a:t>number</a:t>
            </a:r>
            <a:r>
              <a:rPr lang="de-DE" kern="1200" dirty="0">
                <a:solidFill>
                  <a:schemeClr val="tx1"/>
                </a:solidFill>
                <a:latin typeface="Arial" charset="0"/>
              </a:rPr>
              <a:t> </a:t>
            </a:r>
            <a:r>
              <a:rPr lang="de-DE" kern="1200" dirty="0" err="1">
                <a:solidFill>
                  <a:schemeClr val="tx1"/>
                </a:solidFill>
                <a:latin typeface="Arial" charset="0"/>
              </a:rPr>
              <a:t>of</a:t>
            </a:r>
            <a:r>
              <a:rPr lang="de-DE" kern="1200" dirty="0">
                <a:solidFill>
                  <a:schemeClr val="tx1"/>
                </a:solidFill>
                <a:latin typeface="Arial" charset="0"/>
              </a:rPr>
              <a:t> </a:t>
            </a:r>
            <a:r>
              <a:rPr lang="de-DE" kern="1200" dirty="0" err="1">
                <a:solidFill>
                  <a:schemeClr val="tx1"/>
                </a:solidFill>
                <a:latin typeface="Arial" charset="0"/>
              </a:rPr>
              <a:t>consumed</a:t>
            </a:r>
            <a:r>
              <a:rPr lang="de-DE" kern="1200" dirty="0">
                <a:solidFill>
                  <a:schemeClr val="tx1"/>
                </a:solidFill>
                <a:latin typeface="Arial" charset="0"/>
              </a:rPr>
              <a:t> </a:t>
            </a:r>
            <a:r>
              <a:rPr lang="de-DE" kern="1200" dirty="0" err="1">
                <a:solidFill>
                  <a:schemeClr val="tx1"/>
                </a:solidFill>
                <a:latin typeface="Arial" charset="0"/>
              </a:rPr>
              <a:t>alcoholic</a:t>
            </a:r>
            <a:r>
              <a:rPr lang="de-DE" kern="1200" dirty="0">
                <a:solidFill>
                  <a:schemeClr val="tx1"/>
                </a:solidFill>
                <a:latin typeface="Arial" charset="0"/>
              </a:rPr>
              <a:t> </a:t>
            </a:r>
            <a:r>
              <a:rPr lang="de-DE" kern="1200" dirty="0" err="1">
                <a:solidFill>
                  <a:schemeClr val="tx1"/>
                </a:solidFill>
                <a:latin typeface="Arial" charset="0"/>
              </a:rPr>
              <a:t>drinks</a:t>
            </a:r>
            <a:r>
              <a:rPr lang="de-DE" kern="1200" dirty="0">
                <a:solidFill>
                  <a:schemeClr val="tx1"/>
                </a:solidFill>
                <a:latin typeface="Arial" charset="0"/>
              </a:rPr>
              <a:t> at a </a:t>
            </a:r>
            <a:r>
              <a:rPr lang="de-DE" kern="1200" dirty="0" err="1">
                <a:solidFill>
                  <a:schemeClr val="tx1"/>
                </a:solidFill>
                <a:latin typeface="Arial" charset="0"/>
              </a:rPr>
              <a:t>single</a:t>
            </a:r>
            <a:r>
              <a:rPr lang="de-DE" kern="1200" dirty="0">
                <a:solidFill>
                  <a:schemeClr val="tx1"/>
                </a:solidFill>
                <a:latin typeface="Arial" charset="0"/>
              </a:rPr>
              <a:t> </a:t>
            </a:r>
            <a:r>
              <a:rPr lang="de-DE" kern="1200" dirty="0" err="1">
                <a:solidFill>
                  <a:schemeClr val="tx1"/>
                </a:solidFill>
                <a:latin typeface="Arial" charset="0"/>
              </a:rPr>
              <a:t>occasion</a:t>
            </a:r>
            <a:r>
              <a:rPr lang="de-DE" kern="1200" dirty="0">
                <a:solidFill>
                  <a:schemeClr val="tx1"/>
                </a:solidFill>
                <a:latin typeface="Arial" charset="0"/>
              </a:rPr>
              <a:t> </a:t>
            </a:r>
            <a:r>
              <a:rPr lang="de-DE" kern="1200" dirty="0" err="1">
                <a:solidFill>
                  <a:schemeClr val="tx1"/>
                </a:solidFill>
                <a:latin typeface="Arial" charset="0"/>
              </a:rPr>
              <a:t>as</a:t>
            </a:r>
            <a:r>
              <a:rPr lang="de-DE" kern="1200" dirty="0">
                <a:solidFill>
                  <a:schemeClr val="tx1"/>
                </a:solidFill>
                <a:latin typeface="Arial" charset="0"/>
              </a:rPr>
              <a:t> </a:t>
            </a:r>
            <a:r>
              <a:rPr lang="de-DE" kern="1200" dirty="0" err="1">
                <a:solidFill>
                  <a:schemeClr val="tx1"/>
                </a:solidFill>
                <a:latin typeface="Arial" charset="0"/>
              </a:rPr>
              <a:t>higher</a:t>
            </a:r>
            <a:r>
              <a:rPr lang="de-DE" kern="1200" dirty="0">
                <a:solidFill>
                  <a:schemeClr val="tx1"/>
                </a:solidFill>
                <a:latin typeface="Arial" charset="0"/>
              </a:rPr>
              <a:t> </a:t>
            </a:r>
            <a:r>
              <a:rPr lang="de-DE" kern="1200" dirty="0" err="1">
                <a:solidFill>
                  <a:schemeClr val="tx1"/>
                </a:solidFill>
                <a:latin typeface="Arial" charset="0"/>
              </a:rPr>
              <a:t>than</a:t>
            </a:r>
            <a:r>
              <a:rPr lang="de-DE" kern="1200" dirty="0">
                <a:solidFill>
                  <a:schemeClr val="tx1"/>
                </a:solidFill>
                <a:latin typeface="Arial" charset="0"/>
              </a:rPr>
              <a:t> </a:t>
            </a:r>
            <a:r>
              <a:rPr lang="de-DE" kern="1200" dirty="0" err="1">
                <a:solidFill>
                  <a:schemeClr val="tx1"/>
                </a:solidFill>
                <a:latin typeface="Arial" charset="0"/>
              </a:rPr>
              <a:t>their</a:t>
            </a:r>
            <a:r>
              <a:rPr lang="de-DE" kern="1200" dirty="0">
                <a:solidFill>
                  <a:schemeClr val="tx1"/>
                </a:solidFill>
                <a:latin typeface="Arial" charset="0"/>
              </a:rPr>
              <a:t> personal </a:t>
            </a:r>
            <a:r>
              <a:rPr lang="de-DE" kern="1200" dirty="0" err="1">
                <a:solidFill>
                  <a:schemeClr val="tx1"/>
                </a:solidFill>
                <a:latin typeface="Arial" charset="0"/>
              </a:rPr>
              <a:t>use</a:t>
            </a:r>
            <a:endParaRPr lang="de-DE" kern="1200" dirty="0">
              <a:solidFill>
                <a:schemeClr val="tx1"/>
              </a:solidFill>
              <a:latin typeface="Arial" charset="0"/>
            </a:endParaRPr>
          </a:p>
          <a:p>
            <a:pPr>
              <a:spcAft>
                <a:spcPts val="600"/>
              </a:spcAft>
            </a:pPr>
            <a:endParaRPr lang="de-DE" kern="1200" dirty="0">
              <a:solidFill>
                <a:schemeClr val="tx1"/>
              </a:solidFill>
              <a:latin typeface="Arial" charset="0"/>
            </a:endParaRPr>
          </a:p>
          <a:p>
            <a:pPr>
              <a:spcAft>
                <a:spcPts val="600"/>
              </a:spcAft>
            </a:pPr>
            <a:r>
              <a:rPr lang="de-DE" kern="1200" dirty="0">
                <a:solidFill>
                  <a:schemeClr val="tx1"/>
                </a:solidFill>
                <a:latin typeface="Arial" charset="0"/>
              </a:rPr>
              <a:t>74% </a:t>
            </a:r>
            <a:r>
              <a:rPr lang="de-DE" kern="1200" dirty="0" err="1">
                <a:solidFill>
                  <a:schemeClr val="tx1"/>
                </a:solidFill>
                <a:latin typeface="Arial" charset="0"/>
              </a:rPr>
              <a:t>of</a:t>
            </a:r>
            <a:r>
              <a:rPr lang="de-DE" kern="1200" dirty="0">
                <a:solidFill>
                  <a:schemeClr val="tx1"/>
                </a:solidFill>
                <a:latin typeface="Arial" charset="0"/>
              </a:rPr>
              <a:t> </a:t>
            </a:r>
            <a:r>
              <a:rPr lang="de-DE" kern="1200" dirty="0" err="1">
                <a:solidFill>
                  <a:schemeClr val="tx1"/>
                </a:solidFill>
                <a:latin typeface="Arial" charset="0"/>
              </a:rPr>
              <a:t>female</a:t>
            </a:r>
            <a:r>
              <a:rPr lang="de-DE" kern="1200" dirty="0">
                <a:solidFill>
                  <a:schemeClr val="tx1"/>
                </a:solidFill>
                <a:latin typeface="Arial" charset="0"/>
              </a:rPr>
              <a:t> </a:t>
            </a:r>
            <a:r>
              <a:rPr lang="de-DE" kern="1200" dirty="0" err="1">
                <a:solidFill>
                  <a:schemeClr val="tx1"/>
                </a:solidFill>
                <a:latin typeface="Arial" charset="0"/>
              </a:rPr>
              <a:t>and</a:t>
            </a:r>
            <a:r>
              <a:rPr lang="de-DE" kern="1200" dirty="0">
                <a:solidFill>
                  <a:schemeClr val="tx1"/>
                </a:solidFill>
                <a:latin typeface="Arial" charset="0"/>
              </a:rPr>
              <a:t> 61% </a:t>
            </a:r>
            <a:r>
              <a:rPr lang="de-DE" kern="1200" dirty="0" err="1">
                <a:solidFill>
                  <a:schemeClr val="tx1"/>
                </a:solidFill>
                <a:latin typeface="Arial" charset="0"/>
              </a:rPr>
              <a:t>of</a:t>
            </a:r>
            <a:r>
              <a:rPr lang="de-DE" kern="1200" dirty="0">
                <a:solidFill>
                  <a:schemeClr val="tx1"/>
                </a:solidFill>
                <a:latin typeface="Arial" charset="0"/>
              </a:rPr>
              <a:t> male </a:t>
            </a:r>
            <a:r>
              <a:rPr lang="de-DE" kern="1200" dirty="0" err="1">
                <a:solidFill>
                  <a:schemeClr val="tx1"/>
                </a:solidFill>
                <a:latin typeface="Arial" charset="0"/>
              </a:rPr>
              <a:t>students</a:t>
            </a:r>
            <a:r>
              <a:rPr lang="de-DE" kern="1200" dirty="0">
                <a:solidFill>
                  <a:schemeClr val="tx1"/>
                </a:solidFill>
                <a:latin typeface="Arial" charset="0"/>
              </a:rPr>
              <a:t> </a:t>
            </a:r>
            <a:r>
              <a:rPr lang="de-DE" kern="1200" dirty="0" err="1">
                <a:solidFill>
                  <a:schemeClr val="tx1"/>
                </a:solidFill>
                <a:latin typeface="Arial" charset="0"/>
              </a:rPr>
              <a:t>thought</a:t>
            </a:r>
            <a:r>
              <a:rPr lang="de-DE" kern="1200" dirty="0">
                <a:solidFill>
                  <a:schemeClr val="tx1"/>
                </a:solidFill>
                <a:latin typeface="Arial" charset="0"/>
              </a:rPr>
              <a:t> </a:t>
            </a:r>
            <a:r>
              <a:rPr lang="de-DE" kern="1200" dirty="0" err="1">
                <a:solidFill>
                  <a:schemeClr val="tx1"/>
                </a:solidFill>
                <a:latin typeface="Arial" charset="0"/>
              </a:rPr>
              <a:t>that</a:t>
            </a:r>
            <a:r>
              <a:rPr lang="de-DE" kern="1200" dirty="0">
                <a:solidFill>
                  <a:schemeClr val="tx1"/>
                </a:solidFill>
                <a:latin typeface="Arial" charset="0"/>
              </a:rPr>
              <a:t> </a:t>
            </a:r>
            <a:r>
              <a:rPr lang="de-DE" kern="1200" dirty="0" err="1">
                <a:solidFill>
                  <a:schemeClr val="tx1"/>
                </a:solidFill>
                <a:latin typeface="Arial" charset="0"/>
              </a:rPr>
              <a:t>their</a:t>
            </a:r>
            <a:r>
              <a:rPr lang="de-DE" kern="1200" dirty="0">
                <a:solidFill>
                  <a:schemeClr val="tx1"/>
                </a:solidFill>
                <a:latin typeface="Arial" charset="0"/>
              </a:rPr>
              <a:t> </a:t>
            </a:r>
            <a:r>
              <a:rPr lang="de-DE" kern="1200" dirty="0" err="1">
                <a:solidFill>
                  <a:schemeClr val="tx1"/>
                </a:solidFill>
                <a:latin typeface="Arial" charset="0"/>
              </a:rPr>
              <a:t>peers</a:t>
            </a:r>
            <a:r>
              <a:rPr lang="de-DE" kern="1200" dirty="0">
                <a:solidFill>
                  <a:schemeClr val="tx1"/>
                </a:solidFill>
                <a:latin typeface="Arial" charset="0"/>
              </a:rPr>
              <a:t> </a:t>
            </a:r>
            <a:r>
              <a:rPr lang="de-DE" kern="1200" dirty="0" err="1">
                <a:solidFill>
                  <a:schemeClr val="tx1"/>
                </a:solidFill>
                <a:latin typeface="Arial" charset="0"/>
              </a:rPr>
              <a:t>show</a:t>
            </a:r>
            <a:r>
              <a:rPr lang="de-DE" kern="1200" dirty="0">
                <a:solidFill>
                  <a:schemeClr val="tx1"/>
                </a:solidFill>
                <a:latin typeface="Arial" charset="0"/>
              </a:rPr>
              <a:t> a </a:t>
            </a:r>
            <a:r>
              <a:rPr lang="de-DE" kern="1200" dirty="0" err="1">
                <a:solidFill>
                  <a:schemeClr val="tx1"/>
                </a:solidFill>
                <a:latin typeface="Arial" charset="0"/>
              </a:rPr>
              <a:t>higher</a:t>
            </a:r>
            <a:r>
              <a:rPr lang="de-DE" kern="1200" dirty="0">
                <a:solidFill>
                  <a:schemeClr val="tx1"/>
                </a:solidFill>
                <a:latin typeface="Arial" charset="0"/>
              </a:rPr>
              <a:t> </a:t>
            </a:r>
            <a:r>
              <a:rPr lang="de-DE" kern="1200" dirty="0" err="1">
                <a:solidFill>
                  <a:schemeClr val="tx1"/>
                </a:solidFill>
                <a:latin typeface="Arial" charset="0"/>
              </a:rPr>
              <a:t>maximum</a:t>
            </a:r>
            <a:r>
              <a:rPr lang="de-DE" kern="1200" dirty="0">
                <a:solidFill>
                  <a:schemeClr val="tx1"/>
                </a:solidFill>
                <a:latin typeface="Arial" charset="0"/>
              </a:rPr>
              <a:t> </a:t>
            </a:r>
            <a:r>
              <a:rPr lang="de-DE" kern="1200" dirty="0" err="1">
                <a:solidFill>
                  <a:schemeClr val="tx1"/>
                </a:solidFill>
                <a:latin typeface="Arial" charset="0"/>
              </a:rPr>
              <a:t>use</a:t>
            </a:r>
            <a:r>
              <a:rPr lang="de-DE" kern="1200" dirty="0">
                <a:solidFill>
                  <a:schemeClr val="tx1"/>
                </a:solidFill>
                <a:latin typeface="Arial" charset="0"/>
              </a:rPr>
              <a:t> at a </a:t>
            </a:r>
            <a:r>
              <a:rPr lang="de-DE" kern="1200" dirty="0" err="1">
                <a:solidFill>
                  <a:schemeClr val="tx1"/>
                </a:solidFill>
                <a:latin typeface="Arial" charset="0"/>
              </a:rPr>
              <a:t>single</a:t>
            </a:r>
            <a:r>
              <a:rPr lang="de-DE" kern="1200" dirty="0">
                <a:solidFill>
                  <a:schemeClr val="tx1"/>
                </a:solidFill>
                <a:latin typeface="Arial" charset="0"/>
              </a:rPr>
              <a:t> </a:t>
            </a:r>
            <a:r>
              <a:rPr lang="de-DE" kern="1200" dirty="0" err="1">
                <a:solidFill>
                  <a:schemeClr val="tx1"/>
                </a:solidFill>
                <a:latin typeface="Arial" charset="0"/>
              </a:rPr>
              <a:t>drinking</a:t>
            </a:r>
            <a:r>
              <a:rPr lang="de-DE" kern="1200" dirty="0">
                <a:solidFill>
                  <a:schemeClr val="tx1"/>
                </a:solidFill>
                <a:latin typeface="Arial" charset="0"/>
              </a:rPr>
              <a:t> </a:t>
            </a:r>
            <a:r>
              <a:rPr lang="de-DE" kern="1200" dirty="0" err="1">
                <a:solidFill>
                  <a:schemeClr val="tx1"/>
                </a:solidFill>
                <a:latin typeface="Arial" charset="0"/>
              </a:rPr>
              <a:t>occasion</a:t>
            </a:r>
            <a:endParaRPr lang="de-DE" kern="1200" dirty="0">
              <a:solidFill>
                <a:schemeClr val="tx1"/>
              </a:solidFill>
              <a:latin typeface="Arial" charset="0"/>
            </a:endParaRPr>
          </a:p>
          <a:p>
            <a:pPr>
              <a:spcAft>
                <a:spcPts val="600"/>
              </a:spcAft>
            </a:pPr>
            <a:r>
              <a:rPr lang="en-US" dirty="0"/>
              <a:t>Majority of students rated the number of alcoholic drinks of their peers as higher than their own use</a:t>
            </a:r>
          </a:p>
          <a:p>
            <a:pPr>
              <a:spcAft>
                <a:spcPts val="600"/>
              </a:spcAft>
            </a:pPr>
            <a:endParaRPr lang="de-DE" dirty="0"/>
          </a:p>
        </p:txBody>
      </p:sp>
      <p:sp>
        <p:nvSpPr>
          <p:cNvPr id="5" name="Titel 4"/>
          <p:cNvSpPr>
            <a:spLocks noGrp="1"/>
          </p:cNvSpPr>
          <p:nvPr>
            <p:ph type="title"/>
          </p:nvPr>
        </p:nvSpPr>
        <p:spPr/>
        <p:txBody>
          <a:bodyPr>
            <a:normAutofit fontScale="90000"/>
          </a:bodyPr>
          <a:lstStyle/>
          <a:p>
            <a:r>
              <a:rPr lang="de-DE" b="1" dirty="0" err="1">
                <a:latin typeface="Helvetica" panose="020B0604020202020204" pitchFamily="34" charset="0"/>
              </a:rPr>
              <a:t>Perceived</a:t>
            </a:r>
            <a:r>
              <a:rPr lang="de-DE" b="1" dirty="0">
                <a:latin typeface="Helvetica" panose="020B0604020202020204" pitchFamily="34" charset="0"/>
              </a:rPr>
              <a:t> </a:t>
            </a:r>
            <a:r>
              <a:rPr lang="de-DE" b="1" dirty="0" err="1">
                <a:latin typeface="Helvetica" panose="020B0604020202020204" pitchFamily="34" charset="0"/>
              </a:rPr>
              <a:t>peer</a:t>
            </a:r>
            <a:r>
              <a:rPr lang="de-DE" b="1" dirty="0">
                <a:latin typeface="Helvetica" panose="020B0604020202020204" pitchFamily="34" charset="0"/>
              </a:rPr>
              <a:t> </a:t>
            </a:r>
            <a:r>
              <a:rPr lang="de-DE" b="1" dirty="0" err="1">
                <a:latin typeface="Helvetica" panose="020B0604020202020204" pitchFamily="34" charset="0"/>
              </a:rPr>
              <a:t>and</a:t>
            </a:r>
            <a:r>
              <a:rPr lang="de-DE" b="1" dirty="0">
                <a:latin typeface="Helvetica" panose="020B0604020202020204" pitchFamily="34" charset="0"/>
              </a:rPr>
              <a:t> personal </a:t>
            </a:r>
            <a:r>
              <a:rPr lang="de-DE" b="1" dirty="0" err="1">
                <a:latin typeface="Helvetica" panose="020B0604020202020204" pitchFamily="34" charset="0"/>
              </a:rPr>
              <a:t>cannabis</a:t>
            </a:r>
            <a:r>
              <a:rPr lang="de-DE" b="1" dirty="0">
                <a:latin typeface="Helvetica" panose="020B0604020202020204" pitchFamily="34" charset="0"/>
              </a:rPr>
              <a:t> </a:t>
            </a:r>
            <a:r>
              <a:rPr lang="de-DE" b="1" dirty="0" err="1">
                <a:latin typeface="Helvetica" panose="020B0604020202020204" pitchFamily="34" charset="0"/>
              </a:rPr>
              <a:t>use</a:t>
            </a:r>
            <a:endParaRPr lang="en-US" b="1" dirty="0">
              <a:latin typeface="Helvetica" panose="020B0604020202020204" pitchFamily="34" charset="0"/>
            </a:endParaRPr>
          </a:p>
        </p:txBody>
      </p:sp>
      <p:sp>
        <p:nvSpPr>
          <p:cNvPr id="7" name="Textplatzhalter 6"/>
          <p:cNvSpPr>
            <a:spLocks noGrp="1"/>
          </p:cNvSpPr>
          <p:nvPr>
            <p:ph type="body" sz="quarter" idx="10"/>
          </p:nvPr>
        </p:nvSpPr>
        <p:spPr/>
        <p:txBody>
          <a:bodyPr>
            <a:normAutofit fontScale="92500" lnSpcReduction="10000"/>
          </a:bodyPr>
          <a:lstStyle/>
          <a:p>
            <a:endParaRPr lang="en-US"/>
          </a:p>
        </p:txBody>
      </p:sp>
    </p:spTree>
    <p:extLst>
      <p:ext uri="{BB962C8B-B14F-4D97-AF65-F5344CB8AC3E}">
        <p14:creationId xmlns:p14="http://schemas.microsoft.com/office/powerpoint/2010/main" val="3713463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Design</a:t>
            </a:r>
            <a:endParaRPr lang="en-US" dirty="0"/>
          </a:p>
        </p:txBody>
      </p:sp>
      <p:sp>
        <p:nvSpPr>
          <p:cNvPr id="4" name="Textplatzhalter 3"/>
          <p:cNvSpPr>
            <a:spLocks noGrp="1"/>
          </p:cNvSpPr>
          <p:nvPr>
            <p:ph type="body" sz="quarter" idx="10"/>
          </p:nvPr>
        </p:nvSpPr>
        <p:spPr/>
        <p:txBody>
          <a:bodyPr/>
          <a:lstStyle/>
          <a:p>
            <a:endParaRPr lang="en-US"/>
          </a:p>
        </p:txBody>
      </p:sp>
      <p:graphicFrame>
        <p:nvGraphicFramePr>
          <p:cNvPr id="5" name="Inhaltsplatzhalter 4"/>
          <p:cNvGraphicFramePr>
            <a:graphicFrameLocks noGrp="1"/>
          </p:cNvGraphicFramePr>
          <p:nvPr>
            <p:ph idx="1"/>
            <p:extLst/>
          </p:nvPr>
        </p:nvGraphicFramePr>
        <p:xfrm>
          <a:off x="611560" y="1368425"/>
          <a:ext cx="8280920" cy="5291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82937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Background: </a:t>
            </a:r>
            <a:r>
              <a:rPr lang="de-DE" dirty="0" err="1"/>
              <a:t>Social</a:t>
            </a:r>
            <a:r>
              <a:rPr lang="de-DE" dirty="0"/>
              <a:t> </a:t>
            </a:r>
            <a:r>
              <a:rPr lang="de-DE" dirty="0" err="1"/>
              <a:t>Norms</a:t>
            </a:r>
            <a:r>
              <a:rPr lang="de-DE" dirty="0"/>
              <a:t> </a:t>
            </a:r>
            <a:r>
              <a:rPr lang="de-DE" dirty="0" err="1"/>
              <a:t>Interventions</a:t>
            </a:r>
            <a:endParaRPr lang="en-US" dirty="0"/>
          </a:p>
        </p:txBody>
      </p:sp>
      <p:sp>
        <p:nvSpPr>
          <p:cNvPr id="4" name="Textplatzhalter 3"/>
          <p:cNvSpPr>
            <a:spLocks noGrp="1"/>
          </p:cNvSpPr>
          <p:nvPr>
            <p:ph type="body" sz="quarter" idx="10"/>
          </p:nvPr>
        </p:nvSpPr>
        <p:spPr/>
        <p:txBody>
          <a:bodyPr/>
          <a:lstStyle/>
          <a:p>
            <a:endParaRPr lang="en-US"/>
          </a:p>
        </p:txBody>
      </p:sp>
      <p:grpSp>
        <p:nvGrpSpPr>
          <p:cNvPr id="5" name="Gruppieren 4"/>
          <p:cNvGrpSpPr/>
          <p:nvPr/>
        </p:nvGrpSpPr>
        <p:grpSpPr>
          <a:xfrm>
            <a:off x="2339752" y="2115683"/>
            <a:ext cx="209145" cy="408767"/>
            <a:chOff x="6129238" y="3692700"/>
            <a:chExt cx="45719" cy="149952"/>
          </a:xfrm>
          <a:solidFill>
            <a:srgbClr val="3C62A7"/>
          </a:solidFill>
        </p:grpSpPr>
        <p:sp>
          <p:nvSpPr>
            <p:cNvPr id="6" name="Trapezoid 5"/>
            <p:cNvSpPr/>
            <p:nvPr/>
          </p:nvSpPr>
          <p:spPr>
            <a:xfrm rot="10800000">
              <a:off x="6129238" y="3726544"/>
              <a:ext cx="45719" cy="69665"/>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Ellipse 6"/>
            <p:cNvSpPr/>
            <p:nvPr/>
          </p:nvSpPr>
          <p:spPr>
            <a:xfrm>
              <a:off x="6138651" y="3692700"/>
              <a:ext cx="26894" cy="23222"/>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6145268" y="3796209"/>
              <a:ext cx="13660" cy="46443"/>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10" name="Gerade Verbindung mit Pfeil 9"/>
          <p:cNvCxnSpPr/>
          <p:nvPr/>
        </p:nvCxnSpPr>
        <p:spPr bwMode="auto">
          <a:xfrm>
            <a:off x="2733696" y="2320067"/>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sp>
        <p:nvSpPr>
          <p:cNvPr id="33" name="Rechteck 32"/>
          <p:cNvSpPr/>
          <p:nvPr/>
        </p:nvSpPr>
        <p:spPr bwMode="auto">
          <a:xfrm>
            <a:off x="2392966" y="1196752"/>
            <a:ext cx="1624728"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spcBef>
                <a:spcPts val="0"/>
              </a:spcBef>
              <a:spcAft>
                <a:spcPts val="0"/>
              </a:spcAft>
              <a:defRPr sz="1800"/>
            </a:pPr>
            <a:r>
              <a:rPr lang="de-DE" sz="1200" dirty="0" err="1">
                <a:solidFill>
                  <a:srgbClr val="000000"/>
                </a:solidFill>
                <a:latin typeface="Helvetica" pitchFamily="34"/>
                <a:ea typeface="Microsoft YaHei" pitchFamily="2"/>
                <a:cs typeface="Mangal" pitchFamily="2"/>
              </a:rPr>
              <a:t>Perceived</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peer</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behaviour</a:t>
            </a:r>
            <a:endParaRPr lang="de-DE" sz="1200" dirty="0">
              <a:solidFill>
                <a:srgbClr val="000000"/>
              </a:solidFill>
              <a:latin typeface="Helvetica" pitchFamily="34"/>
              <a:ea typeface="Microsoft YaHei" pitchFamily="2"/>
              <a:cs typeface="Mangal" pitchFamily="2"/>
            </a:endParaRPr>
          </a:p>
        </p:txBody>
      </p:sp>
      <p:grpSp>
        <p:nvGrpSpPr>
          <p:cNvPr id="35" name="Gruppieren 34"/>
          <p:cNvGrpSpPr/>
          <p:nvPr/>
        </p:nvGrpSpPr>
        <p:grpSpPr>
          <a:xfrm>
            <a:off x="6334612" y="2115683"/>
            <a:ext cx="181604" cy="408767"/>
            <a:chOff x="6129238" y="3692700"/>
            <a:chExt cx="45719" cy="149952"/>
          </a:xfrm>
          <a:solidFill>
            <a:srgbClr val="3C62A7"/>
          </a:solidFill>
        </p:grpSpPr>
        <p:sp>
          <p:nvSpPr>
            <p:cNvPr id="36" name="Trapezoid 35"/>
            <p:cNvSpPr/>
            <p:nvPr/>
          </p:nvSpPr>
          <p:spPr>
            <a:xfrm rot="10800000">
              <a:off x="6129238" y="3726544"/>
              <a:ext cx="45719" cy="69665"/>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Ellipse 36"/>
            <p:cNvSpPr/>
            <p:nvPr/>
          </p:nvSpPr>
          <p:spPr>
            <a:xfrm>
              <a:off x="6138651" y="3692700"/>
              <a:ext cx="26894" cy="23222"/>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p:nvSpPr>
          <p:spPr>
            <a:xfrm>
              <a:off x="6145268" y="3796209"/>
              <a:ext cx="13660" cy="46443"/>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9" name="Rechteck 38"/>
          <p:cNvSpPr/>
          <p:nvPr/>
        </p:nvSpPr>
        <p:spPr bwMode="auto">
          <a:xfrm>
            <a:off x="4683149" y="1196752"/>
            <a:ext cx="1637592"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hangingPunct="1">
              <a:spcBef>
                <a:spcPts val="0"/>
              </a:spcBef>
              <a:spcAft>
                <a:spcPts val="0"/>
              </a:spcAft>
              <a:defRPr sz="1800"/>
            </a:pP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perceived</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behaviour</a:t>
            </a:r>
            <a:endParaRPr lang="de-DE" sz="1200" dirty="0">
              <a:solidFill>
                <a:srgbClr val="000000"/>
              </a:solidFill>
              <a:latin typeface="Helvetica" pitchFamily="18"/>
              <a:ea typeface="Microsoft YaHei" pitchFamily="2"/>
              <a:cs typeface="Mangal" pitchFamily="2"/>
            </a:endParaRPr>
          </a:p>
        </p:txBody>
      </p:sp>
      <p:cxnSp>
        <p:nvCxnSpPr>
          <p:cNvPr id="41" name="Gerade Verbindung mit Pfeil 40"/>
          <p:cNvCxnSpPr/>
          <p:nvPr/>
        </p:nvCxnSpPr>
        <p:spPr bwMode="auto">
          <a:xfrm>
            <a:off x="5037952" y="2313816"/>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cxnSp>
        <p:nvCxnSpPr>
          <p:cNvPr id="46" name="Gerade Verbindung mit Pfeil 45"/>
          <p:cNvCxnSpPr/>
          <p:nvPr/>
        </p:nvCxnSpPr>
        <p:spPr bwMode="auto">
          <a:xfrm>
            <a:off x="11037356" y="5841489"/>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sp>
        <p:nvSpPr>
          <p:cNvPr id="68" name="Rechteck 67"/>
          <p:cNvSpPr/>
          <p:nvPr/>
        </p:nvSpPr>
        <p:spPr bwMode="auto">
          <a:xfrm>
            <a:off x="10696626" y="4718174"/>
            <a:ext cx="1647639"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spcBef>
                <a:spcPts val="0"/>
              </a:spcBef>
              <a:spcAft>
                <a:spcPts val="0"/>
              </a:spcAft>
              <a:defRPr sz="1800"/>
            </a:pPr>
            <a:r>
              <a:rPr lang="de-DE" sz="1200" dirty="0" err="1">
                <a:solidFill>
                  <a:srgbClr val="FF0000"/>
                </a:solidFill>
                <a:latin typeface="Helvetica" pitchFamily="34"/>
                <a:ea typeface="Microsoft YaHei" pitchFamily="2"/>
                <a:cs typeface="Mangal" pitchFamily="2"/>
              </a:rPr>
              <a:t>Mis</a:t>
            </a:r>
            <a:r>
              <a:rPr lang="de-DE" sz="1200" dirty="0" err="1">
                <a:solidFill>
                  <a:srgbClr val="000000"/>
                </a:solidFill>
                <a:latin typeface="Helvetica" pitchFamily="34"/>
                <a:ea typeface="Microsoft YaHei" pitchFamily="2"/>
                <a:cs typeface="Mangal" pitchFamily="2"/>
              </a:rPr>
              <a:t>perception</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of</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peer</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behaviour</a:t>
            </a:r>
            <a:endParaRPr lang="de-DE" sz="1200" dirty="0">
              <a:solidFill>
                <a:srgbClr val="000000"/>
              </a:solidFill>
              <a:latin typeface="Helvetica" pitchFamily="34"/>
              <a:ea typeface="Microsoft YaHei" pitchFamily="2"/>
              <a:cs typeface="Mangal" pitchFamily="2"/>
            </a:endParaRPr>
          </a:p>
        </p:txBody>
      </p:sp>
      <p:sp>
        <p:nvSpPr>
          <p:cNvPr id="73" name="Rechteck 72"/>
          <p:cNvSpPr/>
          <p:nvPr/>
        </p:nvSpPr>
        <p:spPr bwMode="auto">
          <a:xfrm>
            <a:off x="13050501" y="4726887"/>
            <a:ext cx="1675180" cy="584369"/>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FF0000"/>
                </a:solidFill>
                <a:latin typeface="Helvetica" pitchFamily="18"/>
                <a:ea typeface="Microsoft YaHei" pitchFamily="2"/>
                <a:cs typeface="Mangal" pitchFamily="2"/>
              </a:rPr>
              <a:t>perceived</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behavior</a:t>
            </a:r>
            <a:endParaRPr lang="de-DE" sz="1200" dirty="0">
              <a:solidFill>
                <a:srgbClr val="000000"/>
              </a:solidFill>
              <a:latin typeface="Helvetica" pitchFamily="18"/>
              <a:ea typeface="Microsoft YaHei" pitchFamily="2"/>
              <a:cs typeface="Mangal" pitchFamily="2"/>
            </a:endParaRPr>
          </a:p>
        </p:txBody>
      </p:sp>
      <p:cxnSp>
        <p:nvCxnSpPr>
          <p:cNvPr id="74" name="Gerade Verbindung mit Pfeil 73"/>
          <p:cNvCxnSpPr/>
          <p:nvPr/>
        </p:nvCxnSpPr>
        <p:spPr bwMode="auto">
          <a:xfrm>
            <a:off x="13341612" y="5835238"/>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7694" y="1834571"/>
            <a:ext cx="725487"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44265" y="5382694"/>
            <a:ext cx="755650"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0" name="Gruppieren 139"/>
          <p:cNvGrpSpPr/>
          <p:nvPr/>
        </p:nvGrpSpPr>
        <p:grpSpPr>
          <a:xfrm>
            <a:off x="10503342" y="5619933"/>
            <a:ext cx="193284" cy="408765"/>
            <a:chOff x="6750581" y="2099917"/>
            <a:chExt cx="153017" cy="464987"/>
          </a:xfrm>
          <a:solidFill>
            <a:srgbClr val="3C62A7"/>
          </a:solidFill>
        </p:grpSpPr>
        <p:sp>
          <p:nvSpPr>
            <p:cNvPr id="141" name="Trapezoid 140"/>
            <p:cNvSpPr/>
            <p:nvPr/>
          </p:nvSpPr>
          <p:spPr>
            <a:xfrm>
              <a:off x="6750581" y="2204865"/>
              <a:ext cx="153017" cy="216024"/>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Ellipse 141"/>
            <p:cNvSpPr/>
            <p:nvPr/>
          </p:nvSpPr>
          <p:spPr>
            <a:xfrm>
              <a:off x="6782068" y="2099917"/>
              <a:ext cx="90010" cy="72008"/>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p:nvSpPr>
          <p:spPr>
            <a:xfrm>
              <a:off x="6804248" y="2420888"/>
              <a:ext cx="45719" cy="144016"/>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148" name="Gerade Verbindung mit Pfeil 147"/>
          <p:cNvCxnSpPr/>
          <p:nvPr/>
        </p:nvCxnSpPr>
        <p:spPr bwMode="auto">
          <a:xfrm flipH="1">
            <a:off x="12672473" y="4079580"/>
            <a:ext cx="328207" cy="504056"/>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pic>
        <p:nvPicPr>
          <p:cNvPr id="15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45249" y="3418167"/>
            <a:ext cx="755650"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echteck 33"/>
          <p:cNvSpPr/>
          <p:nvPr/>
        </p:nvSpPr>
        <p:spPr bwMode="auto">
          <a:xfrm>
            <a:off x="13049366" y="4710168"/>
            <a:ext cx="1675180" cy="601088"/>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FF0000"/>
                </a:solidFill>
                <a:latin typeface="Helvetica" pitchFamily="18"/>
                <a:ea typeface="Microsoft YaHei" pitchFamily="2"/>
                <a:cs typeface="Mangal" pitchFamily="2"/>
              </a:rPr>
              <a:t>actual</a:t>
            </a:r>
            <a:r>
              <a:rPr lang="de-DE" sz="1200" dirty="0">
                <a:solidFill>
                  <a:srgbClr val="FF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norm</a:t>
            </a:r>
          </a:p>
        </p:txBody>
      </p:sp>
    </p:spTree>
    <p:extLst>
      <p:ext uri="{BB962C8B-B14F-4D97-AF65-F5344CB8AC3E}">
        <p14:creationId xmlns:p14="http://schemas.microsoft.com/office/powerpoint/2010/main" val="3009984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Background: </a:t>
            </a:r>
            <a:r>
              <a:rPr lang="de-DE" dirty="0" err="1"/>
              <a:t>Social</a:t>
            </a:r>
            <a:r>
              <a:rPr lang="de-DE" dirty="0"/>
              <a:t> </a:t>
            </a:r>
            <a:r>
              <a:rPr lang="de-DE" dirty="0" err="1"/>
              <a:t>Norms</a:t>
            </a:r>
            <a:r>
              <a:rPr lang="de-DE" dirty="0"/>
              <a:t> </a:t>
            </a:r>
            <a:r>
              <a:rPr lang="de-DE" dirty="0" err="1"/>
              <a:t>Interventions</a:t>
            </a:r>
            <a:endParaRPr lang="en-US" dirty="0"/>
          </a:p>
        </p:txBody>
      </p:sp>
      <p:sp>
        <p:nvSpPr>
          <p:cNvPr id="4" name="Textplatzhalter 3"/>
          <p:cNvSpPr>
            <a:spLocks noGrp="1"/>
          </p:cNvSpPr>
          <p:nvPr>
            <p:ph type="body" sz="quarter" idx="10"/>
          </p:nvPr>
        </p:nvSpPr>
        <p:spPr/>
        <p:txBody>
          <a:bodyPr/>
          <a:lstStyle/>
          <a:p>
            <a:endParaRPr lang="en-US"/>
          </a:p>
        </p:txBody>
      </p:sp>
      <p:grpSp>
        <p:nvGrpSpPr>
          <p:cNvPr id="5" name="Gruppieren 4"/>
          <p:cNvGrpSpPr/>
          <p:nvPr/>
        </p:nvGrpSpPr>
        <p:grpSpPr>
          <a:xfrm>
            <a:off x="2339752" y="2115683"/>
            <a:ext cx="209145" cy="408767"/>
            <a:chOff x="6129238" y="3692700"/>
            <a:chExt cx="45719" cy="149952"/>
          </a:xfrm>
          <a:solidFill>
            <a:srgbClr val="3C62A7"/>
          </a:solidFill>
        </p:grpSpPr>
        <p:sp>
          <p:nvSpPr>
            <p:cNvPr id="6" name="Trapezoid 5"/>
            <p:cNvSpPr/>
            <p:nvPr/>
          </p:nvSpPr>
          <p:spPr>
            <a:xfrm rot="10800000">
              <a:off x="6129238" y="3726544"/>
              <a:ext cx="45719" cy="69665"/>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Ellipse 6"/>
            <p:cNvSpPr/>
            <p:nvPr/>
          </p:nvSpPr>
          <p:spPr>
            <a:xfrm>
              <a:off x="6138651" y="3692700"/>
              <a:ext cx="26894" cy="23222"/>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6145268" y="3796209"/>
              <a:ext cx="13660" cy="46443"/>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10" name="Gerade Verbindung mit Pfeil 9"/>
          <p:cNvCxnSpPr/>
          <p:nvPr/>
        </p:nvCxnSpPr>
        <p:spPr bwMode="auto">
          <a:xfrm>
            <a:off x="2733696" y="2320067"/>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sp>
        <p:nvSpPr>
          <p:cNvPr id="33" name="Rechteck 32"/>
          <p:cNvSpPr/>
          <p:nvPr/>
        </p:nvSpPr>
        <p:spPr bwMode="auto">
          <a:xfrm>
            <a:off x="2392966" y="1196752"/>
            <a:ext cx="1624728"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spcBef>
                <a:spcPts val="0"/>
              </a:spcBef>
              <a:spcAft>
                <a:spcPts val="0"/>
              </a:spcAft>
              <a:defRPr sz="1800"/>
            </a:pPr>
            <a:r>
              <a:rPr lang="de-DE" sz="1200" dirty="0" err="1">
                <a:solidFill>
                  <a:srgbClr val="000000"/>
                </a:solidFill>
                <a:latin typeface="Helvetica" pitchFamily="34"/>
                <a:ea typeface="Microsoft YaHei" pitchFamily="2"/>
                <a:cs typeface="Mangal" pitchFamily="2"/>
              </a:rPr>
              <a:t>Perceived</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peer</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behaviour</a:t>
            </a:r>
            <a:endParaRPr lang="de-DE" sz="1200" dirty="0">
              <a:solidFill>
                <a:srgbClr val="000000"/>
              </a:solidFill>
              <a:latin typeface="Helvetica" pitchFamily="34"/>
              <a:ea typeface="Microsoft YaHei" pitchFamily="2"/>
              <a:cs typeface="Mangal" pitchFamily="2"/>
            </a:endParaRPr>
          </a:p>
        </p:txBody>
      </p:sp>
      <p:grpSp>
        <p:nvGrpSpPr>
          <p:cNvPr id="35" name="Gruppieren 34"/>
          <p:cNvGrpSpPr/>
          <p:nvPr/>
        </p:nvGrpSpPr>
        <p:grpSpPr>
          <a:xfrm>
            <a:off x="6334612" y="2115683"/>
            <a:ext cx="181604" cy="408767"/>
            <a:chOff x="6129238" y="3692700"/>
            <a:chExt cx="45719" cy="149952"/>
          </a:xfrm>
          <a:solidFill>
            <a:srgbClr val="3C62A7"/>
          </a:solidFill>
        </p:grpSpPr>
        <p:sp>
          <p:nvSpPr>
            <p:cNvPr id="36" name="Trapezoid 35"/>
            <p:cNvSpPr/>
            <p:nvPr/>
          </p:nvSpPr>
          <p:spPr>
            <a:xfrm rot="10800000">
              <a:off x="6129238" y="3726544"/>
              <a:ext cx="45719" cy="69665"/>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Ellipse 36"/>
            <p:cNvSpPr/>
            <p:nvPr/>
          </p:nvSpPr>
          <p:spPr>
            <a:xfrm>
              <a:off x="6138651" y="3692700"/>
              <a:ext cx="26894" cy="23222"/>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p:nvSpPr>
          <p:spPr>
            <a:xfrm>
              <a:off x="6145268" y="3796209"/>
              <a:ext cx="13660" cy="46443"/>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9" name="Rechteck 38"/>
          <p:cNvSpPr/>
          <p:nvPr/>
        </p:nvSpPr>
        <p:spPr bwMode="auto">
          <a:xfrm>
            <a:off x="4683149" y="1196752"/>
            <a:ext cx="1637592"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hangingPunct="1">
              <a:spcBef>
                <a:spcPts val="0"/>
              </a:spcBef>
              <a:spcAft>
                <a:spcPts val="0"/>
              </a:spcAft>
              <a:defRPr sz="1800"/>
            </a:pP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perceived</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behaviour</a:t>
            </a:r>
            <a:endParaRPr lang="de-DE" sz="1200" dirty="0">
              <a:solidFill>
                <a:srgbClr val="000000"/>
              </a:solidFill>
              <a:latin typeface="Helvetica" pitchFamily="18"/>
              <a:ea typeface="Microsoft YaHei" pitchFamily="2"/>
              <a:cs typeface="Mangal" pitchFamily="2"/>
            </a:endParaRPr>
          </a:p>
        </p:txBody>
      </p:sp>
      <p:cxnSp>
        <p:nvCxnSpPr>
          <p:cNvPr id="41" name="Gerade Verbindung mit Pfeil 40"/>
          <p:cNvCxnSpPr/>
          <p:nvPr/>
        </p:nvCxnSpPr>
        <p:spPr bwMode="auto">
          <a:xfrm>
            <a:off x="5037952" y="2313816"/>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cxnSp>
        <p:nvCxnSpPr>
          <p:cNvPr id="46" name="Gerade Verbindung mit Pfeil 45"/>
          <p:cNvCxnSpPr/>
          <p:nvPr/>
        </p:nvCxnSpPr>
        <p:spPr bwMode="auto">
          <a:xfrm>
            <a:off x="2153686" y="5841489"/>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sp>
        <p:nvSpPr>
          <p:cNvPr id="68" name="Rechteck 67"/>
          <p:cNvSpPr/>
          <p:nvPr/>
        </p:nvSpPr>
        <p:spPr bwMode="auto">
          <a:xfrm>
            <a:off x="1812956" y="4718174"/>
            <a:ext cx="1647639"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spcBef>
                <a:spcPts val="0"/>
              </a:spcBef>
              <a:spcAft>
                <a:spcPts val="0"/>
              </a:spcAft>
              <a:defRPr sz="1800"/>
            </a:pPr>
            <a:r>
              <a:rPr lang="de-DE" sz="1200" dirty="0" err="1">
                <a:solidFill>
                  <a:srgbClr val="FF0000"/>
                </a:solidFill>
                <a:latin typeface="Helvetica" pitchFamily="34"/>
                <a:ea typeface="Microsoft YaHei" pitchFamily="2"/>
                <a:cs typeface="Mangal" pitchFamily="2"/>
              </a:rPr>
              <a:t>Mis</a:t>
            </a:r>
            <a:r>
              <a:rPr lang="de-DE" sz="1200" dirty="0" err="1">
                <a:solidFill>
                  <a:srgbClr val="000000"/>
                </a:solidFill>
                <a:latin typeface="Helvetica" pitchFamily="34"/>
                <a:ea typeface="Microsoft YaHei" pitchFamily="2"/>
                <a:cs typeface="Mangal" pitchFamily="2"/>
              </a:rPr>
              <a:t>perception</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of</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peer</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behaviour</a:t>
            </a:r>
            <a:endParaRPr lang="de-DE" sz="1200" dirty="0">
              <a:solidFill>
                <a:srgbClr val="000000"/>
              </a:solidFill>
              <a:latin typeface="Helvetica" pitchFamily="34"/>
              <a:ea typeface="Microsoft YaHei" pitchFamily="2"/>
              <a:cs typeface="Mangal" pitchFamily="2"/>
            </a:endParaRPr>
          </a:p>
        </p:txBody>
      </p:sp>
      <p:sp>
        <p:nvSpPr>
          <p:cNvPr id="73" name="Rechteck 72"/>
          <p:cNvSpPr/>
          <p:nvPr/>
        </p:nvSpPr>
        <p:spPr bwMode="auto">
          <a:xfrm>
            <a:off x="4166831" y="4726887"/>
            <a:ext cx="1675180" cy="584369"/>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FF0000"/>
                </a:solidFill>
                <a:latin typeface="Helvetica" pitchFamily="18"/>
                <a:ea typeface="Microsoft YaHei" pitchFamily="2"/>
                <a:cs typeface="Mangal" pitchFamily="2"/>
              </a:rPr>
              <a:t>perceived</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behavior</a:t>
            </a:r>
            <a:endParaRPr lang="de-DE" sz="1200" dirty="0">
              <a:solidFill>
                <a:srgbClr val="000000"/>
              </a:solidFill>
              <a:latin typeface="Helvetica" pitchFamily="18"/>
              <a:ea typeface="Microsoft YaHei" pitchFamily="2"/>
              <a:cs typeface="Mangal" pitchFamily="2"/>
            </a:endParaRPr>
          </a:p>
        </p:txBody>
      </p:sp>
      <p:cxnSp>
        <p:nvCxnSpPr>
          <p:cNvPr id="74" name="Gerade Verbindung mit Pfeil 73"/>
          <p:cNvCxnSpPr/>
          <p:nvPr/>
        </p:nvCxnSpPr>
        <p:spPr bwMode="auto">
          <a:xfrm>
            <a:off x="4457942" y="5835238"/>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7694" y="1834571"/>
            <a:ext cx="725487"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0595" y="5382694"/>
            <a:ext cx="755650"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0" name="Gruppieren 139"/>
          <p:cNvGrpSpPr/>
          <p:nvPr/>
        </p:nvGrpSpPr>
        <p:grpSpPr>
          <a:xfrm>
            <a:off x="1619672" y="5619933"/>
            <a:ext cx="193284" cy="408765"/>
            <a:chOff x="6750581" y="2099917"/>
            <a:chExt cx="153017" cy="464987"/>
          </a:xfrm>
          <a:solidFill>
            <a:srgbClr val="3C62A7"/>
          </a:solidFill>
        </p:grpSpPr>
        <p:sp>
          <p:nvSpPr>
            <p:cNvPr id="141" name="Trapezoid 140"/>
            <p:cNvSpPr/>
            <p:nvPr/>
          </p:nvSpPr>
          <p:spPr>
            <a:xfrm>
              <a:off x="6750581" y="2204865"/>
              <a:ext cx="153017" cy="216024"/>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Ellipse 141"/>
            <p:cNvSpPr/>
            <p:nvPr/>
          </p:nvSpPr>
          <p:spPr>
            <a:xfrm>
              <a:off x="6782068" y="2099917"/>
              <a:ext cx="90010" cy="72008"/>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p:nvSpPr>
          <p:spPr>
            <a:xfrm>
              <a:off x="6804248" y="2420888"/>
              <a:ext cx="45719" cy="144016"/>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148" name="Gerade Verbindung mit Pfeil 147"/>
          <p:cNvCxnSpPr/>
          <p:nvPr/>
        </p:nvCxnSpPr>
        <p:spPr bwMode="auto">
          <a:xfrm flipH="1">
            <a:off x="3788803" y="4079580"/>
            <a:ext cx="328207" cy="504056"/>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pic>
        <p:nvPicPr>
          <p:cNvPr id="15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1579" y="3418167"/>
            <a:ext cx="755650"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9" name="Gruppieren 28">
            <a:extLst>
              <a:ext uri="{FF2B5EF4-FFF2-40B4-BE49-F238E27FC236}">
                <a16:creationId xmlns:a16="http://schemas.microsoft.com/office/drawing/2014/main" id="{28075B8D-F0B8-4913-833D-2C05C3BDE94A}"/>
              </a:ext>
            </a:extLst>
          </p:cNvPr>
          <p:cNvGrpSpPr/>
          <p:nvPr/>
        </p:nvGrpSpPr>
        <p:grpSpPr>
          <a:xfrm>
            <a:off x="5818876" y="5661248"/>
            <a:ext cx="193284" cy="408765"/>
            <a:chOff x="6750581" y="2099917"/>
            <a:chExt cx="153017" cy="464987"/>
          </a:xfrm>
          <a:solidFill>
            <a:srgbClr val="3C62A7"/>
          </a:solidFill>
        </p:grpSpPr>
        <p:sp>
          <p:nvSpPr>
            <p:cNvPr id="30" name="Trapezoid 29">
              <a:extLst>
                <a:ext uri="{FF2B5EF4-FFF2-40B4-BE49-F238E27FC236}">
                  <a16:creationId xmlns:a16="http://schemas.microsoft.com/office/drawing/2014/main" id="{3F1F55AC-51FF-4B2C-BE77-0728CDC0EDE0}"/>
                </a:ext>
              </a:extLst>
            </p:cNvPr>
            <p:cNvSpPr/>
            <p:nvPr/>
          </p:nvSpPr>
          <p:spPr>
            <a:xfrm>
              <a:off x="6750581" y="2204865"/>
              <a:ext cx="153017" cy="216024"/>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Ellipse 30">
              <a:extLst>
                <a:ext uri="{FF2B5EF4-FFF2-40B4-BE49-F238E27FC236}">
                  <a16:creationId xmlns:a16="http://schemas.microsoft.com/office/drawing/2014/main" id="{A5B0FD94-B52F-43F4-AB82-E62B7AB90713}"/>
                </a:ext>
              </a:extLst>
            </p:cNvPr>
            <p:cNvSpPr/>
            <p:nvPr/>
          </p:nvSpPr>
          <p:spPr>
            <a:xfrm>
              <a:off x="6782068" y="2099917"/>
              <a:ext cx="90010" cy="72008"/>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a:extLst>
                <a:ext uri="{FF2B5EF4-FFF2-40B4-BE49-F238E27FC236}">
                  <a16:creationId xmlns:a16="http://schemas.microsoft.com/office/drawing/2014/main" id="{1C794436-C2AB-4135-999A-00E2A9ECB532}"/>
                </a:ext>
              </a:extLst>
            </p:cNvPr>
            <p:cNvSpPr/>
            <p:nvPr/>
          </p:nvSpPr>
          <p:spPr>
            <a:xfrm>
              <a:off x="6804248" y="2420888"/>
              <a:ext cx="45719" cy="144016"/>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37900055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Background: </a:t>
            </a:r>
            <a:r>
              <a:rPr lang="de-DE" dirty="0" err="1"/>
              <a:t>Social</a:t>
            </a:r>
            <a:r>
              <a:rPr lang="de-DE" dirty="0"/>
              <a:t> </a:t>
            </a:r>
            <a:r>
              <a:rPr lang="de-DE" dirty="0" err="1"/>
              <a:t>Norms</a:t>
            </a:r>
            <a:r>
              <a:rPr lang="de-DE" dirty="0"/>
              <a:t> </a:t>
            </a:r>
            <a:r>
              <a:rPr lang="de-DE" dirty="0" err="1"/>
              <a:t>Interventions</a:t>
            </a:r>
            <a:endParaRPr lang="en-US" dirty="0"/>
          </a:p>
        </p:txBody>
      </p:sp>
      <p:sp>
        <p:nvSpPr>
          <p:cNvPr id="4" name="Textplatzhalter 3"/>
          <p:cNvSpPr>
            <a:spLocks noGrp="1"/>
          </p:cNvSpPr>
          <p:nvPr>
            <p:ph type="body" sz="quarter" idx="10"/>
          </p:nvPr>
        </p:nvSpPr>
        <p:spPr/>
        <p:txBody>
          <a:bodyPr/>
          <a:lstStyle/>
          <a:p>
            <a:endParaRPr lang="en-US"/>
          </a:p>
        </p:txBody>
      </p:sp>
      <p:grpSp>
        <p:nvGrpSpPr>
          <p:cNvPr id="5" name="Gruppieren 4"/>
          <p:cNvGrpSpPr/>
          <p:nvPr/>
        </p:nvGrpSpPr>
        <p:grpSpPr>
          <a:xfrm>
            <a:off x="9612560" y="2115683"/>
            <a:ext cx="209145" cy="408767"/>
            <a:chOff x="6129238" y="3692700"/>
            <a:chExt cx="45719" cy="149952"/>
          </a:xfrm>
          <a:solidFill>
            <a:srgbClr val="3C62A7"/>
          </a:solidFill>
        </p:grpSpPr>
        <p:sp>
          <p:nvSpPr>
            <p:cNvPr id="6" name="Trapezoid 5"/>
            <p:cNvSpPr/>
            <p:nvPr/>
          </p:nvSpPr>
          <p:spPr>
            <a:xfrm rot="10800000">
              <a:off x="6129238" y="3726544"/>
              <a:ext cx="45719" cy="69665"/>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Ellipse 6"/>
            <p:cNvSpPr/>
            <p:nvPr/>
          </p:nvSpPr>
          <p:spPr>
            <a:xfrm>
              <a:off x="6138651" y="3692700"/>
              <a:ext cx="26894" cy="23222"/>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6145268" y="3796209"/>
              <a:ext cx="13660" cy="46443"/>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10" name="Gerade Verbindung mit Pfeil 9"/>
          <p:cNvCxnSpPr/>
          <p:nvPr/>
        </p:nvCxnSpPr>
        <p:spPr bwMode="auto">
          <a:xfrm>
            <a:off x="10006504" y="2320067"/>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sp>
        <p:nvSpPr>
          <p:cNvPr id="33" name="Rechteck 32"/>
          <p:cNvSpPr/>
          <p:nvPr/>
        </p:nvSpPr>
        <p:spPr bwMode="auto">
          <a:xfrm>
            <a:off x="9665774" y="1196752"/>
            <a:ext cx="1624728"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spcBef>
                <a:spcPts val="0"/>
              </a:spcBef>
              <a:spcAft>
                <a:spcPts val="0"/>
              </a:spcAft>
              <a:defRPr sz="1800"/>
            </a:pPr>
            <a:r>
              <a:rPr lang="de-DE" sz="1200" dirty="0" err="1">
                <a:solidFill>
                  <a:srgbClr val="000000"/>
                </a:solidFill>
                <a:latin typeface="Helvetica" pitchFamily="34"/>
                <a:ea typeface="Microsoft YaHei" pitchFamily="2"/>
                <a:cs typeface="Mangal" pitchFamily="2"/>
              </a:rPr>
              <a:t>Perceived</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peer</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behaviour</a:t>
            </a:r>
            <a:endParaRPr lang="de-DE" sz="1200" dirty="0">
              <a:solidFill>
                <a:srgbClr val="000000"/>
              </a:solidFill>
              <a:latin typeface="Helvetica" pitchFamily="34"/>
              <a:ea typeface="Microsoft YaHei" pitchFamily="2"/>
              <a:cs typeface="Mangal" pitchFamily="2"/>
            </a:endParaRPr>
          </a:p>
        </p:txBody>
      </p:sp>
      <p:grpSp>
        <p:nvGrpSpPr>
          <p:cNvPr id="35" name="Gruppieren 34"/>
          <p:cNvGrpSpPr/>
          <p:nvPr/>
        </p:nvGrpSpPr>
        <p:grpSpPr>
          <a:xfrm>
            <a:off x="13607420" y="2115683"/>
            <a:ext cx="181604" cy="408767"/>
            <a:chOff x="6129238" y="3692700"/>
            <a:chExt cx="45719" cy="149952"/>
          </a:xfrm>
          <a:solidFill>
            <a:srgbClr val="3C62A7"/>
          </a:solidFill>
        </p:grpSpPr>
        <p:sp>
          <p:nvSpPr>
            <p:cNvPr id="36" name="Trapezoid 35"/>
            <p:cNvSpPr/>
            <p:nvPr/>
          </p:nvSpPr>
          <p:spPr>
            <a:xfrm rot="10800000">
              <a:off x="6129238" y="3726544"/>
              <a:ext cx="45719" cy="69665"/>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Ellipse 36"/>
            <p:cNvSpPr/>
            <p:nvPr/>
          </p:nvSpPr>
          <p:spPr>
            <a:xfrm>
              <a:off x="6138651" y="3692700"/>
              <a:ext cx="26894" cy="23222"/>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p:nvSpPr>
          <p:spPr>
            <a:xfrm>
              <a:off x="6145268" y="3796209"/>
              <a:ext cx="13660" cy="46443"/>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9" name="Rechteck 38"/>
          <p:cNvSpPr/>
          <p:nvPr/>
        </p:nvSpPr>
        <p:spPr bwMode="auto">
          <a:xfrm>
            <a:off x="11955957" y="1196752"/>
            <a:ext cx="1637592"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hangingPunct="1">
              <a:spcBef>
                <a:spcPts val="0"/>
              </a:spcBef>
              <a:spcAft>
                <a:spcPts val="0"/>
              </a:spcAft>
              <a:defRPr sz="1800"/>
            </a:pP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perceived</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behaviour</a:t>
            </a:r>
            <a:endParaRPr lang="de-DE" sz="1200" dirty="0">
              <a:solidFill>
                <a:srgbClr val="000000"/>
              </a:solidFill>
              <a:latin typeface="Helvetica" pitchFamily="18"/>
              <a:ea typeface="Microsoft YaHei" pitchFamily="2"/>
              <a:cs typeface="Mangal" pitchFamily="2"/>
            </a:endParaRPr>
          </a:p>
        </p:txBody>
      </p:sp>
      <p:cxnSp>
        <p:nvCxnSpPr>
          <p:cNvPr id="41" name="Gerade Verbindung mit Pfeil 40"/>
          <p:cNvCxnSpPr/>
          <p:nvPr/>
        </p:nvCxnSpPr>
        <p:spPr bwMode="auto">
          <a:xfrm>
            <a:off x="12310760" y="2313816"/>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cxnSp>
        <p:nvCxnSpPr>
          <p:cNvPr id="46" name="Gerade Verbindung mit Pfeil 45"/>
          <p:cNvCxnSpPr/>
          <p:nvPr/>
        </p:nvCxnSpPr>
        <p:spPr bwMode="auto">
          <a:xfrm>
            <a:off x="2873766" y="4737138"/>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sp>
        <p:nvSpPr>
          <p:cNvPr id="68" name="Rechteck 67"/>
          <p:cNvSpPr/>
          <p:nvPr/>
        </p:nvSpPr>
        <p:spPr bwMode="auto">
          <a:xfrm>
            <a:off x="2533036" y="3613823"/>
            <a:ext cx="1647639" cy="576064"/>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spcBef>
                <a:spcPts val="0"/>
              </a:spcBef>
              <a:spcAft>
                <a:spcPts val="0"/>
              </a:spcAft>
              <a:defRPr sz="1800"/>
            </a:pPr>
            <a:r>
              <a:rPr lang="de-DE" sz="1200" dirty="0" err="1">
                <a:solidFill>
                  <a:srgbClr val="FF0000"/>
                </a:solidFill>
                <a:latin typeface="Helvetica" pitchFamily="34"/>
                <a:ea typeface="Microsoft YaHei" pitchFamily="2"/>
                <a:cs typeface="Mangal" pitchFamily="2"/>
              </a:rPr>
              <a:t>Mis</a:t>
            </a:r>
            <a:r>
              <a:rPr lang="de-DE" sz="1200" dirty="0" err="1">
                <a:solidFill>
                  <a:srgbClr val="000000"/>
                </a:solidFill>
                <a:latin typeface="Helvetica" pitchFamily="34"/>
                <a:ea typeface="Microsoft YaHei" pitchFamily="2"/>
                <a:cs typeface="Mangal" pitchFamily="2"/>
              </a:rPr>
              <a:t>perception</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of</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peer</a:t>
            </a:r>
            <a:r>
              <a:rPr lang="de-DE" sz="1200" dirty="0">
                <a:solidFill>
                  <a:srgbClr val="000000"/>
                </a:solidFill>
                <a:latin typeface="Helvetica" pitchFamily="34"/>
                <a:ea typeface="Microsoft YaHei" pitchFamily="2"/>
                <a:cs typeface="Mangal" pitchFamily="2"/>
              </a:rPr>
              <a:t> </a:t>
            </a:r>
            <a:r>
              <a:rPr lang="de-DE" sz="1200" dirty="0" err="1">
                <a:solidFill>
                  <a:srgbClr val="000000"/>
                </a:solidFill>
                <a:latin typeface="Helvetica" pitchFamily="34"/>
                <a:ea typeface="Microsoft YaHei" pitchFamily="2"/>
                <a:cs typeface="Mangal" pitchFamily="2"/>
              </a:rPr>
              <a:t>behaviour</a:t>
            </a:r>
            <a:endParaRPr lang="de-DE" sz="1200" dirty="0">
              <a:solidFill>
                <a:srgbClr val="000000"/>
              </a:solidFill>
              <a:latin typeface="Helvetica" pitchFamily="34"/>
              <a:ea typeface="Microsoft YaHei" pitchFamily="2"/>
              <a:cs typeface="Mangal" pitchFamily="2"/>
            </a:endParaRPr>
          </a:p>
        </p:txBody>
      </p:sp>
      <p:sp>
        <p:nvSpPr>
          <p:cNvPr id="73" name="Rechteck 72"/>
          <p:cNvSpPr/>
          <p:nvPr/>
        </p:nvSpPr>
        <p:spPr bwMode="auto">
          <a:xfrm>
            <a:off x="4886911" y="3622536"/>
            <a:ext cx="1675180" cy="584369"/>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rgbClr val="FF0000"/>
                </a:solidFill>
                <a:latin typeface="Helvetica" pitchFamily="18"/>
                <a:ea typeface="Microsoft YaHei" pitchFamily="2"/>
                <a:cs typeface="Mangal" pitchFamily="2"/>
              </a:rPr>
              <a:t>perceived</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behavior</a:t>
            </a:r>
            <a:endParaRPr lang="de-DE" sz="1200" dirty="0">
              <a:solidFill>
                <a:srgbClr val="000000"/>
              </a:solidFill>
              <a:latin typeface="Helvetica" pitchFamily="18"/>
              <a:ea typeface="Microsoft YaHei" pitchFamily="2"/>
              <a:cs typeface="Mangal" pitchFamily="2"/>
            </a:endParaRPr>
          </a:p>
        </p:txBody>
      </p:sp>
      <p:cxnSp>
        <p:nvCxnSpPr>
          <p:cNvPr id="74" name="Gerade Verbindung mit Pfeil 73"/>
          <p:cNvCxnSpPr/>
          <p:nvPr/>
        </p:nvCxnSpPr>
        <p:spPr bwMode="auto">
          <a:xfrm>
            <a:off x="5178022" y="4730887"/>
            <a:ext cx="1027220" cy="0"/>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90502" y="1834571"/>
            <a:ext cx="725487"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0675" y="4278343"/>
            <a:ext cx="755650"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0" name="Gruppieren 139"/>
          <p:cNvGrpSpPr/>
          <p:nvPr/>
        </p:nvGrpSpPr>
        <p:grpSpPr>
          <a:xfrm>
            <a:off x="2339752" y="4515582"/>
            <a:ext cx="193284" cy="408765"/>
            <a:chOff x="6750581" y="2099917"/>
            <a:chExt cx="153017" cy="464987"/>
          </a:xfrm>
          <a:solidFill>
            <a:srgbClr val="3C62A7"/>
          </a:solidFill>
        </p:grpSpPr>
        <p:sp>
          <p:nvSpPr>
            <p:cNvPr id="141" name="Trapezoid 140"/>
            <p:cNvSpPr/>
            <p:nvPr/>
          </p:nvSpPr>
          <p:spPr>
            <a:xfrm>
              <a:off x="6750581" y="2204865"/>
              <a:ext cx="153017" cy="216024"/>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Ellipse 141"/>
            <p:cNvSpPr/>
            <p:nvPr/>
          </p:nvSpPr>
          <p:spPr>
            <a:xfrm>
              <a:off x="6782068" y="2099917"/>
              <a:ext cx="90010" cy="72008"/>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p:nvSpPr>
          <p:spPr>
            <a:xfrm>
              <a:off x="6804248" y="2420888"/>
              <a:ext cx="45719" cy="144016"/>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cxnSp>
        <p:nvCxnSpPr>
          <p:cNvPr id="148" name="Gerade Verbindung mit Pfeil 147"/>
          <p:cNvCxnSpPr/>
          <p:nvPr/>
        </p:nvCxnSpPr>
        <p:spPr bwMode="auto">
          <a:xfrm flipH="1">
            <a:off x="4508883" y="2975229"/>
            <a:ext cx="328207" cy="504056"/>
          </a:xfrm>
          <a:prstGeom prst="straightConnector1">
            <a:avLst/>
          </a:prstGeom>
          <a:ln w="53975">
            <a:solidFill>
              <a:srgbClr val="1765A7"/>
            </a:solidFill>
            <a:headEnd type="none" w="med" len="med"/>
            <a:tailEnd type="arrow"/>
          </a:ln>
          <a:extLst/>
        </p:spPr>
        <p:style>
          <a:lnRef idx="1">
            <a:schemeClr val="accent6"/>
          </a:lnRef>
          <a:fillRef idx="0">
            <a:schemeClr val="accent6"/>
          </a:fillRef>
          <a:effectRef idx="0">
            <a:schemeClr val="accent6"/>
          </a:effectRef>
          <a:fontRef idx="minor">
            <a:schemeClr val="tx1"/>
          </a:fontRef>
        </p:style>
      </p:cxnSp>
      <p:pic>
        <p:nvPicPr>
          <p:cNvPr id="15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1659" y="2313816"/>
            <a:ext cx="755650"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9" name="Gruppieren 28">
            <a:extLst>
              <a:ext uri="{FF2B5EF4-FFF2-40B4-BE49-F238E27FC236}">
                <a16:creationId xmlns:a16="http://schemas.microsoft.com/office/drawing/2014/main" id="{28075B8D-F0B8-4913-833D-2C05C3BDE94A}"/>
              </a:ext>
            </a:extLst>
          </p:cNvPr>
          <p:cNvGrpSpPr/>
          <p:nvPr/>
        </p:nvGrpSpPr>
        <p:grpSpPr>
          <a:xfrm>
            <a:off x="6538956" y="4556897"/>
            <a:ext cx="193284" cy="408765"/>
            <a:chOff x="6750581" y="2099917"/>
            <a:chExt cx="153017" cy="464987"/>
          </a:xfrm>
          <a:solidFill>
            <a:srgbClr val="3C62A7"/>
          </a:solidFill>
        </p:grpSpPr>
        <p:sp>
          <p:nvSpPr>
            <p:cNvPr id="30" name="Trapezoid 29">
              <a:extLst>
                <a:ext uri="{FF2B5EF4-FFF2-40B4-BE49-F238E27FC236}">
                  <a16:creationId xmlns:a16="http://schemas.microsoft.com/office/drawing/2014/main" id="{3F1F55AC-51FF-4B2C-BE77-0728CDC0EDE0}"/>
                </a:ext>
              </a:extLst>
            </p:cNvPr>
            <p:cNvSpPr/>
            <p:nvPr/>
          </p:nvSpPr>
          <p:spPr>
            <a:xfrm>
              <a:off x="6750581" y="2204865"/>
              <a:ext cx="153017" cy="216024"/>
            </a:xfrm>
            <a:prstGeom prst="trapezoid">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Ellipse 30">
              <a:extLst>
                <a:ext uri="{FF2B5EF4-FFF2-40B4-BE49-F238E27FC236}">
                  <a16:creationId xmlns:a16="http://schemas.microsoft.com/office/drawing/2014/main" id="{A5B0FD94-B52F-43F4-AB82-E62B7AB90713}"/>
                </a:ext>
              </a:extLst>
            </p:cNvPr>
            <p:cNvSpPr/>
            <p:nvPr/>
          </p:nvSpPr>
          <p:spPr>
            <a:xfrm>
              <a:off x="6782068" y="2099917"/>
              <a:ext cx="90010" cy="72008"/>
            </a:xfrm>
            <a:prstGeom prst="ellipse">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a:extLst>
                <a:ext uri="{FF2B5EF4-FFF2-40B4-BE49-F238E27FC236}">
                  <a16:creationId xmlns:a16="http://schemas.microsoft.com/office/drawing/2014/main" id="{1C794436-C2AB-4135-999A-00E2A9ECB532}"/>
                </a:ext>
              </a:extLst>
            </p:cNvPr>
            <p:cNvSpPr/>
            <p:nvPr/>
          </p:nvSpPr>
          <p:spPr>
            <a:xfrm>
              <a:off x="6804248" y="2420888"/>
              <a:ext cx="45719" cy="144016"/>
            </a:xfrm>
            <a:prstGeom prst="rect">
              <a:avLst/>
            </a:prstGeom>
            <a:grpFill/>
            <a:ln>
              <a:solidFill>
                <a:srgbClr val="3C6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descr="Laptop">
            <a:extLst>
              <a:ext uri="{FF2B5EF4-FFF2-40B4-BE49-F238E27FC236}">
                <a16:creationId xmlns:a16="http://schemas.microsoft.com/office/drawing/2014/main" id="{C6EE861B-853C-43C5-8F43-401E2F299B0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002284" y="2518029"/>
            <a:ext cx="914400" cy="914400"/>
          </a:xfrm>
          <a:prstGeom prst="rect">
            <a:avLst/>
          </a:prstGeom>
        </p:spPr>
      </p:pic>
      <p:sp>
        <p:nvSpPr>
          <p:cNvPr id="40" name="Rechteck 39">
            <a:extLst>
              <a:ext uri="{FF2B5EF4-FFF2-40B4-BE49-F238E27FC236}">
                <a16:creationId xmlns:a16="http://schemas.microsoft.com/office/drawing/2014/main" id="{20DC9009-9286-409E-A1AB-4954F6E23C3B}"/>
              </a:ext>
            </a:extLst>
          </p:cNvPr>
          <p:cNvSpPr/>
          <p:nvPr/>
        </p:nvSpPr>
        <p:spPr bwMode="auto">
          <a:xfrm>
            <a:off x="4837090" y="3486150"/>
            <a:ext cx="1736222" cy="792193"/>
          </a:xfrm>
          <a:prstGeom prst="rect">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36000" tIns="36000" rIns="36000" bIns="36000" numCol="1" rtlCol="0" anchor="ctr" anchorCtr="0" compatLnSpc="1">
            <a:prstTxWarp prst="textNoShape">
              <a:avLst/>
            </a:prstTxWarp>
          </a:bodyPr>
          <a:lstStyle/>
          <a:p>
            <a:pPr lvl="0" algn="ctr"/>
            <a:r>
              <a:rPr lang="de-DE" sz="1200" dirty="0">
                <a:solidFill>
                  <a:srgbClr val="000000"/>
                </a:solidFill>
                <a:latin typeface="Helvetica" pitchFamily="18"/>
                <a:ea typeface="Microsoft YaHei" pitchFamily="2"/>
                <a:cs typeface="Mangal" pitchFamily="2"/>
              </a:rPr>
              <a:t>Adaptation </a:t>
            </a:r>
            <a:r>
              <a:rPr lang="de-DE" sz="1200" dirty="0" err="1">
                <a:solidFill>
                  <a:srgbClr val="000000"/>
                </a:solidFill>
                <a:latin typeface="Helvetica" pitchFamily="18"/>
                <a:ea typeface="Microsoft YaHei" pitchFamily="2"/>
                <a:cs typeface="Mangal" pitchFamily="2"/>
              </a:rPr>
              <a:t>of</a:t>
            </a:r>
            <a:r>
              <a:rPr lang="de-DE" sz="1200" dirty="0">
                <a:solidFill>
                  <a:srgbClr val="000000"/>
                </a:solidFill>
                <a:latin typeface="Helvetica" pitchFamily="18"/>
                <a:ea typeface="Microsoft YaHei" pitchFamily="2"/>
                <a:cs typeface="Mangal" pitchFamily="2"/>
              </a:rPr>
              <a:t> personal </a:t>
            </a:r>
            <a:r>
              <a:rPr lang="de-DE" sz="1200" dirty="0" err="1">
                <a:solidFill>
                  <a:srgbClr val="000000"/>
                </a:solidFill>
                <a:latin typeface="Helvetica" pitchFamily="18"/>
                <a:ea typeface="Microsoft YaHei" pitchFamily="2"/>
                <a:cs typeface="Mangal" pitchFamily="2"/>
              </a:rPr>
              <a:t>behaviour</a:t>
            </a:r>
            <a:r>
              <a:rPr lang="de-DE" sz="1200" dirty="0">
                <a:solidFill>
                  <a:srgbClr val="00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to</a:t>
            </a:r>
            <a:r>
              <a:rPr lang="de-DE" sz="1200" dirty="0">
                <a:solidFill>
                  <a:srgbClr val="000000"/>
                </a:solidFill>
                <a:latin typeface="Helvetica" pitchFamily="18"/>
                <a:ea typeface="Microsoft YaHei" pitchFamily="2"/>
                <a:cs typeface="Mangal" pitchFamily="2"/>
              </a:rPr>
              <a:t> </a:t>
            </a:r>
            <a:r>
              <a:rPr lang="de-DE" sz="1200" dirty="0" err="1">
                <a:solidFill>
                  <a:schemeClr val="accent5">
                    <a:lumMod val="50000"/>
                  </a:schemeClr>
                </a:solidFill>
                <a:latin typeface="Helvetica" pitchFamily="18"/>
                <a:ea typeface="Microsoft YaHei" pitchFamily="2"/>
                <a:cs typeface="Mangal" pitchFamily="2"/>
              </a:rPr>
              <a:t>actual</a:t>
            </a:r>
            <a:r>
              <a:rPr lang="de-DE" sz="1200" dirty="0">
                <a:solidFill>
                  <a:srgbClr val="FF0000"/>
                </a:solidFill>
                <a:latin typeface="Helvetica" pitchFamily="18"/>
                <a:ea typeface="Microsoft YaHei" pitchFamily="2"/>
                <a:cs typeface="Mangal" pitchFamily="2"/>
              </a:rPr>
              <a:t> </a:t>
            </a:r>
            <a:r>
              <a:rPr lang="de-DE" sz="1200" dirty="0" err="1">
                <a:solidFill>
                  <a:srgbClr val="000000"/>
                </a:solidFill>
                <a:latin typeface="Helvetica" pitchFamily="18"/>
                <a:ea typeface="Microsoft YaHei" pitchFamily="2"/>
                <a:cs typeface="Mangal" pitchFamily="2"/>
              </a:rPr>
              <a:t>behavior</a:t>
            </a:r>
            <a:endParaRPr lang="de-DE" sz="1200" dirty="0">
              <a:solidFill>
                <a:srgbClr val="000000"/>
              </a:solidFill>
              <a:latin typeface="Helvetica" pitchFamily="18"/>
              <a:ea typeface="Microsoft YaHei" pitchFamily="2"/>
              <a:cs typeface="Mangal" pitchFamily="2"/>
            </a:endParaRPr>
          </a:p>
        </p:txBody>
      </p:sp>
    </p:spTree>
    <p:extLst>
      <p:ext uri="{BB962C8B-B14F-4D97-AF65-F5344CB8AC3E}">
        <p14:creationId xmlns:p14="http://schemas.microsoft.com/office/powerpoint/2010/main" val="21123232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5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p:cNvSpPr>
            <a:spLocks noGrp="1"/>
          </p:cNvSpPr>
          <p:nvPr>
            <p:ph idx="1"/>
          </p:nvPr>
        </p:nvSpPr>
        <p:spPr>
          <a:xfrm>
            <a:off x="251520" y="1368000"/>
            <a:ext cx="8496944" cy="908872"/>
          </a:xfrm>
        </p:spPr>
        <p:txBody>
          <a:bodyPr/>
          <a:lstStyle/>
          <a:p>
            <a:pPr>
              <a:buNone/>
            </a:pPr>
            <a:endParaRPr lang="en-GB" dirty="0">
              <a:latin typeface="Arial" pitchFamily="34" charset="0"/>
              <a:cs typeface="Arial" pitchFamily="34" charset="0"/>
            </a:endParaRPr>
          </a:p>
          <a:p>
            <a:pPr>
              <a:buNone/>
            </a:pPr>
            <a:r>
              <a:rPr lang="en-GB" b="1" dirty="0">
                <a:latin typeface="Arial" pitchFamily="34" charset="0"/>
                <a:cs typeface="Arial" pitchFamily="34" charset="0"/>
              </a:rPr>
              <a:t>OBJECTIVES</a:t>
            </a:r>
          </a:p>
          <a:p>
            <a:r>
              <a:rPr lang="en-GB" altLang="en-US" dirty="0">
                <a:latin typeface="Arial" pitchFamily="34" charset="0"/>
                <a:cs typeface="Arial" pitchFamily="34" charset="0"/>
              </a:rPr>
              <a:t>To assess self-reported frequency and approval of the consumption of licit and illicit substances among university students in Germany and measure perceptions of peer use and approval </a:t>
            </a:r>
          </a:p>
          <a:p>
            <a:pPr marL="88775" indent="0">
              <a:buNone/>
            </a:pPr>
            <a:r>
              <a:rPr lang="en-GB" dirty="0">
                <a:latin typeface="Arial" pitchFamily="34" charset="0"/>
                <a:cs typeface="Arial" pitchFamily="34" charset="0"/>
                <a:sym typeface="Wingdings" panose="05000000000000000000" pitchFamily="2" charset="2"/>
              </a:rPr>
              <a:t> </a:t>
            </a:r>
            <a:r>
              <a:rPr lang="en-GB" dirty="0">
                <a:latin typeface="Arial" pitchFamily="34" charset="0"/>
                <a:cs typeface="Arial" pitchFamily="34" charset="0"/>
              </a:rPr>
              <a:t>Development, implementation and evaluation of a web-	based g</a:t>
            </a:r>
            <a:r>
              <a:rPr lang="de-DE" altLang="en-US" dirty="0" err="1">
                <a:latin typeface="Arial" pitchFamily="34" charset="0"/>
                <a:cs typeface="Arial" pitchFamily="34" charset="0"/>
                <a:sym typeface="Wingdings" panose="05000000000000000000" pitchFamily="2" charset="2"/>
              </a:rPr>
              <a:t>ender-specific</a:t>
            </a:r>
            <a:r>
              <a:rPr lang="de-DE" altLang="en-US" dirty="0">
                <a:latin typeface="Arial" pitchFamily="34" charset="0"/>
                <a:cs typeface="Arial" pitchFamily="34" charset="0"/>
                <a:sym typeface="Wingdings" panose="05000000000000000000" pitchFamily="2" charset="2"/>
              </a:rPr>
              <a:t> </a:t>
            </a:r>
            <a:r>
              <a:rPr lang="de-DE" altLang="en-US" dirty="0" err="1">
                <a:latin typeface="Arial" pitchFamily="34" charset="0"/>
                <a:cs typeface="Arial" pitchFamily="34" charset="0"/>
                <a:sym typeface="Wingdings" panose="05000000000000000000" pitchFamily="2" charset="2"/>
              </a:rPr>
              <a:t>personalized</a:t>
            </a:r>
            <a:r>
              <a:rPr lang="de-DE" altLang="en-US" dirty="0">
                <a:latin typeface="Arial" pitchFamily="34" charset="0"/>
                <a:cs typeface="Arial" pitchFamily="34" charset="0"/>
                <a:sym typeface="Wingdings" panose="05000000000000000000" pitchFamily="2" charset="2"/>
              </a:rPr>
              <a:t> social </a:t>
            </a:r>
            <a:r>
              <a:rPr lang="de-DE" altLang="en-US" dirty="0" err="1">
                <a:latin typeface="Arial" pitchFamily="34" charset="0"/>
                <a:cs typeface="Arial" pitchFamily="34" charset="0"/>
                <a:sym typeface="Wingdings" panose="05000000000000000000" pitchFamily="2" charset="2"/>
              </a:rPr>
              <a:t>norms</a:t>
            </a:r>
            <a:r>
              <a:rPr lang="de-DE" altLang="en-US" dirty="0">
                <a:latin typeface="Arial" pitchFamily="34" charset="0"/>
                <a:cs typeface="Arial" pitchFamily="34" charset="0"/>
                <a:sym typeface="Wingdings" panose="05000000000000000000" pitchFamily="2" charset="2"/>
              </a:rPr>
              <a:t> 	</a:t>
            </a:r>
            <a:r>
              <a:rPr lang="de-DE" altLang="en-US" dirty="0" err="1">
                <a:latin typeface="Arial" pitchFamily="34" charset="0"/>
                <a:cs typeface="Arial" pitchFamily="34" charset="0"/>
                <a:sym typeface="Wingdings" panose="05000000000000000000" pitchFamily="2" charset="2"/>
              </a:rPr>
              <a:t>feedback</a:t>
            </a:r>
            <a:endParaRPr lang="de-DE" altLang="en-US" dirty="0">
              <a:latin typeface="Arial" pitchFamily="34" charset="0"/>
              <a:cs typeface="Arial" pitchFamily="34" charset="0"/>
            </a:endParaRPr>
          </a:p>
        </p:txBody>
      </p:sp>
      <p:sp>
        <p:nvSpPr>
          <p:cNvPr id="8" name="Textfeld 7"/>
          <p:cNvSpPr txBox="1"/>
          <p:nvPr/>
        </p:nvSpPr>
        <p:spPr>
          <a:xfrm>
            <a:off x="395536" y="5157192"/>
            <a:ext cx="7992888" cy="1938992"/>
          </a:xfrm>
          <a:prstGeom prst="rect">
            <a:avLst/>
          </a:prstGeom>
          <a:noFill/>
        </p:spPr>
        <p:txBody>
          <a:bodyPr wrap="square" rtlCol="0">
            <a:spAutoFit/>
          </a:bodyPr>
          <a:lstStyle/>
          <a:p>
            <a:pPr marL="342900" indent="-342900" algn="l">
              <a:buFont typeface="Arial" panose="020B0604020202020204" pitchFamily="34" charset="0"/>
              <a:buChar char="•"/>
            </a:pPr>
            <a:r>
              <a:rPr lang="en-US" altLang="en-US" sz="2400" b="1" dirty="0">
                <a:solidFill>
                  <a:schemeClr val="tx1">
                    <a:lumMod val="75000"/>
                    <a:lumOff val="25000"/>
                  </a:schemeClr>
                </a:solidFill>
                <a:latin typeface="Helvetica" pitchFamily="34" charset="0"/>
                <a:cs typeface="Helvetica" panose="020B0604020202020204" pitchFamily="34" charset="0"/>
                <a:sym typeface="Wingdings" panose="05000000000000000000" pitchFamily="2" charset="2"/>
              </a:rPr>
              <a:t>Target population: university students (all semesters, all subjects), eight German universities</a:t>
            </a:r>
            <a:endParaRPr lang="en-US" altLang="en-US" sz="2400" dirty="0">
              <a:solidFill>
                <a:schemeClr val="tx1">
                  <a:lumMod val="75000"/>
                  <a:lumOff val="25000"/>
                </a:schemeClr>
              </a:solidFill>
              <a:latin typeface="Helvetica" pitchFamily="34" charset="0"/>
              <a:cs typeface="Helvetica" panose="020B0604020202020204" pitchFamily="34" charset="0"/>
              <a:sym typeface="Wingdings" panose="05000000000000000000" pitchFamily="2" charset="2"/>
            </a:endParaRPr>
          </a:p>
          <a:p>
            <a:pPr marL="342900" indent="-342900" algn="l">
              <a:buFont typeface="Arial" panose="020B0604020202020204" pitchFamily="34" charset="0"/>
              <a:buChar char="•"/>
            </a:pPr>
            <a:endParaRPr lang="de-DE" altLang="en-US" sz="2400" dirty="0">
              <a:latin typeface="Helvetica" panose="020B0604020202020204" pitchFamily="34" charset="0"/>
              <a:cs typeface="Helvetica" panose="020B0604020202020204" pitchFamily="34" charset="0"/>
            </a:endParaRPr>
          </a:p>
          <a:p>
            <a:pPr algn="l"/>
            <a:endParaRPr lang="de-DE" altLang="en-US" sz="2400" b="1" dirty="0">
              <a:latin typeface="Helvetica" panose="020B0604020202020204" pitchFamily="34" charset="0"/>
              <a:cs typeface="Helvetica" panose="020B0604020202020204" pitchFamily="34" charset="0"/>
              <a:sym typeface="Wingdings" panose="05000000000000000000" pitchFamily="2" charset="2"/>
            </a:endParaRPr>
          </a:p>
          <a:p>
            <a:pPr algn="l"/>
            <a:endParaRPr lang="de-DE" altLang="en-US" sz="2400" b="1" dirty="0">
              <a:latin typeface="Helvetica" panose="020B0604020202020204" pitchFamily="34" charset="0"/>
              <a:cs typeface="Helvetica" panose="020B0604020202020204" pitchFamily="34" charset="0"/>
              <a:sym typeface="Wingdings" panose="05000000000000000000" pitchFamily="2" charset="2"/>
            </a:endParaRPr>
          </a:p>
        </p:txBody>
      </p:sp>
      <p:sp>
        <p:nvSpPr>
          <p:cNvPr id="2" name="Textplatzhalter 1"/>
          <p:cNvSpPr>
            <a:spLocks noGrp="1"/>
          </p:cNvSpPr>
          <p:nvPr>
            <p:ph type="body" sz="quarter" idx="10"/>
          </p:nvPr>
        </p:nvSpPr>
        <p:spPr/>
        <p:txBody>
          <a:bodyPr/>
          <a:lstStyle/>
          <a:p>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242" y="-243408"/>
            <a:ext cx="265747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el 2"/>
          <p:cNvSpPr>
            <a:spLocks noGrp="1"/>
          </p:cNvSpPr>
          <p:nvPr>
            <p:ph type="title"/>
          </p:nvPr>
        </p:nvSpPr>
        <p:spPr/>
        <p:txBody>
          <a:bodyPr/>
          <a:lstStyle/>
          <a:p>
            <a:endParaRPr lang="de-DE"/>
          </a:p>
        </p:txBody>
      </p:sp>
      <p:pic>
        <p:nvPicPr>
          <p:cNvPr id="7" name="Picture 2">
            <a:extLst>
              <a:ext uri="{FF2B5EF4-FFF2-40B4-BE49-F238E27FC236}">
                <a16:creationId xmlns:a16="http://schemas.microsoft.com/office/drawing/2014/main" id="{31C55719-216D-4A5A-8440-4148386321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4368" y="4869160"/>
            <a:ext cx="553069" cy="747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extLst>
              <a:ext uri="{FF2B5EF4-FFF2-40B4-BE49-F238E27FC236}">
                <a16:creationId xmlns:a16="http://schemas.microsoft.com/office/drawing/2014/main" id="{5212834B-63C6-4756-91CC-FDE43DB817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8424" y="5524202"/>
            <a:ext cx="576064" cy="818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5566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Sample </a:t>
            </a:r>
            <a:r>
              <a:rPr lang="de-DE" dirty="0" err="1"/>
              <a:t>characteristics</a:t>
            </a:r>
            <a:endParaRPr lang="en-US" dirty="0"/>
          </a:p>
        </p:txBody>
      </p:sp>
      <p:graphicFrame>
        <p:nvGraphicFramePr>
          <p:cNvPr id="4" name="Tabelle 3"/>
          <p:cNvGraphicFramePr>
            <a:graphicFrameLocks noGrp="1"/>
          </p:cNvGraphicFramePr>
          <p:nvPr>
            <p:extLst>
              <p:ext uri="{D42A27DB-BD31-4B8C-83A1-F6EECF244321}">
                <p14:modId xmlns:p14="http://schemas.microsoft.com/office/powerpoint/2010/main" val="3925307923"/>
              </p:ext>
            </p:extLst>
          </p:nvPr>
        </p:nvGraphicFramePr>
        <p:xfrm>
          <a:off x="251520" y="1366387"/>
          <a:ext cx="8640960" cy="5140478"/>
        </p:xfrm>
        <a:graphic>
          <a:graphicData uri="http://schemas.openxmlformats.org/drawingml/2006/table">
            <a:tbl>
              <a:tblPr firstRow="1" firstCol="1" bandRow="1">
                <a:tableStyleId>{5C22544A-7EE6-4342-B048-85BDC9FD1C3A}</a:tableStyleId>
              </a:tblPr>
              <a:tblGrid>
                <a:gridCol w="1368152">
                  <a:extLst>
                    <a:ext uri="{9D8B030D-6E8A-4147-A177-3AD203B41FA5}">
                      <a16:colId xmlns:a16="http://schemas.microsoft.com/office/drawing/2014/main" val="20000"/>
                    </a:ext>
                  </a:extLst>
                </a:gridCol>
                <a:gridCol w="864096">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900928">
                  <a:extLst>
                    <a:ext uri="{9D8B030D-6E8A-4147-A177-3AD203B41FA5}">
                      <a16:colId xmlns:a16="http://schemas.microsoft.com/office/drawing/2014/main" val="20003"/>
                    </a:ext>
                  </a:extLst>
                </a:gridCol>
                <a:gridCol w="957116">
                  <a:extLst>
                    <a:ext uri="{9D8B030D-6E8A-4147-A177-3AD203B41FA5}">
                      <a16:colId xmlns:a16="http://schemas.microsoft.com/office/drawing/2014/main" val="20004"/>
                    </a:ext>
                  </a:extLst>
                </a:gridCol>
                <a:gridCol w="957647">
                  <a:extLst>
                    <a:ext uri="{9D8B030D-6E8A-4147-A177-3AD203B41FA5}">
                      <a16:colId xmlns:a16="http://schemas.microsoft.com/office/drawing/2014/main" val="20005"/>
                    </a:ext>
                  </a:extLst>
                </a:gridCol>
                <a:gridCol w="856717">
                  <a:extLst>
                    <a:ext uri="{9D8B030D-6E8A-4147-A177-3AD203B41FA5}">
                      <a16:colId xmlns:a16="http://schemas.microsoft.com/office/drawing/2014/main" val="20006"/>
                    </a:ext>
                  </a:extLst>
                </a:gridCol>
                <a:gridCol w="864096">
                  <a:extLst>
                    <a:ext uri="{9D8B030D-6E8A-4147-A177-3AD203B41FA5}">
                      <a16:colId xmlns:a16="http://schemas.microsoft.com/office/drawing/2014/main" val="20007"/>
                    </a:ext>
                  </a:extLst>
                </a:gridCol>
                <a:gridCol w="1008112">
                  <a:extLst>
                    <a:ext uri="{9D8B030D-6E8A-4147-A177-3AD203B41FA5}">
                      <a16:colId xmlns:a16="http://schemas.microsoft.com/office/drawing/2014/main" val="20008"/>
                    </a:ext>
                  </a:extLst>
                </a:gridCol>
              </a:tblGrid>
              <a:tr h="699380">
                <a:tc>
                  <a:txBody>
                    <a:bodyPr/>
                    <a:lstStyle/>
                    <a:p>
                      <a:pPr>
                        <a:lnSpc>
                          <a:spcPct val="115000"/>
                        </a:lnSpc>
                        <a:spcAft>
                          <a:spcPts val="0"/>
                        </a:spcAft>
                      </a:pPr>
                      <a:endParaRPr lang="de-DE" sz="1100" dirty="0">
                        <a:effectLst/>
                      </a:endParaRPr>
                    </a:p>
                    <a:p>
                      <a:pPr>
                        <a:lnSpc>
                          <a:spcPct val="115000"/>
                        </a:lnSpc>
                        <a:spcAft>
                          <a:spcPts val="0"/>
                        </a:spcAft>
                      </a:pPr>
                      <a:endParaRPr lang="de-DE" sz="1100" dirty="0">
                        <a:effectLst/>
                      </a:endParaRPr>
                    </a:p>
                    <a:p>
                      <a:pPr>
                        <a:lnSpc>
                          <a:spcPct val="115000"/>
                        </a:lnSpc>
                        <a:spcAft>
                          <a:spcPts val="0"/>
                        </a:spcAft>
                      </a:pPr>
                      <a:endParaRPr lang="de-DE" sz="1100" dirty="0">
                        <a:effectLst/>
                      </a:endParaRPr>
                    </a:p>
                    <a:p>
                      <a:pPr>
                        <a:lnSpc>
                          <a:spcPct val="115000"/>
                        </a:lnSpc>
                        <a:spcAft>
                          <a:spcPts val="0"/>
                        </a:spcAft>
                      </a:pPr>
                      <a:r>
                        <a:rPr lang="de-DE" sz="1100" dirty="0">
                          <a:effectLst/>
                        </a:rPr>
                        <a:t> in %</a:t>
                      </a:r>
                      <a:endParaRPr lang="en-US" sz="1100" dirty="0">
                        <a:effectLst/>
                        <a:latin typeface="Calibri"/>
                        <a:ea typeface="Calibri"/>
                        <a:cs typeface="Times New Roman"/>
                      </a:endParaRPr>
                    </a:p>
                  </a:txBody>
                  <a:tcPr marL="59069" marR="59069" marT="0" marB="0">
                    <a:solidFill>
                      <a:srgbClr val="1765A7"/>
                    </a:solidFill>
                  </a:tcPr>
                </a:tc>
                <a:tc>
                  <a:txBody>
                    <a:bodyPr/>
                    <a:lstStyle/>
                    <a:p>
                      <a:pPr algn="ctr">
                        <a:lnSpc>
                          <a:spcPct val="115000"/>
                        </a:lnSpc>
                        <a:spcAft>
                          <a:spcPts val="0"/>
                        </a:spcAft>
                      </a:pPr>
                      <a:r>
                        <a:rPr lang="de-DE" sz="1100" dirty="0">
                          <a:effectLst/>
                          <a:latin typeface="+mn-lt"/>
                        </a:rPr>
                        <a:t>HAW Hamburg</a:t>
                      </a:r>
                    </a:p>
                    <a:p>
                      <a:pPr algn="ctr">
                        <a:lnSpc>
                          <a:spcPct val="115000"/>
                        </a:lnSpc>
                        <a:spcAft>
                          <a:spcPts val="0"/>
                        </a:spcAft>
                      </a:pPr>
                      <a:r>
                        <a:rPr lang="de-DE" sz="1100" dirty="0">
                          <a:effectLst/>
                          <a:latin typeface="+mn-lt"/>
                          <a:ea typeface="Calibri"/>
                          <a:cs typeface="Times New Roman"/>
                        </a:rPr>
                        <a:t>(n = 573)</a:t>
                      </a:r>
                      <a:endParaRPr lang="en-US" sz="1100" dirty="0">
                        <a:effectLst/>
                        <a:latin typeface="+mn-lt"/>
                        <a:ea typeface="Calibri"/>
                        <a:cs typeface="Times New Roman"/>
                      </a:endParaRPr>
                    </a:p>
                  </a:txBody>
                  <a:tcPr marL="59069" marR="59069" marT="0" marB="0">
                    <a:solidFill>
                      <a:srgbClr val="1765A7"/>
                    </a:solidFill>
                  </a:tcPr>
                </a:tc>
                <a:tc>
                  <a:txBody>
                    <a:bodyPr/>
                    <a:lstStyle/>
                    <a:p>
                      <a:pPr algn="ctr">
                        <a:lnSpc>
                          <a:spcPct val="115000"/>
                        </a:lnSpc>
                        <a:spcAft>
                          <a:spcPts val="0"/>
                        </a:spcAft>
                      </a:pPr>
                      <a:r>
                        <a:rPr lang="de-DE" sz="1100" dirty="0">
                          <a:effectLst/>
                          <a:latin typeface="+mn-lt"/>
                        </a:rPr>
                        <a:t>MHH Hannover</a:t>
                      </a:r>
                    </a:p>
                    <a:p>
                      <a:pPr marL="0" marR="0" indent="0" algn="ctr" defTabSz="914400" rtl="0" eaLnBrk="1" fontAlgn="auto" latinLnBrk="0" hangingPunct="1">
                        <a:lnSpc>
                          <a:spcPct val="115000"/>
                        </a:lnSpc>
                        <a:spcBef>
                          <a:spcPts val="0"/>
                        </a:spcBef>
                        <a:spcAft>
                          <a:spcPts val="0"/>
                        </a:spcAft>
                        <a:buClrTx/>
                        <a:buSzTx/>
                        <a:buFontTx/>
                        <a:buNone/>
                        <a:tabLst/>
                        <a:defRPr/>
                      </a:pPr>
                      <a:r>
                        <a:rPr lang="de-DE" sz="1100" dirty="0">
                          <a:effectLst/>
                          <a:latin typeface="+mn-lt"/>
                          <a:ea typeface="Calibri"/>
                          <a:cs typeface="Times New Roman"/>
                        </a:rPr>
                        <a:t>(n = 106)</a:t>
                      </a:r>
                      <a:endParaRPr lang="en-US" sz="1100" dirty="0">
                        <a:effectLst/>
                        <a:latin typeface="+mn-lt"/>
                        <a:ea typeface="Calibri"/>
                        <a:cs typeface="Times New Roman"/>
                      </a:endParaRPr>
                    </a:p>
                    <a:p>
                      <a:pPr algn="ctr">
                        <a:lnSpc>
                          <a:spcPct val="115000"/>
                        </a:lnSpc>
                        <a:spcAft>
                          <a:spcPts val="0"/>
                        </a:spcAft>
                      </a:pPr>
                      <a:endParaRPr lang="en-US" sz="1100" dirty="0">
                        <a:effectLst/>
                        <a:latin typeface="+mn-lt"/>
                        <a:ea typeface="Calibri"/>
                        <a:cs typeface="Times New Roman"/>
                      </a:endParaRPr>
                    </a:p>
                  </a:txBody>
                  <a:tcPr marL="59069" marR="59069" marT="0" marB="0">
                    <a:solidFill>
                      <a:srgbClr val="1765A7"/>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de-DE" sz="1100" dirty="0">
                          <a:effectLst/>
                          <a:latin typeface="+mn-lt"/>
                        </a:rPr>
                        <a:t>University</a:t>
                      </a:r>
                      <a:r>
                        <a:rPr lang="de-DE" sz="1100" baseline="0" dirty="0">
                          <a:effectLst/>
                          <a:latin typeface="+mn-lt"/>
                        </a:rPr>
                        <a:t> Bielefeld </a:t>
                      </a:r>
                    </a:p>
                    <a:p>
                      <a:pPr marL="0" marR="0" indent="0" algn="ctr" defTabSz="914400" rtl="0" eaLnBrk="1" fontAlgn="auto" latinLnBrk="0" hangingPunct="1">
                        <a:lnSpc>
                          <a:spcPct val="115000"/>
                        </a:lnSpc>
                        <a:spcBef>
                          <a:spcPts val="0"/>
                        </a:spcBef>
                        <a:spcAft>
                          <a:spcPts val="0"/>
                        </a:spcAft>
                        <a:buClrTx/>
                        <a:buSzTx/>
                        <a:buFontTx/>
                        <a:buNone/>
                        <a:tabLst/>
                        <a:defRPr/>
                      </a:pPr>
                      <a:r>
                        <a:rPr lang="de-DE" sz="1100" dirty="0">
                          <a:effectLst/>
                          <a:latin typeface="+mn-lt"/>
                          <a:ea typeface="Calibri"/>
                          <a:cs typeface="Times New Roman"/>
                        </a:rPr>
                        <a:t>(n = 525)</a:t>
                      </a:r>
                      <a:endParaRPr lang="en-US" sz="1100" dirty="0">
                        <a:effectLst/>
                        <a:latin typeface="+mn-lt"/>
                        <a:ea typeface="Calibri"/>
                        <a:cs typeface="Times New Roman"/>
                      </a:endParaRPr>
                    </a:p>
                    <a:p>
                      <a:pPr algn="ctr">
                        <a:lnSpc>
                          <a:spcPct val="115000"/>
                        </a:lnSpc>
                        <a:spcAft>
                          <a:spcPts val="0"/>
                        </a:spcAft>
                      </a:pPr>
                      <a:endParaRPr lang="en-US" sz="1100" dirty="0">
                        <a:effectLst/>
                        <a:latin typeface="+mn-lt"/>
                        <a:ea typeface="Calibri"/>
                        <a:cs typeface="Times New Roman"/>
                      </a:endParaRPr>
                    </a:p>
                  </a:txBody>
                  <a:tcPr marL="59069" marR="59069" marT="0" marB="0">
                    <a:solidFill>
                      <a:srgbClr val="1765A7"/>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100" dirty="0">
                          <a:effectLst/>
                          <a:latin typeface="+mn-lt"/>
                          <a:ea typeface="Calibri"/>
                          <a:cs typeface="Times New Roman"/>
                        </a:rPr>
                        <a:t>University</a:t>
                      </a:r>
                      <a:r>
                        <a:rPr lang="en-US" sz="1100" baseline="0" dirty="0">
                          <a:effectLst/>
                          <a:latin typeface="+mn-lt"/>
                          <a:ea typeface="Calibri"/>
                          <a:cs typeface="Times New Roman"/>
                        </a:rPr>
                        <a:t> Düsseldorf</a:t>
                      </a:r>
                    </a:p>
                    <a:p>
                      <a:pPr marL="0" marR="0" indent="0" algn="ctr" defTabSz="914400" rtl="0" eaLnBrk="1" fontAlgn="auto" latinLnBrk="0" hangingPunct="1">
                        <a:lnSpc>
                          <a:spcPct val="115000"/>
                        </a:lnSpc>
                        <a:spcBef>
                          <a:spcPts val="0"/>
                        </a:spcBef>
                        <a:spcAft>
                          <a:spcPts val="0"/>
                        </a:spcAft>
                        <a:buClrTx/>
                        <a:buSzTx/>
                        <a:buFontTx/>
                        <a:buNone/>
                        <a:tabLst/>
                        <a:defRPr/>
                      </a:pPr>
                      <a:r>
                        <a:rPr lang="de-DE" sz="1100" dirty="0">
                          <a:effectLst/>
                          <a:latin typeface="+mn-lt"/>
                          <a:ea typeface="Calibri"/>
                          <a:cs typeface="Times New Roman"/>
                        </a:rPr>
                        <a:t>(n = 334)</a:t>
                      </a:r>
                      <a:endParaRPr lang="en-US" sz="1100" dirty="0">
                        <a:effectLst/>
                        <a:latin typeface="+mn-lt"/>
                        <a:ea typeface="Calibri"/>
                        <a:cs typeface="Times New Roman"/>
                      </a:endParaRPr>
                    </a:p>
                    <a:p>
                      <a:pPr algn="ctr">
                        <a:lnSpc>
                          <a:spcPct val="115000"/>
                        </a:lnSpc>
                        <a:spcAft>
                          <a:spcPts val="0"/>
                        </a:spcAft>
                      </a:pPr>
                      <a:endParaRPr lang="en-US" sz="1100" dirty="0">
                        <a:effectLst/>
                        <a:latin typeface="+mn-lt"/>
                        <a:ea typeface="Calibri"/>
                        <a:cs typeface="Times New Roman"/>
                      </a:endParaRPr>
                    </a:p>
                  </a:txBody>
                  <a:tcPr marL="59069" marR="59069" marT="0" marB="0">
                    <a:solidFill>
                      <a:srgbClr val="1765A7"/>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de-DE" sz="1100" dirty="0">
                          <a:effectLst/>
                          <a:latin typeface="+mn-lt"/>
                        </a:rPr>
                        <a:t>University Mannheim </a:t>
                      </a:r>
                    </a:p>
                    <a:p>
                      <a:pPr marL="0" marR="0" indent="0" algn="ctr" defTabSz="914400" rtl="0" eaLnBrk="1" fontAlgn="auto" latinLnBrk="0" hangingPunct="1">
                        <a:lnSpc>
                          <a:spcPct val="115000"/>
                        </a:lnSpc>
                        <a:spcBef>
                          <a:spcPts val="0"/>
                        </a:spcBef>
                        <a:spcAft>
                          <a:spcPts val="0"/>
                        </a:spcAft>
                        <a:buClrTx/>
                        <a:buSzTx/>
                        <a:buFontTx/>
                        <a:buNone/>
                        <a:tabLst/>
                        <a:defRPr/>
                      </a:pPr>
                      <a:r>
                        <a:rPr lang="de-DE" sz="1100" dirty="0">
                          <a:effectLst/>
                          <a:latin typeface="+mn-lt"/>
                          <a:ea typeface="Calibri"/>
                          <a:cs typeface="Times New Roman"/>
                        </a:rPr>
                        <a:t>(n = 329)</a:t>
                      </a:r>
                      <a:endParaRPr lang="en-US" sz="1100" dirty="0">
                        <a:effectLst/>
                        <a:latin typeface="+mn-lt"/>
                        <a:ea typeface="Calibri"/>
                        <a:cs typeface="Times New Roman"/>
                      </a:endParaRPr>
                    </a:p>
                    <a:p>
                      <a:pPr algn="ctr">
                        <a:lnSpc>
                          <a:spcPct val="115000"/>
                        </a:lnSpc>
                        <a:spcAft>
                          <a:spcPts val="0"/>
                        </a:spcAft>
                      </a:pPr>
                      <a:endParaRPr lang="en-US" sz="1100" dirty="0">
                        <a:effectLst/>
                        <a:latin typeface="+mn-lt"/>
                        <a:ea typeface="Calibri"/>
                        <a:cs typeface="Times New Roman"/>
                      </a:endParaRPr>
                    </a:p>
                  </a:txBody>
                  <a:tcPr marL="59069" marR="59069" marT="0" marB="0">
                    <a:solidFill>
                      <a:srgbClr val="1765A7"/>
                    </a:solidFill>
                  </a:tcPr>
                </a:tc>
                <a:tc>
                  <a:txBody>
                    <a:bodyPr/>
                    <a:lstStyle/>
                    <a:p>
                      <a:pPr algn="ctr">
                        <a:lnSpc>
                          <a:spcPct val="115000"/>
                        </a:lnSpc>
                        <a:spcAft>
                          <a:spcPts val="0"/>
                        </a:spcAft>
                      </a:pPr>
                      <a:r>
                        <a:rPr lang="en-US" sz="1100" dirty="0">
                          <a:effectLst/>
                          <a:latin typeface="+mn-lt"/>
                          <a:ea typeface="Calibri"/>
                          <a:cs typeface="Times New Roman"/>
                        </a:rPr>
                        <a:t>University Heidelberg</a:t>
                      </a:r>
                    </a:p>
                    <a:p>
                      <a:pPr algn="ctr">
                        <a:lnSpc>
                          <a:spcPct val="115000"/>
                        </a:lnSpc>
                        <a:spcAft>
                          <a:spcPts val="0"/>
                        </a:spcAft>
                      </a:pPr>
                      <a:r>
                        <a:rPr lang="en-US" sz="1100" dirty="0">
                          <a:effectLst/>
                          <a:latin typeface="+mn-lt"/>
                          <a:ea typeface="Calibri"/>
                          <a:cs typeface="Times New Roman"/>
                        </a:rPr>
                        <a:t>(n</a:t>
                      </a:r>
                      <a:r>
                        <a:rPr lang="en-US" sz="1100" baseline="0" dirty="0">
                          <a:effectLst/>
                          <a:latin typeface="+mn-lt"/>
                          <a:ea typeface="Calibri"/>
                          <a:cs typeface="Times New Roman"/>
                        </a:rPr>
                        <a:t> = 627</a:t>
                      </a:r>
                      <a:r>
                        <a:rPr lang="en-US" sz="1100" dirty="0">
                          <a:effectLst/>
                          <a:latin typeface="+mn-lt"/>
                          <a:ea typeface="Calibri"/>
                          <a:cs typeface="Times New Roman"/>
                        </a:rPr>
                        <a:t>)</a:t>
                      </a:r>
                    </a:p>
                  </a:txBody>
                  <a:tcPr marL="59069" marR="59069" marT="0" marB="0">
                    <a:solidFill>
                      <a:srgbClr val="1765A7"/>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de-DE" sz="1100" dirty="0">
                          <a:effectLst/>
                          <a:latin typeface="+mn-lt"/>
                        </a:rPr>
                        <a:t>TU Dresden </a:t>
                      </a:r>
                    </a:p>
                    <a:p>
                      <a:pPr marL="0" marR="0" indent="0" algn="ctr" defTabSz="914400" rtl="0" eaLnBrk="1" fontAlgn="auto" latinLnBrk="0" hangingPunct="1">
                        <a:lnSpc>
                          <a:spcPct val="115000"/>
                        </a:lnSpc>
                        <a:spcBef>
                          <a:spcPts val="0"/>
                        </a:spcBef>
                        <a:spcAft>
                          <a:spcPts val="0"/>
                        </a:spcAft>
                        <a:buClrTx/>
                        <a:buSzTx/>
                        <a:buFontTx/>
                        <a:buNone/>
                        <a:tabLst/>
                        <a:defRPr/>
                      </a:pPr>
                      <a:r>
                        <a:rPr lang="de-DE" sz="1100" dirty="0">
                          <a:effectLst/>
                          <a:latin typeface="+mn-lt"/>
                          <a:ea typeface="Calibri"/>
                          <a:cs typeface="Times New Roman"/>
                        </a:rPr>
                        <a:t>(n = 1,361)</a:t>
                      </a:r>
                      <a:endParaRPr lang="en-US" sz="1100" dirty="0">
                        <a:effectLst/>
                        <a:latin typeface="+mn-lt"/>
                        <a:ea typeface="Calibri"/>
                        <a:cs typeface="Times New Roman"/>
                      </a:endParaRPr>
                    </a:p>
                    <a:p>
                      <a:pPr algn="ctr">
                        <a:lnSpc>
                          <a:spcPct val="115000"/>
                        </a:lnSpc>
                        <a:spcAft>
                          <a:spcPts val="0"/>
                        </a:spcAft>
                      </a:pPr>
                      <a:endParaRPr lang="en-US" sz="1100" dirty="0">
                        <a:effectLst/>
                        <a:latin typeface="+mn-lt"/>
                        <a:ea typeface="Calibri"/>
                        <a:cs typeface="Times New Roman"/>
                      </a:endParaRPr>
                    </a:p>
                  </a:txBody>
                  <a:tcPr marL="59069" marR="59069" marT="0" marB="0">
                    <a:solidFill>
                      <a:srgbClr val="1765A7"/>
                    </a:solidFill>
                  </a:tcPr>
                </a:tc>
                <a:tc>
                  <a:txBody>
                    <a:bodyPr/>
                    <a:lstStyle/>
                    <a:p>
                      <a:pPr algn="ctr">
                        <a:lnSpc>
                          <a:spcPct val="115000"/>
                        </a:lnSpc>
                        <a:spcAft>
                          <a:spcPts val="0"/>
                        </a:spcAft>
                      </a:pPr>
                      <a:r>
                        <a:rPr lang="de-DE" sz="1100" dirty="0">
                          <a:effectLst/>
                          <a:latin typeface="+mn-lt"/>
                        </a:rPr>
                        <a:t>MLU Halle</a:t>
                      </a:r>
                    </a:p>
                    <a:p>
                      <a:pPr marL="0" marR="0" indent="0" algn="ctr" defTabSz="914400" rtl="0" eaLnBrk="1" fontAlgn="auto" latinLnBrk="0" hangingPunct="1">
                        <a:lnSpc>
                          <a:spcPct val="115000"/>
                        </a:lnSpc>
                        <a:spcBef>
                          <a:spcPts val="0"/>
                        </a:spcBef>
                        <a:spcAft>
                          <a:spcPts val="0"/>
                        </a:spcAft>
                        <a:buClrTx/>
                        <a:buSzTx/>
                        <a:buFontTx/>
                        <a:buNone/>
                        <a:tabLst/>
                        <a:defRPr/>
                      </a:pPr>
                      <a:r>
                        <a:rPr lang="de-DE" sz="1100" dirty="0">
                          <a:effectLst/>
                          <a:latin typeface="+mn-lt"/>
                          <a:ea typeface="Calibri"/>
                          <a:cs typeface="Times New Roman"/>
                        </a:rPr>
                        <a:t>(n = 714)</a:t>
                      </a:r>
                      <a:endParaRPr lang="en-US" sz="1100" dirty="0">
                        <a:effectLst/>
                        <a:latin typeface="+mn-lt"/>
                        <a:ea typeface="Calibri"/>
                        <a:cs typeface="Times New Roman"/>
                      </a:endParaRPr>
                    </a:p>
                    <a:p>
                      <a:pPr algn="ctr">
                        <a:lnSpc>
                          <a:spcPct val="115000"/>
                        </a:lnSpc>
                        <a:spcAft>
                          <a:spcPts val="0"/>
                        </a:spcAft>
                      </a:pPr>
                      <a:endParaRPr lang="en-US" sz="1100" dirty="0">
                        <a:effectLst/>
                        <a:latin typeface="+mn-lt"/>
                        <a:ea typeface="Calibri"/>
                        <a:cs typeface="Times New Roman"/>
                      </a:endParaRPr>
                    </a:p>
                  </a:txBody>
                  <a:tcPr marL="59069" marR="59069" marT="0" marB="0">
                    <a:solidFill>
                      <a:srgbClr val="1765A7"/>
                    </a:solidFill>
                  </a:tcPr>
                </a:tc>
                <a:extLst>
                  <a:ext uri="{0D108BD9-81ED-4DB2-BD59-A6C34878D82A}">
                    <a16:rowId xmlns:a16="http://schemas.microsoft.com/office/drawing/2014/main" val="10000"/>
                  </a:ext>
                </a:extLst>
              </a:tr>
              <a:tr h="338428">
                <a:tc>
                  <a:txBody>
                    <a:bodyPr/>
                    <a:lstStyle/>
                    <a:p>
                      <a:pPr marL="0" algn="l" defTabSz="914400" rtl="0" eaLnBrk="1" latinLnBrk="0" hangingPunct="1">
                        <a:lnSpc>
                          <a:spcPct val="115000"/>
                        </a:lnSpc>
                        <a:spcAft>
                          <a:spcPts val="0"/>
                        </a:spcAft>
                      </a:pPr>
                      <a:r>
                        <a:rPr lang="de-DE" sz="1100" b="1" kern="1200" dirty="0">
                          <a:solidFill>
                            <a:schemeClr val="tx1"/>
                          </a:solidFill>
                          <a:effectLst/>
                          <a:latin typeface="+mn-lt"/>
                          <a:ea typeface="+mn-ea"/>
                          <a:cs typeface="+mn-cs"/>
                        </a:rPr>
                        <a:t>Gender </a:t>
                      </a:r>
                    </a:p>
                    <a:p>
                      <a:pPr marL="0" algn="l" defTabSz="914400" rtl="0" eaLnBrk="1" latinLnBrk="0" hangingPunct="1">
                        <a:lnSpc>
                          <a:spcPct val="115000"/>
                        </a:lnSpc>
                        <a:spcAft>
                          <a:spcPts val="0"/>
                        </a:spcAft>
                      </a:pPr>
                      <a:r>
                        <a:rPr lang="de-DE" sz="1000" b="0" kern="1200" dirty="0" err="1">
                          <a:solidFill>
                            <a:schemeClr val="tx1"/>
                          </a:solidFill>
                          <a:effectLst/>
                          <a:latin typeface="+mn-lt"/>
                          <a:ea typeface="+mn-ea"/>
                          <a:cs typeface="+mn-cs"/>
                        </a:rPr>
                        <a:t>Female</a:t>
                      </a:r>
                      <a:endParaRPr lang="de-DE" sz="1000" b="0" kern="1200" dirty="0">
                        <a:solidFill>
                          <a:schemeClr val="tx1"/>
                        </a:solidFill>
                        <a:effectLst/>
                        <a:latin typeface="+mn-lt"/>
                        <a:ea typeface="+mn-ea"/>
                        <a:cs typeface="+mn-cs"/>
                      </a:endParaRPr>
                    </a:p>
                    <a:p>
                      <a:pPr marL="0" algn="l" defTabSz="914400" rtl="0" eaLnBrk="1" latinLnBrk="0" hangingPunct="1">
                        <a:lnSpc>
                          <a:spcPct val="115000"/>
                        </a:lnSpc>
                        <a:spcAft>
                          <a:spcPts val="0"/>
                        </a:spcAft>
                      </a:pPr>
                      <a:r>
                        <a:rPr lang="de-DE" sz="1000" b="0" kern="1200" dirty="0">
                          <a:solidFill>
                            <a:schemeClr val="tx1"/>
                          </a:solidFill>
                          <a:effectLst/>
                          <a:latin typeface="+mn-lt"/>
                          <a:ea typeface="+mn-ea"/>
                          <a:cs typeface="+mn-cs"/>
                        </a:rPr>
                        <a:t>Male</a:t>
                      </a:r>
                    </a:p>
                    <a:p>
                      <a:pPr marL="0" algn="l" defTabSz="914400" rtl="0" eaLnBrk="1" latinLnBrk="0" hangingPunct="1">
                        <a:lnSpc>
                          <a:spcPct val="115000"/>
                        </a:lnSpc>
                        <a:spcAft>
                          <a:spcPts val="0"/>
                        </a:spcAft>
                      </a:pPr>
                      <a:r>
                        <a:rPr lang="de-DE" sz="1000" b="0" kern="1200" dirty="0" err="1">
                          <a:solidFill>
                            <a:schemeClr val="tx1"/>
                          </a:solidFill>
                          <a:effectLst/>
                          <a:latin typeface="+mn-lt"/>
                          <a:ea typeface="+mn-ea"/>
                          <a:cs typeface="+mn-cs"/>
                        </a:rPr>
                        <a:t>other</a:t>
                      </a:r>
                      <a:endParaRPr lang="en-US" sz="1000" b="0" kern="1200" dirty="0">
                        <a:solidFill>
                          <a:schemeClr val="tx1"/>
                        </a:solidFill>
                        <a:effectLst/>
                        <a:latin typeface="+mn-lt"/>
                        <a:ea typeface="+mn-ea"/>
                        <a:cs typeface="+mn-cs"/>
                      </a:endParaRPr>
                    </a:p>
                  </a:txBody>
                  <a:tcPr marL="59069" marR="59069" marT="0" marB="0">
                    <a:solidFill>
                      <a:schemeClr val="bg2">
                        <a:lumMod val="20000"/>
                        <a:lumOff val="80000"/>
                      </a:schemeClr>
                    </a:solidFill>
                  </a:tcPr>
                </a:tc>
                <a:tc>
                  <a:txBody>
                    <a:bodyPr/>
                    <a:lstStyle/>
                    <a:p>
                      <a:pPr algn="ctr">
                        <a:lnSpc>
                          <a:spcPct val="115000"/>
                        </a:lnSpc>
                        <a:spcAft>
                          <a:spcPts val="0"/>
                        </a:spcAft>
                      </a:pPr>
                      <a:endParaRPr lang="de-DE" sz="1100" dirty="0">
                        <a:effectLst/>
                      </a:endParaRPr>
                    </a:p>
                    <a:p>
                      <a:pPr algn="ctr">
                        <a:lnSpc>
                          <a:spcPct val="115000"/>
                        </a:lnSpc>
                        <a:spcAft>
                          <a:spcPts val="0"/>
                        </a:spcAft>
                      </a:pPr>
                      <a:r>
                        <a:rPr lang="de-DE" sz="1100" dirty="0">
                          <a:effectLst/>
                        </a:rPr>
                        <a:t>51.7</a:t>
                      </a:r>
                      <a:endParaRPr lang="de-DE" sz="1100" baseline="0" dirty="0">
                        <a:effectLst/>
                      </a:endParaRPr>
                    </a:p>
                    <a:p>
                      <a:pPr algn="ctr">
                        <a:lnSpc>
                          <a:spcPct val="115000"/>
                        </a:lnSpc>
                        <a:spcAft>
                          <a:spcPts val="0"/>
                        </a:spcAft>
                      </a:pPr>
                      <a:r>
                        <a:rPr lang="de-DE" sz="1100" baseline="0" dirty="0">
                          <a:effectLst/>
                        </a:rPr>
                        <a:t>47.6</a:t>
                      </a:r>
                    </a:p>
                    <a:p>
                      <a:pPr algn="ctr">
                        <a:lnSpc>
                          <a:spcPct val="115000"/>
                        </a:lnSpc>
                        <a:spcAft>
                          <a:spcPts val="0"/>
                        </a:spcAft>
                      </a:pPr>
                      <a:r>
                        <a:rPr lang="de-DE" sz="1100" baseline="0" dirty="0">
                          <a:effectLst/>
                        </a:rPr>
                        <a:t>0.7 </a:t>
                      </a:r>
                      <a:endParaRPr lang="en-US" sz="1100" dirty="0">
                        <a:effectLst/>
                        <a:latin typeface="Calibri"/>
                        <a:ea typeface="Calibri"/>
                        <a:cs typeface="Times New Roman"/>
                      </a:endParaRPr>
                    </a:p>
                  </a:txBody>
                  <a:tcPr marL="59069" marR="59069" marT="0" marB="0">
                    <a:solidFill>
                      <a:schemeClr val="bg2">
                        <a:lumMod val="20000"/>
                        <a:lumOff val="80000"/>
                      </a:schemeClr>
                    </a:solidFill>
                  </a:tcPr>
                </a:tc>
                <a:tc>
                  <a:txBody>
                    <a:bodyPr/>
                    <a:lstStyle/>
                    <a:p>
                      <a:pPr algn="ctr">
                        <a:lnSpc>
                          <a:spcPct val="115000"/>
                        </a:lnSpc>
                        <a:spcAft>
                          <a:spcPts val="0"/>
                        </a:spcAft>
                      </a:pPr>
                      <a:endParaRPr lang="de-DE" sz="1100" dirty="0">
                        <a:effectLst/>
                      </a:endParaRPr>
                    </a:p>
                    <a:p>
                      <a:pPr algn="ctr">
                        <a:lnSpc>
                          <a:spcPct val="115000"/>
                        </a:lnSpc>
                        <a:spcAft>
                          <a:spcPts val="0"/>
                        </a:spcAft>
                      </a:pPr>
                      <a:r>
                        <a:rPr lang="de-DE" sz="1100" dirty="0">
                          <a:effectLst/>
                        </a:rPr>
                        <a:t>64.2</a:t>
                      </a:r>
                    </a:p>
                    <a:p>
                      <a:pPr algn="ctr">
                        <a:lnSpc>
                          <a:spcPct val="115000"/>
                        </a:lnSpc>
                        <a:spcAft>
                          <a:spcPts val="0"/>
                        </a:spcAft>
                      </a:pPr>
                      <a:r>
                        <a:rPr lang="de-DE" sz="1100" dirty="0">
                          <a:effectLst/>
                        </a:rPr>
                        <a:t>34.9</a:t>
                      </a:r>
                    </a:p>
                    <a:p>
                      <a:pPr algn="ctr">
                        <a:lnSpc>
                          <a:spcPct val="115000"/>
                        </a:lnSpc>
                        <a:spcAft>
                          <a:spcPts val="0"/>
                        </a:spcAft>
                      </a:pPr>
                      <a:r>
                        <a:rPr lang="de-DE" sz="1100" dirty="0">
                          <a:effectLst/>
                        </a:rPr>
                        <a:t>0.9</a:t>
                      </a:r>
                      <a:endParaRPr lang="en-US" sz="1100" dirty="0">
                        <a:effectLst/>
                        <a:latin typeface="Calibri"/>
                        <a:ea typeface="Calibri"/>
                        <a:cs typeface="Times New Roman"/>
                      </a:endParaRPr>
                    </a:p>
                  </a:txBody>
                  <a:tcPr marL="59069" marR="59069" marT="0" marB="0">
                    <a:solidFill>
                      <a:schemeClr val="bg2">
                        <a:lumMod val="20000"/>
                        <a:lumOff val="80000"/>
                      </a:schemeClr>
                    </a:solidFill>
                  </a:tcPr>
                </a:tc>
                <a:tc>
                  <a:txBody>
                    <a:bodyPr/>
                    <a:lstStyle/>
                    <a:p>
                      <a:pPr algn="ctr">
                        <a:lnSpc>
                          <a:spcPct val="115000"/>
                        </a:lnSpc>
                        <a:spcAft>
                          <a:spcPts val="0"/>
                        </a:spcAft>
                      </a:pPr>
                      <a:endParaRPr lang="de-DE" sz="1100" dirty="0">
                        <a:effectLst/>
                      </a:endParaRPr>
                    </a:p>
                    <a:p>
                      <a:pPr algn="ctr">
                        <a:lnSpc>
                          <a:spcPct val="115000"/>
                        </a:lnSpc>
                        <a:spcAft>
                          <a:spcPts val="0"/>
                        </a:spcAft>
                      </a:pPr>
                      <a:r>
                        <a:rPr lang="de-DE" sz="1100" dirty="0">
                          <a:effectLst/>
                        </a:rPr>
                        <a:t>66.3</a:t>
                      </a:r>
                    </a:p>
                    <a:p>
                      <a:pPr algn="ctr">
                        <a:lnSpc>
                          <a:spcPct val="115000"/>
                        </a:lnSpc>
                        <a:spcAft>
                          <a:spcPts val="0"/>
                        </a:spcAft>
                      </a:pPr>
                      <a:r>
                        <a:rPr lang="de-DE" sz="1100" dirty="0">
                          <a:effectLst/>
                        </a:rPr>
                        <a:t>33.7</a:t>
                      </a:r>
                    </a:p>
                    <a:p>
                      <a:pPr algn="ctr">
                        <a:lnSpc>
                          <a:spcPct val="115000"/>
                        </a:lnSpc>
                        <a:spcAft>
                          <a:spcPts val="0"/>
                        </a:spcAft>
                      </a:pPr>
                      <a:r>
                        <a:rPr lang="de-DE" sz="1100" dirty="0">
                          <a:effectLst/>
                        </a:rPr>
                        <a:t>-</a:t>
                      </a:r>
                      <a:endParaRPr lang="en-US" sz="1100" dirty="0">
                        <a:effectLst/>
                        <a:latin typeface="Calibri"/>
                        <a:ea typeface="Calibri"/>
                        <a:cs typeface="Times New Roman"/>
                      </a:endParaRPr>
                    </a:p>
                  </a:txBody>
                  <a:tcPr marL="59069" marR="59069" marT="0" marB="0">
                    <a:solidFill>
                      <a:schemeClr val="bg2">
                        <a:lumMod val="20000"/>
                        <a:lumOff val="80000"/>
                      </a:schemeClr>
                    </a:solidFill>
                  </a:tcPr>
                </a:tc>
                <a:tc>
                  <a:txBody>
                    <a:bodyPr/>
                    <a:lstStyle/>
                    <a:p>
                      <a:pPr algn="ctr">
                        <a:lnSpc>
                          <a:spcPct val="115000"/>
                        </a:lnSpc>
                        <a:spcAft>
                          <a:spcPts val="0"/>
                        </a:spcAft>
                      </a:pPr>
                      <a:endParaRPr lang="de-DE" sz="1100" dirty="0">
                        <a:effectLst/>
                      </a:endParaRPr>
                    </a:p>
                    <a:p>
                      <a:pPr algn="ctr">
                        <a:lnSpc>
                          <a:spcPct val="115000"/>
                        </a:lnSpc>
                        <a:spcAft>
                          <a:spcPts val="0"/>
                        </a:spcAft>
                      </a:pPr>
                      <a:r>
                        <a:rPr lang="de-DE" sz="1100" dirty="0">
                          <a:effectLst/>
                        </a:rPr>
                        <a:t>62.3</a:t>
                      </a:r>
                    </a:p>
                    <a:p>
                      <a:pPr algn="ctr">
                        <a:lnSpc>
                          <a:spcPct val="115000"/>
                        </a:lnSpc>
                        <a:spcAft>
                          <a:spcPts val="0"/>
                        </a:spcAft>
                      </a:pPr>
                      <a:r>
                        <a:rPr lang="de-DE" sz="1100" dirty="0">
                          <a:effectLst/>
                        </a:rPr>
                        <a:t> 37.7</a:t>
                      </a:r>
                    </a:p>
                    <a:p>
                      <a:pPr algn="ctr">
                        <a:lnSpc>
                          <a:spcPct val="115000"/>
                        </a:lnSpc>
                        <a:spcAft>
                          <a:spcPts val="0"/>
                        </a:spcAft>
                      </a:pPr>
                      <a:r>
                        <a:rPr lang="de-DE" sz="1100" dirty="0">
                          <a:effectLst/>
                        </a:rPr>
                        <a:t>-</a:t>
                      </a:r>
                      <a:endParaRPr lang="en-US" sz="1100" dirty="0">
                        <a:effectLst/>
                        <a:latin typeface="Calibri"/>
                        <a:ea typeface="Calibri"/>
                        <a:cs typeface="Times New Roman"/>
                      </a:endParaRPr>
                    </a:p>
                  </a:txBody>
                  <a:tcPr marL="59069" marR="59069" marT="0" marB="0">
                    <a:solidFill>
                      <a:schemeClr val="bg2">
                        <a:lumMod val="20000"/>
                        <a:lumOff val="80000"/>
                      </a:schemeClr>
                    </a:solidFill>
                  </a:tcPr>
                </a:tc>
                <a:tc>
                  <a:txBody>
                    <a:bodyPr/>
                    <a:lstStyle/>
                    <a:p>
                      <a:pPr algn="ctr">
                        <a:lnSpc>
                          <a:spcPct val="115000"/>
                        </a:lnSpc>
                        <a:spcAft>
                          <a:spcPts val="0"/>
                        </a:spcAft>
                      </a:pPr>
                      <a:endParaRPr lang="de-DE" sz="1100" dirty="0">
                        <a:effectLst/>
                      </a:endParaRPr>
                    </a:p>
                    <a:p>
                      <a:pPr algn="ctr">
                        <a:lnSpc>
                          <a:spcPct val="115000"/>
                        </a:lnSpc>
                        <a:spcAft>
                          <a:spcPts val="0"/>
                        </a:spcAft>
                      </a:pPr>
                      <a:r>
                        <a:rPr lang="de-DE" sz="1100" dirty="0">
                          <a:effectLst/>
                        </a:rPr>
                        <a:t>56.2</a:t>
                      </a:r>
                    </a:p>
                    <a:p>
                      <a:pPr algn="ctr">
                        <a:lnSpc>
                          <a:spcPct val="115000"/>
                        </a:lnSpc>
                        <a:spcAft>
                          <a:spcPts val="0"/>
                        </a:spcAft>
                      </a:pPr>
                      <a:r>
                        <a:rPr lang="de-DE" sz="1100" dirty="0">
                          <a:effectLst/>
                        </a:rPr>
                        <a:t> 43.8</a:t>
                      </a:r>
                    </a:p>
                    <a:p>
                      <a:pPr algn="ctr">
                        <a:lnSpc>
                          <a:spcPct val="115000"/>
                        </a:lnSpc>
                        <a:spcAft>
                          <a:spcPts val="0"/>
                        </a:spcAft>
                      </a:pPr>
                      <a:r>
                        <a:rPr lang="de-DE" sz="1100" dirty="0">
                          <a:effectLst/>
                        </a:rPr>
                        <a:t> -</a:t>
                      </a:r>
                      <a:endParaRPr lang="en-US" sz="1100" dirty="0">
                        <a:effectLst/>
                        <a:latin typeface="Calibri"/>
                        <a:ea typeface="Calibri"/>
                        <a:cs typeface="Times New Roman"/>
                      </a:endParaRPr>
                    </a:p>
                  </a:txBody>
                  <a:tcPr marL="59069" marR="59069" marT="0" marB="0">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58.4</a:t>
                      </a:r>
                    </a:p>
                    <a:p>
                      <a:pPr algn="ctr">
                        <a:lnSpc>
                          <a:spcPct val="115000"/>
                        </a:lnSpc>
                        <a:spcAft>
                          <a:spcPts val="0"/>
                        </a:spcAft>
                      </a:pPr>
                      <a:r>
                        <a:rPr lang="en-US" sz="1100" dirty="0">
                          <a:effectLst/>
                          <a:latin typeface="+mn-lt"/>
                          <a:ea typeface="Calibri"/>
                          <a:cs typeface="Times New Roman"/>
                        </a:rPr>
                        <a:t> 41.5</a:t>
                      </a:r>
                    </a:p>
                    <a:p>
                      <a:pPr algn="ctr">
                        <a:lnSpc>
                          <a:spcPct val="115000"/>
                        </a:lnSpc>
                        <a:spcAft>
                          <a:spcPts val="0"/>
                        </a:spcAft>
                      </a:pPr>
                      <a:r>
                        <a:rPr lang="en-US" sz="1100" dirty="0">
                          <a:effectLst/>
                          <a:latin typeface="+mn-lt"/>
                          <a:ea typeface="Calibri"/>
                          <a:cs typeface="Times New Roman"/>
                        </a:rPr>
                        <a:t> 0.2</a:t>
                      </a:r>
                    </a:p>
                  </a:txBody>
                  <a:tcPr marL="59069" marR="59069" marT="0" marB="0">
                    <a:solidFill>
                      <a:schemeClr val="bg2">
                        <a:lumMod val="20000"/>
                        <a:lumOff val="80000"/>
                      </a:schemeClr>
                    </a:solidFill>
                  </a:tcPr>
                </a:tc>
                <a:tc>
                  <a:txBody>
                    <a:bodyPr/>
                    <a:lstStyle/>
                    <a:p>
                      <a:pPr algn="ctr">
                        <a:lnSpc>
                          <a:spcPct val="115000"/>
                        </a:lnSpc>
                        <a:spcAft>
                          <a:spcPts val="0"/>
                        </a:spcAft>
                      </a:pPr>
                      <a:endParaRPr lang="de-DE" sz="1100" dirty="0">
                        <a:effectLst/>
                      </a:endParaRPr>
                    </a:p>
                    <a:p>
                      <a:pPr algn="ctr">
                        <a:lnSpc>
                          <a:spcPct val="115000"/>
                        </a:lnSpc>
                        <a:spcAft>
                          <a:spcPts val="0"/>
                        </a:spcAft>
                      </a:pPr>
                      <a:r>
                        <a:rPr lang="de-DE" sz="1100" dirty="0">
                          <a:effectLst/>
                        </a:rPr>
                        <a:t>53.6 </a:t>
                      </a:r>
                    </a:p>
                    <a:p>
                      <a:pPr algn="ctr">
                        <a:lnSpc>
                          <a:spcPct val="115000"/>
                        </a:lnSpc>
                        <a:spcAft>
                          <a:spcPts val="0"/>
                        </a:spcAft>
                      </a:pPr>
                      <a:r>
                        <a:rPr lang="de-DE" sz="1100" dirty="0">
                          <a:effectLst/>
                        </a:rPr>
                        <a:t>46.1</a:t>
                      </a:r>
                    </a:p>
                    <a:p>
                      <a:pPr algn="ctr">
                        <a:lnSpc>
                          <a:spcPct val="115000"/>
                        </a:lnSpc>
                        <a:spcAft>
                          <a:spcPts val="0"/>
                        </a:spcAft>
                      </a:pPr>
                      <a:r>
                        <a:rPr lang="de-DE" sz="1100" dirty="0">
                          <a:effectLst/>
                        </a:rPr>
                        <a:t> 0.4</a:t>
                      </a:r>
                      <a:endParaRPr lang="en-US" sz="1100" dirty="0">
                        <a:effectLst/>
                        <a:latin typeface="Calibri"/>
                        <a:ea typeface="Calibri"/>
                        <a:cs typeface="Times New Roman"/>
                      </a:endParaRPr>
                    </a:p>
                  </a:txBody>
                  <a:tcPr marL="59069" marR="59069" marT="0" marB="0">
                    <a:solidFill>
                      <a:schemeClr val="bg2">
                        <a:lumMod val="20000"/>
                        <a:lumOff val="80000"/>
                      </a:schemeClr>
                    </a:solidFill>
                  </a:tcPr>
                </a:tc>
                <a:tc>
                  <a:txBody>
                    <a:bodyPr/>
                    <a:lstStyle/>
                    <a:p>
                      <a:pPr algn="ctr">
                        <a:lnSpc>
                          <a:spcPct val="115000"/>
                        </a:lnSpc>
                        <a:spcAft>
                          <a:spcPts val="0"/>
                        </a:spcAft>
                      </a:pPr>
                      <a:endParaRPr lang="de-DE" sz="1100" dirty="0">
                        <a:effectLst/>
                      </a:endParaRPr>
                    </a:p>
                    <a:p>
                      <a:pPr algn="ctr">
                        <a:lnSpc>
                          <a:spcPct val="115000"/>
                        </a:lnSpc>
                        <a:spcAft>
                          <a:spcPts val="0"/>
                        </a:spcAft>
                      </a:pPr>
                      <a:r>
                        <a:rPr lang="de-DE" sz="1100" dirty="0">
                          <a:effectLst/>
                        </a:rPr>
                        <a:t>65.7 </a:t>
                      </a:r>
                    </a:p>
                    <a:p>
                      <a:pPr algn="ctr">
                        <a:lnSpc>
                          <a:spcPct val="115000"/>
                        </a:lnSpc>
                        <a:spcAft>
                          <a:spcPts val="0"/>
                        </a:spcAft>
                      </a:pPr>
                      <a:r>
                        <a:rPr lang="de-DE" sz="1100" dirty="0">
                          <a:effectLst/>
                        </a:rPr>
                        <a:t>34.3</a:t>
                      </a:r>
                    </a:p>
                    <a:p>
                      <a:pPr algn="ctr">
                        <a:lnSpc>
                          <a:spcPct val="115000"/>
                        </a:lnSpc>
                        <a:spcAft>
                          <a:spcPts val="0"/>
                        </a:spcAft>
                      </a:pPr>
                      <a:r>
                        <a:rPr lang="de-DE" sz="1100" dirty="0">
                          <a:effectLst/>
                        </a:rPr>
                        <a:t> -</a:t>
                      </a:r>
                      <a:endParaRPr lang="en-US" sz="1100" dirty="0">
                        <a:effectLst/>
                        <a:latin typeface="Calibri"/>
                        <a:ea typeface="Calibri"/>
                        <a:cs typeface="Times New Roman"/>
                      </a:endParaRPr>
                    </a:p>
                  </a:txBody>
                  <a:tcPr marL="59069" marR="59069" marT="0" marB="0">
                    <a:solidFill>
                      <a:schemeClr val="bg2">
                        <a:lumMod val="20000"/>
                        <a:lumOff val="80000"/>
                      </a:schemeClr>
                    </a:solidFill>
                  </a:tcPr>
                </a:tc>
                <a:extLst>
                  <a:ext uri="{0D108BD9-81ED-4DB2-BD59-A6C34878D82A}">
                    <a16:rowId xmlns:a16="http://schemas.microsoft.com/office/drawing/2014/main" val="10001"/>
                  </a:ext>
                </a:extLst>
              </a:tr>
              <a:tr h="920305">
                <a:tc>
                  <a:txBody>
                    <a:bodyPr/>
                    <a:lstStyle/>
                    <a:p>
                      <a:pPr>
                        <a:lnSpc>
                          <a:spcPct val="115000"/>
                        </a:lnSpc>
                        <a:spcAft>
                          <a:spcPts val="0"/>
                        </a:spcAft>
                      </a:pPr>
                      <a:r>
                        <a:rPr lang="de-DE" sz="1100" dirty="0">
                          <a:solidFill>
                            <a:schemeClr val="tx1"/>
                          </a:solidFill>
                          <a:effectLst/>
                        </a:rPr>
                        <a:t>Age </a:t>
                      </a:r>
                      <a:r>
                        <a:rPr lang="de-DE" sz="1100" dirty="0" err="1">
                          <a:solidFill>
                            <a:schemeClr val="tx1"/>
                          </a:solidFill>
                          <a:effectLst/>
                        </a:rPr>
                        <a:t>Categories</a:t>
                      </a:r>
                      <a:endParaRPr lang="en-US" sz="1100" dirty="0">
                        <a:solidFill>
                          <a:schemeClr val="tx1"/>
                        </a:solidFill>
                        <a:effectLst/>
                      </a:endParaRPr>
                    </a:p>
                    <a:p>
                      <a:pPr>
                        <a:lnSpc>
                          <a:spcPct val="115000"/>
                        </a:lnSpc>
                        <a:spcAft>
                          <a:spcPts val="0"/>
                        </a:spcAft>
                      </a:pPr>
                      <a:r>
                        <a:rPr lang="de-DE" sz="1000" b="0" dirty="0">
                          <a:solidFill>
                            <a:schemeClr val="tx1"/>
                          </a:solidFill>
                          <a:effectLst/>
                        </a:rPr>
                        <a:t>&lt;20</a:t>
                      </a:r>
                      <a:endParaRPr lang="en-US" sz="1000" b="0" dirty="0">
                        <a:solidFill>
                          <a:schemeClr val="tx1"/>
                        </a:solidFill>
                        <a:effectLst/>
                      </a:endParaRPr>
                    </a:p>
                    <a:p>
                      <a:pPr>
                        <a:lnSpc>
                          <a:spcPct val="115000"/>
                        </a:lnSpc>
                        <a:spcAft>
                          <a:spcPts val="0"/>
                        </a:spcAft>
                      </a:pPr>
                      <a:r>
                        <a:rPr lang="de-DE" sz="1000" b="0" dirty="0">
                          <a:solidFill>
                            <a:schemeClr val="tx1"/>
                          </a:solidFill>
                          <a:effectLst/>
                        </a:rPr>
                        <a:t>21-25</a:t>
                      </a:r>
                      <a:endParaRPr lang="en-US" sz="1000" b="0" dirty="0">
                        <a:solidFill>
                          <a:schemeClr val="tx1"/>
                        </a:solidFill>
                        <a:effectLst/>
                      </a:endParaRPr>
                    </a:p>
                    <a:p>
                      <a:pPr>
                        <a:lnSpc>
                          <a:spcPct val="115000"/>
                        </a:lnSpc>
                        <a:spcAft>
                          <a:spcPts val="0"/>
                        </a:spcAft>
                      </a:pPr>
                      <a:r>
                        <a:rPr lang="de-DE" sz="1000" b="0" dirty="0">
                          <a:solidFill>
                            <a:schemeClr val="tx1"/>
                          </a:solidFill>
                          <a:effectLst/>
                        </a:rPr>
                        <a:t>26-30</a:t>
                      </a:r>
                      <a:endParaRPr lang="en-US" sz="1000" b="0" dirty="0">
                        <a:solidFill>
                          <a:schemeClr val="tx1"/>
                        </a:solidFill>
                        <a:effectLst/>
                      </a:endParaRPr>
                    </a:p>
                    <a:p>
                      <a:pPr>
                        <a:lnSpc>
                          <a:spcPct val="115000"/>
                        </a:lnSpc>
                        <a:spcAft>
                          <a:spcPts val="0"/>
                        </a:spcAft>
                      </a:pPr>
                      <a:r>
                        <a:rPr lang="de-DE" sz="1000" b="0" dirty="0">
                          <a:solidFill>
                            <a:schemeClr val="tx1"/>
                          </a:solidFill>
                          <a:effectLst/>
                        </a:rPr>
                        <a:t>31+ </a:t>
                      </a:r>
                      <a:r>
                        <a:rPr lang="de-DE" sz="1000" b="0" dirty="0" err="1">
                          <a:solidFill>
                            <a:schemeClr val="tx1"/>
                          </a:solidFill>
                          <a:effectLst/>
                        </a:rPr>
                        <a:t>years</a:t>
                      </a:r>
                      <a:endParaRPr lang="en-US" sz="1000" b="0" dirty="0">
                        <a:solidFill>
                          <a:schemeClr val="tx1"/>
                        </a:solidFill>
                        <a:effectLst/>
                        <a:latin typeface="Calibri"/>
                        <a:ea typeface="Calibri"/>
                        <a:cs typeface="Times New Roman"/>
                      </a:endParaRPr>
                    </a:p>
                  </a:txBody>
                  <a:tcPr marL="59069" marR="59069" marT="0" marB="0">
                    <a:solidFill>
                      <a:schemeClr val="bg2">
                        <a:lumMod val="20000"/>
                        <a:lumOff val="80000"/>
                      </a:schemeClr>
                    </a:solidFill>
                  </a:tcPr>
                </a:tc>
                <a:tc>
                  <a:txBody>
                    <a:bodyPr/>
                    <a:lstStyle/>
                    <a:p>
                      <a:pPr algn="ctr">
                        <a:lnSpc>
                          <a:spcPct val="115000"/>
                        </a:lnSpc>
                        <a:spcAft>
                          <a:spcPts val="0"/>
                        </a:spcAft>
                      </a:pPr>
                      <a:endParaRPr lang="de-DE" sz="1100" dirty="0">
                        <a:effectLst/>
                      </a:endParaRPr>
                    </a:p>
                    <a:p>
                      <a:pPr algn="ctr">
                        <a:lnSpc>
                          <a:spcPct val="115000"/>
                        </a:lnSpc>
                        <a:spcAft>
                          <a:spcPts val="0"/>
                        </a:spcAft>
                      </a:pPr>
                      <a:r>
                        <a:rPr lang="de-DE" sz="1100" dirty="0">
                          <a:effectLst/>
                        </a:rPr>
                        <a:t>11.2</a:t>
                      </a:r>
                    </a:p>
                    <a:p>
                      <a:pPr algn="ctr">
                        <a:lnSpc>
                          <a:spcPct val="115000"/>
                        </a:lnSpc>
                        <a:spcAft>
                          <a:spcPts val="0"/>
                        </a:spcAft>
                      </a:pPr>
                      <a:r>
                        <a:rPr lang="de-DE" sz="1100" dirty="0">
                          <a:effectLst/>
                        </a:rPr>
                        <a:t>54.9</a:t>
                      </a:r>
                    </a:p>
                    <a:p>
                      <a:pPr algn="ctr">
                        <a:lnSpc>
                          <a:spcPct val="115000"/>
                        </a:lnSpc>
                        <a:spcAft>
                          <a:spcPts val="0"/>
                        </a:spcAft>
                      </a:pPr>
                      <a:r>
                        <a:rPr lang="de-DE" sz="1100" dirty="0">
                          <a:effectLst/>
                        </a:rPr>
                        <a:t>26.6</a:t>
                      </a:r>
                    </a:p>
                    <a:p>
                      <a:pPr algn="ctr">
                        <a:lnSpc>
                          <a:spcPct val="115000"/>
                        </a:lnSpc>
                        <a:spcAft>
                          <a:spcPts val="0"/>
                        </a:spcAft>
                      </a:pPr>
                      <a:r>
                        <a:rPr lang="de-DE" sz="1100" dirty="0">
                          <a:effectLst/>
                        </a:rPr>
                        <a:t> 7.3</a:t>
                      </a:r>
                    </a:p>
                  </a:txBody>
                  <a:tcPr marL="59069" marR="59069" marT="0" marB="0" anchor="ctr">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21.7</a:t>
                      </a:r>
                    </a:p>
                    <a:p>
                      <a:pPr algn="ctr">
                        <a:lnSpc>
                          <a:spcPct val="115000"/>
                        </a:lnSpc>
                        <a:spcAft>
                          <a:spcPts val="0"/>
                        </a:spcAft>
                      </a:pPr>
                      <a:r>
                        <a:rPr lang="en-US" sz="1100" dirty="0">
                          <a:effectLst/>
                          <a:latin typeface="+mn-lt"/>
                          <a:ea typeface="Calibri"/>
                          <a:cs typeface="Times New Roman"/>
                        </a:rPr>
                        <a:t>53.8</a:t>
                      </a:r>
                    </a:p>
                    <a:p>
                      <a:pPr algn="ctr">
                        <a:lnSpc>
                          <a:spcPct val="115000"/>
                        </a:lnSpc>
                        <a:spcAft>
                          <a:spcPts val="0"/>
                        </a:spcAft>
                      </a:pPr>
                      <a:r>
                        <a:rPr lang="en-US" sz="1100" dirty="0">
                          <a:effectLst/>
                          <a:latin typeface="+mn-lt"/>
                          <a:ea typeface="Calibri"/>
                          <a:cs typeface="Times New Roman"/>
                        </a:rPr>
                        <a:t>17.9</a:t>
                      </a:r>
                    </a:p>
                    <a:p>
                      <a:pPr algn="ctr">
                        <a:lnSpc>
                          <a:spcPct val="115000"/>
                        </a:lnSpc>
                        <a:spcAft>
                          <a:spcPts val="0"/>
                        </a:spcAft>
                      </a:pPr>
                      <a:r>
                        <a:rPr lang="en-US" sz="1100" dirty="0">
                          <a:effectLst/>
                          <a:latin typeface="+mn-lt"/>
                          <a:ea typeface="Calibri"/>
                          <a:cs typeface="Times New Roman"/>
                        </a:rPr>
                        <a:t> 6.6</a:t>
                      </a:r>
                    </a:p>
                  </a:txBody>
                  <a:tcPr marL="59069" marR="59069" marT="0" marB="0" anchor="ctr">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18.5</a:t>
                      </a:r>
                    </a:p>
                    <a:p>
                      <a:pPr algn="ctr">
                        <a:lnSpc>
                          <a:spcPct val="115000"/>
                        </a:lnSpc>
                        <a:spcAft>
                          <a:spcPts val="0"/>
                        </a:spcAft>
                      </a:pPr>
                      <a:r>
                        <a:rPr lang="en-US" sz="1100" dirty="0">
                          <a:effectLst/>
                          <a:latin typeface="+mn-lt"/>
                          <a:ea typeface="Calibri"/>
                          <a:cs typeface="Times New Roman"/>
                        </a:rPr>
                        <a:t>49.9</a:t>
                      </a:r>
                    </a:p>
                    <a:p>
                      <a:pPr algn="ctr">
                        <a:lnSpc>
                          <a:spcPct val="115000"/>
                        </a:lnSpc>
                        <a:spcAft>
                          <a:spcPts val="0"/>
                        </a:spcAft>
                      </a:pPr>
                      <a:r>
                        <a:rPr lang="en-US" sz="1100" dirty="0">
                          <a:effectLst/>
                          <a:latin typeface="+mn-lt"/>
                          <a:ea typeface="Calibri"/>
                          <a:cs typeface="Times New Roman"/>
                        </a:rPr>
                        <a:t>24.2</a:t>
                      </a:r>
                    </a:p>
                    <a:p>
                      <a:pPr algn="ctr">
                        <a:lnSpc>
                          <a:spcPct val="115000"/>
                        </a:lnSpc>
                        <a:spcAft>
                          <a:spcPts val="0"/>
                        </a:spcAft>
                      </a:pPr>
                      <a:r>
                        <a:rPr lang="en-US" sz="1100" dirty="0">
                          <a:effectLst/>
                          <a:latin typeface="+mn-lt"/>
                          <a:ea typeface="Calibri"/>
                          <a:cs typeface="Times New Roman"/>
                        </a:rPr>
                        <a:t> 7.4</a:t>
                      </a:r>
                    </a:p>
                  </a:txBody>
                  <a:tcPr marL="59069" marR="59069" marT="0" marB="0" anchor="ctr">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29.9</a:t>
                      </a:r>
                    </a:p>
                    <a:p>
                      <a:pPr algn="ctr">
                        <a:lnSpc>
                          <a:spcPct val="115000"/>
                        </a:lnSpc>
                        <a:spcAft>
                          <a:spcPts val="0"/>
                        </a:spcAft>
                      </a:pPr>
                      <a:r>
                        <a:rPr lang="en-US" sz="1100" dirty="0">
                          <a:effectLst/>
                          <a:latin typeface="+mn-lt"/>
                          <a:ea typeface="Calibri"/>
                          <a:cs typeface="Times New Roman"/>
                        </a:rPr>
                        <a:t>41.7</a:t>
                      </a:r>
                    </a:p>
                    <a:p>
                      <a:pPr algn="ctr">
                        <a:lnSpc>
                          <a:spcPct val="115000"/>
                        </a:lnSpc>
                        <a:spcAft>
                          <a:spcPts val="0"/>
                        </a:spcAft>
                      </a:pPr>
                      <a:r>
                        <a:rPr lang="en-US" sz="1100" dirty="0">
                          <a:effectLst/>
                          <a:latin typeface="+mn-lt"/>
                          <a:ea typeface="Calibri"/>
                          <a:cs typeface="Times New Roman"/>
                        </a:rPr>
                        <a:t>19.7</a:t>
                      </a:r>
                    </a:p>
                    <a:p>
                      <a:pPr algn="ctr">
                        <a:lnSpc>
                          <a:spcPct val="115000"/>
                        </a:lnSpc>
                        <a:spcAft>
                          <a:spcPts val="0"/>
                        </a:spcAft>
                      </a:pPr>
                      <a:r>
                        <a:rPr lang="en-US" sz="1100" dirty="0">
                          <a:effectLst/>
                          <a:latin typeface="+mn-lt"/>
                          <a:ea typeface="Calibri"/>
                          <a:cs typeface="Times New Roman"/>
                        </a:rPr>
                        <a:t> 8.7</a:t>
                      </a:r>
                    </a:p>
                  </a:txBody>
                  <a:tcPr marL="59069" marR="59069" marT="0" marB="0" anchor="ctr">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35.0</a:t>
                      </a:r>
                    </a:p>
                    <a:p>
                      <a:pPr algn="ctr">
                        <a:lnSpc>
                          <a:spcPct val="115000"/>
                        </a:lnSpc>
                        <a:spcAft>
                          <a:spcPts val="0"/>
                        </a:spcAft>
                      </a:pPr>
                      <a:r>
                        <a:rPr lang="en-US" sz="1100" dirty="0">
                          <a:effectLst/>
                          <a:latin typeface="+mn-lt"/>
                          <a:ea typeface="Calibri"/>
                          <a:cs typeface="Times New Roman"/>
                        </a:rPr>
                        <a:t>54.1</a:t>
                      </a:r>
                    </a:p>
                    <a:p>
                      <a:pPr algn="ctr">
                        <a:lnSpc>
                          <a:spcPct val="115000"/>
                        </a:lnSpc>
                        <a:spcAft>
                          <a:spcPts val="0"/>
                        </a:spcAft>
                      </a:pPr>
                      <a:r>
                        <a:rPr lang="en-US" sz="1100" dirty="0">
                          <a:effectLst/>
                          <a:latin typeface="+mn-lt"/>
                          <a:ea typeface="Calibri"/>
                          <a:cs typeface="Times New Roman"/>
                        </a:rPr>
                        <a:t>10.3</a:t>
                      </a:r>
                    </a:p>
                    <a:p>
                      <a:pPr algn="ctr">
                        <a:lnSpc>
                          <a:spcPct val="115000"/>
                        </a:lnSpc>
                        <a:spcAft>
                          <a:spcPts val="0"/>
                        </a:spcAft>
                      </a:pPr>
                      <a:r>
                        <a:rPr lang="en-US" sz="1100" dirty="0">
                          <a:effectLst/>
                          <a:latin typeface="+mn-lt"/>
                          <a:ea typeface="Calibri"/>
                          <a:cs typeface="Times New Roman"/>
                        </a:rPr>
                        <a:t> 0.6</a:t>
                      </a:r>
                    </a:p>
                  </a:txBody>
                  <a:tcPr marL="59069" marR="59069" marT="0" marB="0" anchor="ctr">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23.1</a:t>
                      </a:r>
                    </a:p>
                    <a:p>
                      <a:pPr algn="ctr">
                        <a:lnSpc>
                          <a:spcPct val="115000"/>
                        </a:lnSpc>
                        <a:spcAft>
                          <a:spcPts val="0"/>
                        </a:spcAft>
                      </a:pPr>
                      <a:r>
                        <a:rPr lang="en-US" sz="1100" dirty="0">
                          <a:effectLst/>
                          <a:latin typeface="+mn-lt"/>
                          <a:ea typeface="Calibri"/>
                          <a:cs typeface="Times New Roman"/>
                        </a:rPr>
                        <a:t>59.2</a:t>
                      </a:r>
                    </a:p>
                    <a:p>
                      <a:pPr algn="ctr">
                        <a:lnSpc>
                          <a:spcPct val="115000"/>
                        </a:lnSpc>
                        <a:spcAft>
                          <a:spcPts val="0"/>
                        </a:spcAft>
                      </a:pPr>
                      <a:r>
                        <a:rPr lang="en-US" sz="1100" dirty="0">
                          <a:effectLst/>
                          <a:latin typeface="+mn-lt"/>
                          <a:ea typeface="Calibri"/>
                          <a:cs typeface="Times New Roman"/>
                        </a:rPr>
                        <a:t>15.0</a:t>
                      </a:r>
                    </a:p>
                    <a:p>
                      <a:pPr algn="ctr">
                        <a:lnSpc>
                          <a:spcPct val="115000"/>
                        </a:lnSpc>
                        <a:spcAft>
                          <a:spcPts val="0"/>
                        </a:spcAft>
                      </a:pPr>
                      <a:r>
                        <a:rPr lang="en-US" sz="1100" dirty="0">
                          <a:effectLst/>
                          <a:latin typeface="+mn-lt"/>
                          <a:ea typeface="Calibri"/>
                          <a:cs typeface="Times New Roman"/>
                        </a:rPr>
                        <a:t> 2.7</a:t>
                      </a:r>
                    </a:p>
                  </a:txBody>
                  <a:tcPr marL="59069" marR="59069" marT="0" marB="0" anchor="ctr">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20.0</a:t>
                      </a:r>
                    </a:p>
                    <a:p>
                      <a:pPr algn="ctr">
                        <a:lnSpc>
                          <a:spcPct val="115000"/>
                        </a:lnSpc>
                        <a:spcAft>
                          <a:spcPts val="0"/>
                        </a:spcAft>
                      </a:pPr>
                      <a:r>
                        <a:rPr lang="en-US" sz="1100" dirty="0">
                          <a:effectLst/>
                          <a:latin typeface="+mn-lt"/>
                          <a:ea typeface="Calibri"/>
                          <a:cs typeface="Times New Roman"/>
                        </a:rPr>
                        <a:t>57.5</a:t>
                      </a:r>
                    </a:p>
                    <a:p>
                      <a:pPr algn="ctr">
                        <a:lnSpc>
                          <a:spcPct val="115000"/>
                        </a:lnSpc>
                        <a:spcAft>
                          <a:spcPts val="0"/>
                        </a:spcAft>
                      </a:pPr>
                      <a:r>
                        <a:rPr lang="en-US" sz="1100" dirty="0">
                          <a:effectLst/>
                          <a:latin typeface="+mn-lt"/>
                          <a:ea typeface="Calibri"/>
                          <a:cs typeface="Times New Roman"/>
                        </a:rPr>
                        <a:t>18.1 </a:t>
                      </a:r>
                    </a:p>
                    <a:p>
                      <a:pPr algn="ctr">
                        <a:lnSpc>
                          <a:spcPct val="115000"/>
                        </a:lnSpc>
                        <a:spcAft>
                          <a:spcPts val="0"/>
                        </a:spcAft>
                      </a:pPr>
                      <a:r>
                        <a:rPr lang="en-US" sz="1100" dirty="0">
                          <a:effectLst/>
                          <a:latin typeface="+mn-lt"/>
                          <a:ea typeface="Calibri"/>
                          <a:cs typeface="Times New Roman"/>
                        </a:rPr>
                        <a:t> 4.4</a:t>
                      </a:r>
                    </a:p>
                  </a:txBody>
                  <a:tcPr marL="59069" marR="59069" marT="0" marB="0" anchor="ctr">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19.9</a:t>
                      </a:r>
                    </a:p>
                    <a:p>
                      <a:pPr algn="ctr">
                        <a:lnSpc>
                          <a:spcPct val="115000"/>
                        </a:lnSpc>
                        <a:spcAft>
                          <a:spcPts val="0"/>
                        </a:spcAft>
                      </a:pPr>
                      <a:r>
                        <a:rPr lang="en-US" sz="1100" dirty="0">
                          <a:effectLst/>
                          <a:latin typeface="+mn-lt"/>
                          <a:ea typeface="Calibri"/>
                          <a:cs typeface="Times New Roman"/>
                        </a:rPr>
                        <a:t>56.0</a:t>
                      </a:r>
                    </a:p>
                    <a:p>
                      <a:pPr algn="ctr">
                        <a:lnSpc>
                          <a:spcPct val="115000"/>
                        </a:lnSpc>
                        <a:spcAft>
                          <a:spcPts val="0"/>
                        </a:spcAft>
                      </a:pPr>
                      <a:r>
                        <a:rPr lang="en-US" sz="1100" dirty="0">
                          <a:effectLst/>
                          <a:latin typeface="+mn-lt"/>
                          <a:ea typeface="Calibri"/>
                          <a:cs typeface="Times New Roman"/>
                        </a:rPr>
                        <a:t>19.9</a:t>
                      </a:r>
                    </a:p>
                    <a:p>
                      <a:pPr algn="ctr">
                        <a:lnSpc>
                          <a:spcPct val="115000"/>
                        </a:lnSpc>
                        <a:spcAft>
                          <a:spcPts val="0"/>
                        </a:spcAft>
                      </a:pPr>
                      <a:r>
                        <a:rPr lang="en-US" sz="1100" dirty="0">
                          <a:effectLst/>
                          <a:latin typeface="+mn-lt"/>
                          <a:ea typeface="Calibri"/>
                          <a:cs typeface="Times New Roman"/>
                        </a:rPr>
                        <a:t>4.2</a:t>
                      </a:r>
                    </a:p>
                  </a:txBody>
                  <a:tcPr marL="59069" marR="59069" marT="0" marB="0" anchor="ctr">
                    <a:solidFill>
                      <a:schemeClr val="bg2">
                        <a:lumMod val="20000"/>
                        <a:lumOff val="80000"/>
                      </a:schemeClr>
                    </a:solidFill>
                  </a:tcPr>
                </a:tc>
                <a:extLst>
                  <a:ext uri="{0D108BD9-81ED-4DB2-BD59-A6C34878D82A}">
                    <a16:rowId xmlns:a16="http://schemas.microsoft.com/office/drawing/2014/main" val="10002"/>
                  </a:ext>
                </a:extLst>
              </a:tr>
              <a:tr h="338428">
                <a:tc>
                  <a:txBody>
                    <a:bodyPr/>
                    <a:lstStyle/>
                    <a:p>
                      <a:pPr>
                        <a:lnSpc>
                          <a:spcPct val="115000"/>
                        </a:lnSpc>
                        <a:spcAft>
                          <a:spcPts val="0"/>
                        </a:spcAft>
                      </a:pPr>
                      <a:r>
                        <a:rPr lang="en-US" sz="1100" dirty="0">
                          <a:solidFill>
                            <a:schemeClr val="tx1"/>
                          </a:solidFill>
                          <a:effectLst/>
                        </a:rPr>
                        <a:t>Residence </a:t>
                      </a:r>
                    </a:p>
                    <a:p>
                      <a:pPr>
                        <a:lnSpc>
                          <a:spcPct val="115000"/>
                        </a:lnSpc>
                        <a:spcAft>
                          <a:spcPts val="0"/>
                        </a:spcAft>
                      </a:pPr>
                      <a:r>
                        <a:rPr lang="en-US" sz="1100" b="0" dirty="0">
                          <a:solidFill>
                            <a:schemeClr val="tx1"/>
                          </a:solidFill>
                          <a:effectLst/>
                        </a:rPr>
                        <a:t>(% living with other students)</a:t>
                      </a:r>
                      <a:endParaRPr lang="en-US" sz="1100" b="0" dirty="0">
                        <a:solidFill>
                          <a:schemeClr val="tx1"/>
                        </a:solidFill>
                        <a:effectLst/>
                        <a:latin typeface="Calibri"/>
                        <a:ea typeface="Calibri"/>
                        <a:cs typeface="Times New Roman"/>
                      </a:endParaRPr>
                    </a:p>
                  </a:txBody>
                  <a:tcPr marL="59069" marR="59069" marT="0" marB="0">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33.5</a:t>
                      </a:r>
                    </a:p>
                  </a:txBody>
                  <a:tcPr marL="59069" marR="59069" marT="0" marB="0">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39.7</a:t>
                      </a:r>
                    </a:p>
                  </a:txBody>
                  <a:tcPr marL="59069" marR="59069" marT="0" marB="0">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31.2</a:t>
                      </a:r>
                    </a:p>
                  </a:txBody>
                  <a:tcPr marL="59069" marR="59069" marT="0" marB="0">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19.3</a:t>
                      </a:r>
                    </a:p>
                  </a:txBody>
                  <a:tcPr marL="59069" marR="59069" marT="0" marB="0">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49.4</a:t>
                      </a:r>
                    </a:p>
                  </a:txBody>
                  <a:tcPr marL="59069" marR="59069" marT="0" marB="0">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47.3</a:t>
                      </a:r>
                    </a:p>
                  </a:txBody>
                  <a:tcPr marL="59069" marR="59069" marT="0" marB="0">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46.3</a:t>
                      </a:r>
                    </a:p>
                  </a:txBody>
                  <a:tcPr marL="59069" marR="59069" marT="0" marB="0">
                    <a:solidFill>
                      <a:schemeClr val="bg2">
                        <a:lumMod val="20000"/>
                        <a:lumOff val="80000"/>
                      </a:schemeClr>
                    </a:solidFill>
                  </a:tcPr>
                </a:tc>
                <a:tc>
                  <a:txBody>
                    <a:bodyPr/>
                    <a:lstStyle/>
                    <a:p>
                      <a:pPr algn="ctr">
                        <a:lnSpc>
                          <a:spcPct val="115000"/>
                        </a:lnSpc>
                        <a:spcAft>
                          <a:spcPts val="0"/>
                        </a:spcAft>
                      </a:pPr>
                      <a:endParaRPr lang="en-US" sz="1100" dirty="0">
                        <a:effectLst/>
                        <a:latin typeface="+mn-lt"/>
                        <a:ea typeface="Calibri"/>
                        <a:cs typeface="Times New Roman"/>
                      </a:endParaRPr>
                    </a:p>
                    <a:p>
                      <a:pPr algn="ctr">
                        <a:lnSpc>
                          <a:spcPct val="115000"/>
                        </a:lnSpc>
                        <a:spcAft>
                          <a:spcPts val="0"/>
                        </a:spcAft>
                      </a:pPr>
                      <a:r>
                        <a:rPr lang="en-US" sz="1100" dirty="0">
                          <a:effectLst/>
                          <a:latin typeface="+mn-lt"/>
                          <a:ea typeface="Calibri"/>
                          <a:cs typeface="Times New Roman"/>
                        </a:rPr>
                        <a:t>42.5</a:t>
                      </a:r>
                    </a:p>
                  </a:txBody>
                  <a:tcPr marL="59069" marR="59069" marT="0" marB="0">
                    <a:solidFill>
                      <a:schemeClr val="bg2">
                        <a:lumMod val="20000"/>
                        <a:lumOff val="80000"/>
                      </a:schemeClr>
                    </a:solidFill>
                  </a:tcPr>
                </a:tc>
                <a:extLst>
                  <a:ext uri="{0D108BD9-81ED-4DB2-BD59-A6C34878D82A}">
                    <a16:rowId xmlns:a16="http://schemas.microsoft.com/office/drawing/2014/main" val="10003"/>
                  </a:ext>
                </a:extLst>
              </a:tr>
              <a:tr h="2055902">
                <a:tc>
                  <a:txBody>
                    <a:bodyPr/>
                    <a:lstStyle/>
                    <a:p>
                      <a:pPr>
                        <a:lnSpc>
                          <a:spcPct val="100000"/>
                        </a:lnSpc>
                        <a:spcAft>
                          <a:spcPts val="0"/>
                        </a:spcAft>
                      </a:pPr>
                      <a:r>
                        <a:rPr lang="en-US" sz="1100" dirty="0">
                          <a:solidFill>
                            <a:schemeClr val="tx1"/>
                          </a:solidFill>
                          <a:effectLst/>
                        </a:rPr>
                        <a:t>Field of study</a:t>
                      </a:r>
                    </a:p>
                    <a:p>
                      <a:pPr marL="0" indent="0">
                        <a:lnSpc>
                          <a:spcPct val="100000"/>
                        </a:lnSpc>
                        <a:spcAft>
                          <a:spcPts val="0"/>
                        </a:spcAft>
                        <a:buFontTx/>
                        <a:buNone/>
                      </a:pPr>
                      <a:r>
                        <a:rPr lang="en-GB" sz="1100" b="0" dirty="0">
                          <a:solidFill>
                            <a:schemeClr val="tx1"/>
                          </a:solidFill>
                          <a:effectLst/>
                        </a:rPr>
                        <a:t>Arts </a:t>
                      </a:r>
                    </a:p>
                    <a:p>
                      <a:pPr marL="0" indent="0">
                        <a:lnSpc>
                          <a:spcPct val="100000"/>
                        </a:lnSpc>
                        <a:spcAft>
                          <a:spcPts val="0"/>
                        </a:spcAft>
                        <a:buFontTx/>
                        <a:buNone/>
                      </a:pPr>
                      <a:r>
                        <a:rPr lang="en-GB" sz="1100" b="0" dirty="0">
                          <a:solidFill>
                            <a:schemeClr val="tx1"/>
                          </a:solidFill>
                          <a:effectLst/>
                        </a:rPr>
                        <a:t>Business and Law</a:t>
                      </a:r>
                    </a:p>
                    <a:p>
                      <a:pPr marL="0" indent="0">
                        <a:lnSpc>
                          <a:spcPct val="100000"/>
                        </a:lnSpc>
                        <a:spcAft>
                          <a:spcPts val="0"/>
                        </a:spcAft>
                        <a:buFontTx/>
                        <a:buNone/>
                      </a:pPr>
                      <a:r>
                        <a:rPr lang="en-GB" sz="1100" b="0" dirty="0">
                          <a:solidFill>
                            <a:schemeClr val="tx1"/>
                          </a:solidFill>
                          <a:effectLst/>
                        </a:rPr>
                        <a:t>Engineering </a:t>
                      </a:r>
                    </a:p>
                    <a:p>
                      <a:pPr marL="0" indent="0">
                        <a:lnSpc>
                          <a:spcPct val="100000"/>
                        </a:lnSpc>
                        <a:spcAft>
                          <a:spcPts val="0"/>
                        </a:spcAft>
                        <a:buFontTx/>
                        <a:buNone/>
                      </a:pPr>
                      <a:r>
                        <a:rPr lang="en-GB" sz="1100" b="0" dirty="0">
                          <a:solidFill>
                            <a:schemeClr val="tx1"/>
                          </a:solidFill>
                          <a:effectLst/>
                        </a:rPr>
                        <a:t>Medicine/</a:t>
                      </a:r>
                      <a:r>
                        <a:rPr lang="en-GB" sz="1100" b="0" baseline="0" dirty="0">
                          <a:solidFill>
                            <a:schemeClr val="tx1"/>
                          </a:solidFill>
                          <a:effectLst/>
                        </a:rPr>
                        <a:t> Health</a:t>
                      </a:r>
                      <a:endParaRPr lang="en-GB" sz="1100" b="0" dirty="0">
                        <a:solidFill>
                          <a:schemeClr val="tx1"/>
                        </a:solidFill>
                        <a:effectLst/>
                      </a:endParaRPr>
                    </a:p>
                    <a:p>
                      <a:pPr marL="0" indent="0">
                        <a:lnSpc>
                          <a:spcPct val="100000"/>
                        </a:lnSpc>
                        <a:spcAft>
                          <a:spcPts val="0"/>
                        </a:spcAft>
                        <a:buFontTx/>
                        <a:buNone/>
                      </a:pPr>
                      <a:r>
                        <a:rPr lang="en-GB" sz="1100" b="0" dirty="0">
                          <a:solidFill>
                            <a:schemeClr val="tx1"/>
                          </a:solidFill>
                          <a:effectLst/>
                        </a:rPr>
                        <a:t>Sports Science</a:t>
                      </a:r>
                    </a:p>
                    <a:p>
                      <a:pPr marL="0" indent="0">
                        <a:lnSpc>
                          <a:spcPct val="100000"/>
                        </a:lnSpc>
                        <a:spcAft>
                          <a:spcPts val="0"/>
                        </a:spcAft>
                        <a:buFontTx/>
                        <a:buNone/>
                      </a:pPr>
                      <a:r>
                        <a:rPr lang="en-GB" sz="1100" b="0" dirty="0">
                          <a:solidFill>
                            <a:schemeClr val="tx1"/>
                          </a:solidFill>
                          <a:effectLst/>
                        </a:rPr>
                        <a:t>Media Sciences</a:t>
                      </a:r>
                    </a:p>
                    <a:p>
                      <a:pPr marL="0" indent="0">
                        <a:lnSpc>
                          <a:spcPct val="100000"/>
                        </a:lnSpc>
                        <a:spcAft>
                          <a:spcPts val="0"/>
                        </a:spcAft>
                        <a:buFontTx/>
                        <a:buNone/>
                      </a:pPr>
                      <a:r>
                        <a:rPr lang="en-GB" sz="1100" b="0" dirty="0">
                          <a:solidFill>
                            <a:schemeClr val="tx1"/>
                          </a:solidFill>
                          <a:effectLst/>
                        </a:rPr>
                        <a:t>Natural</a:t>
                      </a:r>
                      <a:r>
                        <a:rPr lang="en-GB" sz="1100" b="0" baseline="0" dirty="0">
                          <a:solidFill>
                            <a:schemeClr val="tx1"/>
                          </a:solidFill>
                          <a:effectLst/>
                        </a:rPr>
                        <a:t> Sciences</a:t>
                      </a:r>
                      <a:r>
                        <a:rPr lang="en-GB" sz="1100" b="0" dirty="0">
                          <a:solidFill>
                            <a:schemeClr val="tx1"/>
                          </a:solidFill>
                          <a:effectLst/>
                        </a:rPr>
                        <a:t> </a:t>
                      </a:r>
                    </a:p>
                    <a:p>
                      <a:pPr marL="0" indent="0">
                        <a:lnSpc>
                          <a:spcPct val="100000"/>
                        </a:lnSpc>
                        <a:spcAft>
                          <a:spcPts val="0"/>
                        </a:spcAft>
                        <a:buFontTx/>
                        <a:buNone/>
                      </a:pPr>
                      <a:r>
                        <a:rPr lang="en-GB" sz="1100" b="0" dirty="0">
                          <a:solidFill>
                            <a:schemeClr val="tx1"/>
                          </a:solidFill>
                          <a:effectLst/>
                        </a:rPr>
                        <a:t>Social and Edu-</a:t>
                      </a:r>
                      <a:r>
                        <a:rPr lang="en-GB" sz="1100" b="0" dirty="0" err="1">
                          <a:solidFill>
                            <a:schemeClr val="tx1"/>
                          </a:solidFill>
                          <a:effectLst/>
                        </a:rPr>
                        <a:t>cational</a:t>
                      </a:r>
                      <a:r>
                        <a:rPr lang="en-GB" sz="1100" b="0" dirty="0">
                          <a:solidFill>
                            <a:schemeClr val="tx1"/>
                          </a:solidFill>
                          <a:effectLst/>
                        </a:rPr>
                        <a:t> Sciences</a:t>
                      </a:r>
                    </a:p>
                    <a:p>
                      <a:pPr marL="0" indent="0">
                        <a:lnSpc>
                          <a:spcPct val="100000"/>
                        </a:lnSpc>
                        <a:spcAft>
                          <a:spcPts val="0"/>
                        </a:spcAft>
                        <a:buFontTx/>
                        <a:buNone/>
                      </a:pPr>
                      <a:r>
                        <a:rPr lang="en-GB" sz="1100" b="0" dirty="0">
                          <a:solidFill>
                            <a:schemeClr val="tx1"/>
                          </a:solidFill>
                          <a:effectLst/>
                          <a:latin typeface="+mn-lt"/>
                          <a:ea typeface="Calibri"/>
                          <a:cs typeface="Times New Roman"/>
                        </a:rPr>
                        <a:t>Maths</a:t>
                      </a:r>
                      <a:r>
                        <a:rPr lang="en-GB" sz="1100" b="0" baseline="0" dirty="0">
                          <a:solidFill>
                            <a:schemeClr val="tx1"/>
                          </a:solidFill>
                          <a:effectLst/>
                          <a:latin typeface="+mn-lt"/>
                          <a:ea typeface="Calibri"/>
                          <a:cs typeface="Times New Roman"/>
                        </a:rPr>
                        <a:t> and Informatics</a:t>
                      </a:r>
                      <a:endParaRPr lang="en-US" sz="1100" b="0" dirty="0">
                        <a:solidFill>
                          <a:schemeClr val="tx1"/>
                        </a:solidFill>
                        <a:effectLst/>
                        <a:latin typeface="+mn-lt"/>
                        <a:ea typeface="Calibri"/>
                        <a:cs typeface="Times New Roman"/>
                      </a:endParaRPr>
                    </a:p>
                  </a:txBody>
                  <a:tcPr marL="59069" marR="59069" marT="0" marB="0">
                    <a:solidFill>
                      <a:schemeClr val="bg2">
                        <a:lumMod val="20000"/>
                        <a:lumOff val="80000"/>
                      </a:schemeClr>
                    </a:solidFill>
                  </a:tcPr>
                </a:tc>
                <a:tc>
                  <a:txBody>
                    <a:bodyPr/>
                    <a:lstStyle/>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2.1</a:t>
                      </a:r>
                    </a:p>
                    <a:p>
                      <a:pPr algn="ctr">
                        <a:lnSpc>
                          <a:spcPct val="100000"/>
                        </a:lnSpc>
                        <a:spcAft>
                          <a:spcPts val="0"/>
                        </a:spcAft>
                      </a:pPr>
                      <a:r>
                        <a:rPr lang="en-US" sz="1100" dirty="0">
                          <a:effectLst/>
                          <a:latin typeface="+mn-lt"/>
                          <a:ea typeface="Calibri"/>
                          <a:cs typeface="Times New Roman"/>
                        </a:rPr>
                        <a:t>6.5</a:t>
                      </a:r>
                    </a:p>
                    <a:p>
                      <a:pPr algn="ctr">
                        <a:lnSpc>
                          <a:spcPct val="100000"/>
                        </a:lnSpc>
                        <a:spcAft>
                          <a:spcPts val="0"/>
                        </a:spcAft>
                      </a:pPr>
                      <a:r>
                        <a:rPr lang="en-US" sz="1100" dirty="0">
                          <a:effectLst/>
                          <a:latin typeface="+mn-lt"/>
                          <a:ea typeface="Calibri"/>
                          <a:cs typeface="Times New Roman"/>
                        </a:rPr>
                        <a:t>41.4</a:t>
                      </a:r>
                    </a:p>
                    <a:p>
                      <a:pPr algn="ctr">
                        <a:lnSpc>
                          <a:spcPct val="100000"/>
                        </a:lnSpc>
                        <a:spcAft>
                          <a:spcPts val="0"/>
                        </a:spcAft>
                      </a:pPr>
                      <a:r>
                        <a:rPr lang="en-US" sz="1100" dirty="0">
                          <a:effectLst/>
                          <a:latin typeface="+mn-lt"/>
                          <a:ea typeface="Calibri"/>
                          <a:cs typeface="Times New Roman"/>
                        </a:rPr>
                        <a:t>20.4</a:t>
                      </a:r>
                    </a:p>
                    <a:p>
                      <a:pPr algn="ctr">
                        <a:lnSpc>
                          <a:spcPct val="100000"/>
                        </a:lnSpc>
                        <a:spcAft>
                          <a:spcPts val="0"/>
                        </a:spcAft>
                      </a:pPr>
                      <a:r>
                        <a:rPr lang="en-US" sz="1100" dirty="0">
                          <a:effectLst/>
                          <a:latin typeface="+mn-lt"/>
                          <a:ea typeface="Calibri"/>
                          <a:cs typeface="Times New Roman"/>
                        </a:rPr>
                        <a:t>5.1</a:t>
                      </a:r>
                    </a:p>
                    <a:p>
                      <a:pPr algn="ctr">
                        <a:lnSpc>
                          <a:spcPct val="100000"/>
                        </a:lnSpc>
                        <a:spcAft>
                          <a:spcPts val="0"/>
                        </a:spcAft>
                      </a:pPr>
                      <a:r>
                        <a:rPr lang="en-US" sz="1100" dirty="0">
                          <a:effectLst/>
                          <a:latin typeface="+mn-lt"/>
                          <a:ea typeface="Calibri"/>
                          <a:cs typeface="Times New Roman"/>
                        </a:rPr>
                        <a:t>6.4</a:t>
                      </a:r>
                    </a:p>
                    <a:p>
                      <a:pPr algn="ctr">
                        <a:lnSpc>
                          <a:spcPct val="100000"/>
                        </a:lnSpc>
                        <a:spcAft>
                          <a:spcPts val="0"/>
                        </a:spcAft>
                      </a:pPr>
                      <a:r>
                        <a:rPr lang="en-US" sz="1100" dirty="0">
                          <a:effectLst/>
                          <a:latin typeface="+mn-lt"/>
                          <a:ea typeface="Calibri"/>
                          <a:cs typeface="Times New Roman"/>
                        </a:rPr>
                        <a:t>11.2</a:t>
                      </a:r>
                    </a:p>
                    <a:p>
                      <a:pPr algn="ctr">
                        <a:lnSpc>
                          <a:spcPct val="100000"/>
                        </a:lnSpc>
                        <a:spcAft>
                          <a:spcPts val="0"/>
                        </a:spcAft>
                      </a:pPr>
                      <a:r>
                        <a:rPr lang="en-US" sz="1100" dirty="0">
                          <a:effectLst/>
                          <a:latin typeface="+mn-lt"/>
                          <a:ea typeface="Calibri"/>
                          <a:cs typeface="Times New Roman"/>
                        </a:rPr>
                        <a:t>27.0</a:t>
                      </a:r>
                    </a:p>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6.9</a:t>
                      </a:r>
                    </a:p>
                    <a:p>
                      <a:pPr algn="ctr">
                        <a:lnSpc>
                          <a:spcPct val="100000"/>
                        </a:lnSpc>
                        <a:spcAft>
                          <a:spcPts val="0"/>
                        </a:spcAft>
                      </a:pPr>
                      <a:endParaRPr lang="en-US" sz="1100" dirty="0">
                        <a:effectLst/>
                        <a:latin typeface="Calibri"/>
                        <a:ea typeface="Calibri"/>
                        <a:cs typeface="Times New Roman"/>
                      </a:endParaRPr>
                    </a:p>
                  </a:txBody>
                  <a:tcPr marL="59069" marR="59069" marT="0" marB="0" anchor="ctr">
                    <a:solidFill>
                      <a:schemeClr val="bg2">
                        <a:lumMod val="20000"/>
                        <a:lumOff val="80000"/>
                      </a:schemeClr>
                    </a:solidFill>
                  </a:tcPr>
                </a:tc>
                <a:tc>
                  <a:txBody>
                    <a:bodyPr/>
                    <a:lstStyle/>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de-DE" sz="1100" dirty="0">
                          <a:effectLst/>
                          <a:latin typeface="+mn-lt"/>
                          <a:ea typeface="Calibri"/>
                          <a:cs typeface="Times New Roman"/>
                        </a:rPr>
                        <a:t>-</a:t>
                      </a:r>
                      <a:endParaRPr lang="en-US" sz="1100" dirty="0">
                        <a:effectLst/>
                        <a:latin typeface="+mn-lt"/>
                        <a:ea typeface="Calibri"/>
                        <a:cs typeface="Times New Roman"/>
                      </a:endParaRPr>
                    </a:p>
                    <a:p>
                      <a:pPr algn="ctr">
                        <a:lnSpc>
                          <a:spcPct val="100000"/>
                        </a:lnSpc>
                        <a:spcAft>
                          <a:spcPts val="0"/>
                        </a:spcAft>
                      </a:pPr>
                      <a:r>
                        <a:rPr lang="de-DE" sz="1100" dirty="0">
                          <a:effectLst/>
                          <a:latin typeface="+mn-lt"/>
                          <a:ea typeface="Calibri"/>
                          <a:cs typeface="Times New Roman"/>
                        </a:rPr>
                        <a:t>-</a:t>
                      </a:r>
                      <a:endParaRPr lang="en-US" sz="1100" dirty="0">
                        <a:effectLst/>
                        <a:latin typeface="+mn-lt"/>
                        <a:ea typeface="Calibri"/>
                        <a:cs typeface="Times New Roman"/>
                      </a:endParaRPr>
                    </a:p>
                    <a:p>
                      <a:pPr algn="ctr">
                        <a:lnSpc>
                          <a:spcPct val="100000"/>
                        </a:lnSpc>
                        <a:spcAft>
                          <a:spcPts val="0"/>
                        </a:spcAft>
                      </a:pPr>
                      <a:r>
                        <a:rPr lang="de-DE" sz="1100" dirty="0">
                          <a:effectLst/>
                          <a:latin typeface="+mn-lt"/>
                          <a:ea typeface="Calibri"/>
                          <a:cs typeface="Times New Roman"/>
                        </a:rPr>
                        <a:t>-</a:t>
                      </a:r>
                      <a:endParaRPr lang="en-US" sz="1100" dirty="0">
                        <a:effectLst/>
                        <a:latin typeface="+mn-lt"/>
                        <a:ea typeface="Calibri"/>
                        <a:cs typeface="Times New Roman"/>
                      </a:endParaRPr>
                    </a:p>
                    <a:p>
                      <a:pPr algn="ctr">
                        <a:lnSpc>
                          <a:spcPct val="100000"/>
                        </a:lnSpc>
                        <a:spcAft>
                          <a:spcPts val="0"/>
                        </a:spcAft>
                      </a:pPr>
                      <a:r>
                        <a:rPr lang="de-DE" sz="1100" dirty="0">
                          <a:effectLst/>
                          <a:latin typeface="+mn-lt"/>
                          <a:ea typeface="Calibri"/>
                          <a:cs typeface="Times New Roman"/>
                        </a:rPr>
                        <a:t>93.3</a:t>
                      </a:r>
                      <a:endParaRPr lang="en-US" sz="1100" dirty="0">
                        <a:effectLst/>
                        <a:latin typeface="+mn-lt"/>
                        <a:ea typeface="Calibri"/>
                        <a:cs typeface="Times New Roman"/>
                      </a:endParaRPr>
                    </a:p>
                    <a:p>
                      <a:pPr algn="ctr">
                        <a:lnSpc>
                          <a:spcPct val="100000"/>
                        </a:lnSpc>
                        <a:spcAft>
                          <a:spcPts val="0"/>
                        </a:spcAft>
                      </a:pPr>
                      <a:r>
                        <a:rPr lang="de-DE" sz="1100" dirty="0">
                          <a:effectLst/>
                          <a:latin typeface="+mn-lt"/>
                          <a:ea typeface="Calibri"/>
                          <a:cs typeface="Times New Roman"/>
                        </a:rPr>
                        <a:t>-</a:t>
                      </a:r>
                      <a:endParaRPr lang="en-US" sz="1100" dirty="0">
                        <a:effectLst/>
                        <a:latin typeface="+mn-lt"/>
                        <a:ea typeface="Calibri"/>
                        <a:cs typeface="Times New Roman"/>
                      </a:endParaRPr>
                    </a:p>
                    <a:p>
                      <a:pPr algn="ctr">
                        <a:lnSpc>
                          <a:spcPct val="100000"/>
                        </a:lnSpc>
                        <a:spcAft>
                          <a:spcPts val="0"/>
                        </a:spcAft>
                      </a:pPr>
                      <a:r>
                        <a:rPr lang="de-DE" sz="1100" dirty="0">
                          <a:effectLst/>
                          <a:latin typeface="+mn-lt"/>
                          <a:ea typeface="Calibri"/>
                          <a:cs typeface="Times New Roman"/>
                        </a:rPr>
                        <a:t>-</a:t>
                      </a:r>
                      <a:endParaRPr lang="en-US" sz="1100" dirty="0">
                        <a:effectLst/>
                        <a:latin typeface="+mn-lt"/>
                        <a:ea typeface="Calibri"/>
                        <a:cs typeface="Times New Roman"/>
                      </a:endParaRPr>
                    </a:p>
                    <a:p>
                      <a:pPr algn="ctr">
                        <a:lnSpc>
                          <a:spcPct val="100000"/>
                        </a:lnSpc>
                        <a:spcAft>
                          <a:spcPts val="0"/>
                        </a:spcAft>
                      </a:pPr>
                      <a:r>
                        <a:rPr lang="de-DE" sz="1100" dirty="0">
                          <a:effectLst/>
                          <a:latin typeface="+mn-lt"/>
                          <a:ea typeface="Calibri"/>
                          <a:cs typeface="Times New Roman"/>
                        </a:rPr>
                        <a:t>6.7</a:t>
                      </a:r>
                      <a:endParaRPr lang="en-US" sz="1100" dirty="0">
                        <a:effectLst/>
                        <a:latin typeface="+mn-lt"/>
                        <a:ea typeface="Calibri"/>
                        <a:cs typeface="Times New Roman"/>
                      </a:endParaRPr>
                    </a:p>
                    <a:p>
                      <a:pPr algn="ctr">
                        <a:lnSpc>
                          <a:spcPct val="100000"/>
                        </a:lnSpc>
                        <a:spcAft>
                          <a:spcPts val="0"/>
                        </a:spcAft>
                      </a:pPr>
                      <a:r>
                        <a:rPr lang="de-DE" sz="1100" dirty="0">
                          <a:effectLst/>
                          <a:latin typeface="+mn-lt"/>
                          <a:ea typeface="Calibri"/>
                          <a:cs typeface="Times New Roman"/>
                        </a:rPr>
                        <a:t>-</a:t>
                      </a:r>
                      <a:endParaRPr lang="en-US" sz="1100" dirty="0">
                        <a:effectLst/>
                        <a:latin typeface="+mn-lt"/>
                        <a:ea typeface="Calibri"/>
                        <a:cs typeface="Times New Roman"/>
                      </a:endParaRPr>
                    </a:p>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de-DE" sz="1100" dirty="0">
                          <a:effectLst/>
                          <a:latin typeface="+mn-lt"/>
                          <a:ea typeface="Calibri"/>
                          <a:cs typeface="Times New Roman"/>
                        </a:rPr>
                        <a:t>-</a:t>
                      </a:r>
                      <a:endParaRPr lang="en-US" sz="1100" dirty="0">
                        <a:effectLst/>
                        <a:latin typeface="+mn-lt"/>
                        <a:ea typeface="Calibri"/>
                        <a:cs typeface="Times New Roman"/>
                      </a:endParaRPr>
                    </a:p>
                    <a:p>
                      <a:pPr algn="ctr">
                        <a:lnSpc>
                          <a:spcPct val="100000"/>
                        </a:lnSpc>
                        <a:spcAft>
                          <a:spcPts val="0"/>
                        </a:spcAft>
                      </a:pPr>
                      <a:endParaRPr lang="en-US" sz="1100" dirty="0">
                        <a:effectLst/>
                        <a:latin typeface="+mn-lt"/>
                        <a:ea typeface="Calibri"/>
                        <a:cs typeface="Times New Roman"/>
                      </a:endParaRPr>
                    </a:p>
                  </a:txBody>
                  <a:tcPr marL="59069" marR="59069" marT="0" marB="0" anchor="ctr">
                    <a:solidFill>
                      <a:schemeClr val="bg2">
                        <a:lumMod val="20000"/>
                        <a:lumOff val="80000"/>
                      </a:schemeClr>
                    </a:solidFill>
                  </a:tcPr>
                </a:tc>
                <a:tc>
                  <a:txBody>
                    <a:bodyPr/>
                    <a:lstStyle/>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10.4</a:t>
                      </a:r>
                    </a:p>
                    <a:p>
                      <a:pPr algn="ctr">
                        <a:lnSpc>
                          <a:spcPct val="100000"/>
                        </a:lnSpc>
                        <a:spcAft>
                          <a:spcPts val="0"/>
                        </a:spcAft>
                      </a:pPr>
                      <a:r>
                        <a:rPr lang="en-US" sz="1100" dirty="0">
                          <a:effectLst/>
                          <a:latin typeface="+mn-lt"/>
                          <a:ea typeface="Calibri"/>
                          <a:cs typeface="Times New Roman"/>
                        </a:rPr>
                        <a:t>11.6</a:t>
                      </a:r>
                    </a:p>
                    <a:p>
                      <a:pPr algn="ctr">
                        <a:lnSpc>
                          <a:spcPct val="100000"/>
                        </a:lnSpc>
                        <a:spcAft>
                          <a:spcPts val="0"/>
                        </a:spcAft>
                      </a:pPr>
                      <a:r>
                        <a:rPr lang="en-US" sz="1100" dirty="0">
                          <a:effectLst/>
                          <a:latin typeface="+mn-lt"/>
                          <a:ea typeface="Calibri"/>
                          <a:cs typeface="Times New Roman"/>
                        </a:rPr>
                        <a:t>0.8</a:t>
                      </a:r>
                    </a:p>
                    <a:p>
                      <a:pPr algn="ctr">
                        <a:lnSpc>
                          <a:spcPct val="100000"/>
                        </a:lnSpc>
                        <a:spcAft>
                          <a:spcPts val="0"/>
                        </a:spcAft>
                      </a:pPr>
                      <a:r>
                        <a:rPr lang="en-US" sz="1100" dirty="0">
                          <a:effectLst/>
                          <a:latin typeface="+mn-lt"/>
                          <a:ea typeface="Calibri"/>
                          <a:cs typeface="Times New Roman"/>
                        </a:rPr>
                        <a:t>14.1</a:t>
                      </a:r>
                    </a:p>
                    <a:p>
                      <a:pPr algn="ctr">
                        <a:lnSpc>
                          <a:spcPct val="100000"/>
                        </a:lnSpc>
                        <a:spcAft>
                          <a:spcPts val="0"/>
                        </a:spcAft>
                      </a:pPr>
                      <a:r>
                        <a:rPr lang="en-US" sz="1100" dirty="0">
                          <a:effectLst/>
                          <a:latin typeface="+mn-lt"/>
                          <a:ea typeface="Calibri"/>
                          <a:cs typeface="Times New Roman"/>
                        </a:rPr>
                        <a:t>2.4</a:t>
                      </a:r>
                    </a:p>
                    <a:p>
                      <a:pPr algn="ctr">
                        <a:lnSpc>
                          <a:spcPct val="100000"/>
                        </a:lnSpc>
                        <a:spcAft>
                          <a:spcPts val="0"/>
                        </a:spcAft>
                      </a:pPr>
                      <a:r>
                        <a:rPr lang="en-US" sz="1100" dirty="0">
                          <a:effectLst/>
                          <a:latin typeface="+mn-lt"/>
                          <a:ea typeface="Calibri"/>
                          <a:cs typeface="Times New Roman"/>
                        </a:rPr>
                        <a:t>1.0</a:t>
                      </a:r>
                    </a:p>
                    <a:p>
                      <a:pPr algn="ctr">
                        <a:lnSpc>
                          <a:spcPct val="100000"/>
                        </a:lnSpc>
                        <a:spcAft>
                          <a:spcPts val="0"/>
                        </a:spcAft>
                      </a:pPr>
                      <a:r>
                        <a:rPr lang="en-US" sz="1100" dirty="0">
                          <a:effectLst/>
                          <a:latin typeface="+mn-lt"/>
                          <a:ea typeface="Calibri"/>
                          <a:cs typeface="Times New Roman"/>
                        </a:rPr>
                        <a:t>14.5</a:t>
                      </a:r>
                    </a:p>
                    <a:p>
                      <a:pPr algn="ctr">
                        <a:lnSpc>
                          <a:spcPct val="100000"/>
                        </a:lnSpc>
                        <a:spcAft>
                          <a:spcPts val="0"/>
                        </a:spcAft>
                      </a:pPr>
                      <a:r>
                        <a:rPr lang="en-US" sz="1100" dirty="0">
                          <a:effectLst/>
                          <a:latin typeface="+mn-lt"/>
                          <a:ea typeface="Calibri"/>
                          <a:cs typeface="Times New Roman"/>
                        </a:rPr>
                        <a:t>39.7</a:t>
                      </a:r>
                    </a:p>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5.5</a:t>
                      </a:r>
                    </a:p>
                    <a:p>
                      <a:pPr algn="ctr">
                        <a:lnSpc>
                          <a:spcPct val="100000"/>
                        </a:lnSpc>
                        <a:spcAft>
                          <a:spcPts val="0"/>
                        </a:spcAft>
                      </a:pPr>
                      <a:endParaRPr lang="en-US" sz="1100" dirty="0">
                        <a:effectLst/>
                        <a:latin typeface="+mn-lt"/>
                        <a:ea typeface="Calibri"/>
                        <a:cs typeface="Times New Roman"/>
                      </a:endParaRPr>
                    </a:p>
                  </a:txBody>
                  <a:tcPr marL="59069" marR="59069" marT="0" marB="0" anchor="ctr">
                    <a:solidFill>
                      <a:schemeClr val="bg2">
                        <a:lumMod val="20000"/>
                        <a:lumOff val="80000"/>
                      </a:schemeClr>
                    </a:solidFill>
                  </a:tcPr>
                </a:tc>
                <a:tc>
                  <a:txBody>
                    <a:bodyPr/>
                    <a:lstStyle/>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17.8</a:t>
                      </a:r>
                    </a:p>
                    <a:p>
                      <a:pPr algn="ctr">
                        <a:lnSpc>
                          <a:spcPct val="100000"/>
                        </a:lnSpc>
                        <a:spcAft>
                          <a:spcPts val="0"/>
                        </a:spcAft>
                      </a:pPr>
                      <a:r>
                        <a:rPr lang="en-US" sz="1100" dirty="0">
                          <a:effectLst/>
                          <a:latin typeface="+mn-lt"/>
                          <a:ea typeface="Calibri"/>
                          <a:cs typeface="Times New Roman"/>
                        </a:rPr>
                        <a:t>11.6</a:t>
                      </a:r>
                    </a:p>
                    <a:p>
                      <a:pPr algn="ctr">
                        <a:lnSpc>
                          <a:spcPct val="100000"/>
                        </a:lnSpc>
                        <a:spcAft>
                          <a:spcPts val="0"/>
                        </a:spcAft>
                      </a:pPr>
                      <a:r>
                        <a:rPr lang="en-US" sz="1100" dirty="0">
                          <a:effectLst/>
                          <a:latin typeface="+mn-lt"/>
                          <a:ea typeface="Calibri"/>
                          <a:cs typeface="Times New Roman"/>
                        </a:rPr>
                        <a:t>-</a:t>
                      </a:r>
                    </a:p>
                    <a:p>
                      <a:pPr algn="ctr">
                        <a:lnSpc>
                          <a:spcPct val="100000"/>
                        </a:lnSpc>
                        <a:spcAft>
                          <a:spcPts val="0"/>
                        </a:spcAft>
                      </a:pPr>
                      <a:r>
                        <a:rPr lang="en-US" sz="1100" dirty="0">
                          <a:effectLst/>
                          <a:latin typeface="+mn-lt"/>
                          <a:ea typeface="Calibri"/>
                          <a:cs typeface="Times New Roman"/>
                        </a:rPr>
                        <a:t>25.1</a:t>
                      </a:r>
                    </a:p>
                    <a:p>
                      <a:pPr algn="ctr">
                        <a:lnSpc>
                          <a:spcPct val="100000"/>
                        </a:lnSpc>
                        <a:spcAft>
                          <a:spcPts val="0"/>
                        </a:spcAft>
                      </a:pPr>
                      <a:r>
                        <a:rPr lang="en-US" sz="1100" dirty="0">
                          <a:effectLst/>
                          <a:latin typeface="+mn-lt"/>
                          <a:ea typeface="Calibri"/>
                          <a:cs typeface="Times New Roman"/>
                        </a:rPr>
                        <a:t>-</a:t>
                      </a:r>
                    </a:p>
                    <a:p>
                      <a:pPr algn="ctr">
                        <a:lnSpc>
                          <a:spcPct val="100000"/>
                        </a:lnSpc>
                        <a:spcAft>
                          <a:spcPts val="0"/>
                        </a:spcAft>
                      </a:pPr>
                      <a:r>
                        <a:rPr lang="en-US" sz="1100" dirty="0">
                          <a:effectLst/>
                          <a:latin typeface="+mn-lt"/>
                          <a:ea typeface="Calibri"/>
                          <a:cs typeface="Times New Roman"/>
                        </a:rPr>
                        <a:t>3.6</a:t>
                      </a:r>
                    </a:p>
                    <a:p>
                      <a:pPr algn="ctr">
                        <a:lnSpc>
                          <a:spcPct val="100000"/>
                        </a:lnSpc>
                        <a:spcAft>
                          <a:spcPts val="0"/>
                        </a:spcAft>
                      </a:pPr>
                      <a:r>
                        <a:rPr lang="en-US" sz="1100" dirty="0">
                          <a:effectLst/>
                          <a:latin typeface="+mn-lt"/>
                          <a:ea typeface="Calibri"/>
                          <a:cs typeface="Times New Roman"/>
                        </a:rPr>
                        <a:t>22.1</a:t>
                      </a:r>
                    </a:p>
                    <a:p>
                      <a:pPr algn="ctr">
                        <a:lnSpc>
                          <a:spcPct val="100000"/>
                        </a:lnSpc>
                        <a:spcAft>
                          <a:spcPts val="0"/>
                        </a:spcAft>
                      </a:pPr>
                      <a:r>
                        <a:rPr lang="en-US" sz="1100" dirty="0">
                          <a:effectLst/>
                          <a:latin typeface="+mn-lt"/>
                          <a:ea typeface="Calibri"/>
                          <a:cs typeface="Times New Roman"/>
                        </a:rPr>
                        <a:t>12.9</a:t>
                      </a:r>
                    </a:p>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6.9</a:t>
                      </a:r>
                    </a:p>
                    <a:p>
                      <a:pPr algn="ctr">
                        <a:lnSpc>
                          <a:spcPct val="100000"/>
                        </a:lnSpc>
                        <a:spcAft>
                          <a:spcPts val="0"/>
                        </a:spcAft>
                      </a:pPr>
                      <a:endParaRPr lang="en-US" sz="1100" dirty="0">
                        <a:effectLst/>
                        <a:latin typeface="+mn-lt"/>
                        <a:ea typeface="Calibri"/>
                        <a:cs typeface="Times New Roman"/>
                      </a:endParaRPr>
                    </a:p>
                  </a:txBody>
                  <a:tcPr marL="59069" marR="59069" marT="0" marB="0" anchor="ctr">
                    <a:solidFill>
                      <a:schemeClr val="bg2">
                        <a:lumMod val="20000"/>
                        <a:lumOff val="80000"/>
                      </a:schemeClr>
                    </a:solidFill>
                  </a:tcPr>
                </a:tc>
                <a:tc>
                  <a:txBody>
                    <a:bodyPr/>
                    <a:lstStyle/>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16.9</a:t>
                      </a:r>
                    </a:p>
                    <a:p>
                      <a:pPr algn="ctr">
                        <a:lnSpc>
                          <a:spcPct val="100000"/>
                        </a:lnSpc>
                        <a:spcAft>
                          <a:spcPts val="0"/>
                        </a:spcAft>
                      </a:pPr>
                      <a:r>
                        <a:rPr lang="en-US" sz="1100" dirty="0">
                          <a:effectLst/>
                          <a:latin typeface="+mn-lt"/>
                          <a:ea typeface="Calibri"/>
                          <a:cs typeface="Times New Roman"/>
                        </a:rPr>
                        <a:t>32.5</a:t>
                      </a:r>
                    </a:p>
                    <a:p>
                      <a:pPr algn="ctr">
                        <a:lnSpc>
                          <a:spcPct val="100000"/>
                        </a:lnSpc>
                        <a:spcAft>
                          <a:spcPts val="0"/>
                        </a:spcAft>
                      </a:pPr>
                      <a:r>
                        <a:rPr lang="en-US" sz="1100" dirty="0">
                          <a:effectLst/>
                          <a:latin typeface="+mn-lt"/>
                          <a:ea typeface="Calibri"/>
                          <a:cs typeface="Times New Roman"/>
                        </a:rPr>
                        <a:t>0.3</a:t>
                      </a:r>
                    </a:p>
                    <a:p>
                      <a:pPr algn="ctr">
                        <a:lnSpc>
                          <a:spcPct val="100000"/>
                        </a:lnSpc>
                        <a:spcAft>
                          <a:spcPts val="0"/>
                        </a:spcAft>
                      </a:pPr>
                      <a:r>
                        <a:rPr lang="en-US" sz="1100" dirty="0">
                          <a:effectLst/>
                          <a:latin typeface="+mn-lt"/>
                          <a:ea typeface="Calibri"/>
                          <a:cs typeface="Times New Roman"/>
                        </a:rPr>
                        <a:t>0.7</a:t>
                      </a:r>
                    </a:p>
                    <a:p>
                      <a:pPr algn="ctr">
                        <a:lnSpc>
                          <a:spcPct val="100000"/>
                        </a:lnSpc>
                        <a:spcAft>
                          <a:spcPts val="0"/>
                        </a:spcAft>
                      </a:pPr>
                      <a:r>
                        <a:rPr lang="en-US" sz="1100" dirty="0">
                          <a:effectLst/>
                          <a:latin typeface="+mn-lt"/>
                          <a:ea typeface="Calibri"/>
                          <a:cs typeface="Times New Roman"/>
                        </a:rPr>
                        <a:t>-</a:t>
                      </a:r>
                    </a:p>
                    <a:p>
                      <a:pPr algn="ctr">
                        <a:lnSpc>
                          <a:spcPct val="100000"/>
                        </a:lnSpc>
                        <a:spcAft>
                          <a:spcPts val="0"/>
                        </a:spcAft>
                      </a:pPr>
                      <a:r>
                        <a:rPr lang="en-US" sz="1100" dirty="0">
                          <a:effectLst/>
                          <a:latin typeface="+mn-lt"/>
                          <a:ea typeface="Calibri"/>
                          <a:cs typeface="Times New Roman"/>
                        </a:rPr>
                        <a:t>4.6</a:t>
                      </a:r>
                    </a:p>
                    <a:p>
                      <a:pPr algn="ctr">
                        <a:lnSpc>
                          <a:spcPct val="100000"/>
                        </a:lnSpc>
                        <a:spcAft>
                          <a:spcPts val="0"/>
                        </a:spcAft>
                      </a:pPr>
                      <a:r>
                        <a:rPr lang="en-US" sz="1100" dirty="0">
                          <a:effectLst/>
                          <a:latin typeface="+mn-lt"/>
                          <a:ea typeface="Calibri"/>
                          <a:cs typeface="Times New Roman"/>
                        </a:rPr>
                        <a:t>-</a:t>
                      </a:r>
                    </a:p>
                    <a:p>
                      <a:pPr algn="ctr">
                        <a:lnSpc>
                          <a:spcPct val="100000"/>
                        </a:lnSpc>
                        <a:spcAft>
                          <a:spcPts val="0"/>
                        </a:spcAft>
                      </a:pPr>
                      <a:r>
                        <a:rPr lang="en-US" sz="1100" dirty="0">
                          <a:effectLst/>
                          <a:latin typeface="+mn-lt"/>
                          <a:ea typeface="Calibri"/>
                          <a:cs typeface="Times New Roman"/>
                        </a:rPr>
                        <a:t>35.8</a:t>
                      </a:r>
                    </a:p>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9.3</a:t>
                      </a:r>
                    </a:p>
                    <a:p>
                      <a:pPr algn="ctr">
                        <a:lnSpc>
                          <a:spcPct val="100000"/>
                        </a:lnSpc>
                        <a:spcAft>
                          <a:spcPts val="0"/>
                        </a:spcAft>
                      </a:pPr>
                      <a:endParaRPr lang="en-US" sz="1100" dirty="0">
                        <a:effectLst/>
                        <a:latin typeface="+mn-lt"/>
                        <a:ea typeface="Calibri"/>
                        <a:cs typeface="Times New Roman"/>
                      </a:endParaRPr>
                    </a:p>
                  </a:txBody>
                  <a:tcPr marL="59069" marR="59069" marT="0" marB="0" anchor="ctr">
                    <a:solidFill>
                      <a:schemeClr val="bg2">
                        <a:lumMod val="20000"/>
                        <a:lumOff val="80000"/>
                      </a:schemeClr>
                    </a:solidFill>
                  </a:tcPr>
                </a:tc>
                <a:tc>
                  <a:txBody>
                    <a:bodyPr/>
                    <a:lstStyle/>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16.7</a:t>
                      </a:r>
                    </a:p>
                    <a:p>
                      <a:pPr algn="ctr">
                        <a:lnSpc>
                          <a:spcPct val="100000"/>
                        </a:lnSpc>
                        <a:spcAft>
                          <a:spcPts val="0"/>
                        </a:spcAft>
                      </a:pPr>
                      <a:r>
                        <a:rPr lang="en-US" sz="1100" dirty="0">
                          <a:effectLst/>
                          <a:latin typeface="+mn-lt"/>
                          <a:ea typeface="Calibri"/>
                          <a:cs typeface="Times New Roman"/>
                        </a:rPr>
                        <a:t>6.7</a:t>
                      </a:r>
                    </a:p>
                    <a:p>
                      <a:pPr algn="ctr">
                        <a:lnSpc>
                          <a:spcPct val="100000"/>
                        </a:lnSpc>
                        <a:spcAft>
                          <a:spcPts val="0"/>
                        </a:spcAft>
                      </a:pPr>
                      <a:r>
                        <a:rPr lang="en-US" sz="1100" dirty="0">
                          <a:effectLst/>
                          <a:latin typeface="+mn-lt"/>
                          <a:ea typeface="Calibri"/>
                          <a:cs typeface="Times New Roman"/>
                        </a:rPr>
                        <a:t>0.2</a:t>
                      </a:r>
                    </a:p>
                    <a:p>
                      <a:pPr algn="ctr">
                        <a:lnSpc>
                          <a:spcPct val="100000"/>
                        </a:lnSpc>
                        <a:spcAft>
                          <a:spcPts val="0"/>
                        </a:spcAft>
                      </a:pPr>
                      <a:r>
                        <a:rPr lang="en-US" sz="1100" dirty="0">
                          <a:effectLst/>
                          <a:latin typeface="+mn-lt"/>
                          <a:ea typeface="Calibri"/>
                          <a:cs typeface="Times New Roman"/>
                        </a:rPr>
                        <a:t>20.2</a:t>
                      </a:r>
                    </a:p>
                    <a:p>
                      <a:pPr algn="ctr">
                        <a:lnSpc>
                          <a:spcPct val="100000"/>
                        </a:lnSpc>
                        <a:spcAft>
                          <a:spcPts val="0"/>
                        </a:spcAft>
                      </a:pPr>
                      <a:r>
                        <a:rPr lang="en-US" sz="1100" dirty="0">
                          <a:effectLst/>
                          <a:latin typeface="+mn-lt"/>
                          <a:ea typeface="Calibri"/>
                          <a:cs typeface="Times New Roman"/>
                        </a:rPr>
                        <a:t>1.1</a:t>
                      </a:r>
                    </a:p>
                    <a:p>
                      <a:pPr algn="ctr">
                        <a:lnSpc>
                          <a:spcPct val="100000"/>
                        </a:lnSpc>
                        <a:spcAft>
                          <a:spcPts val="0"/>
                        </a:spcAft>
                      </a:pPr>
                      <a:r>
                        <a:rPr lang="en-US" sz="1100" dirty="0">
                          <a:effectLst/>
                          <a:latin typeface="+mn-lt"/>
                          <a:ea typeface="Calibri"/>
                          <a:cs typeface="Times New Roman"/>
                        </a:rPr>
                        <a:t>-</a:t>
                      </a:r>
                    </a:p>
                    <a:p>
                      <a:pPr algn="ctr">
                        <a:lnSpc>
                          <a:spcPct val="100000"/>
                        </a:lnSpc>
                        <a:spcAft>
                          <a:spcPts val="0"/>
                        </a:spcAft>
                      </a:pPr>
                      <a:r>
                        <a:rPr lang="en-US" sz="1100" dirty="0">
                          <a:effectLst/>
                          <a:latin typeface="+mn-lt"/>
                          <a:ea typeface="Calibri"/>
                          <a:cs typeface="Times New Roman"/>
                        </a:rPr>
                        <a:t>29.1</a:t>
                      </a:r>
                    </a:p>
                    <a:p>
                      <a:pPr algn="ctr">
                        <a:lnSpc>
                          <a:spcPct val="100000"/>
                        </a:lnSpc>
                        <a:spcAft>
                          <a:spcPts val="0"/>
                        </a:spcAft>
                      </a:pPr>
                      <a:r>
                        <a:rPr lang="en-US" sz="1100" dirty="0">
                          <a:effectLst/>
                          <a:latin typeface="+mn-lt"/>
                          <a:ea typeface="Calibri"/>
                          <a:cs typeface="Times New Roman"/>
                        </a:rPr>
                        <a:t>18.8</a:t>
                      </a:r>
                    </a:p>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7.1</a:t>
                      </a:r>
                    </a:p>
                    <a:p>
                      <a:pPr algn="ctr">
                        <a:lnSpc>
                          <a:spcPct val="100000"/>
                        </a:lnSpc>
                        <a:spcAft>
                          <a:spcPts val="0"/>
                        </a:spcAft>
                      </a:pPr>
                      <a:endParaRPr lang="en-US" sz="1100" dirty="0">
                        <a:effectLst/>
                        <a:latin typeface="+mn-lt"/>
                        <a:ea typeface="Calibri"/>
                        <a:cs typeface="Times New Roman"/>
                      </a:endParaRPr>
                    </a:p>
                  </a:txBody>
                  <a:tcPr marL="59069" marR="59069" marT="0" marB="0" anchor="ctr">
                    <a:solidFill>
                      <a:schemeClr val="bg2">
                        <a:lumMod val="20000"/>
                        <a:lumOff val="80000"/>
                      </a:schemeClr>
                    </a:solidFill>
                  </a:tcPr>
                </a:tc>
                <a:tc>
                  <a:txBody>
                    <a:bodyPr/>
                    <a:lstStyle/>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5.4</a:t>
                      </a:r>
                    </a:p>
                    <a:p>
                      <a:pPr algn="ctr">
                        <a:lnSpc>
                          <a:spcPct val="100000"/>
                        </a:lnSpc>
                        <a:spcAft>
                          <a:spcPts val="0"/>
                        </a:spcAft>
                      </a:pPr>
                      <a:r>
                        <a:rPr lang="en-US" sz="1100" dirty="0">
                          <a:effectLst/>
                          <a:latin typeface="+mn-lt"/>
                          <a:ea typeface="Calibri"/>
                          <a:cs typeface="Times New Roman"/>
                        </a:rPr>
                        <a:t>8.9</a:t>
                      </a:r>
                    </a:p>
                    <a:p>
                      <a:pPr algn="ctr">
                        <a:lnSpc>
                          <a:spcPct val="100000"/>
                        </a:lnSpc>
                        <a:spcAft>
                          <a:spcPts val="0"/>
                        </a:spcAft>
                      </a:pPr>
                      <a:r>
                        <a:rPr lang="en-US" sz="1100" dirty="0">
                          <a:effectLst/>
                          <a:latin typeface="+mn-lt"/>
                          <a:ea typeface="Calibri"/>
                          <a:cs typeface="Times New Roman"/>
                        </a:rPr>
                        <a:t>31.2</a:t>
                      </a:r>
                    </a:p>
                    <a:p>
                      <a:pPr algn="ctr">
                        <a:lnSpc>
                          <a:spcPct val="100000"/>
                        </a:lnSpc>
                        <a:spcAft>
                          <a:spcPts val="0"/>
                        </a:spcAft>
                      </a:pPr>
                      <a:r>
                        <a:rPr lang="en-US" sz="1100" dirty="0">
                          <a:effectLst/>
                          <a:latin typeface="+mn-lt"/>
                          <a:ea typeface="Calibri"/>
                          <a:cs typeface="Times New Roman"/>
                        </a:rPr>
                        <a:t>10.5</a:t>
                      </a:r>
                    </a:p>
                    <a:p>
                      <a:pPr algn="ctr">
                        <a:lnSpc>
                          <a:spcPct val="100000"/>
                        </a:lnSpc>
                        <a:spcAft>
                          <a:spcPts val="0"/>
                        </a:spcAft>
                      </a:pPr>
                      <a:r>
                        <a:rPr lang="en-US" sz="1100" dirty="0">
                          <a:effectLst/>
                          <a:latin typeface="+mn-lt"/>
                          <a:ea typeface="Calibri"/>
                          <a:cs typeface="Times New Roman"/>
                        </a:rPr>
                        <a:t>0.1</a:t>
                      </a:r>
                    </a:p>
                    <a:p>
                      <a:pPr algn="ctr">
                        <a:lnSpc>
                          <a:spcPct val="100000"/>
                        </a:lnSpc>
                        <a:spcAft>
                          <a:spcPts val="0"/>
                        </a:spcAft>
                      </a:pPr>
                      <a:r>
                        <a:rPr lang="en-US" sz="1100" dirty="0">
                          <a:effectLst/>
                          <a:latin typeface="+mn-lt"/>
                          <a:ea typeface="Calibri"/>
                          <a:cs typeface="Times New Roman"/>
                        </a:rPr>
                        <a:t>2.5</a:t>
                      </a:r>
                    </a:p>
                    <a:p>
                      <a:pPr algn="ctr">
                        <a:lnSpc>
                          <a:spcPct val="100000"/>
                        </a:lnSpc>
                        <a:spcAft>
                          <a:spcPts val="0"/>
                        </a:spcAft>
                      </a:pPr>
                      <a:r>
                        <a:rPr lang="en-US" sz="1100" dirty="0">
                          <a:effectLst/>
                          <a:latin typeface="+mn-lt"/>
                          <a:ea typeface="Calibri"/>
                          <a:cs typeface="Times New Roman"/>
                        </a:rPr>
                        <a:t>13.2</a:t>
                      </a:r>
                    </a:p>
                    <a:p>
                      <a:pPr algn="ctr">
                        <a:lnSpc>
                          <a:spcPct val="100000"/>
                        </a:lnSpc>
                        <a:spcAft>
                          <a:spcPts val="0"/>
                        </a:spcAft>
                      </a:pPr>
                      <a:r>
                        <a:rPr lang="en-US" sz="1100" dirty="0">
                          <a:effectLst/>
                          <a:latin typeface="+mn-lt"/>
                          <a:ea typeface="Calibri"/>
                          <a:cs typeface="Times New Roman"/>
                        </a:rPr>
                        <a:t>22.9</a:t>
                      </a:r>
                    </a:p>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5.3</a:t>
                      </a:r>
                    </a:p>
                    <a:p>
                      <a:pPr algn="ctr">
                        <a:lnSpc>
                          <a:spcPct val="100000"/>
                        </a:lnSpc>
                        <a:spcAft>
                          <a:spcPts val="0"/>
                        </a:spcAft>
                      </a:pPr>
                      <a:endParaRPr lang="en-US" sz="1100" dirty="0">
                        <a:effectLst/>
                        <a:latin typeface="+mn-lt"/>
                        <a:ea typeface="Calibri"/>
                        <a:cs typeface="Times New Roman"/>
                      </a:endParaRPr>
                    </a:p>
                  </a:txBody>
                  <a:tcPr marL="59069" marR="59069" marT="0" marB="0" anchor="ctr">
                    <a:solidFill>
                      <a:schemeClr val="bg2">
                        <a:lumMod val="20000"/>
                        <a:lumOff val="80000"/>
                      </a:schemeClr>
                    </a:solidFill>
                  </a:tcPr>
                </a:tc>
                <a:tc>
                  <a:txBody>
                    <a:bodyPr/>
                    <a:lstStyle/>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11.0</a:t>
                      </a:r>
                    </a:p>
                    <a:p>
                      <a:pPr algn="ctr">
                        <a:lnSpc>
                          <a:spcPct val="100000"/>
                        </a:lnSpc>
                        <a:spcAft>
                          <a:spcPts val="0"/>
                        </a:spcAft>
                      </a:pPr>
                      <a:r>
                        <a:rPr lang="en-US" sz="1100" dirty="0">
                          <a:effectLst/>
                          <a:latin typeface="+mn-lt"/>
                          <a:ea typeface="Calibri"/>
                          <a:cs typeface="Times New Roman"/>
                        </a:rPr>
                        <a:t>16.9</a:t>
                      </a:r>
                    </a:p>
                    <a:p>
                      <a:pPr algn="ctr">
                        <a:lnSpc>
                          <a:spcPct val="100000"/>
                        </a:lnSpc>
                        <a:spcAft>
                          <a:spcPts val="0"/>
                        </a:spcAft>
                      </a:pPr>
                      <a:r>
                        <a:rPr lang="en-US" sz="1100" dirty="0">
                          <a:effectLst/>
                          <a:latin typeface="+mn-lt"/>
                          <a:ea typeface="Calibri"/>
                          <a:cs typeface="Times New Roman"/>
                        </a:rPr>
                        <a:t>0.5</a:t>
                      </a:r>
                    </a:p>
                    <a:p>
                      <a:pPr algn="ctr">
                        <a:lnSpc>
                          <a:spcPct val="100000"/>
                        </a:lnSpc>
                        <a:spcAft>
                          <a:spcPts val="0"/>
                        </a:spcAft>
                      </a:pPr>
                      <a:r>
                        <a:rPr lang="en-US" sz="1100" dirty="0">
                          <a:effectLst/>
                          <a:latin typeface="+mn-lt"/>
                          <a:ea typeface="Calibri"/>
                          <a:cs typeface="Times New Roman"/>
                        </a:rPr>
                        <a:t>19.7</a:t>
                      </a:r>
                    </a:p>
                    <a:p>
                      <a:pPr algn="ctr">
                        <a:lnSpc>
                          <a:spcPct val="100000"/>
                        </a:lnSpc>
                        <a:spcAft>
                          <a:spcPts val="0"/>
                        </a:spcAft>
                      </a:pPr>
                      <a:r>
                        <a:rPr lang="en-US" sz="1100" dirty="0">
                          <a:effectLst/>
                          <a:latin typeface="+mn-lt"/>
                          <a:ea typeface="Calibri"/>
                          <a:cs typeface="Times New Roman"/>
                        </a:rPr>
                        <a:t>0.9</a:t>
                      </a:r>
                    </a:p>
                    <a:p>
                      <a:pPr algn="ctr">
                        <a:lnSpc>
                          <a:spcPct val="100000"/>
                        </a:lnSpc>
                        <a:spcAft>
                          <a:spcPts val="0"/>
                        </a:spcAft>
                      </a:pPr>
                      <a:r>
                        <a:rPr lang="en-US" sz="1100" dirty="0">
                          <a:effectLst/>
                          <a:latin typeface="+mn-lt"/>
                          <a:ea typeface="Calibri"/>
                          <a:cs typeface="Times New Roman"/>
                        </a:rPr>
                        <a:t>1.1</a:t>
                      </a:r>
                    </a:p>
                    <a:p>
                      <a:pPr algn="ctr">
                        <a:lnSpc>
                          <a:spcPct val="100000"/>
                        </a:lnSpc>
                        <a:spcAft>
                          <a:spcPts val="0"/>
                        </a:spcAft>
                      </a:pPr>
                      <a:r>
                        <a:rPr lang="en-US" sz="1100" dirty="0">
                          <a:effectLst/>
                          <a:latin typeface="+mn-lt"/>
                          <a:ea typeface="Calibri"/>
                          <a:cs typeface="Times New Roman"/>
                        </a:rPr>
                        <a:t>20.0</a:t>
                      </a:r>
                    </a:p>
                    <a:p>
                      <a:pPr algn="ctr">
                        <a:lnSpc>
                          <a:spcPct val="100000"/>
                        </a:lnSpc>
                        <a:spcAft>
                          <a:spcPts val="0"/>
                        </a:spcAft>
                      </a:pPr>
                      <a:r>
                        <a:rPr lang="en-US" sz="1100" dirty="0">
                          <a:effectLst/>
                          <a:latin typeface="+mn-lt"/>
                          <a:ea typeface="Calibri"/>
                          <a:cs typeface="Times New Roman"/>
                        </a:rPr>
                        <a:t>27.0</a:t>
                      </a:r>
                    </a:p>
                    <a:p>
                      <a:pPr algn="ctr">
                        <a:lnSpc>
                          <a:spcPct val="100000"/>
                        </a:lnSpc>
                        <a:spcAft>
                          <a:spcPts val="0"/>
                        </a:spcAft>
                      </a:pPr>
                      <a:endParaRPr lang="en-US" sz="1100" dirty="0">
                        <a:effectLst/>
                        <a:latin typeface="+mn-lt"/>
                        <a:ea typeface="Calibri"/>
                        <a:cs typeface="Times New Roman"/>
                      </a:endParaRPr>
                    </a:p>
                    <a:p>
                      <a:pPr algn="ctr">
                        <a:lnSpc>
                          <a:spcPct val="100000"/>
                        </a:lnSpc>
                        <a:spcAft>
                          <a:spcPts val="0"/>
                        </a:spcAft>
                      </a:pPr>
                      <a:r>
                        <a:rPr lang="en-US" sz="1100" dirty="0">
                          <a:effectLst/>
                          <a:latin typeface="+mn-lt"/>
                          <a:ea typeface="Calibri"/>
                          <a:cs typeface="Times New Roman"/>
                        </a:rPr>
                        <a:t>2.9</a:t>
                      </a:r>
                    </a:p>
                    <a:p>
                      <a:pPr algn="ctr">
                        <a:lnSpc>
                          <a:spcPct val="100000"/>
                        </a:lnSpc>
                        <a:spcAft>
                          <a:spcPts val="0"/>
                        </a:spcAft>
                      </a:pPr>
                      <a:endParaRPr lang="en-US" sz="1100" dirty="0">
                        <a:effectLst/>
                        <a:latin typeface="+mn-lt"/>
                        <a:ea typeface="Calibri"/>
                        <a:cs typeface="Times New Roman"/>
                      </a:endParaRPr>
                    </a:p>
                  </a:txBody>
                  <a:tcPr marL="59069" marR="59069" marT="0" marB="0" anchor="ctr">
                    <a:solidFill>
                      <a:schemeClr val="bg2">
                        <a:lumMod val="20000"/>
                        <a:lumOff val="80000"/>
                      </a:schemeClr>
                    </a:solidFill>
                  </a:tcPr>
                </a:tc>
                <a:extLst>
                  <a:ext uri="{0D108BD9-81ED-4DB2-BD59-A6C34878D82A}">
                    <a16:rowId xmlns:a16="http://schemas.microsoft.com/office/drawing/2014/main" val="10004"/>
                  </a:ext>
                </a:extLst>
              </a:tr>
            </a:tbl>
          </a:graphicData>
        </a:graphic>
      </p:graphicFrame>
      <p:sp>
        <p:nvSpPr>
          <p:cNvPr id="5" name="Textplatzhalter 4"/>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536279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a:extLst>
              <a:ext uri="{FF2B5EF4-FFF2-40B4-BE49-F238E27FC236}">
                <a16:creationId xmlns:a16="http://schemas.microsoft.com/office/drawing/2014/main" id="{71963291-C3C9-4201-A934-86F78C781C9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6033"/>
          <a:stretch/>
        </p:blipFill>
        <p:spPr bwMode="auto">
          <a:xfrm>
            <a:off x="-352940" y="2276872"/>
            <a:ext cx="3196748" cy="396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platzhalter 1"/>
          <p:cNvSpPr>
            <a:spLocks noGrp="1"/>
          </p:cNvSpPr>
          <p:nvPr>
            <p:ph type="body" sz="quarter" idx="10"/>
          </p:nvPr>
        </p:nvSpPr>
        <p:spPr/>
        <p:txBody>
          <a:bodyPr/>
          <a:lstStyle/>
          <a:p>
            <a:endParaRPr lang="en-US"/>
          </a:p>
        </p:txBody>
      </p:sp>
      <p:sp>
        <p:nvSpPr>
          <p:cNvPr id="3" name="Titel 2"/>
          <p:cNvSpPr>
            <a:spLocks noGrp="1"/>
          </p:cNvSpPr>
          <p:nvPr>
            <p:ph type="title"/>
          </p:nvPr>
        </p:nvSpPr>
        <p:spPr/>
        <p:txBody>
          <a:bodyPr/>
          <a:lstStyle/>
          <a:p>
            <a:r>
              <a:rPr lang="de-DE" dirty="0" err="1"/>
              <a:t>Alcohol</a:t>
            </a:r>
            <a:r>
              <a:rPr lang="de-DE" dirty="0"/>
              <a:t> </a:t>
            </a:r>
            <a:r>
              <a:rPr lang="de-DE" dirty="0" err="1"/>
              <a:t>use</a:t>
            </a:r>
            <a:endParaRPr lang="en-US" dirty="0"/>
          </a:p>
        </p:txBody>
      </p:sp>
      <p:graphicFrame>
        <p:nvGraphicFramePr>
          <p:cNvPr id="6" name="Tabelle 5"/>
          <p:cNvGraphicFramePr>
            <a:graphicFrameLocks noGrp="1"/>
          </p:cNvGraphicFramePr>
          <p:nvPr>
            <p:extLst>
              <p:ext uri="{D42A27DB-BD31-4B8C-83A1-F6EECF244321}">
                <p14:modId xmlns:p14="http://schemas.microsoft.com/office/powerpoint/2010/main" val="2573323956"/>
              </p:ext>
            </p:extLst>
          </p:nvPr>
        </p:nvGraphicFramePr>
        <p:xfrm>
          <a:off x="2843808" y="1239431"/>
          <a:ext cx="6192690" cy="5269018"/>
        </p:xfrm>
        <a:graphic>
          <a:graphicData uri="http://schemas.openxmlformats.org/drawingml/2006/table">
            <a:tbl>
              <a:tblPr>
                <a:tableStyleId>{5C22544A-7EE6-4342-B048-85BDC9FD1C3A}</a:tableStyleId>
              </a:tblPr>
              <a:tblGrid>
                <a:gridCol w="1238538">
                  <a:extLst>
                    <a:ext uri="{9D8B030D-6E8A-4147-A177-3AD203B41FA5}">
                      <a16:colId xmlns:a16="http://schemas.microsoft.com/office/drawing/2014/main" val="20000"/>
                    </a:ext>
                  </a:extLst>
                </a:gridCol>
                <a:gridCol w="1238538">
                  <a:extLst>
                    <a:ext uri="{9D8B030D-6E8A-4147-A177-3AD203B41FA5}">
                      <a16:colId xmlns:a16="http://schemas.microsoft.com/office/drawing/2014/main" val="20001"/>
                    </a:ext>
                  </a:extLst>
                </a:gridCol>
                <a:gridCol w="1238538">
                  <a:extLst>
                    <a:ext uri="{9D8B030D-6E8A-4147-A177-3AD203B41FA5}">
                      <a16:colId xmlns:a16="http://schemas.microsoft.com/office/drawing/2014/main" val="20002"/>
                    </a:ext>
                  </a:extLst>
                </a:gridCol>
                <a:gridCol w="1238538">
                  <a:extLst>
                    <a:ext uri="{9D8B030D-6E8A-4147-A177-3AD203B41FA5}">
                      <a16:colId xmlns:a16="http://schemas.microsoft.com/office/drawing/2014/main" val="20003"/>
                    </a:ext>
                  </a:extLst>
                </a:gridCol>
                <a:gridCol w="1238538">
                  <a:extLst>
                    <a:ext uri="{9D8B030D-6E8A-4147-A177-3AD203B41FA5}">
                      <a16:colId xmlns:a16="http://schemas.microsoft.com/office/drawing/2014/main" val="20004"/>
                    </a:ext>
                  </a:extLst>
                </a:gridCol>
              </a:tblGrid>
              <a:tr h="1083323">
                <a:tc>
                  <a:txBody>
                    <a:bodyPr/>
                    <a:lstStyle/>
                    <a:p>
                      <a:pPr algn="l" fontAlgn="b"/>
                      <a:endParaRPr lang="en-US" sz="1600" b="1" i="0" u="none" strike="noStrike" dirty="0">
                        <a:solidFill>
                          <a:srgbClr val="000000"/>
                        </a:solidFill>
                        <a:effectLst/>
                        <a:latin typeface="Calibri" panose="020F0502020204030204" pitchFamily="34" charset="0"/>
                      </a:endParaRPr>
                    </a:p>
                  </a:txBody>
                  <a:tcPr marL="9525" marR="9525" marT="9525" marB="0" anchor="b">
                    <a:solidFill>
                      <a:srgbClr val="1763AA"/>
                    </a:solidFill>
                  </a:tcPr>
                </a:tc>
                <a:tc>
                  <a:txBody>
                    <a:bodyPr/>
                    <a:lstStyle/>
                    <a:p>
                      <a:pPr algn="ctr" fontAlgn="b"/>
                      <a:r>
                        <a:rPr lang="en-US" sz="1800" b="1" u="none" strike="noStrike" dirty="0">
                          <a:solidFill>
                            <a:schemeClr val="bg1"/>
                          </a:solidFill>
                          <a:effectLst/>
                          <a:latin typeface="Calibri" panose="020F0502020204030204" pitchFamily="34" charset="0"/>
                        </a:rPr>
                        <a:t>Never/not in the last two months</a:t>
                      </a:r>
                      <a:endParaRPr lang="en-US" sz="1800" b="1" i="0" u="none" strike="noStrike" dirty="0">
                        <a:solidFill>
                          <a:schemeClr val="bg1"/>
                        </a:solidFill>
                        <a:effectLst/>
                        <a:latin typeface="Calibri" panose="020F0502020204030204" pitchFamily="34" charset="0"/>
                      </a:endParaRPr>
                    </a:p>
                  </a:txBody>
                  <a:tcPr marL="9525" marR="9525" marT="9525" marB="0">
                    <a:solidFill>
                      <a:srgbClr val="1763AA"/>
                    </a:solidFill>
                  </a:tcPr>
                </a:tc>
                <a:tc>
                  <a:txBody>
                    <a:bodyPr/>
                    <a:lstStyle/>
                    <a:p>
                      <a:pPr algn="ctr" fontAlgn="b"/>
                      <a:r>
                        <a:rPr lang="en-US" sz="1800" b="1" u="none" strike="noStrike" dirty="0">
                          <a:solidFill>
                            <a:schemeClr val="bg1"/>
                          </a:solidFill>
                          <a:effectLst/>
                          <a:latin typeface="Calibri" panose="020F0502020204030204" pitchFamily="34" charset="0"/>
                        </a:rPr>
                        <a:t>Once in</a:t>
                      </a:r>
                      <a:r>
                        <a:rPr lang="en-US" sz="1800" b="1" u="none" strike="noStrike" baseline="0" dirty="0">
                          <a:solidFill>
                            <a:schemeClr val="bg1"/>
                          </a:solidFill>
                          <a:effectLst/>
                          <a:latin typeface="Calibri" panose="020F0502020204030204" pitchFamily="34" charset="0"/>
                        </a:rPr>
                        <a:t> the last two</a:t>
                      </a:r>
                      <a:r>
                        <a:rPr lang="en-US" sz="1800" b="1" u="none" strike="noStrike" dirty="0">
                          <a:solidFill>
                            <a:schemeClr val="bg1"/>
                          </a:solidFill>
                          <a:effectLst/>
                          <a:latin typeface="Calibri" panose="020F0502020204030204" pitchFamily="34" charset="0"/>
                        </a:rPr>
                        <a:t> months-Less than weekly</a:t>
                      </a:r>
                      <a:endParaRPr lang="en-US" sz="1800" b="1" i="0" u="none" strike="noStrike" dirty="0">
                        <a:solidFill>
                          <a:schemeClr val="bg1"/>
                        </a:solidFill>
                        <a:effectLst/>
                        <a:latin typeface="Calibri" panose="020F0502020204030204" pitchFamily="34" charset="0"/>
                      </a:endParaRPr>
                    </a:p>
                  </a:txBody>
                  <a:tcPr marL="9525" marR="9525" marT="9525" marB="0">
                    <a:solidFill>
                      <a:srgbClr val="1763AA"/>
                    </a:solidFill>
                  </a:tcPr>
                </a:tc>
                <a:tc>
                  <a:txBody>
                    <a:bodyPr/>
                    <a:lstStyle/>
                    <a:p>
                      <a:pPr algn="ctr" fontAlgn="b"/>
                      <a:r>
                        <a:rPr lang="en-US" sz="1800" b="1" u="none" strike="noStrike" dirty="0">
                          <a:solidFill>
                            <a:schemeClr val="bg1"/>
                          </a:solidFill>
                          <a:effectLst/>
                          <a:latin typeface="Calibri" panose="020F0502020204030204" pitchFamily="34" charset="0"/>
                        </a:rPr>
                        <a:t>Once or twice a week</a:t>
                      </a:r>
                      <a:endParaRPr lang="en-US" sz="1800" b="1" i="0" u="none" strike="noStrike" dirty="0">
                        <a:solidFill>
                          <a:schemeClr val="bg1"/>
                        </a:solidFill>
                        <a:effectLst/>
                        <a:latin typeface="Calibri" panose="020F0502020204030204" pitchFamily="34" charset="0"/>
                      </a:endParaRPr>
                    </a:p>
                  </a:txBody>
                  <a:tcPr marL="9525" marR="9525" marT="9525" marB="0">
                    <a:solidFill>
                      <a:srgbClr val="1763AA"/>
                    </a:solidFill>
                  </a:tcPr>
                </a:tc>
                <a:tc>
                  <a:txBody>
                    <a:bodyPr/>
                    <a:lstStyle/>
                    <a:p>
                      <a:pPr algn="ctr" fontAlgn="b"/>
                      <a:r>
                        <a:rPr lang="en-US" sz="1800" b="1" u="none" strike="noStrike" dirty="0">
                          <a:solidFill>
                            <a:schemeClr val="bg1"/>
                          </a:solidFill>
                          <a:effectLst/>
                          <a:latin typeface="Calibri" panose="020F0502020204030204" pitchFamily="34" charset="0"/>
                        </a:rPr>
                        <a:t>≥Thrice times a week </a:t>
                      </a:r>
                      <a:endParaRPr lang="en-US" sz="1800" b="1" i="0" u="none" strike="noStrike" dirty="0">
                        <a:solidFill>
                          <a:schemeClr val="bg1"/>
                        </a:solidFill>
                        <a:effectLst/>
                        <a:latin typeface="Calibri" panose="020F0502020204030204" pitchFamily="34" charset="0"/>
                      </a:endParaRPr>
                    </a:p>
                  </a:txBody>
                  <a:tcPr marL="9525" marR="9525" marT="9525" marB="0">
                    <a:solidFill>
                      <a:srgbClr val="1763AA"/>
                    </a:solidFill>
                  </a:tcPr>
                </a:tc>
                <a:extLst>
                  <a:ext uri="{0D108BD9-81ED-4DB2-BD59-A6C34878D82A}">
                    <a16:rowId xmlns:a16="http://schemas.microsoft.com/office/drawing/2014/main" val="10000"/>
                  </a:ext>
                </a:extLst>
              </a:tr>
              <a:tr h="514864">
                <a:tc>
                  <a:txBody>
                    <a:bodyPr/>
                    <a:lstStyle/>
                    <a:p>
                      <a:pPr algn="l" fontAlgn="b"/>
                      <a:r>
                        <a:rPr lang="en-US" sz="1600" b="1" u="none" strike="noStrike" dirty="0">
                          <a:effectLst/>
                          <a:latin typeface="Calibri" panose="020F0502020204030204" pitchFamily="34" charset="0"/>
                        </a:rPr>
                        <a:t>HAW Hamburg</a:t>
                      </a: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9.4%</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41.1%</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32.2%</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17.3%</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1"/>
                  </a:ext>
                </a:extLst>
              </a:tr>
              <a:tr h="514864">
                <a:tc>
                  <a:txBody>
                    <a:bodyPr/>
                    <a:lstStyle/>
                    <a:p>
                      <a:pPr algn="l" fontAlgn="b"/>
                      <a:r>
                        <a:rPr lang="en-US" sz="1600" b="1" u="none" strike="noStrike" dirty="0">
                          <a:effectLst/>
                          <a:latin typeface="Calibri" panose="020F0502020204030204" pitchFamily="34" charset="0"/>
                        </a:rPr>
                        <a:t>MHH Hannover</a:t>
                      </a: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11.3%</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49.1%</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27.4%</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12.2%</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2"/>
                  </a:ext>
                </a:extLst>
              </a:tr>
              <a:tr h="514864">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Bielefeld</a:t>
                      </a: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13.0%</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44.4%</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32.6%</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10.1%</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3"/>
                  </a:ext>
                </a:extLst>
              </a:tr>
              <a:tr h="514864">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Düsseldorf</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13.2%</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45.3%</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32.3%</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9.3%</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4"/>
                  </a:ext>
                </a:extLst>
              </a:tr>
              <a:tr h="514864">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Halle</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11.0%</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41.4%</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31.6%</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endParaRPr lang="en-US" sz="1800" u="none" strike="noStrike" dirty="0">
                        <a:effectLst/>
                        <a:latin typeface="Calibri" panose="020F0502020204030204" pitchFamily="34" charset="0"/>
                      </a:endParaRPr>
                    </a:p>
                    <a:p>
                      <a:pPr algn="r" fontAlgn="b"/>
                      <a:r>
                        <a:rPr lang="en-US" sz="1800" u="none" strike="noStrike" dirty="0">
                          <a:effectLst/>
                          <a:latin typeface="Calibri" panose="020F0502020204030204" pitchFamily="34" charset="0"/>
                        </a:rPr>
                        <a:t>16.0%</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189733863"/>
                  </a:ext>
                </a:extLst>
              </a:tr>
              <a:tr h="514864">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Dresden</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10.3%</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30.6%</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33.4%</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25.7%</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5"/>
                  </a:ext>
                </a:extLst>
              </a:tr>
              <a:tr h="514864">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Mannheim</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0" u="none" strike="noStrike" dirty="0">
                          <a:effectLst/>
                          <a:latin typeface="Calibri" panose="020F0502020204030204" pitchFamily="34" charset="0"/>
                        </a:rPr>
                        <a:t>4.8%</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0" u="none" strike="noStrike" dirty="0">
                          <a:effectLst/>
                          <a:latin typeface="Calibri" panose="020F0502020204030204" pitchFamily="34" charset="0"/>
                        </a:rPr>
                        <a:t>36.2%</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40.1%</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18.8%</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6"/>
                  </a:ext>
                </a:extLst>
              </a:tr>
              <a:tr h="514864">
                <a:tc>
                  <a:txBody>
                    <a:bodyPr/>
                    <a:lstStyle/>
                    <a:p>
                      <a:pPr algn="l" fontAlgn="b"/>
                      <a:r>
                        <a:rPr lang="en-US" sz="1600" b="1" u="none" strike="noStrike" dirty="0" err="1">
                          <a:effectLst/>
                          <a:latin typeface="Calibri" panose="020F0502020204030204" pitchFamily="34" charset="0"/>
                        </a:rPr>
                        <a:t>Uni</a:t>
                      </a:r>
                      <a:r>
                        <a:rPr lang="en-US" sz="1600" b="1" u="none" strike="noStrike" dirty="0">
                          <a:effectLst/>
                          <a:latin typeface="Calibri" panose="020F0502020204030204" pitchFamily="34" charset="0"/>
                        </a:rPr>
                        <a:t> Heidelberg</a:t>
                      </a:r>
                      <a:endParaRPr lang="en-US" sz="16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13.2%</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b="1" u="none" strike="noStrike" dirty="0">
                          <a:effectLst/>
                          <a:latin typeface="Calibri" panose="020F0502020204030204" pitchFamily="34" charset="0"/>
                        </a:rPr>
                        <a:t>41.7%</a:t>
                      </a:r>
                      <a:endParaRPr lang="en-US" sz="1800" b="1"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31.1%</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tc>
                  <a:txBody>
                    <a:bodyPr/>
                    <a:lstStyle/>
                    <a:p>
                      <a:pPr algn="r" fontAlgn="b"/>
                      <a:r>
                        <a:rPr lang="en-US" sz="1800" u="none" strike="noStrike" dirty="0">
                          <a:effectLst/>
                          <a:latin typeface="Calibri" panose="020F0502020204030204" pitchFamily="34" charset="0"/>
                        </a:rPr>
                        <a:t>14.1%</a:t>
                      </a:r>
                      <a:endParaRPr lang="en-US" sz="1800" b="0" i="0" u="none" strike="noStrike" dirty="0">
                        <a:solidFill>
                          <a:srgbClr val="000000"/>
                        </a:solidFill>
                        <a:effectLst/>
                        <a:latin typeface="Calibri" panose="020F0502020204030204" pitchFamily="34" charset="0"/>
                      </a:endParaRPr>
                    </a:p>
                  </a:txBody>
                  <a:tcPr marL="9525" marR="9525" marT="9525" marB="0" anchor="b">
                    <a:solidFill>
                      <a:schemeClr val="bg2">
                        <a:lumMod val="20000"/>
                        <a:lumOff val="80000"/>
                      </a:schemeClr>
                    </a:solidFill>
                  </a:tcPr>
                </a:tc>
                <a:extLst>
                  <a:ext uri="{0D108BD9-81ED-4DB2-BD59-A6C34878D82A}">
                    <a16:rowId xmlns:a16="http://schemas.microsoft.com/office/drawing/2014/main" val="10007"/>
                  </a:ext>
                </a:extLst>
              </a:tr>
            </a:tbl>
          </a:graphicData>
        </a:graphic>
      </p:graphicFrame>
      <p:sp>
        <p:nvSpPr>
          <p:cNvPr id="4" name="Textfeld 3"/>
          <p:cNvSpPr txBox="1"/>
          <p:nvPr/>
        </p:nvSpPr>
        <p:spPr>
          <a:xfrm>
            <a:off x="8244408" y="6508028"/>
            <a:ext cx="2160240" cy="338554"/>
          </a:xfrm>
          <a:prstGeom prst="rect">
            <a:avLst/>
          </a:prstGeom>
          <a:noFill/>
        </p:spPr>
        <p:txBody>
          <a:bodyPr wrap="square" rtlCol="0">
            <a:spAutoFit/>
          </a:bodyPr>
          <a:lstStyle/>
          <a:p>
            <a:r>
              <a:rPr lang="de-DE" sz="1600" dirty="0">
                <a:latin typeface="Helvetica" panose="020B0604020202020204" pitchFamily="34" charset="0"/>
                <a:cs typeface="Helvetica" panose="020B0604020202020204" pitchFamily="34" charset="0"/>
              </a:rPr>
              <a:t>n=4,562</a:t>
            </a:r>
            <a:endParaRPr lang="en-US" sz="16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191695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556050D8-6078-4A5B-87D9-5B5E7BA8EF2E}"/>
              </a:ext>
            </a:extLst>
          </p:cNvPr>
          <p:cNvSpPr>
            <a:spLocks noGrp="1"/>
          </p:cNvSpPr>
          <p:nvPr>
            <p:ph type="body" sz="quarter" idx="10"/>
          </p:nvPr>
        </p:nvSpPr>
        <p:spPr/>
        <p:txBody>
          <a:bodyPr/>
          <a:lstStyle/>
          <a:p>
            <a:r>
              <a:rPr lang="de-DE" dirty="0"/>
              <a:t>in </a:t>
            </a:r>
            <a:r>
              <a:rPr lang="de-DE" dirty="0" err="1"/>
              <a:t>the</a:t>
            </a:r>
            <a:r>
              <a:rPr lang="de-DE" dirty="0"/>
              <a:t> last </a:t>
            </a:r>
            <a:r>
              <a:rPr lang="de-DE" dirty="0" err="1"/>
              <a:t>two</a:t>
            </a:r>
            <a:r>
              <a:rPr lang="de-DE" dirty="0"/>
              <a:t> </a:t>
            </a:r>
            <a:r>
              <a:rPr lang="de-DE" dirty="0" err="1"/>
              <a:t>months</a:t>
            </a:r>
            <a:endParaRPr lang="de-DE" dirty="0"/>
          </a:p>
        </p:txBody>
      </p:sp>
      <p:sp>
        <p:nvSpPr>
          <p:cNvPr id="3" name="Titel 2">
            <a:extLst>
              <a:ext uri="{FF2B5EF4-FFF2-40B4-BE49-F238E27FC236}">
                <a16:creationId xmlns:a16="http://schemas.microsoft.com/office/drawing/2014/main" id="{B4BB1EC1-C6FE-4907-B778-53CB8F1C569F}"/>
              </a:ext>
            </a:extLst>
          </p:cNvPr>
          <p:cNvSpPr>
            <a:spLocks noGrp="1"/>
          </p:cNvSpPr>
          <p:nvPr>
            <p:ph type="title"/>
          </p:nvPr>
        </p:nvSpPr>
        <p:spPr/>
        <p:txBody>
          <a:bodyPr/>
          <a:lstStyle/>
          <a:p>
            <a:r>
              <a:rPr lang="de-DE" dirty="0"/>
              <a:t>Cannabis </a:t>
            </a:r>
            <a:r>
              <a:rPr lang="de-DE" dirty="0" err="1"/>
              <a:t>use</a:t>
            </a:r>
            <a:endParaRPr lang="de-DE" dirty="0"/>
          </a:p>
        </p:txBody>
      </p:sp>
      <p:graphicFrame>
        <p:nvGraphicFramePr>
          <p:cNvPr id="5" name="Diagramm 4">
            <a:extLst>
              <a:ext uri="{FF2B5EF4-FFF2-40B4-BE49-F238E27FC236}">
                <a16:creationId xmlns:a16="http://schemas.microsoft.com/office/drawing/2014/main" id="{4EB2114A-7CBC-4153-BB72-AF37E446EF5A}"/>
              </a:ext>
            </a:extLst>
          </p:cNvPr>
          <p:cNvGraphicFramePr>
            <a:graphicFrameLocks/>
          </p:cNvGraphicFramePr>
          <p:nvPr>
            <p:extLst>
              <p:ext uri="{D42A27DB-BD31-4B8C-83A1-F6EECF244321}">
                <p14:modId xmlns:p14="http://schemas.microsoft.com/office/powerpoint/2010/main" val="1709122462"/>
              </p:ext>
            </p:extLst>
          </p:nvPr>
        </p:nvGraphicFramePr>
        <p:xfrm>
          <a:off x="467544" y="1628720"/>
          <a:ext cx="8064896" cy="4968632"/>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feld 5">
            <a:extLst>
              <a:ext uri="{FF2B5EF4-FFF2-40B4-BE49-F238E27FC236}">
                <a16:creationId xmlns:a16="http://schemas.microsoft.com/office/drawing/2014/main" id="{22121E26-5D1C-4066-8FDC-8A8B2BB9AF3D}"/>
              </a:ext>
            </a:extLst>
          </p:cNvPr>
          <p:cNvSpPr txBox="1"/>
          <p:nvPr/>
        </p:nvSpPr>
        <p:spPr>
          <a:xfrm>
            <a:off x="8244408" y="6508028"/>
            <a:ext cx="2160240" cy="338554"/>
          </a:xfrm>
          <a:prstGeom prst="rect">
            <a:avLst/>
          </a:prstGeom>
          <a:noFill/>
        </p:spPr>
        <p:txBody>
          <a:bodyPr wrap="square" rtlCol="0">
            <a:spAutoFit/>
          </a:bodyPr>
          <a:lstStyle/>
          <a:p>
            <a:r>
              <a:rPr lang="de-DE" sz="1600" dirty="0">
                <a:latin typeface="Helvetica" panose="020B0604020202020204" pitchFamily="34" charset="0"/>
                <a:cs typeface="Helvetica" panose="020B0604020202020204" pitchFamily="34" charset="0"/>
              </a:rPr>
              <a:t>n=4,560</a:t>
            </a:r>
            <a:endParaRPr lang="en-US" sz="1600" dirty="0">
              <a:latin typeface="Helvetica" panose="020B0604020202020204" pitchFamily="34" charset="0"/>
              <a:cs typeface="Helvetica" panose="020B0604020202020204" pitchFamily="34" charset="0"/>
            </a:endParaRPr>
          </a:p>
        </p:txBody>
      </p:sp>
      <p:graphicFrame>
        <p:nvGraphicFramePr>
          <p:cNvPr id="7" name="Diagramm 6">
            <a:extLst>
              <a:ext uri="{FF2B5EF4-FFF2-40B4-BE49-F238E27FC236}">
                <a16:creationId xmlns:a16="http://schemas.microsoft.com/office/drawing/2014/main" id="{0827761D-050C-48DA-9D09-EB847F23CE5E}"/>
              </a:ext>
            </a:extLst>
          </p:cNvPr>
          <p:cNvGraphicFramePr>
            <a:graphicFrameLocks/>
          </p:cNvGraphicFramePr>
          <p:nvPr>
            <p:extLst>
              <p:ext uri="{D42A27DB-BD31-4B8C-83A1-F6EECF244321}">
                <p14:modId xmlns:p14="http://schemas.microsoft.com/office/powerpoint/2010/main" val="2749003993"/>
              </p:ext>
            </p:extLst>
          </p:nvPr>
        </p:nvGraphicFramePr>
        <p:xfrm>
          <a:off x="323528" y="1379490"/>
          <a:ext cx="8352928" cy="512853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76301812"/>
      </p:ext>
    </p:extLst>
  </p:cSld>
  <p:clrMapOvr>
    <a:masterClrMapping/>
  </p:clrMapOvr>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ster_ohne_ZWE">
  <a:themeElements>
    <a:clrScheme name="Master_ohne_ZW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aster_ohne_ZW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1"/>
          </a:solidFill>
          <a:prstDash val="solid"/>
          <a:round/>
          <a:headEnd type="none" w="med" len="med"/>
          <a:tailEnd type="none" w="med" len="med"/>
        </a:ln>
        <a:effectLst/>
        <a:extLst/>
      </a:spPr>
      <a:bodyPr vert="horz" wrap="square" lIns="36000" tIns="36000" rIns="36000" bIns="36000" numCol="1" rtlCol="0"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3600" b="0" i="0" u="none" strike="noStrike" cap="none" normalizeH="0" baseline="0" dirty="0" smtClean="0">
            <a:ln>
              <a:noFill/>
            </a:ln>
            <a:solidFill>
              <a:schemeClr val="tx1"/>
            </a:solidFill>
            <a:effectLst/>
            <a:latin typeface="Helvetica" pitchFamily="34" charset="0"/>
          </a:defRPr>
        </a:defPPr>
      </a:lstStyle>
    </a:spDef>
    <a:lnDef>
      <a:spPr bwMode="auto">
        <a:xfrm>
          <a:off x="0" y="0"/>
          <a:ext cx="1" cy="1"/>
        </a:xfrm>
        <a:custGeom>
          <a:avLst/>
          <a:gdLst/>
          <a:ahLst/>
          <a:cxnLst/>
          <a:rect l="0" t="0" r="0" b="0"/>
          <a:pathLst/>
        </a:custGeom>
        <a:noFill/>
        <a:ln w="952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36000" tIns="36000" rIns="36000" bIns="3600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de-DE" sz="36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Master_ohne_ZW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_ohne_ZW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_ohne_ZW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_ohne_ZW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_ohne_ZW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_ohne_ZW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_ohne_ZW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aster_ohne_ZWE">
  <a:themeElements>
    <a:clrScheme name="Master_ohne_ZW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aster_ohne_ZW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1"/>
          </a:solidFill>
          <a:prstDash val="solid"/>
          <a:round/>
          <a:headEnd type="none" w="med" len="med"/>
          <a:tailEnd type="none" w="med" len="med"/>
        </a:ln>
        <a:effectLst/>
        <a:extLst/>
      </a:spPr>
      <a:bodyPr vert="horz" wrap="square" lIns="36000" tIns="36000" rIns="36000" bIns="36000" numCol="1" rtlCol="0"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3600" b="0" i="0" u="none" strike="noStrike" cap="none" normalizeH="0" baseline="0" dirty="0" smtClean="0">
            <a:ln>
              <a:noFill/>
            </a:ln>
            <a:solidFill>
              <a:schemeClr val="tx1"/>
            </a:solidFill>
            <a:effectLst/>
            <a:latin typeface="Helvetica" pitchFamily="34" charset="0"/>
          </a:defRPr>
        </a:defPPr>
      </a:lstStyle>
    </a:spDef>
    <a:lnDef>
      <a:spPr bwMode="auto">
        <a:xfrm>
          <a:off x="0" y="0"/>
          <a:ext cx="1" cy="1"/>
        </a:xfrm>
        <a:custGeom>
          <a:avLst/>
          <a:gdLst/>
          <a:ahLst/>
          <a:cxnLst/>
          <a:rect l="0" t="0" r="0" b="0"/>
          <a:pathLst/>
        </a:custGeom>
        <a:noFill/>
        <a:ln w="952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36000" tIns="36000" rIns="36000" bIns="3600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de-DE" sz="36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Master_ohne_ZW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_ohne_ZW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_ohne_ZW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_ohne_ZW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_ohne_ZW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_ohne_ZW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_ohne_ZW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Master_ohne_ZWE">
  <a:themeElements>
    <a:clrScheme name="Master_ohne_ZW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aster_ohne_ZW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1"/>
          </a:solidFill>
          <a:prstDash val="solid"/>
          <a:round/>
          <a:headEnd type="none" w="med" len="med"/>
          <a:tailEnd type="none" w="med" len="med"/>
        </a:ln>
        <a:effectLst/>
        <a:extLst/>
      </a:spPr>
      <a:bodyPr vert="horz" wrap="square" lIns="36000" tIns="36000" rIns="36000" bIns="36000" numCol="1" rtlCol="0"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3600" b="0" i="0" u="none" strike="noStrike" cap="none" normalizeH="0" baseline="0" dirty="0" smtClean="0">
            <a:ln>
              <a:noFill/>
            </a:ln>
            <a:solidFill>
              <a:schemeClr val="tx1"/>
            </a:solidFill>
            <a:effectLst/>
            <a:latin typeface="Helvetica" pitchFamily="34" charset="0"/>
          </a:defRPr>
        </a:defPPr>
      </a:lstStyle>
    </a:spDef>
    <a:lnDef>
      <a:spPr bwMode="auto">
        <a:xfrm>
          <a:off x="0" y="0"/>
          <a:ext cx="1" cy="1"/>
        </a:xfrm>
        <a:custGeom>
          <a:avLst/>
          <a:gdLst/>
          <a:ahLst/>
          <a:cxnLst/>
          <a:rect l="0" t="0" r="0" b="0"/>
          <a:pathLst/>
        </a:custGeom>
        <a:noFill/>
        <a:ln w="952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36000" tIns="36000" rIns="36000" bIns="3600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0" lang="de-DE" sz="36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Master_ohne_ZW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_ohne_ZW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_ohne_ZW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_ohne_ZW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_ohne_ZW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_ohne_ZW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_ohne_ZW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5070</Words>
  <Application>Microsoft Office PowerPoint</Application>
  <PresentationFormat>Bildschirmpräsentation (4:3)</PresentationFormat>
  <Paragraphs>729</Paragraphs>
  <Slides>26</Slides>
  <Notes>25</Notes>
  <HiddenSlides>0</HiddenSlides>
  <MMClips>0</MMClips>
  <ScaleCrop>false</ScaleCrop>
  <HeadingPairs>
    <vt:vector size="6" baseType="variant">
      <vt:variant>
        <vt:lpstr>Verwendete Schriftarten</vt:lpstr>
      </vt:variant>
      <vt:variant>
        <vt:i4>10</vt:i4>
      </vt:variant>
      <vt:variant>
        <vt:lpstr>Design</vt:lpstr>
      </vt:variant>
      <vt:variant>
        <vt:i4>4</vt:i4>
      </vt:variant>
      <vt:variant>
        <vt:lpstr>Folientitel</vt:lpstr>
      </vt:variant>
      <vt:variant>
        <vt:i4>26</vt:i4>
      </vt:variant>
    </vt:vector>
  </HeadingPairs>
  <TitlesOfParts>
    <vt:vector size="40" baseType="lpstr">
      <vt:lpstr>Microsoft YaHei</vt:lpstr>
      <vt:lpstr>ＭＳ Ｐゴシック</vt:lpstr>
      <vt:lpstr>Arial</vt:lpstr>
      <vt:lpstr>Calibri</vt:lpstr>
      <vt:lpstr>Helvetica</vt:lpstr>
      <vt:lpstr>Mangal</vt:lpstr>
      <vt:lpstr>Symbol</vt:lpstr>
      <vt:lpstr>Times</vt:lpstr>
      <vt:lpstr>Times New Roman</vt:lpstr>
      <vt:lpstr>Wingdings</vt:lpstr>
      <vt:lpstr>Larissa</vt:lpstr>
      <vt:lpstr>Master_ohne_ZWE</vt:lpstr>
      <vt:lpstr>1_Master_ohne_ZWE</vt:lpstr>
      <vt:lpstr>2_Master_ohne_ZWE</vt:lpstr>
      <vt:lpstr>ASSOCIATIONS BETWEEN PERSONAL AND PERCEIVED PEER USE AND ATTITUDES TOWARDS SUBSTANCE USE AMONG GERMAN UNIVERSITY STUDENTS  </vt:lpstr>
      <vt:lpstr>Background: Social Norms Interventions</vt:lpstr>
      <vt:lpstr>Background: Social Norms Interventions</vt:lpstr>
      <vt:lpstr>Background: Social Norms Interventions</vt:lpstr>
      <vt:lpstr>Background: Social Norms Interventions</vt:lpstr>
      <vt:lpstr>PowerPoint-Präsentation</vt:lpstr>
      <vt:lpstr>Sample characteristics</vt:lpstr>
      <vt:lpstr>Alcohol use</vt:lpstr>
      <vt:lpstr>Cannabis use</vt:lpstr>
      <vt:lpstr>Perceived peer vs. personal alcohol use</vt:lpstr>
      <vt:lpstr>Perceived peer and personal substance use</vt:lpstr>
      <vt:lpstr>Conclusion</vt:lpstr>
      <vt:lpstr>ISPI (Internet, Students, Peers &amp; Intervention) </vt:lpstr>
      <vt:lpstr>ISPI (Internet, Students, Peers &amp; Intervention) </vt:lpstr>
      <vt:lpstr>Conclusion</vt:lpstr>
      <vt:lpstr> Thank you for your attention!  </vt:lpstr>
      <vt:lpstr>Intervention Efficacy Changes in Frequency of Cannabis Use</vt:lpstr>
      <vt:lpstr>Cannabis Use – Past Two Months</vt:lpstr>
      <vt:lpstr>PowerPoint-Präsentation</vt:lpstr>
      <vt:lpstr>Intervention efficacy</vt:lpstr>
      <vt:lpstr>Recruitment of students</vt:lpstr>
      <vt:lpstr>Intervention Efficacy Changes in Frequency of Cannabis Use</vt:lpstr>
      <vt:lpstr>Background I</vt:lpstr>
      <vt:lpstr>Changes in average Frequency of Cannabis Use from Baseline to Follow-up</vt:lpstr>
      <vt:lpstr>Perceived peer and personal cannabis use</vt:lpstr>
      <vt:lpstr>Design</vt:lpstr>
    </vt:vector>
  </TitlesOfParts>
  <Company>BIPS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Stefanie Helmer</dc:creator>
  <cp:lastModifiedBy>Stefanie Helmer</cp:lastModifiedBy>
  <cp:revision>85</cp:revision>
  <dcterms:created xsi:type="dcterms:W3CDTF">2016-11-09T11:07:43Z</dcterms:created>
  <dcterms:modified xsi:type="dcterms:W3CDTF">2017-10-22T20:15:24Z</dcterms:modified>
</cp:coreProperties>
</file>