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tif" ContentType="image/tif"/>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notesSlides/notesSlide10.xml" ContentType="application/vnd.openxmlformats-officedocument.presentationml.notesSlide+xml"/>
  <Override PartName="/ppt/charts/chart2.xml" ContentType="application/vnd.openxmlformats-officedocument.drawingml.chart+xml"/>
  <Override PartName="/ppt/drawings/drawing1.xml" ContentType="application/vnd.openxmlformats-officedocument.drawingml.chartshapes+xml"/>
  <Override PartName="/ppt/charts/chart3.xml" ContentType="application/vnd.openxmlformats-officedocument.drawingml.char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4.xml" ContentType="application/vnd.openxmlformats-officedocument.drawingml.char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5.xml" ContentType="application/vnd.openxmlformats-officedocument.drawingml.chart+xml"/>
  <Override PartName="/ppt/notesSlides/notesSlide15.xml" ContentType="application/vnd.openxmlformats-officedocument.presentationml.notesSlide+xml"/>
  <Override PartName="/ppt/charts/chart6.xml" ContentType="application/vnd.openxmlformats-officedocument.drawingml.chart+xml"/>
  <Override PartName="/ppt/notesSlides/notesSlide16.xml" ContentType="application/vnd.openxmlformats-officedocument.presentationml.notesSlide+xml"/>
  <Override PartName="/ppt/charts/chart7.xml" ContentType="application/vnd.openxmlformats-officedocument.drawingml.chart+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8"/>
  </p:notesMasterIdLst>
  <p:sldIdLst>
    <p:sldId id="411" r:id="rId2"/>
    <p:sldId id="412" r:id="rId3"/>
    <p:sldId id="413" r:id="rId4"/>
    <p:sldId id="414" r:id="rId5"/>
    <p:sldId id="415" r:id="rId6"/>
    <p:sldId id="416" r:id="rId7"/>
    <p:sldId id="417" r:id="rId8"/>
    <p:sldId id="418" r:id="rId9"/>
    <p:sldId id="375" r:id="rId10"/>
    <p:sldId id="385" r:id="rId11"/>
    <p:sldId id="348" r:id="rId12"/>
    <p:sldId id="349" r:id="rId13"/>
    <p:sldId id="350" r:id="rId14"/>
    <p:sldId id="351" r:id="rId15"/>
    <p:sldId id="352" r:id="rId16"/>
    <p:sldId id="353" r:id="rId17"/>
    <p:sldId id="354" r:id="rId18"/>
    <p:sldId id="355" r:id="rId19"/>
    <p:sldId id="356" r:id="rId20"/>
    <p:sldId id="357" r:id="rId21"/>
    <p:sldId id="359" r:id="rId22"/>
    <p:sldId id="361" r:id="rId23"/>
    <p:sldId id="421" r:id="rId24"/>
    <p:sldId id="419" r:id="rId25"/>
    <p:sldId id="420" r:id="rId26"/>
    <p:sldId id="422" r:id="rId27"/>
  </p:sldIdLst>
  <p:sldSz cx="12192000" cy="6858000"/>
  <p:notesSz cx="6858000" cy="9144000"/>
  <p:defaultTex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onvidado" initials="C"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Estilo Médio 2 - Destaqu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83" autoAdjust="0"/>
    <p:restoredTop sz="75000" autoAdjust="0"/>
  </p:normalViewPr>
  <p:slideViewPr>
    <p:cSldViewPr snapToGrid="0">
      <p:cViewPr varScale="1">
        <p:scale>
          <a:sx n="69" d="100"/>
          <a:sy n="69" d="100"/>
        </p:scale>
        <p:origin x="-1456"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notesMaster" Target="notesMasters/notesMaster1.xml"/><Relationship Id="rId2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commentAuthors" Target="commentAuthors.xml"/><Relationship Id="rId31" Type="http://schemas.openxmlformats.org/officeDocument/2006/relationships/presProps" Target="presProps.xml"/><Relationship Id="rId32" Type="http://schemas.openxmlformats.org/officeDocument/2006/relationships/viewProps" Target="viewProps.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theme" Target="theme/theme1.xml"/><Relationship Id="rId34"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charts/_rels/chart1.xml.rels><?xml version="1.0" encoding="UTF-8" standalone="yes"?>
<Relationships xmlns="http://schemas.openxmlformats.org/package/2006/relationships"><Relationship Id="rId1" Type="http://schemas.openxmlformats.org/officeDocument/2006/relationships/oleObject" Target="Workbook3"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Workbook1" TargetMode="External"/><Relationship Id="rId2" Type="http://schemas.openxmlformats.org/officeDocument/2006/relationships/chartUserShapes" Target="../drawings/drawing1.xml"/></Relationships>
</file>

<file path=ppt/charts/_rels/chart3.xml.rels><?xml version="1.0" encoding="UTF-8" standalone="yes"?>
<Relationships xmlns="http://schemas.openxmlformats.org/package/2006/relationships"><Relationship Id="rId1" Type="http://schemas.openxmlformats.org/officeDocument/2006/relationships/oleObject" Target="Workbook3"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Workbook3"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Workbook1"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MacOS:Users:lena:Desktop:national%20report.xlsx"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MacOS:Users:lena:Desktop:national%20report.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pPr>
            <a:r>
              <a:rPr lang="en-US" sz="1200" b="0" i="0"/>
              <a:t>Number</a:t>
            </a:r>
            <a:r>
              <a:rPr lang="en-US" sz="1200" b="0" i="0" baseline="0"/>
              <a:t> days of drink last 12 months</a:t>
            </a:r>
            <a:endParaRPr lang="en-US" sz="1200" b="0" i="0"/>
          </a:p>
        </c:rich>
      </c:tx>
      <c:layout/>
      <c:overlay val="0"/>
    </c:title>
    <c:autoTitleDeleted val="0"/>
    <c:plotArea>
      <c:layout/>
      <c:barChart>
        <c:barDir val="col"/>
        <c:grouping val="clustered"/>
        <c:varyColors val="0"/>
        <c:ser>
          <c:idx val="0"/>
          <c:order val="0"/>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Sheet2!$A$1:$A$6</c:f>
              <c:strCache>
                <c:ptCount val="6"/>
                <c:pt idx="0">
                  <c:v>1 to 19 </c:v>
                </c:pt>
                <c:pt idx="1">
                  <c:v>20 to 29 </c:v>
                </c:pt>
                <c:pt idx="2">
                  <c:v>30 to 99</c:v>
                </c:pt>
                <c:pt idx="3">
                  <c:v>100 to 149 </c:v>
                </c:pt>
                <c:pt idx="4">
                  <c:v>150 to 199</c:v>
                </c:pt>
                <c:pt idx="5">
                  <c:v>&gt; 200</c:v>
                </c:pt>
              </c:strCache>
            </c:strRef>
          </c:cat>
          <c:val>
            <c:numRef>
              <c:f>Sheet2!$B$1:$B$6</c:f>
              <c:numCache>
                <c:formatCode>0%</c:formatCode>
                <c:ptCount val="6"/>
                <c:pt idx="0">
                  <c:v>0.207</c:v>
                </c:pt>
                <c:pt idx="1">
                  <c:v>0.226</c:v>
                </c:pt>
                <c:pt idx="2">
                  <c:v>0.257</c:v>
                </c:pt>
                <c:pt idx="3">
                  <c:v>0.108</c:v>
                </c:pt>
                <c:pt idx="4">
                  <c:v>0.122</c:v>
                </c:pt>
                <c:pt idx="5">
                  <c:v>0.08</c:v>
                </c:pt>
              </c:numCache>
            </c:numRef>
          </c:val>
        </c:ser>
        <c:dLbls>
          <c:showLegendKey val="0"/>
          <c:showVal val="1"/>
          <c:showCatName val="0"/>
          <c:showSerName val="0"/>
          <c:showPercent val="0"/>
          <c:showBubbleSize val="0"/>
        </c:dLbls>
        <c:gapWidth val="150"/>
        <c:overlap val="-25"/>
        <c:axId val="-2139178424"/>
        <c:axId val="2103447384"/>
      </c:barChart>
      <c:catAx>
        <c:axId val="-2139178424"/>
        <c:scaling>
          <c:orientation val="minMax"/>
        </c:scaling>
        <c:delete val="0"/>
        <c:axPos val="b"/>
        <c:numFmt formatCode="General" sourceLinked="0"/>
        <c:majorTickMark val="none"/>
        <c:minorTickMark val="none"/>
        <c:tickLblPos val="nextTo"/>
        <c:crossAx val="2103447384"/>
        <c:crosses val="autoZero"/>
        <c:auto val="1"/>
        <c:lblAlgn val="ctr"/>
        <c:lblOffset val="100"/>
        <c:noMultiLvlLbl val="0"/>
      </c:catAx>
      <c:valAx>
        <c:axId val="2103447384"/>
        <c:scaling>
          <c:orientation val="minMax"/>
        </c:scaling>
        <c:delete val="1"/>
        <c:axPos val="l"/>
        <c:numFmt formatCode="0%" sourceLinked="1"/>
        <c:majorTickMark val="out"/>
        <c:minorTickMark val="none"/>
        <c:tickLblPos val="nextTo"/>
        <c:crossAx val="-2139178424"/>
        <c:crosses val="autoZero"/>
        <c:crossBetween val="between"/>
      </c:valAx>
    </c:plotArea>
    <c:plotVisOnly val="1"/>
    <c:dispBlanksAs val="gap"/>
    <c:showDLblsOverMax val="0"/>
  </c:chart>
  <c:txPr>
    <a:bodyPr/>
    <a:lstStyle/>
    <a:p>
      <a:pPr>
        <a:defRPr>
          <a:latin typeface="Arial"/>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0.0255665310865776"/>
          <c:y val="0.0778262803788486"/>
          <c:w val="0.712957582800697"/>
          <c:h val="0.856325562544349"/>
        </c:manualLayout>
      </c:layout>
      <c:barChart>
        <c:barDir val="col"/>
        <c:grouping val="clustered"/>
        <c:varyColors val="0"/>
        <c:ser>
          <c:idx val="0"/>
          <c:order val="0"/>
          <c:invertIfNegative val="0"/>
          <c:dLbls>
            <c:dLbl>
              <c:idx val="3"/>
              <c:spPr/>
              <c:txPr>
                <a:bodyPr/>
                <a:lstStyle/>
                <a:p>
                  <a:pPr>
                    <a:defRPr>
                      <a:latin typeface="Arial"/>
                    </a:defRPr>
                  </a:pPr>
                  <a:endParaRPr lang="en-US"/>
                </a:p>
              </c:txPr>
              <c:showLegendKey val="0"/>
              <c:showVal val="1"/>
              <c:showCatName val="0"/>
              <c:showSerName val="0"/>
              <c:showPercent val="0"/>
              <c:showBubbleSize val="0"/>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'[national report.xlsx]Sheet2'!$A$1:$A$8</c:f>
              <c:strCache>
                <c:ptCount val="8"/>
                <c:pt idx="0">
                  <c:v>Man</c:v>
                </c:pt>
                <c:pt idx="1">
                  <c:v>Woman</c:v>
                </c:pt>
                <c:pt idx="3">
                  <c:v>18 to 23</c:v>
                </c:pt>
                <c:pt idx="4">
                  <c:v>24 to 29</c:v>
                </c:pt>
                <c:pt idx="6">
                  <c:v>Mid low</c:v>
                </c:pt>
                <c:pt idx="7">
                  <c:v>Mid high</c:v>
                </c:pt>
              </c:strCache>
            </c:strRef>
          </c:cat>
          <c:val>
            <c:numRef>
              <c:f>'[national report.xlsx]Sheet2'!$B$1:$B$8</c:f>
              <c:numCache>
                <c:formatCode>0.0%</c:formatCode>
                <c:ptCount val="8"/>
                <c:pt idx="0">
                  <c:v>0.542</c:v>
                </c:pt>
                <c:pt idx="1">
                  <c:v>0.458</c:v>
                </c:pt>
                <c:pt idx="3">
                  <c:v>0.527</c:v>
                </c:pt>
                <c:pt idx="4">
                  <c:v>0.473</c:v>
                </c:pt>
                <c:pt idx="6">
                  <c:v>0.536</c:v>
                </c:pt>
                <c:pt idx="7">
                  <c:v>0.464</c:v>
                </c:pt>
              </c:numCache>
            </c:numRef>
          </c:val>
        </c:ser>
        <c:dLbls>
          <c:showLegendKey val="0"/>
          <c:showVal val="1"/>
          <c:showCatName val="0"/>
          <c:showSerName val="0"/>
          <c:showPercent val="0"/>
          <c:showBubbleSize val="0"/>
        </c:dLbls>
        <c:gapWidth val="150"/>
        <c:overlap val="-25"/>
        <c:axId val="2104926216"/>
        <c:axId val="-2127283288"/>
      </c:barChart>
      <c:catAx>
        <c:axId val="2104926216"/>
        <c:scaling>
          <c:orientation val="minMax"/>
        </c:scaling>
        <c:delete val="0"/>
        <c:axPos val="b"/>
        <c:numFmt formatCode="General" sourceLinked="0"/>
        <c:majorTickMark val="none"/>
        <c:minorTickMark val="none"/>
        <c:tickLblPos val="nextTo"/>
        <c:txPr>
          <a:bodyPr/>
          <a:lstStyle/>
          <a:p>
            <a:pPr>
              <a:defRPr>
                <a:latin typeface="Arial"/>
              </a:defRPr>
            </a:pPr>
            <a:endParaRPr lang="en-US"/>
          </a:p>
        </c:txPr>
        <c:crossAx val="-2127283288"/>
        <c:crosses val="autoZero"/>
        <c:auto val="1"/>
        <c:lblAlgn val="ctr"/>
        <c:lblOffset val="100"/>
        <c:noMultiLvlLbl val="0"/>
      </c:catAx>
      <c:valAx>
        <c:axId val="-2127283288"/>
        <c:scaling>
          <c:orientation val="minMax"/>
        </c:scaling>
        <c:delete val="1"/>
        <c:axPos val="l"/>
        <c:numFmt formatCode="0.0%" sourceLinked="1"/>
        <c:majorTickMark val="none"/>
        <c:minorTickMark val="none"/>
        <c:tickLblPos val="nextTo"/>
        <c:crossAx val="2104926216"/>
        <c:crosses val="autoZero"/>
        <c:crossBetween val="between"/>
      </c:valAx>
    </c:plotArea>
    <c:plotVisOnly val="1"/>
    <c:dispBlanksAs val="gap"/>
    <c:showDLblsOverMax val="0"/>
  </c:chart>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0.000341576084900942"/>
          <c:y val="0.209251233508462"/>
          <c:w val="0.927777777777778"/>
          <c:h val="0.513176582093905"/>
        </c:manualLayout>
      </c:layout>
      <c:barChart>
        <c:barDir val="col"/>
        <c:grouping val="clustered"/>
        <c:varyColors val="0"/>
        <c:ser>
          <c:idx val="0"/>
          <c:order val="0"/>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Sheet1!$A$1:$A$12</c:f>
              <c:strCache>
                <c:ptCount val="12"/>
                <c:pt idx="0">
                  <c:v>bar </c:v>
                </c:pt>
                <c:pt idx="1">
                  <c:v>public space</c:v>
                </c:pt>
                <c:pt idx="2">
                  <c:v>pub</c:v>
                </c:pt>
                <c:pt idx="3">
                  <c:v>house</c:v>
                </c:pt>
                <c:pt idx="4">
                  <c:v>house party</c:v>
                </c:pt>
                <c:pt idx="5">
                  <c:v>college party</c:v>
                </c:pt>
                <c:pt idx="6">
                  <c:v>disco</c:v>
                </c:pt>
                <c:pt idx="7">
                  <c:v>concert</c:v>
                </c:pt>
                <c:pt idx="8">
                  <c:v>festival</c:v>
                </c:pt>
                <c:pt idx="9">
                  <c:v>local party</c:v>
                </c:pt>
                <c:pt idx="10">
                  <c:v>after</c:v>
                </c:pt>
                <c:pt idx="11">
                  <c:v>rave</c:v>
                </c:pt>
              </c:strCache>
            </c:strRef>
          </c:cat>
          <c:val>
            <c:numRef>
              <c:f>Sheet1!$B$1:$B$12</c:f>
              <c:numCache>
                <c:formatCode>General</c:formatCode>
                <c:ptCount val="12"/>
                <c:pt idx="0">
                  <c:v>56.3</c:v>
                </c:pt>
                <c:pt idx="1">
                  <c:v>55.6</c:v>
                </c:pt>
                <c:pt idx="2">
                  <c:v>38.8</c:v>
                </c:pt>
                <c:pt idx="3">
                  <c:v>34.6</c:v>
                </c:pt>
                <c:pt idx="4">
                  <c:v>32.4</c:v>
                </c:pt>
                <c:pt idx="5">
                  <c:v>16.6</c:v>
                </c:pt>
                <c:pt idx="6">
                  <c:v>16.5</c:v>
                </c:pt>
                <c:pt idx="7">
                  <c:v>14.4</c:v>
                </c:pt>
                <c:pt idx="8">
                  <c:v>10.8</c:v>
                </c:pt>
                <c:pt idx="9">
                  <c:v>10.1</c:v>
                </c:pt>
                <c:pt idx="10">
                  <c:v>4.3</c:v>
                </c:pt>
                <c:pt idx="11">
                  <c:v>2.9</c:v>
                </c:pt>
              </c:numCache>
            </c:numRef>
          </c:val>
        </c:ser>
        <c:dLbls>
          <c:showLegendKey val="0"/>
          <c:showVal val="1"/>
          <c:showCatName val="0"/>
          <c:showSerName val="0"/>
          <c:showPercent val="0"/>
          <c:showBubbleSize val="0"/>
        </c:dLbls>
        <c:gapWidth val="150"/>
        <c:overlap val="-25"/>
        <c:axId val="2120130616"/>
        <c:axId val="2120124552"/>
      </c:barChart>
      <c:catAx>
        <c:axId val="2120130616"/>
        <c:scaling>
          <c:orientation val="minMax"/>
        </c:scaling>
        <c:delete val="0"/>
        <c:axPos val="b"/>
        <c:numFmt formatCode="General" sourceLinked="0"/>
        <c:majorTickMark val="none"/>
        <c:minorTickMark val="none"/>
        <c:tickLblPos val="nextTo"/>
        <c:txPr>
          <a:bodyPr/>
          <a:lstStyle/>
          <a:p>
            <a:pPr>
              <a:defRPr>
                <a:latin typeface="Arial"/>
              </a:defRPr>
            </a:pPr>
            <a:endParaRPr lang="en-US"/>
          </a:p>
        </c:txPr>
        <c:crossAx val="2120124552"/>
        <c:crosses val="autoZero"/>
        <c:auto val="1"/>
        <c:lblAlgn val="ctr"/>
        <c:lblOffset val="100"/>
        <c:noMultiLvlLbl val="0"/>
      </c:catAx>
      <c:valAx>
        <c:axId val="2120124552"/>
        <c:scaling>
          <c:orientation val="minMax"/>
        </c:scaling>
        <c:delete val="1"/>
        <c:axPos val="l"/>
        <c:numFmt formatCode="General" sourceLinked="1"/>
        <c:majorTickMark val="none"/>
        <c:minorTickMark val="none"/>
        <c:tickLblPos val="nextTo"/>
        <c:crossAx val="2120130616"/>
        <c:crosses val="autoZero"/>
        <c:crossBetween val="between"/>
      </c:valAx>
    </c:plotArea>
    <c:plotVisOnly val="1"/>
    <c:dispBlanksAs val="gap"/>
    <c:showDLblsOverMax val="0"/>
  </c:chart>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0.0411111135073392"/>
          <c:y val="0.11188857743805"/>
          <c:w val="0.927777777777778"/>
          <c:h val="0.6085746573345"/>
        </c:manualLayout>
      </c:layout>
      <c:barChart>
        <c:barDir val="col"/>
        <c:grouping val="clustered"/>
        <c:varyColors val="0"/>
        <c:ser>
          <c:idx val="0"/>
          <c:order val="0"/>
          <c:tx>
            <c:strRef>
              <c:f>Sheet3!$B$1</c:f>
              <c:strCache>
                <c:ptCount val="1"/>
                <c:pt idx="0">
                  <c:v>man  </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Sheet3!$A$2:$A$10</c:f>
              <c:strCache>
                <c:ptCount val="9"/>
                <c:pt idx="0">
                  <c:v>daily</c:v>
                </c:pt>
                <c:pt idx="1">
                  <c:v>5 to 6 times a week</c:v>
                </c:pt>
                <c:pt idx="2">
                  <c:v>3 to 4 times a week</c:v>
                </c:pt>
                <c:pt idx="3">
                  <c:v>1 or 2 times a week</c:v>
                </c:pt>
                <c:pt idx="4">
                  <c:v>2 to 3 times a month</c:v>
                </c:pt>
                <c:pt idx="5">
                  <c:v>1 time per month</c:v>
                </c:pt>
                <c:pt idx="6">
                  <c:v>6 to 11 times a year</c:v>
                </c:pt>
                <c:pt idx="7">
                  <c:v>2 to 5 times a year</c:v>
                </c:pt>
                <c:pt idx="8">
                  <c:v>1 time a year</c:v>
                </c:pt>
              </c:strCache>
            </c:strRef>
          </c:cat>
          <c:val>
            <c:numRef>
              <c:f>Sheet3!$B$2:$B$10</c:f>
              <c:numCache>
                <c:formatCode>General</c:formatCode>
                <c:ptCount val="9"/>
                <c:pt idx="0">
                  <c:v>2.0</c:v>
                </c:pt>
                <c:pt idx="1">
                  <c:v>5.0</c:v>
                </c:pt>
                <c:pt idx="2">
                  <c:v>13.0</c:v>
                </c:pt>
                <c:pt idx="3">
                  <c:v>35.0</c:v>
                </c:pt>
                <c:pt idx="4">
                  <c:v>28.0</c:v>
                </c:pt>
                <c:pt idx="5">
                  <c:v>22.0</c:v>
                </c:pt>
                <c:pt idx="6">
                  <c:v>10.0</c:v>
                </c:pt>
                <c:pt idx="7">
                  <c:v>8.0</c:v>
                </c:pt>
                <c:pt idx="8">
                  <c:v>4.0</c:v>
                </c:pt>
              </c:numCache>
            </c:numRef>
          </c:val>
        </c:ser>
        <c:ser>
          <c:idx val="1"/>
          <c:order val="1"/>
          <c:tx>
            <c:strRef>
              <c:f>Sheet3!$C$1</c:f>
              <c:strCache>
                <c:ptCount val="1"/>
                <c:pt idx="0">
                  <c:v>woman</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Sheet3!$A$2:$A$10</c:f>
              <c:strCache>
                <c:ptCount val="9"/>
                <c:pt idx="0">
                  <c:v>daily</c:v>
                </c:pt>
                <c:pt idx="1">
                  <c:v>5 to 6 times a week</c:v>
                </c:pt>
                <c:pt idx="2">
                  <c:v>3 to 4 times a week</c:v>
                </c:pt>
                <c:pt idx="3">
                  <c:v>1 or 2 times a week</c:v>
                </c:pt>
                <c:pt idx="4">
                  <c:v>2 to 3 times a month</c:v>
                </c:pt>
                <c:pt idx="5">
                  <c:v>1 time per month</c:v>
                </c:pt>
                <c:pt idx="6">
                  <c:v>6 to 11 times a year</c:v>
                </c:pt>
                <c:pt idx="7">
                  <c:v>2 to 5 times a year</c:v>
                </c:pt>
                <c:pt idx="8">
                  <c:v>1 time a year</c:v>
                </c:pt>
              </c:strCache>
            </c:strRef>
          </c:cat>
          <c:val>
            <c:numRef>
              <c:f>Sheet3!$C$2:$C$10</c:f>
              <c:numCache>
                <c:formatCode>General</c:formatCode>
                <c:ptCount val="9"/>
                <c:pt idx="0">
                  <c:v>1.0</c:v>
                </c:pt>
                <c:pt idx="1">
                  <c:v>3.0</c:v>
                </c:pt>
                <c:pt idx="2">
                  <c:v>3.0</c:v>
                </c:pt>
                <c:pt idx="3">
                  <c:v>34.0</c:v>
                </c:pt>
                <c:pt idx="4">
                  <c:v>18.0</c:v>
                </c:pt>
                <c:pt idx="5">
                  <c:v>23.0</c:v>
                </c:pt>
                <c:pt idx="6">
                  <c:v>13.0</c:v>
                </c:pt>
                <c:pt idx="7">
                  <c:v>16.0</c:v>
                </c:pt>
                <c:pt idx="8">
                  <c:v>3.0</c:v>
                </c:pt>
              </c:numCache>
            </c:numRef>
          </c:val>
        </c:ser>
        <c:dLbls>
          <c:showLegendKey val="0"/>
          <c:showVal val="1"/>
          <c:showCatName val="0"/>
          <c:showSerName val="0"/>
          <c:showPercent val="0"/>
          <c:showBubbleSize val="0"/>
        </c:dLbls>
        <c:gapWidth val="150"/>
        <c:overlap val="-25"/>
        <c:axId val="2116317624"/>
        <c:axId val="2102454248"/>
      </c:barChart>
      <c:catAx>
        <c:axId val="2116317624"/>
        <c:scaling>
          <c:orientation val="minMax"/>
        </c:scaling>
        <c:delete val="0"/>
        <c:axPos val="b"/>
        <c:numFmt formatCode="General" sourceLinked="0"/>
        <c:majorTickMark val="none"/>
        <c:minorTickMark val="none"/>
        <c:tickLblPos val="nextTo"/>
        <c:txPr>
          <a:bodyPr/>
          <a:lstStyle/>
          <a:p>
            <a:pPr>
              <a:defRPr sz="900">
                <a:latin typeface="Arial"/>
              </a:defRPr>
            </a:pPr>
            <a:endParaRPr lang="en-US"/>
          </a:p>
        </c:txPr>
        <c:crossAx val="2102454248"/>
        <c:crosses val="autoZero"/>
        <c:auto val="1"/>
        <c:lblAlgn val="ctr"/>
        <c:lblOffset val="100"/>
        <c:noMultiLvlLbl val="0"/>
      </c:catAx>
      <c:valAx>
        <c:axId val="2102454248"/>
        <c:scaling>
          <c:orientation val="minMax"/>
        </c:scaling>
        <c:delete val="1"/>
        <c:axPos val="l"/>
        <c:numFmt formatCode="General" sourceLinked="1"/>
        <c:majorTickMark val="none"/>
        <c:minorTickMark val="none"/>
        <c:tickLblPos val="nextTo"/>
        <c:crossAx val="2116317624"/>
        <c:crosses val="autoZero"/>
        <c:crossBetween val="between"/>
      </c:valAx>
    </c:plotArea>
    <c:legend>
      <c:legendPos val="t"/>
      <c:layout/>
      <c:overlay val="0"/>
    </c:legend>
    <c:plotVisOnly val="1"/>
    <c:dispBlanksAs val="gap"/>
    <c:showDLblsOverMax val="0"/>
  </c:chart>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lineChart>
        <c:grouping val="standard"/>
        <c:varyColors val="0"/>
        <c:ser>
          <c:idx val="0"/>
          <c:order val="0"/>
          <c:marker>
            <c:symbol val="none"/>
          </c:marker>
          <c:cat>
            <c:strRef>
              <c:f>Sheet1!$A$1:$A$7</c:f>
              <c:strCache>
                <c:ptCount val="7"/>
                <c:pt idx="0">
                  <c:v>4 drinks</c:v>
                </c:pt>
                <c:pt idx="1">
                  <c:v>5 drinks</c:v>
                </c:pt>
                <c:pt idx="2">
                  <c:v>6 drinks</c:v>
                </c:pt>
                <c:pt idx="3">
                  <c:v>7 drinks</c:v>
                </c:pt>
                <c:pt idx="4">
                  <c:v>8 drinks</c:v>
                </c:pt>
                <c:pt idx="5">
                  <c:v>9 drinks</c:v>
                </c:pt>
                <c:pt idx="6">
                  <c:v>10 or more drinks</c:v>
                </c:pt>
              </c:strCache>
            </c:strRef>
          </c:cat>
          <c:val>
            <c:numRef>
              <c:f>Sheet1!$B$1:$B$7</c:f>
              <c:numCache>
                <c:formatCode>0.0%</c:formatCode>
                <c:ptCount val="7"/>
                <c:pt idx="0">
                  <c:v>0.096</c:v>
                </c:pt>
                <c:pt idx="1">
                  <c:v>0.199</c:v>
                </c:pt>
                <c:pt idx="2">
                  <c:v>0.204</c:v>
                </c:pt>
                <c:pt idx="3">
                  <c:v>0.174</c:v>
                </c:pt>
                <c:pt idx="4">
                  <c:v>0.111</c:v>
                </c:pt>
                <c:pt idx="5">
                  <c:v>0.065</c:v>
                </c:pt>
                <c:pt idx="6">
                  <c:v>0.149</c:v>
                </c:pt>
              </c:numCache>
            </c:numRef>
          </c:val>
          <c:smooth val="0"/>
        </c:ser>
        <c:dLbls>
          <c:showLegendKey val="0"/>
          <c:showVal val="0"/>
          <c:showCatName val="0"/>
          <c:showSerName val="0"/>
          <c:showPercent val="0"/>
          <c:showBubbleSize val="0"/>
        </c:dLbls>
        <c:marker val="1"/>
        <c:smooth val="0"/>
        <c:axId val="2133704968"/>
        <c:axId val="2133696184"/>
      </c:lineChart>
      <c:catAx>
        <c:axId val="2133704968"/>
        <c:scaling>
          <c:orientation val="minMax"/>
        </c:scaling>
        <c:delete val="0"/>
        <c:axPos val="b"/>
        <c:numFmt formatCode="General" sourceLinked="0"/>
        <c:majorTickMark val="none"/>
        <c:minorTickMark val="none"/>
        <c:tickLblPos val="nextTo"/>
        <c:crossAx val="2133696184"/>
        <c:crosses val="autoZero"/>
        <c:auto val="1"/>
        <c:lblAlgn val="ctr"/>
        <c:lblOffset val="100"/>
        <c:noMultiLvlLbl val="0"/>
      </c:catAx>
      <c:valAx>
        <c:axId val="2133696184"/>
        <c:scaling>
          <c:orientation val="minMax"/>
        </c:scaling>
        <c:delete val="0"/>
        <c:axPos val="l"/>
        <c:majorGridlines/>
        <c:numFmt formatCode="0.0%" sourceLinked="1"/>
        <c:majorTickMark val="none"/>
        <c:minorTickMark val="none"/>
        <c:tickLblPos val="nextTo"/>
        <c:crossAx val="2133704968"/>
        <c:crosses val="autoZero"/>
        <c:crossBetween val="between"/>
      </c:valAx>
      <c:dTable>
        <c:showHorzBorder val="1"/>
        <c:showVertBorder val="1"/>
        <c:showOutline val="1"/>
        <c:showKeys val="1"/>
      </c:dTable>
    </c:plotArea>
    <c:plotVisOnly val="1"/>
    <c:dispBlanksAs val="gap"/>
    <c:showDLblsOverMax val="0"/>
  </c:chart>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barChart>
        <c:barDir val="bar"/>
        <c:grouping val="clustered"/>
        <c:varyColors val="0"/>
        <c:ser>
          <c:idx val="0"/>
          <c:order val="0"/>
          <c:tx>
            <c:strRef>
              <c:f>Sheet3!$B$6:$B$7</c:f>
              <c:strCache>
                <c:ptCount val="1"/>
                <c:pt idx="0">
                  <c:v>often+always</c:v>
                </c:pt>
              </c:strCache>
            </c:strRef>
          </c:tx>
          <c:invertIfNegative val="0"/>
          <c:cat>
            <c:strRef>
              <c:f>Sheet3!$A$8:$A$29</c:f>
              <c:strCache>
                <c:ptCount val="20"/>
                <c:pt idx="0">
                  <c:v>people_trust</c:v>
                </c:pt>
                <c:pt idx="1">
                  <c:v>eat_drink</c:v>
                </c:pt>
                <c:pt idx="2">
                  <c:v>drink_located</c:v>
                </c:pt>
                <c:pt idx="3">
                  <c:v>people_care</c:v>
                </c:pt>
                <c:pt idx="4">
                  <c:v>avoid_out_drink</c:v>
                </c:pt>
                <c:pt idx="5">
                  <c:v>avoid_combining</c:v>
                </c:pt>
                <c:pt idx="6">
                  <c:v>home_friend</c:v>
                </c:pt>
                <c:pt idx="7">
                  <c:v>drink_slowly</c:v>
                </c:pt>
                <c:pt idx="8">
                  <c:v>exceed_drinks</c:v>
                </c:pt>
                <c:pt idx="9">
                  <c:v>designated_driver</c:v>
                </c:pt>
                <c:pt idx="10">
                  <c:v>refuse_car</c:v>
                </c:pt>
                <c:pt idx="11">
                  <c:v>avoid_games</c:v>
                </c:pt>
                <c:pt idx="12">
                  <c:v>avoid_mixing</c:v>
                </c:pt>
                <c:pt idx="13">
                  <c:v>avoid_pre_gaming</c:v>
                </c:pt>
                <c:pt idx="14">
                  <c:v>friend_enough</c:v>
                </c:pt>
                <c:pt idx="15">
                  <c:v>alternate_drinks</c:v>
                </c:pt>
                <c:pt idx="16">
                  <c:v>leave_preset_time</c:v>
                </c:pt>
                <c:pt idx="17">
                  <c:v>stop_preset_time</c:v>
                </c:pt>
                <c:pt idx="18">
                  <c:v>drink_water</c:v>
                </c:pt>
                <c:pt idx="19">
                  <c:v>put_ice</c:v>
                </c:pt>
              </c:strCache>
            </c:strRef>
          </c:cat>
          <c:val>
            <c:numRef>
              <c:f>Sheet3!$B$8:$B$29</c:f>
              <c:numCache>
                <c:formatCode>General</c:formatCode>
                <c:ptCount val="22"/>
                <c:pt idx="0">
                  <c:v>77.8</c:v>
                </c:pt>
                <c:pt idx="1">
                  <c:v>72.1</c:v>
                </c:pt>
                <c:pt idx="2">
                  <c:v>68.4</c:v>
                </c:pt>
                <c:pt idx="3">
                  <c:v>66.6</c:v>
                </c:pt>
                <c:pt idx="4">
                  <c:v>59.8</c:v>
                </c:pt>
                <c:pt idx="5">
                  <c:v>58.0</c:v>
                </c:pt>
                <c:pt idx="6">
                  <c:v>55.8</c:v>
                </c:pt>
                <c:pt idx="7">
                  <c:v>53.7</c:v>
                </c:pt>
                <c:pt idx="8">
                  <c:v>47.6</c:v>
                </c:pt>
                <c:pt idx="9">
                  <c:v>46.6</c:v>
                </c:pt>
                <c:pt idx="10">
                  <c:v>45.3</c:v>
                </c:pt>
                <c:pt idx="11">
                  <c:v>44.7</c:v>
                </c:pt>
                <c:pt idx="12">
                  <c:v>43.9</c:v>
                </c:pt>
                <c:pt idx="13">
                  <c:v>34.7</c:v>
                </c:pt>
                <c:pt idx="14">
                  <c:v>36.4</c:v>
                </c:pt>
                <c:pt idx="15">
                  <c:v>27.59999999999999</c:v>
                </c:pt>
                <c:pt idx="16">
                  <c:v>24.8</c:v>
                </c:pt>
                <c:pt idx="17">
                  <c:v>22.0</c:v>
                </c:pt>
                <c:pt idx="18">
                  <c:v>21.7</c:v>
                </c:pt>
                <c:pt idx="19">
                  <c:v>16.8</c:v>
                </c:pt>
              </c:numCache>
            </c:numRef>
          </c:val>
        </c:ser>
        <c:ser>
          <c:idx val="1"/>
          <c:order val="1"/>
          <c:tx>
            <c:strRef>
              <c:f>Sheet3!$C$6:$C$7</c:f>
              <c:strCache>
                <c:ptCount val="1"/>
                <c:pt idx="0">
                  <c:v>never+rarely+sometimes</c:v>
                </c:pt>
              </c:strCache>
            </c:strRef>
          </c:tx>
          <c:invertIfNegative val="0"/>
          <c:cat>
            <c:strRef>
              <c:f>Sheet3!$A$8:$A$29</c:f>
              <c:strCache>
                <c:ptCount val="20"/>
                <c:pt idx="0">
                  <c:v>people_trust</c:v>
                </c:pt>
                <c:pt idx="1">
                  <c:v>eat_drink</c:v>
                </c:pt>
                <c:pt idx="2">
                  <c:v>drink_located</c:v>
                </c:pt>
                <c:pt idx="3">
                  <c:v>people_care</c:v>
                </c:pt>
                <c:pt idx="4">
                  <c:v>avoid_out_drink</c:v>
                </c:pt>
                <c:pt idx="5">
                  <c:v>avoid_combining</c:v>
                </c:pt>
                <c:pt idx="6">
                  <c:v>home_friend</c:v>
                </c:pt>
                <c:pt idx="7">
                  <c:v>drink_slowly</c:v>
                </c:pt>
                <c:pt idx="8">
                  <c:v>exceed_drinks</c:v>
                </c:pt>
                <c:pt idx="9">
                  <c:v>designated_driver</c:v>
                </c:pt>
                <c:pt idx="10">
                  <c:v>refuse_car</c:v>
                </c:pt>
                <c:pt idx="11">
                  <c:v>avoid_games</c:v>
                </c:pt>
                <c:pt idx="12">
                  <c:v>avoid_mixing</c:v>
                </c:pt>
                <c:pt idx="13">
                  <c:v>avoid_pre_gaming</c:v>
                </c:pt>
                <c:pt idx="14">
                  <c:v>friend_enough</c:v>
                </c:pt>
                <c:pt idx="15">
                  <c:v>alternate_drinks</c:v>
                </c:pt>
                <c:pt idx="16">
                  <c:v>leave_preset_time</c:v>
                </c:pt>
                <c:pt idx="17">
                  <c:v>stop_preset_time</c:v>
                </c:pt>
                <c:pt idx="18">
                  <c:v>drink_water</c:v>
                </c:pt>
                <c:pt idx="19">
                  <c:v>put_ice</c:v>
                </c:pt>
              </c:strCache>
            </c:strRef>
          </c:cat>
          <c:val>
            <c:numRef>
              <c:f>Sheet3!$C$8:$C$29</c:f>
              <c:numCache>
                <c:formatCode>General</c:formatCode>
                <c:ptCount val="22"/>
                <c:pt idx="0">
                  <c:v>22.2</c:v>
                </c:pt>
                <c:pt idx="1">
                  <c:v>27.9</c:v>
                </c:pt>
                <c:pt idx="2">
                  <c:v>31.6</c:v>
                </c:pt>
                <c:pt idx="3">
                  <c:v>33.4</c:v>
                </c:pt>
                <c:pt idx="4">
                  <c:v>40.2</c:v>
                </c:pt>
                <c:pt idx="5">
                  <c:v>42.0</c:v>
                </c:pt>
                <c:pt idx="6">
                  <c:v>44.2</c:v>
                </c:pt>
                <c:pt idx="7">
                  <c:v>46.3</c:v>
                </c:pt>
                <c:pt idx="8">
                  <c:v>52.4</c:v>
                </c:pt>
                <c:pt idx="9">
                  <c:v>53.4</c:v>
                </c:pt>
                <c:pt idx="10">
                  <c:v>54.7</c:v>
                </c:pt>
                <c:pt idx="11">
                  <c:v>55.3</c:v>
                </c:pt>
                <c:pt idx="12">
                  <c:v>56.1</c:v>
                </c:pt>
                <c:pt idx="13">
                  <c:v>65.3</c:v>
                </c:pt>
                <c:pt idx="14">
                  <c:v>63.6</c:v>
                </c:pt>
                <c:pt idx="15">
                  <c:v>72.4</c:v>
                </c:pt>
                <c:pt idx="16">
                  <c:v>75.2</c:v>
                </c:pt>
                <c:pt idx="17">
                  <c:v>78.0</c:v>
                </c:pt>
                <c:pt idx="18">
                  <c:v>78.3</c:v>
                </c:pt>
                <c:pt idx="19">
                  <c:v>83.2</c:v>
                </c:pt>
              </c:numCache>
            </c:numRef>
          </c:val>
        </c:ser>
        <c:dLbls>
          <c:showLegendKey val="0"/>
          <c:showVal val="0"/>
          <c:showCatName val="0"/>
          <c:showSerName val="0"/>
          <c:showPercent val="0"/>
          <c:showBubbleSize val="0"/>
        </c:dLbls>
        <c:gapWidth val="150"/>
        <c:axId val="2133785912"/>
        <c:axId val="2133831384"/>
      </c:barChart>
      <c:catAx>
        <c:axId val="2133785912"/>
        <c:scaling>
          <c:orientation val="minMax"/>
        </c:scaling>
        <c:delete val="0"/>
        <c:axPos val="l"/>
        <c:numFmt formatCode="General" sourceLinked="0"/>
        <c:majorTickMark val="none"/>
        <c:minorTickMark val="none"/>
        <c:tickLblPos val="nextTo"/>
        <c:crossAx val="2133831384"/>
        <c:crosses val="autoZero"/>
        <c:auto val="1"/>
        <c:lblAlgn val="ctr"/>
        <c:lblOffset val="100"/>
        <c:noMultiLvlLbl val="0"/>
      </c:catAx>
      <c:valAx>
        <c:axId val="2133831384"/>
        <c:scaling>
          <c:orientation val="minMax"/>
        </c:scaling>
        <c:delete val="0"/>
        <c:axPos val="b"/>
        <c:majorGridlines/>
        <c:numFmt formatCode="General" sourceLinked="1"/>
        <c:majorTickMark val="none"/>
        <c:minorTickMark val="none"/>
        <c:tickLblPos val="nextTo"/>
        <c:crossAx val="2133785912"/>
        <c:crosses val="autoZero"/>
        <c:crossBetween val="between"/>
      </c:valAx>
    </c:plotArea>
    <c:legend>
      <c:legendPos val="r"/>
      <c:layout/>
      <c:overlay val="0"/>
    </c:legend>
    <c:plotVisOnly val="1"/>
    <c:dispBlanksAs val="gap"/>
    <c:showDLblsOverMax val="0"/>
  </c:chart>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manualLayout>
          <c:layoutTarget val="inner"/>
          <c:xMode val="edge"/>
          <c:yMode val="edge"/>
          <c:x val="0.11190761596028"/>
          <c:y val="0.0316381287934375"/>
          <c:w val="0.870468088050174"/>
          <c:h val="0.906675760153473"/>
        </c:manualLayout>
      </c:layout>
      <c:barChart>
        <c:barDir val="bar"/>
        <c:grouping val="stacked"/>
        <c:varyColors val="0"/>
        <c:ser>
          <c:idx val="0"/>
          <c:order val="0"/>
          <c:tx>
            <c:strRef>
              <c:f>Sheet4!$B$8</c:f>
              <c:strCache>
                <c:ptCount val="1"/>
                <c:pt idx="0">
                  <c:v>never</c:v>
                </c:pt>
              </c:strCache>
            </c:strRef>
          </c:tx>
          <c:invertIfNegative val="0"/>
          <c:cat>
            <c:strRef>
              <c:f>Sheet4!$A$9:$A$25</c:f>
              <c:strCache>
                <c:ptCount val="17"/>
                <c:pt idx="0">
                  <c:v>vomit</c:v>
                </c:pt>
                <c:pt idx="1">
                  <c:v>not_remember</c:v>
                </c:pt>
                <c:pt idx="2">
                  <c:v>harm</c:v>
                </c:pt>
                <c:pt idx="3">
                  <c:v>damaged_property</c:v>
                </c:pt>
                <c:pt idx="4">
                  <c:v>unprotected_sex</c:v>
                </c:pt>
                <c:pt idx="5">
                  <c:v>citation</c:v>
                </c:pt>
                <c:pt idx="6">
                  <c:v>citation_other</c:v>
                </c:pt>
                <c:pt idx="7">
                  <c:v>regretted_sex</c:v>
                </c:pt>
                <c:pt idx="8">
                  <c:v>coerced_sex</c:v>
                </c:pt>
                <c:pt idx="9">
                  <c:v>conflict</c:v>
                </c:pt>
                <c:pt idx="10">
                  <c:v>late</c:v>
                </c:pt>
                <c:pt idx="11">
                  <c:v>ashemed</c:v>
                </c:pt>
                <c:pt idx="12">
                  <c:v>regretted_control</c:v>
                </c:pt>
                <c:pt idx="13">
                  <c:v>hospital</c:v>
                </c:pt>
                <c:pt idx="14">
                  <c:v>robbed</c:v>
                </c:pt>
                <c:pt idx="15">
                  <c:v>accident</c:v>
                </c:pt>
                <c:pt idx="16">
                  <c:v>harass_abuse</c:v>
                </c:pt>
              </c:strCache>
            </c:strRef>
          </c:cat>
          <c:val>
            <c:numRef>
              <c:f>Sheet4!$B$9:$B$25</c:f>
              <c:numCache>
                <c:formatCode>General</c:formatCode>
                <c:ptCount val="17"/>
                <c:pt idx="0">
                  <c:v>47.9</c:v>
                </c:pt>
                <c:pt idx="1">
                  <c:v>61.2</c:v>
                </c:pt>
                <c:pt idx="2">
                  <c:v>88.1</c:v>
                </c:pt>
                <c:pt idx="3">
                  <c:v>86.0</c:v>
                </c:pt>
                <c:pt idx="4">
                  <c:v>75.1</c:v>
                </c:pt>
                <c:pt idx="5">
                  <c:v>92.6</c:v>
                </c:pt>
                <c:pt idx="6">
                  <c:v>98.0</c:v>
                </c:pt>
                <c:pt idx="7">
                  <c:v>89.3</c:v>
                </c:pt>
                <c:pt idx="8">
                  <c:v>88.9</c:v>
                </c:pt>
                <c:pt idx="9">
                  <c:v>79.2</c:v>
                </c:pt>
                <c:pt idx="10">
                  <c:v>66.4</c:v>
                </c:pt>
                <c:pt idx="11">
                  <c:v>65.0</c:v>
                </c:pt>
                <c:pt idx="12">
                  <c:v>72.6</c:v>
                </c:pt>
                <c:pt idx="13">
                  <c:v>96.0</c:v>
                </c:pt>
                <c:pt idx="14">
                  <c:v>92.0</c:v>
                </c:pt>
                <c:pt idx="15">
                  <c:v>94.3</c:v>
                </c:pt>
                <c:pt idx="16">
                  <c:v>90.5</c:v>
                </c:pt>
              </c:numCache>
            </c:numRef>
          </c:val>
        </c:ser>
        <c:ser>
          <c:idx val="1"/>
          <c:order val="1"/>
          <c:tx>
            <c:strRef>
              <c:f>Sheet4!$C$8</c:f>
              <c:strCache>
                <c:ptCount val="1"/>
                <c:pt idx="0">
                  <c:v>once </c:v>
                </c:pt>
              </c:strCache>
            </c:strRef>
          </c:tx>
          <c:invertIfNegative val="0"/>
          <c:cat>
            <c:strRef>
              <c:f>Sheet4!$A$9:$A$25</c:f>
              <c:strCache>
                <c:ptCount val="17"/>
                <c:pt idx="0">
                  <c:v>vomit</c:v>
                </c:pt>
                <c:pt idx="1">
                  <c:v>not_remember</c:v>
                </c:pt>
                <c:pt idx="2">
                  <c:v>harm</c:v>
                </c:pt>
                <c:pt idx="3">
                  <c:v>damaged_property</c:v>
                </c:pt>
                <c:pt idx="4">
                  <c:v>unprotected_sex</c:v>
                </c:pt>
                <c:pt idx="5">
                  <c:v>citation</c:v>
                </c:pt>
                <c:pt idx="6">
                  <c:v>citation_other</c:v>
                </c:pt>
                <c:pt idx="7">
                  <c:v>regretted_sex</c:v>
                </c:pt>
                <c:pt idx="8">
                  <c:v>coerced_sex</c:v>
                </c:pt>
                <c:pt idx="9">
                  <c:v>conflict</c:v>
                </c:pt>
                <c:pt idx="10">
                  <c:v>late</c:v>
                </c:pt>
                <c:pt idx="11">
                  <c:v>ashemed</c:v>
                </c:pt>
                <c:pt idx="12">
                  <c:v>regretted_control</c:v>
                </c:pt>
                <c:pt idx="13">
                  <c:v>hospital</c:v>
                </c:pt>
                <c:pt idx="14">
                  <c:v>robbed</c:v>
                </c:pt>
                <c:pt idx="15">
                  <c:v>accident</c:v>
                </c:pt>
                <c:pt idx="16">
                  <c:v>harass_abuse</c:v>
                </c:pt>
              </c:strCache>
            </c:strRef>
          </c:cat>
          <c:val>
            <c:numRef>
              <c:f>Sheet4!$C$9:$C$25</c:f>
              <c:numCache>
                <c:formatCode>General</c:formatCode>
                <c:ptCount val="17"/>
                <c:pt idx="0">
                  <c:v>32.3</c:v>
                </c:pt>
                <c:pt idx="1">
                  <c:v>19.0</c:v>
                </c:pt>
                <c:pt idx="2">
                  <c:v>9.9</c:v>
                </c:pt>
                <c:pt idx="3">
                  <c:v>9.3</c:v>
                </c:pt>
                <c:pt idx="4">
                  <c:v>13.7</c:v>
                </c:pt>
                <c:pt idx="5">
                  <c:v>6.5</c:v>
                </c:pt>
                <c:pt idx="6">
                  <c:v>1.8</c:v>
                </c:pt>
                <c:pt idx="7">
                  <c:v>8.6</c:v>
                </c:pt>
                <c:pt idx="8">
                  <c:v>8.0</c:v>
                </c:pt>
                <c:pt idx="9">
                  <c:v>15.8</c:v>
                </c:pt>
                <c:pt idx="10">
                  <c:v>17.6</c:v>
                </c:pt>
                <c:pt idx="11">
                  <c:v>21.6</c:v>
                </c:pt>
                <c:pt idx="12">
                  <c:v>18.9</c:v>
                </c:pt>
                <c:pt idx="13">
                  <c:v>3.5</c:v>
                </c:pt>
                <c:pt idx="14">
                  <c:v>7.6</c:v>
                </c:pt>
                <c:pt idx="15">
                  <c:v>5.4</c:v>
                </c:pt>
                <c:pt idx="16">
                  <c:v>7.3</c:v>
                </c:pt>
              </c:numCache>
            </c:numRef>
          </c:val>
        </c:ser>
        <c:ser>
          <c:idx val="2"/>
          <c:order val="2"/>
          <c:tx>
            <c:strRef>
              <c:f>Sheet4!$D$8</c:f>
              <c:strCache>
                <c:ptCount val="1"/>
                <c:pt idx="0">
                  <c:v>more than once</c:v>
                </c:pt>
              </c:strCache>
            </c:strRef>
          </c:tx>
          <c:invertIfNegative val="0"/>
          <c:cat>
            <c:strRef>
              <c:f>Sheet4!$A$9:$A$25</c:f>
              <c:strCache>
                <c:ptCount val="17"/>
                <c:pt idx="0">
                  <c:v>vomit</c:v>
                </c:pt>
                <c:pt idx="1">
                  <c:v>not_remember</c:v>
                </c:pt>
                <c:pt idx="2">
                  <c:v>harm</c:v>
                </c:pt>
                <c:pt idx="3">
                  <c:v>damaged_property</c:v>
                </c:pt>
                <c:pt idx="4">
                  <c:v>unprotected_sex</c:v>
                </c:pt>
                <c:pt idx="5">
                  <c:v>citation</c:v>
                </c:pt>
                <c:pt idx="6">
                  <c:v>citation_other</c:v>
                </c:pt>
                <c:pt idx="7">
                  <c:v>regretted_sex</c:v>
                </c:pt>
                <c:pt idx="8">
                  <c:v>coerced_sex</c:v>
                </c:pt>
                <c:pt idx="9">
                  <c:v>conflict</c:v>
                </c:pt>
                <c:pt idx="10">
                  <c:v>late</c:v>
                </c:pt>
                <c:pt idx="11">
                  <c:v>ashemed</c:v>
                </c:pt>
                <c:pt idx="12">
                  <c:v>regretted_control</c:v>
                </c:pt>
                <c:pt idx="13">
                  <c:v>hospital</c:v>
                </c:pt>
                <c:pt idx="14">
                  <c:v>robbed</c:v>
                </c:pt>
                <c:pt idx="15">
                  <c:v>accident</c:v>
                </c:pt>
                <c:pt idx="16">
                  <c:v>harass_abuse</c:v>
                </c:pt>
              </c:strCache>
            </c:strRef>
          </c:cat>
          <c:val>
            <c:numRef>
              <c:f>Sheet4!$D$9:$D$25</c:f>
              <c:numCache>
                <c:formatCode>General</c:formatCode>
                <c:ptCount val="17"/>
                <c:pt idx="0">
                  <c:v>19.80000000000001</c:v>
                </c:pt>
                <c:pt idx="1">
                  <c:v>19.8</c:v>
                </c:pt>
                <c:pt idx="2">
                  <c:v>2.0</c:v>
                </c:pt>
                <c:pt idx="3">
                  <c:v>4.700000000000003</c:v>
                </c:pt>
                <c:pt idx="4">
                  <c:v>11.2</c:v>
                </c:pt>
                <c:pt idx="5">
                  <c:v>0.900000000000006</c:v>
                </c:pt>
                <c:pt idx="6">
                  <c:v>0.200000000000003</c:v>
                </c:pt>
                <c:pt idx="7">
                  <c:v>2.100000000000009</c:v>
                </c:pt>
                <c:pt idx="8">
                  <c:v>3.099999999999994</c:v>
                </c:pt>
                <c:pt idx="9">
                  <c:v>5.0</c:v>
                </c:pt>
                <c:pt idx="10">
                  <c:v>16.0</c:v>
                </c:pt>
                <c:pt idx="11">
                  <c:v>13.40000000000001</c:v>
                </c:pt>
                <c:pt idx="12">
                  <c:v>8.5</c:v>
                </c:pt>
                <c:pt idx="13">
                  <c:v>0.5</c:v>
                </c:pt>
                <c:pt idx="14">
                  <c:v>0.400000000000006</c:v>
                </c:pt>
                <c:pt idx="15">
                  <c:v>0.299999999999997</c:v>
                </c:pt>
                <c:pt idx="16">
                  <c:v>2.200000000000003</c:v>
                </c:pt>
              </c:numCache>
            </c:numRef>
          </c:val>
        </c:ser>
        <c:dLbls>
          <c:showLegendKey val="0"/>
          <c:showVal val="0"/>
          <c:showCatName val="0"/>
          <c:showSerName val="0"/>
          <c:showPercent val="0"/>
          <c:showBubbleSize val="0"/>
        </c:dLbls>
        <c:gapWidth val="150"/>
        <c:overlap val="100"/>
        <c:axId val="-2139276296"/>
        <c:axId val="-2127163656"/>
      </c:barChart>
      <c:catAx>
        <c:axId val="-2139276296"/>
        <c:scaling>
          <c:orientation val="minMax"/>
        </c:scaling>
        <c:delete val="0"/>
        <c:axPos val="l"/>
        <c:numFmt formatCode="General" sourceLinked="0"/>
        <c:majorTickMark val="out"/>
        <c:minorTickMark val="none"/>
        <c:tickLblPos val="nextTo"/>
        <c:crossAx val="-2127163656"/>
        <c:crosses val="autoZero"/>
        <c:auto val="1"/>
        <c:lblAlgn val="ctr"/>
        <c:lblOffset val="100"/>
        <c:noMultiLvlLbl val="0"/>
      </c:catAx>
      <c:valAx>
        <c:axId val="-2127163656"/>
        <c:scaling>
          <c:orientation val="minMax"/>
        </c:scaling>
        <c:delete val="0"/>
        <c:axPos val="b"/>
        <c:majorGridlines/>
        <c:numFmt formatCode="General" sourceLinked="1"/>
        <c:majorTickMark val="out"/>
        <c:minorTickMark val="none"/>
        <c:tickLblPos val="nextTo"/>
        <c:crossAx val="-2139276296"/>
        <c:crosses val="autoZero"/>
        <c:crossBetween val="between"/>
      </c:valAx>
    </c:plotArea>
    <c:legend>
      <c:legendPos val="r"/>
      <c:layout/>
      <c:overlay val="0"/>
    </c:legend>
    <c:plotVisOnly val="1"/>
    <c:dispBlanksAs val="gap"/>
    <c:showDLblsOverMax val="0"/>
  </c:chart>
  <c:externalData r:id="rId1">
    <c:autoUpdate val="0"/>
  </c:externalData>
</c:chartSpace>
</file>

<file path=ppt/drawings/drawing1.xml><?xml version="1.0" encoding="utf-8"?>
<c:userShapes xmlns:c="http://schemas.openxmlformats.org/drawingml/2006/chart">
  <cdr:relSizeAnchor xmlns:cdr="http://schemas.openxmlformats.org/drawingml/2006/chartDrawing">
    <cdr:from>
      <cdr:x>0.41222</cdr:x>
      <cdr:y>0.16888</cdr:y>
    </cdr:from>
    <cdr:to>
      <cdr:x>0.45024</cdr:x>
      <cdr:y>0.24693</cdr:y>
    </cdr:to>
    <cdr:sp macro="" textlink="">
      <cdr:nvSpPr>
        <cdr:cNvPr id="2" name="Rectangle 1"/>
        <cdr:cNvSpPr/>
      </cdr:nvSpPr>
      <cdr:spPr>
        <a:xfrm xmlns:a="http://schemas.openxmlformats.org/drawingml/2006/main">
          <a:off x="4504902" y="799081"/>
          <a:ext cx="415498" cy="369332"/>
        </a:xfrm>
        <a:prstGeom xmlns:a="http://schemas.openxmlformats.org/drawingml/2006/main" prst="rect">
          <a:avLst/>
        </a:prstGeom>
      </cdr:spPr>
      <cdr:txBody>
        <a:bodyPr xmlns:a="http://schemas.openxmlformats.org/drawingml/2006/main" wrap="none">
          <a:spAutoFit/>
        </a:bodyPr>
        <a:lstStyle xmlns:a="http://schemas.openxmlformats.org/drawingml/2006/main">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pt-PT" b="1" dirty="0">
              <a:solidFill>
                <a:srgbClr val="FF0000"/>
              </a:solidFill>
              <a:latin typeface="Lucida Grande"/>
              <a:ea typeface="Lucida Grande"/>
              <a:cs typeface="Lucida Grande"/>
            </a:rPr>
            <a:t>♯</a:t>
          </a:r>
          <a:endParaRPr lang="pt-PT" b="1" dirty="0">
            <a:solidFill>
              <a:srgbClr val="FF0000"/>
            </a:solidFill>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Cabeçalh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t-PT"/>
          </a:p>
        </p:txBody>
      </p:sp>
      <p:sp>
        <p:nvSpPr>
          <p:cNvPr id="3" name="Marcador de Posição da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4CFBD56-BC5C-4578-B30A-A6D3733AA742}" type="datetimeFigureOut">
              <a:rPr lang="pt-PT" smtClean="0"/>
              <a:t>19/10/17</a:t>
            </a:fld>
            <a:endParaRPr lang="pt-PT"/>
          </a:p>
        </p:txBody>
      </p:sp>
      <p:sp>
        <p:nvSpPr>
          <p:cNvPr id="4" name="Marcador de Posição da Imagem do Diapositivo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pt-PT"/>
          </a:p>
        </p:txBody>
      </p:sp>
      <p:sp>
        <p:nvSpPr>
          <p:cNvPr id="5" name="Marcador de Posição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6" name="Marcador de Posição do Rodapé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t-PT"/>
          </a:p>
        </p:txBody>
      </p:sp>
      <p:sp>
        <p:nvSpPr>
          <p:cNvPr id="7" name="Marcador de Posição do Número do Diapositivo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AA36316-BED8-4981-885C-EE71C060F5CC}" type="slidenum">
              <a:rPr lang="pt-PT" smtClean="0"/>
              <a:t>‹#›</a:t>
            </a:fld>
            <a:endParaRPr lang="pt-PT"/>
          </a:p>
        </p:txBody>
      </p:sp>
    </p:spTree>
    <p:extLst>
      <p:ext uri="{BB962C8B-B14F-4D97-AF65-F5344CB8AC3E}">
        <p14:creationId xmlns:p14="http://schemas.microsoft.com/office/powerpoint/2010/main" val="5893947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Shape 127"/>
          <p:cNvSpPr>
            <a:spLocks noGrp="1" noRot="1" noChangeAspect="1"/>
          </p:cNvSpPr>
          <p:nvPr>
            <p:ph type="sldImg"/>
          </p:nvPr>
        </p:nvSpPr>
        <p:spPr>
          <a:prstGeom prst="rect">
            <a:avLst/>
          </a:prstGeom>
        </p:spPr>
        <p:txBody>
          <a:bodyPr/>
          <a:lstStyle/>
          <a:p>
            <a:endParaRPr/>
          </a:p>
        </p:txBody>
      </p:sp>
      <p:sp>
        <p:nvSpPr>
          <p:cNvPr id="128" name="Shape 128"/>
          <p:cNvSpPr>
            <a:spLocks noGrp="1"/>
          </p:cNvSpPr>
          <p:nvPr>
            <p:ph type="body" sz="quarter" idx="1"/>
          </p:nvPr>
        </p:nvSpPr>
        <p:spPr>
          <a:prstGeom prst="rect">
            <a:avLst/>
          </a:prstGeom>
        </p:spPr>
        <p:txBody>
          <a:bodyPr/>
          <a:lstStyle/>
          <a:p>
            <a:r>
              <a:rPr dirty="0"/>
              <a:t>Co-</a:t>
            </a:r>
            <a:r>
              <a:rPr dirty="0" smtClean="0"/>
              <a:t>financiad</a:t>
            </a:r>
            <a:r>
              <a:rPr lang="pt-PT" dirty="0" smtClean="0"/>
              <a:t>ed</a:t>
            </a:r>
            <a:r>
              <a:rPr dirty="0" smtClean="0"/>
              <a:t> </a:t>
            </a:r>
            <a:r>
              <a:rPr lang="pt-PT" dirty="0" err="1" smtClean="0"/>
              <a:t>by</a:t>
            </a:r>
            <a:r>
              <a:rPr dirty="0" smtClean="0"/>
              <a:t> </a:t>
            </a:r>
            <a:r>
              <a:rPr dirty="0"/>
              <a:t>European Health Program - CHAFEA</a:t>
            </a:r>
          </a:p>
          <a:p>
            <a:r>
              <a:rPr dirty="0"/>
              <a:t>2 </a:t>
            </a:r>
            <a:r>
              <a:rPr lang="pt-PT" dirty="0" err="1" smtClean="0"/>
              <a:t>years</a:t>
            </a:r>
            <a:r>
              <a:rPr lang="pt-PT" dirty="0" smtClean="0"/>
              <a:t> </a:t>
            </a:r>
            <a:r>
              <a:rPr lang="pt-PT" dirty="0" err="1" smtClean="0"/>
              <a:t>project</a:t>
            </a:r>
            <a:r>
              <a:rPr lang="pt-PT" dirty="0" smtClean="0"/>
              <a:t> </a:t>
            </a:r>
            <a:r>
              <a:rPr dirty="0" smtClean="0"/>
              <a:t>(Ma</a:t>
            </a:r>
            <a:r>
              <a:rPr lang="pt-PT" dirty="0" smtClean="0"/>
              <a:t>y</a:t>
            </a:r>
            <a:r>
              <a:rPr lang="pt-PT" baseline="0" dirty="0" smtClean="0"/>
              <a:t> </a:t>
            </a:r>
            <a:r>
              <a:rPr dirty="0" smtClean="0"/>
              <a:t>2016</a:t>
            </a:r>
            <a:r>
              <a:rPr dirty="0"/>
              <a:t>-</a:t>
            </a:r>
            <a:r>
              <a:rPr dirty="0" smtClean="0"/>
              <a:t>Ma</a:t>
            </a:r>
            <a:r>
              <a:rPr lang="pt-PT" dirty="0" smtClean="0"/>
              <a:t>y</a:t>
            </a:r>
            <a:r>
              <a:rPr lang="pt-PT" baseline="0" dirty="0" smtClean="0"/>
              <a:t> </a:t>
            </a:r>
            <a:r>
              <a:rPr dirty="0" smtClean="0"/>
              <a:t>2018</a:t>
            </a:r>
            <a:r>
              <a:rPr dirty="0"/>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93AA167A-74B0-A24E-9A72-F2664EEA44F3}" type="slidenum">
              <a:rPr lang="pt-PT" smtClean="0"/>
              <a:t>13</a:t>
            </a:fld>
            <a:endParaRPr lang="pt-PT"/>
          </a:p>
        </p:txBody>
      </p:sp>
    </p:spTree>
    <p:extLst>
      <p:ext uri="{BB962C8B-B14F-4D97-AF65-F5344CB8AC3E}">
        <p14:creationId xmlns:p14="http://schemas.microsoft.com/office/powerpoint/2010/main" val="12281891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AA36316-BED8-4981-885C-EE71C060F5CC}" type="slidenum">
              <a:rPr lang="pt-PT" smtClean="0"/>
              <a:t>16</a:t>
            </a:fld>
            <a:endParaRPr lang="pt-PT"/>
          </a:p>
        </p:txBody>
      </p:sp>
    </p:spTree>
    <p:extLst>
      <p:ext uri="{BB962C8B-B14F-4D97-AF65-F5344CB8AC3E}">
        <p14:creationId xmlns:p14="http://schemas.microsoft.com/office/powerpoint/2010/main" val="15449799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93AA167A-74B0-A24E-9A72-F2664EEA44F3}" type="slidenum">
              <a:rPr lang="pt-PT" smtClean="0"/>
              <a:t>17</a:t>
            </a:fld>
            <a:endParaRPr lang="pt-PT"/>
          </a:p>
        </p:txBody>
      </p:sp>
    </p:spTree>
    <p:extLst>
      <p:ext uri="{BB962C8B-B14F-4D97-AF65-F5344CB8AC3E}">
        <p14:creationId xmlns:p14="http://schemas.microsoft.com/office/powerpoint/2010/main" val="16363869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93AA167A-74B0-A24E-9A72-F2664EEA44F3}" type="slidenum">
              <a:rPr lang="pt-PT" smtClean="0"/>
              <a:t>18</a:t>
            </a:fld>
            <a:endParaRPr lang="pt-PT"/>
          </a:p>
        </p:txBody>
      </p:sp>
    </p:spTree>
    <p:extLst>
      <p:ext uri="{BB962C8B-B14F-4D97-AF65-F5344CB8AC3E}">
        <p14:creationId xmlns:p14="http://schemas.microsoft.com/office/powerpoint/2010/main" val="2806042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dirty="0" err="1" smtClean="0"/>
              <a:t>Intensity</a:t>
            </a:r>
            <a:r>
              <a:rPr lang="pt-PT" dirty="0" smtClean="0"/>
              <a:t> </a:t>
            </a:r>
            <a:r>
              <a:rPr lang="pt-PT" dirty="0" err="1" smtClean="0"/>
              <a:t>of</a:t>
            </a:r>
            <a:r>
              <a:rPr lang="pt-PT" dirty="0" smtClean="0"/>
              <a:t> HED </a:t>
            </a:r>
            <a:r>
              <a:rPr lang="pt-PT" dirty="0" err="1" smtClean="0"/>
              <a:t>was</a:t>
            </a:r>
            <a:r>
              <a:rPr lang="pt-PT" dirty="0" smtClean="0"/>
              <a:t> </a:t>
            </a:r>
            <a:r>
              <a:rPr lang="pt-PT" dirty="0" err="1" smtClean="0"/>
              <a:t>assess</a:t>
            </a:r>
            <a:r>
              <a:rPr lang="pt-PT" dirty="0" smtClean="0"/>
              <a:t> </a:t>
            </a:r>
            <a:r>
              <a:rPr lang="pt-PT" dirty="0" err="1" smtClean="0"/>
              <a:t>concerning</a:t>
            </a:r>
            <a:r>
              <a:rPr lang="pt-PT" dirty="0" smtClean="0"/>
              <a:t> </a:t>
            </a:r>
            <a:r>
              <a:rPr lang="pt-PT" dirty="0" err="1" smtClean="0"/>
              <a:t>both</a:t>
            </a:r>
            <a:r>
              <a:rPr lang="pt-PT" dirty="0" smtClean="0"/>
              <a:t> </a:t>
            </a:r>
            <a:r>
              <a:rPr lang="pt-PT" dirty="0" err="1" smtClean="0"/>
              <a:t>the</a:t>
            </a:r>
            <a:r>
              <a:rPr lang="pt-PT" dirty="0" smtClean="0"/>
              <a:t> </a:t>
            </a:r>
            <a:r>
              <a:rPr lang="pt-PT" dirty="0" err="1" smtClean="0"/>
              <a:t>duration</a:t>
            </a:r>
            <a:r>
              <a:rPr lang="pt-PT" dirty="0" smtClean="0"/>
              <a:t> </a:t>
            </a:r>
            <a:r>
              <a:rPr lang="pt-PT" dirty="0" err="1" smtClean="0"/>
              <a:t>of</a:t>
            </a:r>
            <a:r>
              <a:rPr lang="pt-PT" dirty="0" smtClean="0"/>
              <a:t> HED </a:t>
            </a:r>
            <a:r>
              <a:rPr lang="pt-PT" dirty="0" err="1" smtClean="0"/>
              <a:t>and</a:t>
            </a:r>
            <a:r>
              <a:rPr lang="pt-PT" dirty="0" smtClean="0"/>
              <a:t> </a:t>
            </a:r>
            <a:r>
              <a:rPr lang="pt-PT" dirty="0" err="1" smtClean="0"/>
              <a:t>the</a:t>
            </a:r>
            <a:r>
              <a:rPr lang="pt-PT" dirty="0" smtClean="0"/>
              <a:t> </a:t>
            </a:r>
            <a:r>
              <a:rPr lang="pt-PT" dirty="0" err="1" smtClean="0"/>
              <a:t>quantity</a:t>
            </a:r>
            <a:r>
              <a:rPr lang="pt-PT" dirty="0" smtClean="0"/>
              <a:t> </a:t>
            </a:r>
            <a:r>
              <a:rPr lang="pt-PT" dirty="0" err="1" smtClean="0"/>
              <a:t>of</a:t>
            </a:r>
            <a:r>
              <a:rPr lang="pt-PT" dirty="0" smtClean="0"/>
              <a:t> drinks</a:t>
            </a:r>
            <a:r>
              <a:rPr lang="pt-PT" baseline="0" dirty="0" smtClean="0"/>
              <a:t> </a:t>
            </a:r>
            <a:r>
              <a:rPr lang="pt-PT" baseline="0" dirty="0" err="1" smtClean="0"/>
              <a:t>used</a:t>
            </a:r>
            <a:r>
              <a:rPr lang="pt-PT" baseline="0" dirty="0" smtClean="0"/>
              <a:t>.</a:t>
            </a:r>
          </a:p>
          <a:p>
            <a:endParaRPr lang="pt-PT" baseline="0" dirty="0" smtClean="0"/>
          </a:p>
          <a:p>
            <a:endParaRPr lang="pt-PT" baseline="0" dirty="0" smtClean="0"/>
          </a:p>
          <a:p>
            <a:endParaRPr lang="pt-PT" baseline="0" dirty="0" smtClean="0"/>
          </a:p>
          <a:p>
            <a:endParaRPr lang="pt-PT" baseline="0" dirty="0" smtClean="0"/>
          </a:p>
        </p:txBody>
      </p:sp>
      <p:sp>
        <p:nvSpPr>
          <p:cNvPr id="4" name="Marcador de Posição do Número do Diapositivo 3"/>
          <p:cNvSpPr>
            <a:spLocks noGrp="1"/>
          </p:cNvSpPr>
          <p:nvPr>
            <p:ph type="sldNum" sz="quarter" idx="10"/>
          </p:nvPr>
        </p:nvSpPr>
        <p:spPr/>
        <p:txBody>
          <a:bodyPr/>
          <a:lstStyle/>
          <a:p>
            <a:fld id="{93AA167A-74B0-A24E-9A72-F2664EEA44F3}" type="slidenum">
              <a:rPr lang="pt-PT" smtClean="0"/>
              <a:t>19</a:t>
            </a:fld>
            <a:endParaRPr lang="pt-PT"/>
          </a:p>
        </p:txBody>
      </p:sp>
    </p:spTree>
    <p:extLst>
      <p:ext uri="{BB962C8B-B14F-4D97-AF65-F5344CB8AC3E}">
        <p14:creationId xmlns:p14="http://schemas.microsoft.com/office/powerpoint/2010/main" val="20148022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dirty="0" err="1" smtClean="0"/>
              <a:t>Get</a:t>
            </a:r>
            <a:r>
              <a:rPr lang="pt-PT" baseline="0" dirty="0" smtClean="0"/>
              <a:t> out </a:t>
            </a:r>
            <a:r>
              <a:rPr lang="pt-PT" baseline="0" dirty="0" err="1" smtClean="0"/>
              <a:t>with</a:t>
            </a:r>
            <a:r>
              <a:rPr lang="pt-PT" baseline="0" dirty="0" smtClean="0"/>
              <a:t> </a:t>
            </a:r>
            <a:r>
              <a:rPr lang="pt-PT" baseline="0" dirty="0" err="1" smtClean="0"/>
              <a:t>people</a:t>
            </a:r>
            <a:r>
              <a:rPr lang="pt-PT" baseline="0" dirty="0" smtClean="0"/>
              <a:t> </a:t>
            </a:r>
            <a:r>
              <a:rPr lang="pt-PT" baseline="0" dirty="0" err="1" smtClean="0"/>
              <a:t>they</a:t>
            </a:r>
            <a:r>
              <a:rPr lang="pt-PT" baseline="0" dirty="0" smtClean="0"/>
              <a:t> </a:t>
            </a:r>
            <a:r>
              <a:rPr lang="pt-PT" baseline="0" dirty="0" err="1" smtClean="0"/>
              <a:t>know</a:t>
            </a:r>
            <a:r>
              <a:rPr lang="pt-PT" baseline="0" dirty="0" smtClean="0"/>
              <a:t> </a:t>
            </a:r>
            <a:r>
              <a:rPr lang="pt-PT" baseline="0" dirty="0" err="1" smtClean="0"/>
              <a:t>and</a:t>
            </a:r>
            <a:r>
              <a:rPr lang="pt-PT" baseline="0" dirty="0" smtClean="0"/>
              <a:t> trust (77,8 %)</a:t>
            </a:r>
            <a:r>
              <a:rPr lang="pt-PT" baseline="0" dirty="0" smtClean="0"/>
              <a:t>,</a:t>
            </a:r>
          </a:p>
          <a:p>
            <a:r>
              <a:rPr lang="pt-PT" baseline="0" dirty="0" smtClean="0"/>
              <a:t> </a:t>
            </a:r>
            <a:r>
              <a:rPr lang="pt-PT" baseline="0" dirty="0" err="1" smtClean="0"/>
              <a:t>eat</a:t>
            </a:r>
            <a:r>
              <a:rPr lang="pt-PT" baseline="0" dirty="0" smtClean="0"/>
              <a:t> </a:t>
            </a:r>
            <a:r>
              <a:rPr lang="pt-PT" baseline="0" dirty="0" err="1" smtClean="0"/>
              <a:t>before</a:t>
            </a:r>
            <a:r>
              <a:rPr lang="pt-PT" baseline="0" dirty="0" smtClean="0"/>
              <a:t> </a:t>
            </a:r>
            <a:r>
              <a:rPr lang="pt-PT" baseline="0" dirty="0" err="1" smtClean="0"/>
              <a:t>or</a:t>
            </a:r>
            <a:r>
              <a:rPr lang="pt-PT" baseline="0" dirty="0" smtClean="0"/>
              <a:t> </a:t>
            </a:r>
            <a:r>
              <a:rPr lang="pt-PT" baseline="0" dirty="0" err="1" smtClean="0"/>
              <a:t>during</a:t>
            </a:r>
            <a:r>
              <a:rPr lang="pt-PT" baseline="0" dirty="0" smtClean="0"/>
              <a:t> ( 72,1 %)</a:t>
            </a:r>
            <a:r>
              <a:rPr lang="pt-PT" baseline="0" dirty="0" smtClean="0"/>
              <a:t>,</a:t>
            </a:r>
          </a:p>
          <a:p>
            <a:r>
              <a:rPr lang="pt-PT" baseline="0" dirty="0" smtClean="0"/>
              <a:t> </a:t>
            </a:r>
            <a:r>
              <a:rPr lang="pt-PT" baseline="0" dirty="0" err="1" smtClean="0"/>
              <a:t>know</a:t>
            </a:r>
            <a:r>
              <a:rPr lang="pt-PT" baseline="0" dirty="0" smtClean="0"/>
              <a:t> </a:t>
            </a:r>
            <a:r>
              <a:rPr lang="pt-PT" baseline="0" dirty="0" err="1" smtClean="0"/>
              <a:t>the</a:t>
            </a:r>
            <a:r>
              <a:rPr lang="pt-PT" baseline="0" dirty="0" smtClean="0"/>
              <a:t> </a:t>
            </a:r>
            <a:r>
              <a:rPr lang="pt-PT" baseline="0" dirty="0" err="1" smtClean="0"/>
              <a:t>location</a:t>
            </a:r>
            <a:r>
              <a:rPr lang="pt-PT" baseline="0" dirty="0" smtClean="0"/>
              <a:t> </a:t>
            </a:r>
            <a:r>
              <a:rPr lang="pt-PT" baseline="0" dirty="0" err="1" smtClean="0"/>
              <a:t>of</a:t>
            </a:r>
            <a:r>
              <a:rPr lang="pt-PT" baseline="0" dirty="0" smtClean="0"/>
              <a:t> </a:t>
            </a:r>
            <a:r>
              <a:rPr lang="pt-PT" baseline="0" dirty="0" err="1" smtClean="0"/>
              <a:t>the</a:t>
            </a:r>
            <a:r>
              <a:rPr lang="pt-PT" baseline="0" dirty="0" smtClean="0"/>
              <a:t> drink </a:t>
            </a:r>
            <a:r>
              <a:rPr lang="pt-PT" baseline="0" dirty="0" err="1" smtClean="0"/>
              <a:t>all</a:t>
            </a:r>
            <a:r>
              <a:rPr lang="pt-PT" baseline="0" dirty="0" smtClean="0"/>
              <a:t> </a:t>
            </a:r>
            <a:r>
              <a:rPr lang="pt-PT" baseline="0" dirty="0" err="1" smtClean="0"/>
              <a:t>the</a:t>
            </a:r>
            <a:r>
              <a:rPr lang="pt-PT" baseline="0" dirty="0" smtClean="0"/>
              <a:t> time (68,4 %), </a:t>
            </a:r>
            <a:endParaRPr lang="pt-PT" baseline="0" dirty="0" smtClean="0"/>
          </a:p>
          <a:p>
            <a:r>
              <a:rPr lang="pt-PT" baseline="0" dirty="0" err="1" smtClean="0"/>
              <a:t>go</a:t>
            </a:r>
            <a:r>
              <a:rPr lang="pt-PT" baseline="0" dirty="0" smtClean="0"/>
              <a:t> </a:t>
            </a:r>
            <a:r>
              <a:rPr lang="pt-PT" baseline="0" dirty="0" smtClean="0"/>
              <a:t>out </a:t>
            </a:r>
            <a:r>
              <a:rPr lang="pt-PT" baseline="0" dirty="0" err="1" smtClean="0"/>
              <a:t>with</a:t>
            </a:r>
            <a:r>
              <a:rPr lang="pt-PT" baseline="0" dirty="0" smtClean="0"/>
              <a:t> </a:t>
            </a:r>
            <a:r>
              <a:rPr lang="pt-PT" baseline="0" dirty="0" err="1" smtClean="0"/>
              <a:t>people</a:t>
            </a:r>
            <a:r>
              <a:rPr lang="pt-PT" baseline="0" dirty="0" smtClean="0"/>
              <a:t> </a:t>
            </a:r>
            <a:r>
              <a:rPr lang="pt-PT" baseline="0" dirty="0" err="1" smtClean="0"/>
              <a:t>that</a:t>
            </a:r>
            <a:r>
              <a:rPr lang="pt-PT" baseline="0" dirty="0" smtClean="0"/>
              <a:t> can take </a:t>
            </a:r>
            <a:r>
              <a:rPr lang="pt-PT" baseline="0" dirty="0" err="1" smtClean="0"/>
              <a:t>care</a:t>
            </a:r>
            <a:r>
              <a:rPr lang="pt-PT" baseline="0" dirty="0" smtClean="0"/>
              <a:t> </a:t>
            </a:r>
            <a:r>
              <a:rPr lang="pt-PT" baseline="0" dirty="0" err="1" smtClean="0"/>
              <a:t>of</a:t>
            </a:r>
            <a:r>
              <a:rPr lang="pt-PT" baseline="0" dirty="0" smtClean="0"/>
              <a:t> (66,6 %), </a:t>
            </a:r>
            <a:endParaRPr lang="pt-PT" baseline="0" dirty="0" smtClean="0"/>
          </a:p>
          <a:p>
            <a:endParaRPr lang="pt-PT" baseline="0" dirty="0" smtClean="0"/>
          </a:p>
          <a:p>
            <a:pPr marL="171450" marR="0" lvl="2" indent="-171450" algn="l" defTabSz="914400" rtl="0" eaLnBrk="1" fontAlgn="auto" latinLnBrk="0" hangingPunct="1">
              <a:lnSpc>
                <a:spcPct val="100000"/>
              </a:lnSpc>
              <a:spcBef>
                <a:spcPts val="0"/>
              </a:spcBef>
              <a:spcAft>
                <a:spcPts val="0"/>
              </a:spcAft>
              <a:buClrTx/>
              <a:buSzTx/>
              <a:buFontTx/>
              <a:buChar char="-"/>
              <a:tabLst/>
              <a:defRPr/>
            </a:pPr>
            <a:r>
              <a:rPr lang="pt-PT" b="1" dirty="0" err="1" smtClean="0"/>
              <a:t>Women</a:t>
            </a:r>
            <a:r>
              <a:rPr lang="pt-PT" baseline="0" dirty="0" smtClean="0"/>
              <a:t> use more HR </a:t>
            </a:r>
            <a:r>
              <a:rPr lang="pt-PT" baseline="0" dirty="0" err="1" smtClean="0"/>
              <a:t>strategies</a:t>
            </a:r>
            <a:r>
              <a:rPr lang="pt-PT" baseline="0" dirty="0" smtClean="0"/>
              <a:t>: </a:t>
            </a:r>
            <a:r>
              <a:rPr lang="pt-PT" baseline="0" dirty="0" err="1" smtClean="0"/>
              <a:t>example</a:t>
            </a:r>
            <a:r>
              <a:rPr lang="pt-PT" baseline="0" dirty="0" smtClean="0"/>
              <a:t> : </a:t>
            </a:r>
            <a:r>
              <a:rPr lang="pt-PT" dirty="0" err="1" smtClean="0"/>
              <a:t>Go</a:t>
            </a:r>
            <a:r>
              <a:rPr lang="pt-PT" dirty="0" smtClean="0"/>
              <a:t> </a:t>
            </a:r>
            <a:r>
              <a:rPr lang="pt-PT" dirty="0" err="1" smtClean="0"/>
              <a:t>out</a:t>
            </a:r>
            <a:r>
              <a:rPr lang="pt-PT" dirty="0" smtClean="0"/>
              <a:t> </a:t>
            </a:r>
            <a:r>
              <a:rPr lang="pt-PT" dirty="0" err="1" smtClean="0"/>
              <a:t>with</a:t>
            </a:r>
            <a:r>
              <a:rPr lang="pt-PT" dirty="0" smtClean="0"/>
              <a:t> </a:t>
            </a:r>
            <a:r>
              <a:rPr lang="pt-PT" dirty="0" err="1" smtClean="0"/>
              <a:t>friends</a:t>
            </a:r>
            <a:r>
              <a:rPr lang="pt-PT" dirty="0" smtClean="0"/>
              <a:t>; </a:t>
            </a:r>
            <a:r>
              <a:rPr lang="pt-PT" dirty="0" err="1" smtClean="0"/>
              <a:t>know</a:t>
            </a:r>
            <a:r>
              <a:rPr lang="pt-PT" dirty="0" smtClean="0"/>
              <a:t> </a:t>
            </a:r>
            <a:r>
              <a:rPr lang="pt-PT" dirty="0" err="1" smtClean="0"/>
              <a:t>the</a:t>
            </a:r>
            <a:r>
              <a:rPr lang="pt-PT" dirty="0" smtClean="0"/>
              <a:t> </a:t>
            </a:r>
            <a:r>
              <a:rPr lang="pt-PT" dirty="0" err="1" smtClean="0"/>
              <a:t>location</a:t>
            </a:r>
            <a:r>
              <a:rPr lang="pt-PT" dirty="0" smtClean="0"/>
              <a:t> </a:t>
            </a:r>
            <a:r>
              <a:rPr lang="pt-PT" dirty="0" err="1" smtClean="0"/>
              <a:t>of</a:t>
            </a:r>
            <a:r>
              <a:rPr lang="pt-PT" dirty="0" smtClean="0"/>
              <a:t> </a:t>
            </a:r>
            <a:r>
              <a:rPr lang="pt-PT" dirty="0" err="1" smtClean="0"/>
              <a:t>the</a:t>
            </a:r>
            <a:r>
              <a:rPr lang="pt-PT" dirty="0" smtClean="0"/>
              <a:t> drink; </a:t>
            </a:r>
            <a:r>
              <a:rPr lang="pt-PT" dirty="0" err="1" smtClean="0"/>
              <a:t>go</a:t>
            </a:r>
            <a:r>
              <a:rPr lang="pt-PT" dirty="0" smtClean="0"/>
              <a:t> </a:t>
            </a:r>
            <a:r>
              <a:rPr lang="pt-PT" dirty="0" err="1" smtClean="0"/>
              <a:t>out</a:t>
            </a:r>
            <a:r>
              <a:rPr lang="pt-PT" dirty="0" smtClean="0"/>
              <a:t> </a:t>
            </a:r>
            <a:r>
              <a:rPr lang="pt-PT" dirty="0" err="1" smtClean="0"/>
              <a:t>with</a:t>
            </a:r>
            <a:r>
              <a:rPr lang="pt-PT" dirty="0" smtClean="0"/>
              <a:t> </a:t>
            </a:r>
            <a:r>
              <a:rPr lang="pt-PT" dirty="0" err="1" smtClean="0"/>
              <a:t>people</a:t>
            </a:r>
            <a:r>
              <a:rPr lang="pt-PT" dirty="0" smtClean="0"/>
              <a:t> </a:t>
            </a:r>
            <a:r>
              <a:rPr lang="pt-PT" dirty="0" err="1" smtClean="0"/>
              <a:t>they</a:t>
            </a:r>
            <a:r>
              <a:rPr lang="pt-PT" dirty="0" smtClean="0"/>
              <a:t> </a:t>
            </a:r>
            <a:r>
              <a:rPr lang="pt-PT" dirty="0" err="1" smtClean="0"/>
              <a:t>trust</a:t>
            </a:r>
            <a:r>
              <a:rPr lang="pt-PT" dirty="0" smtClean="0"/>
              <a:t> </a:t>
            </a:r>
            <a:r>
              <a:rPr lang="pt-PT" dirty="0" err="1" smtClean="0"/>
              <a:t>and</a:t>
            </a:r>
            <a:r>
              <a:rPr lang="pt-PT" dirty="0" smtClean="0"/>
              <a:t> </a:t>
            </a:r>
            <a:r>
              <a:rPr lang="pt-PT" dirty="0" err="1" smtClean="0"/>
              <a:t>care</a:t>
            </a:r>
            <a:r>
              <a:rPr lang="pt-PT" dirty="0" smtClean="0"/>
              <a:t> </a:t>
            </a:r>
            <a:r>
              <a:rPr lang="pt-PT" dirty="0" err="1" smtClean="0"/>
              <a:t>take</a:t>
            </a:r>
            <a:r>
              <a:rPr lang="pt-PT" dirty="0" smtClean="0"/>
              <a:t> </a:t>
            </a:r>
            <a:r>
              <a:rPr lang="pt-PT" dirty="0" err="1" smtClean="0"/>
              <a:t>care</a:t>
            </a:r>
            <a:r>
              <a:rPr lang="pt-PT" dirty="0" smtClean="0"/>
              <a:t> </a:t>
            </a:r>
            <a:r>
              <a:rPr lang="pt-PT" dirty="0" err="1" smtClean="0"/>
              <a:t>of</a:t>
            </a:r>
            <a:r>
              <a:rPr lang="pt-PT" dirty="0" smtClean="0"/>
              <a:t> </a:t>
            </a:r>
            <a:r>
              <a:rPr lang="pt-PT" dirty="0" err="1" smtClean="0"/>
              <a:t>them</a:t>
            </a:r>
            <a:r>
              <a:rPr lang="pt-PT" dirty="0" smtClean="0"/>
              <a:t>; </a:t>
            </a:r>
            <a:r>
              <a:rPr lang="pt-PT" dirty="0" err="1" smtClean="0"/>
              <a:t>avoid</a:t>
            </a:r>
            <a:r>
              <a:rPr lang="pt-PT" dirty="0" smtClean="0"/>
              <a:t> </a:t>
            </a:r>
            <a:r>
              <a:rPr lang="pt-PT" dirty="0" err="1" smtClean="0"/>
              <a:t>mix</a:t>
            </a:r>
            <a:r>
              <a:rPr lang="pt-PT" dirty="0" smtClean="0"/>
              <a:t> </a:t>
            </a:r>
            <a:r>
              <a:rPr lang="pt-PT" dirty="0" err="1" smtClean="0"/>
              <a:t>alcohol</a:t>
            </a:r>
            <a:r>
              <a:rPr lang="pt-PT" dirty="0" smtClean="0"/>
              <a:t> </a:t>
            </a:r>
            <a:r>
              <a:rPr lang="pt-PT" dirty="0" err="1" smtClean="0"/>
              <a:t>and</a:t>
            </a:r>
            <a:r>
              <a:rPr lang="pt-PT" dirty="0" smtClean="0"/>
              <a:t> cannabis; </a:t>
            </a:r>
            <a:r>
              <a:rPr lang="pt-PT" dirty="0" err="1" smtClean="0"/>
              <a:t>not</a:t>
            </a:r>
            <a:r>
              <a:rPr lang="pt-PT" dirty="0" smtClean="0"/>
              <a:t> </a:t>
            </a:r>
            <a:r>
              <a:rPr lang="pt-PT" dirty="0" err="1" smtClean="0"/>
              <a:t>exceed</a:t>
            </a:r>
            <a:r>
              <a:rPr lang="pt-PT" dirty="0" smtClean="0"/>
              <a:t> a </a:t>
            </a:r>
            <a:r>
              <a:rPr lang="pt-PT" dirty="0" err="1" smtClean="0"/>
              <a:t>number</a:t>
            </a:r>
            <a:r>
              <a:rPr lang="pt-PT" dirty="0" smtClean="0"/>
              <a:t> </a:t>
            </a:r>
            <a:r>
              <a:rPr lang="pt-PT" dirty="0" err="1" smtClean="0"/>
              <a:t>of</a:t>
            </a:r>
            <a:r>
              <a:rPr lang="pt-PT" dirty="0" smtClean="0"/>
              <a:t> drinks; </a:t>
            </a:r>
            <a:r>
              <a:rPr lang="pt-PT" dirty="0" err="1" smtClean="0"/>
              <a:t>alternate</a:t>
            </a:r>
            <a:r>
              <a:rPr lang="pt-PT" dirty="0" smtClean="0"/>
              <a:t> </a:t>
            </a:r>
            <a:r>
              <a:rPr lang="pt-PT" dirty="0" err="1" smtClean="0"/>
              <a:t>alcohol</a:t>
            </a:r>
            <a:r>
              <a:rPr lang="pt-PT" dirty="0" smtClean="0"/>
              <a:t> </a:t>
            </a:r>
            <a:r>
              <a:rPr lang="pt-PT" dirty="0" err="1" smtClean="0"/>
              <a:t>and</a:t>
            </a:r>
            <a:r>
              <a:rPr lang="pt-PT" dirty="0" smtClean="0"/>
              <a:t> non-</a:t>
            </a:r>
            <a:r>
              <a:rPr lang="pt-PT" dirty="0" err="1" smtClean="0"/>
              <a:t>alcohol</a:t>
            </a:r>
            <a:r>
              <a:rPr lang="pt-PT" dirty="0" smtClean="0"/>
              <a:t> drinks; </a:t>
            </a:r>
            <a:r>
              <a:rPr lang="pt-PT" dirty="0" err="1" smtClean="0"/>
              <a:t>have</a:t>
            </a:r>
            <a:r>
              <a:rPr lang="pt-PT" dirty="0" smtClean="0"/>
              <a:t> a </a:t>
            </a:r>
            <a:r>
              <a:rPr lang="pt-PT" dirty="0" err="1" smtClean="0"/>
              <a:t>friend</a:t>
            </a:r>
            <a:r>
              <a:rPr lang="pt-PT" dirty="0" smtClean="0"/>
              <a:t> to </a:t>
            </a:r>
            <a:r>
              <a:rPr lang="pt-PT" dirty="0" err="1" smtClean="0"/>
              <a:t>tell</a:t>
            </a:r>
            <a:r>
              <a:rPr lang="pt-PT" dirty="0" smtClean="0"/>
              <a:t> </a:t>
            </a:r>
            <a:r>
              <a:rPr lang="pt-PT" dirty="0" err="1" smtClean="0"/>
              <a:t>when</a:t>
            </a:r>
            <a:r>
              <a:rPr lang="pt-PT" dirty="0" smtClean="0"/>
              <a:t> </a:t>
            </a:r>
            <a:r>
              <a:rPr lang="pt-PT" dirty="0" err="1" smtClean="0"/>
              <a:t>they</a:t>
            </a:r>
            <a:r>
              <a:rPr lang="pt-PT" dirty="0" smtClean="0"/>
              <a:t> </a:t>
            </a:r>
            <a:r>
              <a:rPr lang="pt-PT" dirty="0" err="1" smtClean="0"/>
              <a:t>drunk</a:t>
            </a:r>
            <a:r>
              <a:rPr lang="pt-PT" dirty="0" smtClean="0"/>
              <a:t> </a:t>
            </a:r>
            <a:r>
              <a:rPr lang="pt-PT" dirty="0" err="1" smtClean="0"/>
              <a:t>enough</a:t>
            </a:r>
            <a:r>
              <a:rPr lang="pt-PT" dirty="0" smtClean="0"/>
              <a:t>; </a:t>
            </a:r>
            <a:r>
              <a:rPr lang="pt-PT" dirty="0" err="1" smtClean="0"/>
              <a:t>avoid</a:t>
            </a:r>
            <a:r>
              <a:rPr lang="pt-PT" dirty="0" smtClean="0"/>
              <a:t> </a:t>
            </a:r>
            <a:r>
              <a:rPr lang="pt-PT" dirty="0" err="1" smtClean="0"/>
              <a:t>drinking</a:t>
            </a:r>
            <a:r>
              <a:rPr lang="pt-PT" dirty="0" smtClean="0"/>
              <a:t> games; </a:t>
            </a:r>
            <a:r>
              <a:rPr lang="pt-PT" dirty="0" err="1" smtClean="0"/>
              <a:t>avoid</a:t>
            </a:r>
            <a:r>
              <a:rPr lang="pt-PT" dirty="0" smtClean="0"/>
              <a:t> </a:t>
            </a:r>
            <a:r>
              <a:rPr lang="pt-PT" dirty="0" err="1" smtClean="0"/>
              <a:t>mix</a:t>
            </a:r>
            <a:r>
              <a:rPr lang="pt-PT" dirty="0" smtClean="0"/>
              <a:t> </a:t>
            </a:r>
            <a:r>
              <a:rPr lang="pt-PT" dirty="0" err="1" smtClean="0"/>
              <a:t>alcohol</a:t>
            </a:r>
            <a:r>
              <a:rPr lang="pt-PT" dirty="0" smtClean="0"/>
              <a:t> </a:t>
            </a:r>
            <a:r>
              <a:rPr lang="pt-PT" dirty="0" err="1" smtClean="0"/>
              <a:t>beverages</a:t>
            </a:r>
            <a:r>
              <a:rPr lang="pt-PT" dirty="0" smtClean="0"/>
              <a:t>; drink </a:t>
            </a:r>
            <a:r>
              <a:rPr lang="pt-PT" dirty="0" err="1" smtClean="0"/>
              <a:t>slowly</a:t>
            </a:r>
            <a:r>
              <a:rPr lang="pt-PT" dirty="0" smtClean="0"/>
              <a:t>; </a:t>
            </a:r>
            <a:r>
              <a:rPr lang="pt-PT" dirty="0" err="1" smtClean="0"/>
              <a:t>avoid</a:t>
            </a:r>
            <a:r>
              <a:rPr lang="pt-PT" dirty="0" smtClean="0"/>
              <a:t> drink </a:t>
            </a:r>
            <a:r>
              <a:rPr lang="pt-PT" dirty="0" err="1" smtClean="0"/>
              <a:t>at</a:t>
            </a:r>
            <a:r>
              <a:rPr lang="pt-PT" dirty="0" smtClean="0"/>
              <a:t> </a:t>
            </a:r>
            <a:r>
              <a:rPr lang="pt-PT" dirty="0" err="1" smtClean="0"/>
              <a:t>someone</a:t>
            </a:r>
            <a:r>
              <a:rPr lang="pt-PT" dirty="0" smtClean="0"/>
              <a:t> </a:t>
            </a:r>
            <a:r>
              <a:rPr lang="pt-PT" dirty="0" err="1" smtClean="0"/>
              <a:t>else’s</a:t>
            </a:r>
            <a:r>
              <a:rPr lang="pt-PT" dirty="0" smtClean="0"/>
              <a:t> </a:t>
            </a:r>
            <a:r>
              <a:rPr lang="pt-PT" dirty="0" err="1" smtClean="0"/>
              <a:t>rithm</a:t>
            </a:r>
            <a:r>
              <a:rPr lang="pt-PT" dirty="0" smtClean="0">
                <a:solidFill>
                  <a:schemeClr val="bg1">
                    <a:lumMod val="85000"/>
                  </a:schemeClr>
                </a:solidFill>
              </a:rPr>
              <a:t>; </a:t>
            </a:r>
            <a:r>
              <a:rPr lang="pt-PT" dirty="0" err="1" smtClean="0">
                <a:solidFill>
                  <a:schemeClr val="bg1">
                    <a:lumMod val="85000"/>
                  </a:schemeClr>
                </a:solidFill>
              </a:rPr>
              <a:t>avoid</a:t>
            </a:r>
            <a:r>
              <a:rPr lang="pt-PT" dirty="0" smtClean="0">
                <a:solidFill>
                  <a:schemeClr val="bg1">
                    <a:lumMod val="85000"/>
                  </a:schemeClr>
                </a:solidFill>
              </a:rPr>
              <a:t> </a:t>
            </a:r>
            <a:r>
              <a:rPr lang="pt-PT" dirty="0" err="1" smtClean="0">
                <a:solidFill>
                  <a:schemeClr val="bg1">
                    <a:lumMod val="85000"/>
                  </a:schemeClr>
                </a:solidFill>
              </a:rPr>
              <a:t>pre-gamingDiffernet</a:t>
            </a:r>
            <a:r>
              <a:rPr lang="pt-PT" baseline="0" dirty="0" smtClean="0">
                <a:solidFill>
                  <a:schemeClr val="bg1">
                    <a:lumMod val="85000"/>
                  </a:schemeClr>
                </a:solidFill>
              </a:rPr>
              <a:t> </a:t>
            </a:r>
            <a:r>
              <a:rPr lang="pt-PT" baseline="0" dirty="0" err="1" smtClean="0">
                <a:solidFill>
                  <a:schemeClr val="bg1">
                    <a:lumMod val="85000"/>
                  </a:schemeClr>
                </a:solidFill>
              </a:rPr>
              <a:t>protection</a:t>
            </a:r>
            <a:r>
              <a:rPr lang="pt-PT" baseline="0" dirty="0" smtClean="0">
                <a:solidFill>
                  <a:schemeClr val="bg1">
                    <a:lumMod val="85000"/>
                  </a:schemeClr>
                </a:solidFill>
              </a:rPr>
              <a:t> </a:t>
            </a:r>
            <a:r>
              <a:rPr lang="pt-PT" baseline="0" dirty="0" err="1" smtClean="0">
                <a:solidFill>
                  <a:schemeClr val="bg1">
                    <a:lumMod val="85000"/>
                  </a:schemeClr>
                </a:solidFill>
              </a:rPr>
              <a:t>fators</a:t>
            </a:r>
            <a:r>
              <a:rPr lang="pt-PT" baseline="0" dirty="0" smtClean="0">
                <a:solidFill>
                  <a:schemeClr val="bg1">
                    <a:lumMod val="85000"/>
                  </a:schemeClr>
                </a:solidFill>
              </a:rPr>
              <a:t> </a:t>
            </a:r>
            <a:r>
              <a:rPr lang="pt-PT" baseline="0" dirty="0" err="1" smtClean="0">
                <a:solidFill>
                  <a:schemeClr val="bg1">
                    <a:lumMod val="85000"/>
                  </a:schemeClr>
                </a:solidFill>
              </a:rPr>
              <a:t>concerning</a:t>
            </a:r>
            <a:r>
              <a:rPr lang="pt-PT" baseline="0" dirty="0" smtClean="0">
                <a:solidFill>
                  <a:schemeClr val="bg1">
                    <a:lumMod val="85000"/>
                  </a:schemeClr>
                </a:solidFill>
              </a:rPr>
              <a:t> </a:t>
            </a:r>
            <a:r>
              <a:rPr lang="pt-PT" baseline="0" dirty="0" err="1" smtClean="0">
                <a:solidFill>
                  <a:schemeClr val="bg1">
                    <a:lumMod val="85000"/>
                  </a:schemeClr>
                </a:solidFill>
              </a:rPr>
              <a:t>the</a:t>
            </a:r>
            <a:r>
              <a:rPr lang="pt-PT" baseline="0" dirty="0" smtClean="0">
                <a:solidFill>
                  <a:schemeClr val="bg1">
                    <a:lumMod val="85000"/>
                  </a:schemeClr>
                </a:solidFill>
              </a:rPr>
              <a:t> 2 age </a:t>
            </a:r>
            <a:r>
              <a:rPr lang="pt-PT" baseline="0" dirty="0" err="1" smtClean="0">
                <a:solidFill>
                  <a:schemeClr val="bg1">
                    <a:lumMod val="85000"/>
                  </a:schemeClr>
                </a:solidFill>
              </a:rPr>
              <a:t>groups</a:t>
            </a:r>
            <a:r>
              <a:rPr lang="pt-PT" baseline="0" dirty="0" smtClean="0">
                <a:solidFill>
                  <a:schemeClr val="bg1">
                    <a:lumMod val="85000"/>
                  </a:schemeClr>
                </a:solidFill>
              </a:rPr>
              <a:t> </a:t>
            </a:r>
            <a:r>
              <a:rPr lang="pt-PT" baseline="0" dirty="0" err="1" smtClean="0">
                <a:solidFill>
                  <a:schemeClr val="bg1">
                    <a:lumMod val="85000"/>
                  </a:schemeClr>
                </a:solidFill>
              </a:rPr>
              <a:t>under</a:t>
            </a:r>
            <a:r>
              <a:rPr lang="pt-PT" baseline="0" dirty="0" smtClean="0">
                <a:solidFill>
                  <a:schemeClr val="bg1">
                    <a:lumMod val="85000"/>
                  </a:schemeClr>
                </a:solidFill>
              </a:rPr>
              <a:t> </a:t>
            </a:r>
            <a:r>
              <a:rPr lang="pt-PT" baseline="0" dirty="0" err="1" smtClean="0">
                <a:solidFill>
                  <a:schemeClr val="bg1">
                    <a:lumMod val="85000"/>
                  </a:schemeClr>
                </a:solidFill>
              </a:rPr>
              <a:t>study</a:t>
            </a:r>
            <a:r>
              <a:rPr lang="pt-PT" baseline="0" dirty="0" smtClean="0">
                <a:solidFill>
                  <a:schemeClr val="bg1">
                    <a:lumMod val="85000"/>
                  </a:schemeClr>
                </a:solidFill>
              </a:rPr>
              <a:t>:</a:t>
            </a:r>
          </a:p>
          <a:p>
            <a:pPr marL="171450" marR="0" lvl="2" indent="-171450" algn="l" defTabSz="914400" rtl="0" eaLnBrk="1" fontAlgn="auto" latinLnBrk="0" hangingPunct="1">
              <a:lnSpc>
                <a:spcPct val="100000"/>
              </a:lnSpc>
              <a:spcBef>
                <a:spcPts val="0"/>
              </a:spcBef>
              <a:spcAft>
                <a:spcPts val="0"/>
              </a:spcAft>
              <a:buClrTx/>
              <a:buSzTx/>
              <a:buFontTx/>
              <a:buChar char="-"/>
              <a:tabLst/>
              <a:defRPr/>
            </a:pPr>
            <a:endParaRPr lang="pt-PT" baseline="0" dirty="0" smtClean="0">
              <a:solidFill>
                <a:schemeClr val="bg1">
                  <a:lumMod val="85000"/>
                </a:schemeClr>
              </a:solidFill>
            </a:endParaRPr>
          </a:p>
          <a:p>
            <a:pPr marL="171450" marR="0" lvl="2" indent="-171450" algn="l" defTabSz="914400" rtl="0" eaLnBrk="1" fontAlgn="auto" latinLnBrk="0" hangingPunct="1">
              <a:lnSpc>
                <a:spcPct val="100000"/>
              </a:lnSpc>
              <a:spcBef>
                <a:spcPts val="0"/>
              </a:spcBef>
              <a:spcAft>
                <a:spcPts val="0"/>
              </a:spcAft>
              <a:buClrTx/>
              <a:buSzTx/>
              <a:buFontTx/>
              <a:buChar char="-"/>
              <a:tabLst/>
              <a:defRPr/>
            </a:pPr>
            <a:r>
              <a:rPr lang="pt-PT" b="1" dirty="0" err="1" smtClean="0">
                <a:solidFill>
                  <a:schemeClr val="bg1">
                    <a:lumMod val="85000"/>
                  </a:schemeClr>
                </a:solidFill>
              </a:rPr>
              <a:t>Younger</a:t>
            </a:r>
            <a:r>
              <a:rPr lang="pt-PT" b="1" dirty="0" smtClean="0">
                <a:solidFill>
                  <a:schemeClr val="bg1">
                    <a:lumMod val="85000"/>
                  </a:schemeClr>
                </a:solidFill>
              </a:rPr>
              <a:t> </a:t>
            </a:r>
            <a:r>
              <a:rPr lang="pt-PT" b="1" dirty="0" err="1" smtClean="0">
                <a:solidFill>
                  <a:schemeClr val="bg1">
                    <a:lumMod val="85000"/>
                  </a:schemeClr>
                </a:solidFill>
              </a:rPr>
              <a:t>group</a:t>
            </a:r>
            <a:r>
              <a:rPr lang="pt-PT" dirty="0" smtClean="0">
                <a:solidFill>
                  <a:schemeClr val="bg1">
                    <a:lumMod val="85000"/>
                  </a:schemeClr>
                </a:solidFill>
              </a:rPr>
              <a:t>: </a:t>
            </a:r>
            <a:r>
              <a:rPr lang="pt-PT" dirty="0" err="1" smtClean="0">
                <a:solidFill>
                  <a:schemeClr val="bg1">
                    <a:lumMod val="85000"/>
                  </a:schemeClr>
                </a:solidFill>
              </a:rPr>
              <a:t>go</a:t>
            </a:r>
            <a:r>
              <a:rPr lang="pt-PT" dirty="0" smtClean="0">
                <a:solidFill>
                  <a:schemeClr val="bg1">
                    <a:lumMod val="85000"/>
                  </a:schemeClr>
                </a:solidFill>
              </a:rPr>
              <a:t> </a:t>
            </a:r>
            <a:r>
              <a:rPr lang="pt-PT" dirty="0" err="1" smtClean="0">
                <a:solidFill>
                  <a:schemeClr val="bg1">
                    <a:lumMod val="85000"/>
                  </a:schemeClr>
                </a:solidFill>
              </a:rPr>
              <a:t>out</a:t>
            </a:r>
            <a:r>
              <a:rPr lang="pt-PT" dirty="0" smtClean="0">
                <a:solidFill>
                  <a:schemeClr val="bg1">
                    <a:lumMod val="85000"/>
                  </a:schemeClr>
                </a:solidFill>
              </a:rPr>
              <a:t> </a:t>
            </a:r>
            <a:r>
              <a:rPr lang="pt-PT" dirty="0" err="1" smtClean="0">
                <a:solidFill>
                  <a:schemeClr val="bg1">
                    <a:lumMod val="85000"/>
                  </a:schemeClr>
                </a:solidFill>
              </a:rPr>
              <a:t>with</a:t>
            </a:r>
            <a:r>
              <a:rPr lang="pt-PT" dirty="0" smtClean="0">
                <a:solidFill>
                  <a:schemeClr val="bg1">
                    <a:lumMod val="85000"/>
                  </a:schemeClr>
                </a:solidFill>
              </a:rPr>
              <a:t> </a:t>
            </a:r>
            <a:r>
              <a:rPr lang="pt-PT" dirty="0" err="1" smtClean="0">
                <a:solidFill>
                  <a:schemeClr val="bg1">
                    <a:lumMod val="85000"/>
                  </a:schemeClr>
                </a:solidFill>
              </a:rPr>
              <a:t>friends</a:t>
            </a:r>
            <a:r>
              <a:rPr lang="pt-PT" dirty="0" smtClean="0">
                <a:solidFill>
                  <a:schemeClr val="bg1">
                    <a:lumMod val="85000"/>
                  </a:schemeClr>
                </a:solidFill>
              </a:rPr>
              <a:t>, </a:t>
            </a:r>
            <a:r>
              <a:rPr lang="pt-PT" dirty="0" err="1" smtClean="0">
                <a:solidFill>
                  <a:schemeClr val="bg1">
                    <a:lumMod val="85000"/>
                  </a:schemeClr>
                </a:solidFill>
              </a:rPr>
              <a:t>go</a:t>
            </a:r>
            <a:r>
              <a:rPr lang="pt-PT" dirty="0" smtClean="0">
                <a:solidFill>
                  <a:schemeClr val="bg1">
                    <a:lumMod val="85000"/>
                  </a:schemeClr>
                </a:solidFill>
              </a:rPr>
              <a:t> </a:t>
            </a:r>
            <a:r>
              <a:rPr lang="pt-PT" dirty="0" err="1" smtClean="0">
                <a:solidFill>
                  <a:schemeClr val="bg1">
                    <a:lumMod val="85000"/>
                  </a:schemeClr>
                </a:solidFill>
              </a:rPr>
              <a:t>out</a:t>
            </a:r>
            <a:r>
              <a:rPr lang="pt-PT" dirty="0" smtClean="0">
                <a:solidFill>
                  <a:schemeClr val="bg1">
                    <a:lumMod val="85000"/>
                  </a:schemeClr>
                </a:solidFill>
              </a:rPr>
              <a:t> </a:t>
            </a:r>
            <a:r>
              <a:rPr lang="pt-PT" dirty="0" err="1" smtClean="0">
                <a:solidFill>
                  <a:schemeClr val="bg1">
                    <a:lumMod val="85000"/>
                  </a:schemeClr>
                </a:solidFill>
              </a:rPr>
              <a:t>with</a:t>
            </a:r>
            <a:r>
              <a:rPr lang="pt-PT" dirty="0" smtClean="0">
                <a:solidFill>
                  <a:schemeClr val="bg1">
                    <a:lumMod val="85000"/>
                  </a:schemeClr>
                </a:solidFill>
              </a:rPr>
              <a:t> </a:t>
            </a:r>
            <a:r>
              <a:rPr lang="pt-PT" dirty="0" err="1" smtClean="0">
                <a:solidFill>
                  <a:schemeClr val="bg1">
                    <a:lumMod val="85000"/>
                  </a:schemeClr>
                </a:solidFill>
              </a:rPr>
              <a:t>people</a:t>
            </a:r>
            <a:r>
              <a:rPr lang="pt-PT" dirty="0" smtClean="0">
                <a:solidFill>
                  <a:schemeClr val="bg1">
                    <a:lumMod val="85000"/>
                  </a:schemeClr>
                </a:solidFill>
              </a:rPr>
              <a:t> </a:t>
            </a:r>
            <a:r>
              <a:rPr lang="pt-PT" dirty="0" err="1" smtClean="0">
                <a:solidFill>
                  <a:schemeClr val="bg1">
                    <a:lumMod val="85000"/>
                  </a:schemeClr>
                </a:solidFill>
              </a:rPr>
              <a:t>they</a:t>
            </a:r>
            <a:r>
              <a:rPr lang="pt-PT" dirty="0" smtClean="0">
                <a:solidFill>
                  <a:schemeClr val="bg1">
                    <a:lumMod val="85000"/>
                  </a:schemeClr>
                </a:solidFill>
              </a:rPr>
              <a:t> </a:t>
            </a:r>
            <a:r>
              <a:rPr lang="pt-PT" dirty="0" err="1" smtClean="0">
                <a:solidFill>
                  <a:schemeClr val="bg1">
                    <a:lumMod val="85000"/>
                  </a:schemeClr>
                </a:solidFill>
              </a:rPr>
              <a:t>know</a:t>
            </a:r>
            <a:r>
              <a:rPr lang="pt-PT" dirty="0" smtClean="0">
                <a:solidFill>
                  <a:schemeClr val="bg1">
                    <a:lumMod val="85000"/>
                  </a:schemeClr>
                </a:solidFill>
              </a:rPr>
              <a:t> </a:t>
            </a:r>
            <a:r>
              <a:rPr lang="pt-PT" dirty="0" err="1" smtClean="0">
                <a:solidFill>
                  <a:schemeClr val="bg1">
                    <a:lumMod val="85000"/>
                  </a:schemeClr>
                </a:solidFill>
              </a:rPr>
              <a:t>and</a:t>
            </a:r>
            <a:r>
              <a:rPr lang="pt-PT" dirty="0" smtClean="0">
                <a:solidFill>
                  <a:schemeClr val="bg1">
                    <a:lumMod val="85000"/>
                  </a:schemeClr>
                </a:solidFill>
              </a:rPr>
              <a:t> </a:t>
            </a:r>
            <a:r>
              <a:rPr lang="pt-PT" dirty="0" err="1" smtClean="0">
                <a:solidFill>
                  <a:schemeClr val="bg1">
                    <a:lumMod val="85000"/>
                  </a:schemeClr>
                </a:solidFill>
              </a:rPr>
              <a:t>trust</a:t>
            </a:r>
            <a:r>
              <a:rPr lang="pt-PT" dirty="0" smtClean="0">
                <a:solidFill>
                  <a:schemeClr val="bg1">
                    <a:lumMod val="85000"/>
                  </a:schemeClr>
                </a:solidFill>
              </a:rPr>
              <a:t>; </a:t>
            </a:r>
            <a:r>
              <a:rPr lang="pt-PT" dirty="0" err="1" smtClean="0">
                <a:solidFill>
                  <a:schemeClr val="bg1">
                    <a:lumMod val="85000"/>
                  </a:schemeClr>
                </a:solidFill>
              </a:rPr>
              <a:t>eat</a:t>
            </a:r>
            <a:r>
              <a:rPr lang="pt-PT" dirty="0" smtClean="0">
                <a:solidFill>
                  <a:schemeClr val="bg1">
                    <a:lumMod val="85000"/>
                  </a:schemeClr>
                </a:solidFill>
              </a:rPr>
              <a:t> </a:t>
            </a:r>
            <a:r>
              <a:rPr lang="pt-PT" dirty="0" err="1" smtClean="0">
                <a:solidFill>
                  <a:schemeClr val="bg1">
                    <a:lumMod val="85000"/>
                  </a:schemeClr>
                </a:solidFill>
              </a:rPr>
              <a:t>before</a:t>
            </a:r>
            <a:r>
              <a:rPr lang="pt-PT" dirty="0" smtClean="0">
                <a:solidFill>
                  <a:schemeClr val="bg1">
                    <a:lumMod val="85000"/>
                  </a:schemeClr>
                </a:solidFill>
              </a:rPr>
              <a:t> </a:t>
            </a:r>
            <a:r>
              <a:rPr lang="pt-PT" dirty="0" err="1" smtClean="0">
                <a:solidFill>
                  <a:schemeClr val="bg1">
                    <a:lumMod val="85000"/>
                  </a:schemeClr>
                </a:solidFill>
              </a:rPr>
              <a:t>drinking</a:t>
            </a:r>
            <a:r>
              <a:rPr lang="pt-PT" dirty="0" smtClean="0">
                <a:solidFill>
                  <a:schemeClr val="bg1">
                    <a:lumMod val="85000"/>
                  </a:schemeClr>
                </a:solidFill>
              </a:rPr>
              <a:t>. </a:t>
            </a:r>
          </a:p>
          <a:p>
            <a:pPr marL="171450" marR="0" lvl="2" indent="-171450" algn="l" defTabSz="914400" rtl="0" eaLnBrk="1" fontAlgn="auto" latinLnBrk="0" hangingPunct="1">
              <a:lnSpc>
                <a:spcPct val="100000"/>
              </a:lnSpc>
              <a:spcBef>
                <a:spcPts val="0"/>
              </a:spcBef>
              <a:spcAft>
                <a:spcPts val="0"/>
              </a:spcAft>
              <a:buClrTx/>
              <a:buSzTx/>
              <a:buFontTx/>
              <a:buChar char="-"/>
              <a:tabLst/>
              <a:defRPr/>
            </a:pPr>
            <a:endParaRPr lang="pt-PT" dirty="0" smtClean="0">
              <a:solidFill>
                <a:schemeClr val="bg1">
                  <a:lumMod val="85000"/>
                </a:schemeClr>
              </a:solidFill>
            </a:endParaRPr>
          </a:p>
          <a:p>
            <a:pPr marL="171450" marR="0" lvl="2" indent="-171450" algn="l" defTabSz="914400" rtl="0" eaLnBrk="1" fontAlgn="auto" latinLnBrk="0" hangingPunct="1">
              <a:lnSpc>
                <a:spcPct val="100000"/>
              </a:lnSpc>
              <a:spcBef>
                <a:spcPts val="0"/>
              </a:spcBef>
              <a:spcAft>
                <a:spcPts val="0"/>
              </a:spcAft>
              <a:buClrTx/>
              <a:buSzTx/>
              <a:buFontTx/>
              <a:buChar char="-"/>
              <a:tabLst/>
              <a:defRPr/>
            </a:pPr>
            <a:r>
              <a:rPr lang="pt-PT" b="1" dirty="0" err="1" smtClean="0">
                <a:solidFill>
                  <a:schemeClr val="bg1">
                    <a:lumMod val="85000"/>
                  </a:schemeClr>
                </a:solidFill>
              </a:rPr>
              <a:t>Older</a:t>
            </a:r>
            <a:r>
              <a:rPr lang="pt-PT" b="1" dirty="0" smtClean="0">
                <a:solidFill>
                  <a:schemeClr val="bg1">
                    <a:lumMod val="85000"/>
                  </a:schemeClr>
                </a:solidFill>
              </a:rPr>
              <a:t> </a:t>
            </a:r>
            <a:r>
              <a:rPr lang="pt-PT" b="1" dirty="0" err="1" smtClean="0">
                <a:solidFill>
                  <a:schemeClr val="bg1">
                    <a:lumMod val="85000"/>
                  </a:schemeClr>
                </a:solidFill>
              </a:rPr>
              <a:t>group</a:t>
            </a:r>
            <a:r>
              <a:rPr lang="pt-PT" dirty="0" smtClean="0">
                <a:solidFill>
                  <a:schemeClr val="bg1">
                    <a:lumMod val="85000"/>
                  </a:schemeClr>
                </a:solidFill>
              </a:rPr>
              <a:t>: </a:t>
            </a:r>
            <a:r>
              <a:rPr lang="pt-PT" dirty="0" err="1" smtClean="0">
                <a:solidFill>
                  <a:schemeClr val="bg1">
                    <a:lumMod val="85000"/>
                  </a:schemeClr>
                </a:solidFill>
              </a:rPr>
              <a:t>alternate</a:t>
            </a:r>
            <a:r>
              <a:rPr lang="pt-PT" dirty="0" smtClean="0">
                <a:solidFill>
                  <a:schemeClr val="bg1">
                    <a:lumMod val="85000"/>
                  </a:schemeClr>
                </a:solidFill>
              </a:rPr>
              <a:t> </a:t>
            </a:r>
            <a:r>
              <a:rPr lang="pt-PT" dirty="0" err="1" smtClean="0">
                <a:solidFill>
                  <a:schemeClr val="bg1">
                    <a:lumMod val="85000"/>
                  </a:schemeClr>
                </a:solidFill>
              </a:rPr>
              <a:t>between</a:t>
            </a:r>
            <a:r>
              <a:rPr lang="pt-PT" dirty="0" smtClean="0">
                <a:solidFill>
                  <a:schemeClr val="bg1">
                    <a:lumMod val="85000"/>
                  </a:schemeClr>
                </a:solidFill>
              </a:rPr>
              <a:t> </a:t>
            </a:r>
            <a:r>
              <a:rPr lang="pt-PT" dirty="0" err="1" smtClean="0">
                <a:solidFill>
                  <a:schemeClr val="bg1">
                    <a:lumMod val="85000"/>
                  </a:schemeClr>
                </a:solidFill>
              </a:rPr>
              <a:t>alcohol</a:t>
            </a:r>
            <a:r>
              <a:rPr lang="pt-PT" dirty="0" smtClean="0">
                <a:solidFill>
                  <a:schemeClr val="bg1">
                    <a:lumMod val="85000"/>
                  </a:schemeClr>
                </a:solidFill>
              </a:rPr>
              <a:t> </a:t>
            </a:r>
            <a:r>
              <a:rPr lang="pt-PT" dirty="0" err="1" smtClean="0">
                <a:solidFill>
                  <a:schemeClr val="bg1">
                    <a:lumMod val="85000"/>
                  </a:schemeClr>
                </a:solidFill>
              </a:rPr>
              <a:t>and</a:t>
            </a:r>
            <a:r>
              <a:rPr lang="pt-PT" dirty="0" smtClean="0">
                <a:solidFill>
                  <a:schemeClr val="bg1">
                    <a:lumMod val="85000"/>
                  </a:schemeClr>
                </a:solidFill>
              </a:rPr>
              <a:t> non </a:t>
            </a:r>
            <a:r>
              <a:rPr lang="pt-PT" dirty="0" err="1" smtClean="0">
                <a:solidFill>
                  <a:schemeClr val="bg1">
                    <a:lumMod val="85000"/>
                  </a:schemeClr>
                </a:solidFill>
              </a:rPr>
              <a:t>alcohol</a:t>
            </a:r>
            <a:r>
              <a:rPr lang="pt-PT" dirty="0" smtClean="0">
                <a:solidFill>
                  <a:schemeClr val="bg1">
                    <a:lumMod val="85000"/>
                  </a:schemeClr>
                </a:solidFill>
              </a:rPr>
              <a:t>; stop </a:t>
            </a:r>
            <a:r>
              <a:rPr lang="pt-PT" dirty="0" err="1" smtClean="0">
                <a:solidFill>
                  <a:schemeClr val="bg1">
                    <a:lumMod val="85000"/>
                  </a:schemeClr>
                </a:solidFill>
              </a:rPr>
              <a:t>drinking</a:t>
            </a:r>
            <a:r>
              <a:rPr lang="pt-PT" dirty="0" smtClean="0">
                <a:solidFill>
                  <a:schemeClr val="bg1">
                    <a:lumMod val="85000"/>
                  </a:schemeClr>
                </a:solidFill>
              </a:rPr>
              <a:t> </a:t>
            </a:r>
            <a:r>
              <a:rPr lang="pt-PT" dirty="0" err="1" smtClean="0">
                <a:solidFill>
                  <a:schemeClr val="bg1">
                    <a:lumMod val="85000"/>
                  </a:schemeClr>
                </a:solidFill>
              </a:rPr>
              <a:t>at</a:t>
            </a:r>
            <a:r>
              <a:rPr lang="pt-PT" dirty="0" smtClean="0">
                <a:solidFill>
                  <a:schemeClr val="bg1">
                    <a:lumMod val="85000"/>
                  </a:schemeClr>
                </a:solidFill>
              </a:rPr>
              <a:t> a </a:t>
            </a:r>
            <a:r>
              <a:rPr lang="pt-PT" dirty="0" err="1" smtClean="0">
                <a:solidFill>
                  <a:schemeClr val="bg1">
                    <a:lumMod val="85000"/>
                  </a:schemeClr>
                </a:solidFill>
              </a:rPr>
              <a:t>present</a:t>
            </a:r>
            <a:r>
              <a:rPr lang="pt-PT" dirty="0" smtClean="0">
                <a:solidFill>
                  <a:schemeClr val="bg1">
                    <a:lumMod val="85000"/>
                  </a:schemeClr>
                </a:solidFill>
              </a:rPr>
              <a:t> time; drink </a:t>
            </a:r>
            <a:r>
              <a:rPr lang="pt-PT" dirty="0" err="1" smtClean="0">
                <a:solidFill>
                  <a:schemeClr val="bg1">
                    <a:lumMod val="85000"/>
                  </a:schemeClr>
                </a:solidFill>
              </a:rPr>
              <a:t>water</a:t>
            </a:r>
            <a:r>
              <a:rPr lang="pt-PT" dirty="0" smtClean="0">
                <a:solidFill>
                  <a:schemeClr val="bg1">
                    <a:lumMod val="85000"/>
                  </a:schemeClr>
                </a:solidFill>
              </a:rPr>
              <a:t> </a:t>
            </a:r>
            <a:r>
              <a:rPr lang="pt-PT" dirty="0" err="1" smtClean="0">
                <a:solidFill>
                  <a:schemeClr val="bg1">
                    <a:lumMod val="85000"/>
                  </a:schemeClr>
                </a:solidFill>
              </a:rPr>
              <a:t>while</a:t>
            </a:r>
            <a:r>
              <a:rPr lang="pt-PT" dirty="0" smtClean="0">
                <a:solidFill>
                  <a:schemeClr val="bg1">
                    <a:lumMod val="85000"/>
                  </a:schemeClr>
                </a:solidFill>
              </a:rPr>
              <a:t> </a:t>
            </a:r>
            <a:r>
              <a:rPr lang="pt-PT" dirty="0" err="1" smtClean="0">
                <a:solidFill>
                  <a:schemeClr val="bg1">
                    <a:lumMod val="85000"/>
                  </a:schemeClr>
                </a:solidFill>
              </a:rPr>
              <a:t>drinking</a:t>
            </a:r>
            <a:r>
              <a:rPr lang="pt-PT" dirty="0" smtClean="0">
                <a:solidFill>
                  <a:schemeClr val="bg1">
                    <a:lumMod val="85000"/>
                  </a:schemeClr>
                </a:solidFill>
              </a:rPr>
              <a:t> </a:t>
            </a:r>
            <a:r>
              <a:rPr lang="pt-PT" dirty="0" err="1" smtClean="0">
                <a:solidFill>
                  <a:schemeClr val="bg1">
                    <a:lumMod val="85000"/>
                  </a:schemeClr>
                </a:solidFill>
              </a:rPr>
              <a:t>alcohol</a:t>
            </a:r>
            <a:r>
              <a:rPr lang="pt-PT" dirty="0" smtClean="0">
                <a:solidFill>
                  <a:schemeClr val="bg1">
                    <a:lumMod val="85000"/>
                  </a:schemeClr>
                </a:solidFill>
              </a:rPr>
              <a:t>; </a:t>
            </a:r>
            <a:r>
              <a:rPr lang="pt-PT" dirty="0" err="1" smtClean="0">
                <a:solidFill>
                  <a:schemeClr val="bg1">
                    <a:lumMod val="85000"/>
                  </a:schemeClr>
                </a:solidFill>
              </a:rPr>
              <a:t>avoid</a:t>
            </a:r>
            <a:r>
              <a:rPr lang="pt-PT" dirty="0" smtClean="0">
                <a:solidFill>
                  <a:schemeClr val="bg1">
                    <a:lumMod val="85000"/>
                  </a:schemeClr>
                </a:solidFill>
              </a:rPr>
              <a:t> </a:t>
            </a:r>
            <a:r>
              <a:rPr lang="pt-PT" dirty="0" err="1" smtClean="0">
                <a:solidFill>
                  <a:schemeClr val="bg1">
                    <a:lumMod val="85000"/>
                  </a:schemeClr>
                </a:solidFill>
              </a:rPr>
              <a:t>drinking</a:t>
            </a:r>
            <a:r>
              <a:rPr lang="pt-PT" dirty="0" smtClean="0">
                <a:solidFill>
                  <a:schemeClr val="bg1">
                    <a:lumMod val="85000"/>
                  </a:schemeClr>
                </a:solidFill>
              </a:rPr>
              <a:t> games; </a:t>
            </a:r>
            <a:r>
              <a:rPr lang="pt-PT" dirty="0" err="1" smtClean="0">
                <a:solidFill>
                  <a:schemeClr val="bg1">
                    <a:lumMod val="85000"/>
                  </a:schemeClr>
                </a:solidFill>
              </a:rPr>
              <a:t>avoid</a:t>
            </a:r>
            <a:r>
              <a:rPr lang="pt-PT" dirty="0" smtClean="0">
                <a:solidFill>
                  <a:schemeClr val="bg1">
                    <a:lumMod val="85000"/>
                  </a:schemeClr>
                </a:solidFill>
              </a:rPr>
              <a:t> </a:t>
            </a:r>
            <a:r>
              <a:rPr lang="pt-PT" dirty="0" err="1" smtClean="0">
                <a:solidFill>
                  <a:schemeClr val="bg1">
                    <a:lumMod val="85000"/>
                  </a:schemeClr>
                </a:solidFill>
              </a:rPr>
              <a:t>mixing</a:t>
            </a:r>
            <a:r>
              <a:rPr lang="pt-PT" dirty="0" smtClean="0">
                <a:solidFill>
                  <a:schemeClr val="bg1">
                    <a:lumMod val="85000"/>
                  </a:schemeClr>
                </a:solidFill>
              </a:rPr>
              <a:t> </a:t>
            </a:r>
            <a:r>
              <a:rPr lang="pt-PT" dirty="0" err="1" smtClean="0">
                <a:solidFill>
                  <a:schemeClr val="bg1">
                    <a:lumMod val="85000"/>
                  </a:schemeClr>
                </a:solidFill>
              </a:rPr>
              <a:t>different</a:t>
            </a:r>
            <a:r>
              <a:rPr lang="pt-PT" dirty="0" smtClean="0">
                <a:solidFill>
                  <a:schemeClr val="bg1">
                    <a:lumMod val="85000"/>
                  </a:schemeClr>
                </a:solidFill>
              </a:rPr>
              <a:t> </a:t>
            </a:r>
            <a:r>
              <a:rPr lang="pt-PT" dirty="0" err="1" smtClean="0">
                <a:solidFill>
                  <a:schemeClr val="bg1">
                    <a:lumMod val="85000"/>
                  </a:schemeClr>
                </a:solidFill>
              </a:rPr>
              <a:t>alcohol</a:t>
            </a:r>
            <a:r>
              <a:rPr lang="pt-PT" dirty="0" smtClean="0">
                <a:solidFill>
                  <a:schemeClr val="bg1">
                    <a:lumMod val="85000"/>
                  </a:schemeClr>
                </a:solidFill>
              </a:rPr>
              <a:t> </a:t>
            </a:r>
            <a:r>
              <a:rPr lang="pt-PT" dirty="0" err="1" smtClean="0">
                <a:solidFill>
                  <a:schemeClr val="bg1">
                    <a:lumMod val="85000"/>
                  </a:schemeClr>
                </a:solidFill>
              </a:rPr>
              <a:t>beverages</a:t>
            </a:r>
            <a:r>
              <a:rPr lang="pt-PT" dirty="0" smtClean="0">
                <a:solidFill>
                  <a:schemeClr val="bg1">
                    <a:lumMod val="85000"/>
                  </a:schemeClr>
                </a:solidFill>
              </a:rPr>
              <a:t>; drink </a:t>
            </a:r>
            <a:r>
              <a:rPr lang="pt-PT" dirty="0" err="1" smtClean="0">
                <a:solidFill>
                  <a:schemeClr val="bg1">
                    <a:lumMod val="85000"/>
                  </a:schemeClr>
                </a:solidFill>
              </a:rPr>
              <a:t>slowly</a:t>
            </a:r>
            <a:r>
              <a:rPr lang="pt-PT" dirty="0" smtClean="0">
                <a:solidFill>
                  <a:schemeClr val="bg1">
                    <a:lumMod val="85000"/>
                  </a:schemeClr>
                </a:solidFill>
              </a:rPr>
              <a:t>, </a:t>
            </a:r>
            <a:r>
              <a:rPr lang="pt-PT" dirty="0" err="1" smtClean="0">
                <a:solidFill>
                  <a:schemeClr val="bg1">
                    <a:lumMod val="85000"/>
                  </a:schemeClr>
                </a:solidFill>
              </a:rPr>
              <a:t>avoid</a:t>
            </a:r>
            <a:r>
              <a:rPr lang="pt-PT" dirty="0" smtClean="0">
                <a:solidFill>
                  <a:schemeClr val="bg1">
                    <a:lumMod val="85000"/>
                  </a:schemeClr>
                </a:solidFill>
              </a:rPr>
              <a:t> </a:t>
            </a:r>
            <a:r>
              <a:rPr lang="pt-PT" dirty="0" err="1" smtClean="0">
                <a:solidFill>
                  <a:schemeClr val="bg1">
                    <a:lumMod val="85000"/>
                  </a:schemeClr>
                </a:solidFill>
              </a:rPr>
              <a:t>catching</a:t>
            </a:r>
            <a:r>
              <a:rPr lang="pt-PT" dirty="0" smtClean="0">
                <a:solidFill>
                  <a:schemeClr val="bg1">
                    <a:lumMod val="85000"/>
                  </a:schemeClr>
                </a:solidFill>
              </a:rPr>
              <a:t> </a:t>
            </a:r>
            <a:r>
              <a:rPr lang="pt-PT" dirty="0" err="1" smtClean="0">
                <a:solidFill>
                  <a:schemeClr val="bg1">
                    <a:lumMod val="85000"/>
                  </a:schemeClr>
                </a:solidFill>
              </a:rPr>
              <a:t>up</a:t>
            </a:r>
            <a:r>
              <a:rPr lang="pt-PT" dirty="0" smtClean="0">
                <a:solidFill>
                  <a:schemeClr val="bg1">
                    <a:lumMod val="85000"/>
                  </a:schemeClr>
                </a:solidFill>
              </a:rPr>
              <a:t> </a:t>
            </a:r>
            <a:r>
              <a:rPr lang="pt-PT" dirty="0" err="1" smtClean="0">
                <a:solidFill>
                  <a:schemeClr val="bg1">
                    <a:lumMod val="85000"/>
                  </a:schemeClr>
                </a:solidFill>
              </a:rPr>
              <a:t>other’s</a:t>
            </a:r>
            <a:r>
              <a:rPr lang="pt-PT" dirty="0" smtClean="0">
                <a:solidFill>
                  <a:schemeClr val="bg1">
                    <a:lumMod val="85000"/>
                  </a:schemeClr>
                </a:solidFill>
              </a:rPr>
              <a:t> </a:t>
            </a:r>
            <a:r>
              <a:rPr lang="pt-PT" dirty="0" err="1" smtClean="0">
                <a:solidFill>
                  <a:schemeClr val="bg1">
                    <a:lumMod val="85000"/>
                  </a:schemeClr>
                </a:solidFill>
              </a:rPr>
              <a:t>rithm</a:t>
            </a:r>
            <a:endParaRPr lang="pt-PT" dirty="0" smtClean="0">
              <a:solidFill>
                <a:schemeClr val="bg1">
                  <a:lumMod val="85000"/>
                </a:schemeClr>
              </a:solidFill>
            </a:endParaRPr>
          </a:p>
          <a:p>
            <a:endParaRPr lang="pt-PT" dirty="0"/>
          </a:p>
        </p:txBody>
      </p:sp>
      <p:sp>
        <p:nvSpPr>
          <p:cNvPr id="4" name="Marcador de Posição do Número do Diapositivo 3"/>
          <p:cNvSpPr>
            <a:spLocks noGrp="1"/>
          </p:cNvSpPr>
          <p:nvPr>
            <p:ph type="sldNum" sz="quarter" idx="10"/>
          </p:nvPr>
        </p:nvSpPr>
        <p:spPr/>
        <p:txBody>
          <a:bodyPr/>
          <a:lstStyle/>
          <a:p>
            <a:fld id="{93AA167A-74B0-A24E-9A72-F2664EEA44F3}" type="slidenum">
              <a:rPr lang="pt-PT" smtClean="0"/>
              <a:t>20</a:t>
            </a:fld>
            <a:endParaRPr lang="pt-PT"/>
          </a:p>
        </p:txBody>
      </p:sp>
    </p:spTree>
    <p:extLst>
      <p:ext uri="{BB962C8B-B14F-4D97-AF65-F5344CB8AC3E}">
        <p14:creationId xmlns:p14="http://schemas.microsoft.com/office/powerpoint/2010/main" val="2339524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dirty="0" err="1" smtClean="0"/>
              <a:t>The</a:t>
            </a:r>
            <a:r>
              <a:rPr lang="pt-PT" baseline="0" dirty="0" smtClean="0"/>
              <a:t> </a:t>
            </a:r>
            <a:r>
              <a:rPr lang="pt-PT" baseline="0" dirty="0" err="1" smtClean="0"/>
              <a:t>most</a:t>
            </a:r>
            <a:r>
              <a:rPr lang="pt-PT" baseline="0" dirty="0" smtClean="0"/>
              <a:t> </a:t>
            </a:r>
            <a:r>
              <a:rPr lang="pt-PT" baseline="0" dirty="0" err="1" smtClean="0"/>
              <a:t>reported</a:t>
            </a:r>
            <a:r>
              <a:rPr lang="pt-PT" baseline="0" dirty="0" smtClean="0"/>
              <a:t> negative </a:t>
            </a:r>
            <a:r>
              <a:rPr lang="pt-PT" baseline="0" dirty="0" err="1" smtClean="0"/>
              <a:t>effects</a:t>
            </a:r>
            <a:r>
              <a:rPr lang="pt-PT" baseline="0" dirty="0" smtClean="0"/>
              <a:t>: “I </a:t>
            </a:r>
            <a:r>
              <a:rPr lang="pt-PT" baseline="0" dirty="0" err="1" smtClean="0"/>
              <a:t>felt</a:t>
            </a:r>
            <a:r>
              <a:rPr lang="pt-PT" baseline="0" dirty="0" smtClean="0"/>
              <a:t> </a:t>
            </a:r>
            <a:r>
              <a:rPr lang="pt-PT" baseline="0" dirty="0" err="1" smtClean="0"/>
              <a:t>bad</a:t>
            </a:r>
            <a:r>
              <a:rPr lang="pt-PT" baseline="0" dirty="0" smtClean="0"/>
              <a:t> </a:t>
            </a:r>
            <a:r>
              <a:rPr lang="pt-PT" baseline="0" dirty="0" err="1" smtClean="0"/>
              <a:t>or</a:t>
            </a:r>
            <a:r>
              <a:rPr lang="pt-PT" baseline="0" dirty="0" smtClean="0"/>
              <a:t> </a:t>
            </a:r>
            <a:r>
              <a:rPr lang="pt-PT" baseline="0" dirty="0" err="1" smtClean="0"/>
              <a:t>vomited</a:t>
            </a:r>
            <a:r>
              <a:rPr lang="pt-PT" baseline="0" dirty="0" smtClean="0"/>
              <a:t>” (52,1 %), “I </a:t>
            </a:r>
            <a:r>
              <a:rPr lang="pt-PT" baseline="0" dirty="0" err="1" smtClean="0"/>
              <a:t>have</a:t>
            </a:r>
            <a:r>
              <a:rPr lang="pt-PT" baseline="0" dirty="0" smtClean="0"/>
              <a:t> </a:t>
            </a:r>
            <a:r>
              <a:rPr lang="pt-PT" baseline="0" dirty="0" err="1" smtClean="0"/>
              <a:t>done</a:t>
            </a:r>
            <a:r>
              <a:rPr lang="pt-PT" baseline="0" dirty="0" smtClean="0"/>
              <a:t> </a:t>
            </a:r>
            <a:r>
              <a:rPr lang="pt-PT" baseline="0" dirty="0" err="1" smtClean="0"/>
              <a:t>things</a:t>
            </a:r>
            <a:r>
              <a:rPr lang="pt-PT" baseline="0" dirty="0" smtClean="0"/>
              <a:t> I </a:t>
            </a:r>
            <a:r>
              <a:rPr lang="pt-PT" baseline="0" dirty="0" err="1" smtClean="0"/>
              <a:t>can’t</a:t>
            </a:r>
            <a:r>
              <a:rPr lang="pt-PT" baseline="0" dirty="0" smtClean="0"/>
              <a:t> </a:t>
            </a:r>
            <a:r>
              <a:rPr lang="pt-PT" baseline="0" dirty="0" err="1" smtClean="0"/>
              <a:t>remember</a:t>
            </a:r>
            <a:r>
              <a:rPr lang="pt-PT" baseline="0" dirty="0" smtClean="0"/>
              <a:t>” (38,8 %), “I </a:t>
            </a:r>
            <a:r>
              <a:rPr lang="pt-PT" baseline="0" dirty="0" err="1" smtClean="0"/>
              <a:t>felt</a:t>
            </a:r>
            <a:r>
              <a:rPr lang="pt-PT" baseline="0" dirty="0" smtClean="0"/>
              <a:t> </a:t>
            </a:r>
            <a:r>
              <a:rPr lang="pt-PT" baseline="0" dirty="0" err="1" smtClean="0"/>
              <a:t>ashamed</a:t>
            </a:r>
            <a:r>
              <a:rPr lang="pt-PT" baseline="0" dirty="0" smtClean="0"/>
              <a:t> for </a:t>
            </a:r>
            <a:r>
              <a:rPr lang="pt-PT" baseline="0" dirty="0" err="1" smtClean="0"/>
              <a:t>anythig</a:t>
            </a:r>
            <a:r>
              <a:rPr lang="pt-PT" baseline="0" dirty="0" smtClean="0"/>
              <a:t> I </a:t>
            </a:r>
            <a:r>
              <a:rPr lang="pt-PT" baseline="0" dirty="0" err="1" smtClean="0"/>
              <a:t>siad</a:t>
            </a:r>
            <a:r>
              <a:rPr lang="pt-PT" baseline="0" dirty="0" smtClean="0"/>
              <a:t> “ (35 %), ”I </a:t>
            </a:r>
            <a:r>
              <a:rPr lang="pt-PT" baseline="0" dirty="0" err="1" smtClean="0"/>
              <a:t>got</a:t>
            </a:r>
            <a:r>
              <a:rPr lang="pt-PT" baseline="0" dirty="0" smtClean="0"/>
              <a:t> late to </a:t>
            </a:r>
            <a:r>
              <a:rPr lang="pt-PT" baseline="0" dirty="0" err="1" smtClean="0"/>
              <a:t>work</a:t>
            </a:r>
            <a:r>
              <a:rPr lang="pt-PT" baseline="0" dirty="0" smtClean="0"/>
              <a:t> </a:t>
            </a:r>
            <a:r>
              <a:rPr lang="pt-PT" baseline="0" dirty="0" err="1" smtClean="0"/>
              <a:t>or</a:t>
            </a:r>
            <a:r>
              <a:rPr lang="pt-PT" baseline="0" dirty="0" smtClean="0"/>
              <a:t> </a:t>
            </a:r>
            <a:r>
              <a:rPr lang="pt-PT" baseline="0" dirty="0" err="1" smtClean="0"/>
              <a:t>college</a:t>
            </a:r>
            <a:r>
              <a:rPr lang="pt-PT" baseline="0" dirty="0" smtClean="0"/>
              <a:t>” (33,6 %), “I </a:t>
            </a:r>
            <a:r>
              <a:rPr lang="pt-PT" baseline="0" dirty="0" err="1" smtClean="0"/>
              <a:t>regret</a:t>
            </a:r>
            <a:r>
              <a:rPr lang="pt-PT" baseline="0" dirty="0" smtClean="0"/>
              <a:t> for </a:t>
            </a:r>
            <a:r>
              <a:rPr lang="pt-PT" baseline="0" dirty="0" err="1" smtClean="0"/>
              <a:t>losing</a:t>
            </a:r>
            <a:r>
              <a:rPr lang="pt-PT" baseline="0" dirty="0" smtClean="0"/>
              <a:t> </a:t>
            </a:r>
            <a:r>
              <a:rPr lang="pt-PT" baseline="0" dirty="0" err="1" smtClean="0"/>
              <a:t>control</a:t>
            </a:r>
            <a:r>
              <a:rPr lang="pt-PT" baseline="0" dirty="0" smtClean="0"/>
              <a:t>” (25,4 %), ”I </a:t>
            </a:r>
            <a:r>
              <a:rPr lang="pt-PT" baseline="0" dirty="0" err="1" smtClean="0"/>
              <a:t>had</a:t>
            </a:r>
            <a:r>
              <a:rPr lang="pt-PT" baseline="0" dirty="0" smtClean="0"/>
              <a:t> sexual sexual </a:t>
            </a:r>
            <a:r>
              <a:rPr lang="pt-PT" baseline="0" dirty="0" err="1" smtClean="0"/>
              <a:t>relationships</a:t>
            </a:r>
            <a:r>
              <a:rPr lang="pt-PT" baseline="0" dirty="0" smtClean="0"/>
              <a:t> </a:t>
            </a:r>
            <a:r>
              <a:rPr lang="pt-PT" baseline="0" dirty="0" err="1" smtClean="0"/>
              <a:t>without</a:t>
            </a:r>
            <a:r>
              <a:rPr lang="pt-PT" baseline="0" dirty="0" smtClean="0"/>
              <a:t> </a:t>
            </a:r>
            <a:r>
              <a:rPr lang="pt-PT" baseline="0" dirty="0" err="1" smtClean="0"/>
              <a:t>protection</a:t>
            </a:r>
            <a:r>
              <a:rPr lang="pt-PT" baseline="0" dirty="0" smtClean="0"/>
              <a:t>” (24,9 %</a:t>
            </a:r>
            <a:r>
              <a:rPr lang="pt-PT" baseline="0" dirty="0" smtClean="0"/>
              <a:t>). </a:t>
            </a:r>
            <a:r>
              <a:rPr lang="pt-PT" baseline="0" dirty="0" err="1" smtClean="0"/>
              <a:t>All</a:t>
            </a:r>
            <a:r>
              <a:rPr lang="pt-PT" baseline="0" dirty="0" smtClean="0"/>
              <a:t> </a:t>
            </a:r>
            <a:r>
              <a:rPr lang="pt-PT" baseline="0" dirty="0" err="1" smtClean="0"/>
              <a:t>these</a:t>
            </a:r>
            <a:r>
              <a:rPr lang="pt-PT" baseline="0" dirty="0" smtClean="0"/>
              <a:t> </a:t>
            </a:r>
            <a:r>
              <a:rPr lang="pt-PT" baseline="0" dirty="0" err="1" smtClean="0"/>
              <a:t>consequences</a:t>
            </a:r>
            <a:r>
              <a:rPr lang="pt-PT" baseline="0" dirty="0" smtClean="0"/>
              <a:t> </a:t>
            </a:r>
            <a:r>
              <a:rPr lang="pt-PT" baseline="0" dirty="0" err="1" smtClean="0"/>
              <a:t>were</a:t>
            </a:r>
            <a:r>
              <a:rPr lang="pt-PT" baseline="0" dirty="0" smtClean="0"/>
              <a:t> </a:t>
            </a:r>
            <a:r>
              <a:rPr lang="pt-PT" baseline="0" dirty="0" err="1" smtClean="0"/>
              <a:t>short-term</a:t>
            </a:r>
            <a:r>
              <a:rPr lang="pt-PT" baseline="0" dirty="0" smtClean="0"/>
              <a:t> </a:t>
            </a:r>
            <a:r>
              <a:rPr lang="pt-PT" baseline="0" dirty="0" err="1" smtClean="0"/>
              <a:t>effects</a:t>
            </a:r>
            <a:r>
              <a:rPr lang="pt-PT" baseline="0" dirty="0" smtClean="0"/>
              <a:t>.</a:t>
            </a:r>
          </a:p>
          <a:p>
            <a:endParaRPr lang="pt-PT" baseline="0" dirty="0" smtClean="0"/>
          </a:p>
          <a:p>
            <a:endParaRPr lang="pt-PT" baseline="0" dirty="0" smtClean="0"/>
          </a:p>
          <a:p>
            <a:r>
              <a:rPr lang="en-US" sz="1200" b="0" i="0" u="none" strike="noStrike" kern="1200" baseline="0" dirty="0" smtClean="0">
                <a:solidFill>
                  <a:schemeClr val="tx1"/>
                </a:solidFill>
                <a:latin typeface="+mn-lt"/>
                <a:ea typeface="+mn-ea"/>
                <a:cs typeface="+mn-cs"/>
              </a:rPr>
              <a:t>In what concerns the age groups, the </a:t>
            </a:r>
            <a:r>
              <a:rPr lang="en-US" sz="1200" b="1" i="0" u="none" strike="noStrike" kern="1200" baseline="0" dirty="0" smtClean="0">
                <a:solidFill>
                  <a:schemeClr val="tx1"/>
                </a:solidFill>
                <a:latin typeface="+mn-lt"/>
                <a:ea typeface="+mn-ea"/>
                <a:cs typeface="+mn-cs"/>
              </a:rPr>
              <a:t>younger group </a:t>
            </a:r>
            <a:r>
              <a:rPr lang="en-US" sz="1200" b="1" i="0" u="none" strike="noStrike" kern="1200" baseline="0" dirty="0" smtClean="0">
                <a:solidFill>
                  <a:schemeClr val="tx1"/>
                </a:solidFill>
                <a:latin typeface="+mn-lt"/>
                <a:ea typeface="+mn-ea"/>
                <a:cs typeface="+mn-cs"/>
              </a:rPr>
              <a:t>(18-23)</a:t>
            </a:r>
            <a:r>
              <a:rPr lang="en-US" sz="1200" b="0" i="0" u="none" strike="noStrike" kern="1200" baseline="0" dirty="0" smtClean="0">
                <a:solidFill>
                  <a:schemeClr val="tx1"/>
                </a:solidFill>
                <a:latin typeface="+mn-lt"/>
                <a:ea typeface="+mn-ea"/>
                <a:cs typeface="+mn-cs"/>
              </a:rPr>
              <a:t> seem to report more often to get late at work or to school university </a:t>
            </a:r>
            <a:r>
              <a:rPr lang="en-US" sz="1200" b="0" i="0" u="none" strike="noStrike" kern="1200" baseline="0" dirty="0" smtClean="0">
                <a:solidFill>
                  <a:schemeClr val="tx1"/>
                </a:solidFill>
                <a:latin typeface="+mn-lt"/>
                <a:ea typeface="+mn-ea"/>
                <a:cs typeface="+mn-cs"/>
              </a:rPr>
              <a:t>and </a:t>
            </a:r>
            <a:r>
              <a:rPr lang="en-US" sz="1200" b="1" i="0" u="none" strike="noStrike" kern="1200" baseline="0" dirty="0" smtClean="0">
                <a:solidFill>
                  <a:schemeClr val="tx1"/>
                </a:solidFill>
                <a:latin typeface="+mn-lt"/>
                <a:ea typeface="+mn-ea"/>
                <a:cs typeface="+mn-cs"/>
              </a:rPr>
              <a:t>the </a:t>
            </a:r>
            <a:r>
              <a:rPr lang="en-US" sz="1200" b="1" i="0" u="none" strike="noStrike" kern="1200" baseline="0" dirty="0" smtClean="0">
                <a:solidFill>
                  <a:schemeClr val="tx1"/>
                </a:solidFill>
                <a:latin typeface="+mn-lt"/>
                <a:ea typeface="+mn-ea"/>
                <a:cs typeface="+mn-cs"/>
              </a:rPr>
              <a:t>older group (24-29) </a:t>
            </a:r>
            <a:r>
              <a:rPr lang="en-US" sz="1200" b="0" i="0" u="none" strike="noStrike" kern="1200" baseline="0" dirty="0" smtClean="0">
                <a:solidFill>
                  <a:schemeClr val="tx1"/>
                </a:solidFill>
                <a:latin typeface="+mn-lt"/>
                <a:ea typeface="+mn-ea"/>
                <a:cs typeface="+mn-cs"/>
              </a:rPr>
              <a:t>to been fined or detained in a alcohol control operation as </a:t>
            </a:r>
            <a:r>
              <a:rPr lang="en-US" sz="1200" b="0" i="0" u="none" strike="noStrike" kern="1200" baseline="0" dirty="0" smtClean="0">
                <a:solidFill>
                  <a:schemeClr val="tx1"/>
                </a:solidFill>
                <a:latin typeface="+mn-lt"/>
                <a:ea typeface="+mn-ea"/>
                <a:cs typeface="+mn-cs"/>
              </a:rPr>
              <a:t>side effects</a:t>
            </a:r>
            <a:r>
              <a:rPr lang="en-US" sz="1200" b="0" i="0" u="none" strike="noStrike" kern="1200" baseline="0" dirty="0" smtClean="0">
                <a:solidFill>
                  <a:schemeClr val="tx1"/>
                </a:solidFill>
                <a:latin typeface="+mn-lt"/>
                <a:ea typeface="+mn-ea"/>
                <a:cs typeface="+mn-cs"/>
              </a:rPr>
              <a:t>.</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There </a:t>
            </a:r>
            <a:r>
              <a:rPr lang="en-US" sz="1200" b="0" i="0" u="none" strike="noStrike" kern="1200" baseline="0" dirty="0" smtClean="0">
                <a:solidFill>
                  <a:schemeClr val="tx1"/>
                </a:solidFill>
                <a:latin typeface="+mn-lt"/>
                <a:ea typeface="+mn-ea"/>
                <a:cs typeface="+mn-cs"/>
              </a:rPr>
              <a:t>were also significant gender differences. </a:t>
            </a:r>
            <a:r>
              <a:rPr lang="en-US" sz="1200" b="1" i="0" u="none" strike="noStrike" kern="1200" baseline="0" dirty="0" smtClean="0">
                <a:solidFill>
                  <a:srgbClr val="FF0000"/>
                </a:solidFill>
                <a:latin typeface="+mn-lt"/>
                <a:ea typeface="+mn-ea"/>
                <a:cs typeface="+mn-cs"/>
              </a:rPr>
              <a:t>Man</a:t>
            </a:r>
            <a:r>
              <a:rPr lang="en-US" sz="1200" b="0" i="0" u="none" strike="noStrike" kern="1200" baseline="0" dirty="0" smtClean="0">
                <a:solidFill>
                  <a:srgbClr val="FF0000"/>
                </a:solidFill>
                <a:latin typeface="+mn-lt"/>
                <a:ea typeface="+mn-ea"/>
                <a:cs typeface="+mn-cs"/>
              </a:rPr>
              <a:t> </a:t>
            </a:r>
            <a:r>
              <a:rPr lang="en-US" sz="1200" b="0" i="0" u="none" strike="noStrike" kern="1200" baseline="0" dirty="0" smtClean="0">
                <a:solidFill>
                  <a:schemeClr val="tx1"/>
                </a:solidFill>
                <a:latin typeface="+mn-lt"/>
                <a:ea typeface="+mn-ea"/>
                <a:cs typeface="+mn-cs"/>
              </a:rPr>
              <a:t>seem to have more episode of 1</a:t>
            </a:r>
            <a:r>
              <a:rPr lang="en-US" sz="1200" b="0" i="0" u="none" strike="noStrike" kern="1200" baseline="0" dirty="0" smtClean="0">
                <a:solidFill>
                  <a:schemeClr val="tx1"/>
                </a:solidFill>
                <a:latin typeface="+mn-lt"/>
                <a:ea typeface="+mn-ea"/>
                <a:cs typeface="+mn-cs"/>
              </a:rPr>
              <a:t>) doing </a:t>
            </a:r>
            <a:r>
              <a:rPr lang="en-US" sz="1200" b="0" i="0" u="none" strike="noStrike" kern="1200" baseline="0" dirty="0" smtClean="0">
                <a:solidFill>
                  <a:schemeClr val="tx1"/>
                </a:solidFill>
                <a:latin typeface="+mn-lt"/>
                <a:ea typeface="+mn-ea"/>
                <a:cs typeface="+mn-cs"/>
              </a:rPr>
              <a:t>things they couldn’t remember; 2) harm themselves or other people; 3) </a:t>
            </a:r>
            <a:r>
              <a:rPr lang="en-US" sz="1200" b="0" i="0" u="none" strike="noStrike" kern="1200" baseline="0" dirty="0" smtClean="0">
                <a:solidFill>
                  <a:schemeClr val="tx1"/>
                </a:solidFill>
                <a:latin typeface="+mn-lt"/>
                <a:ea typeface="+mn-ea"/>
                <a:cs typeface="+mn-cs"/>
              </a:rPr>
              <a:t>damage public </a:t>
            </a:r>
            <a:r>
              <a:rPr lang="en-US" sz="1200" b="0" i="0" u="none" strike="noStrike" kern="1200" baseline="0" dirty="0" smtClean="0">
                <a:solidFill>
                  <a:schemeClr val="tx1"/>
                </a:solidFill>
                <a:latin typeface="+mn-lt"/>
                <a:ea typeface="+mn-ea"/>
                <a:cs typeface="+mn-cs"/>
              </a:rPr>
              <a:t>or private property, 4) having unprotected sex; and 6) regretted having sex </a:t>
            </a:r>
            <a:r>
              <a:rPr lang="en-US" sz="1200" b="0" i="0" u="none" strike="noStrike" kern="1200" baseline="0" dirty="0" smtClean="0">
                <a:solidFill>
                  <a:schemeClr val="tx1"/>
                </a:solidFill>
                <a:latin typeface="+mn-lt"/>
                <a:ea typeface="+mn-ea"/>
                <a:cs typeface="+mn-cs"/>
              </a:rPr>
              <a:t>with someone</a:t>
            </a:r>
            <a:r>
              <a:rPr lang="en-US" sz="1200" b="0" i="0" u="none" strike="noStrike" kern="1200" baseline="0" dirty="0" smtClean="0">
                <a:solidFill>
                  <a:schemeClr val="tx1"/>
                </a:solidFill>
                <a:latin typeface="+mn-lt"/>
                <a:ea typeface="+mn-ea"/>
                <a:cs typeface="+mn-cs"/>
              </a:rPr>
              <a:t>. </a:t>
            </a:r>
            <a:r>
              <a:rPr lang="en-US" sz="1200" b="1" i="0" u="none" strike="noStrike" kern="1200" baseline="0" dirty="0" smtClean="0">
                <a:solidFill>
                  <a:schemeClr val="tx1"/>
                </a:solidFill>
                <a:latin typeface="+mn-lt"/>
                <a:ea typeface="+mn-ea"/>
                <a:cs typeface="+mn-cs"/>
              </a:rPr>
              <a:t>Woman</a:t>
            </a:r>
            <a:r>
              <a:rPr lang="en-US" sz="1200" b="0" i="0" u="none" strike="noStrike" kern="1200" baseline="0" dirty="0" smtClean="0">
                <a:solidFill>
                  <a:schemeClr val="tx1"/>
                </a:solidFill>
                <a:latin typeface="+mn-lt"/>
                <a:ea typeface="+mn-ea"/>
                <a:cs typeface="+mn-cs"/>
              </a:rPr>
              <a:t> reported more frequently being pursued, harassed and sexually abused</a:t>
            </a:r>
            <a:endParaRPr lang="pt-PT" dirty="0"/>
          </a:p>
        </p:txBody>
      </p:sp>
      <p:sp>
        <p:nvSpPr>
          <p:cNvPr id="4" name="Marcador de Posição do Número do Diapositivo 3"/>
          <p:cNvSpPr>
            <a:spLocks noGrp="1"/>
          </p:cNvSpPr>
          <p:nvPr>
            <p:ph type="sldNum" sz="quarter" idx="10"/>
          </p:nvPr>
        </p:nvSpPr>
        <p:spPr/>
        <p:txBody>
          <a:bodyPr/>
          <a:lstStyle/>
          <a:p>
            <a:fld id="{93AA167A-74B0-A24E-9A72-F2664EEA44F3}" type="slidenum">
              <a:rPr lang="pt-PT" smtClean="0"/>
              <a:t>21</a:t>
            </a:fld>
            <a:endParaRPr lang="pt-PT"/>
          </a:p>
        </p:txBody>
      </p:sp>
    </p:spTree>
    <p:extLst>
      <p:ext uri="{BB962C8B-B14F-4D97-AF65-F5344CB8AC3E}">
        <p14:creationId xmlns:p14="http://schemas.microsoft.com/office/powerpoint/2010/main" val="947932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93AA167A-74B0-A24E-9A72-F2664EEA44F3}" type="slidenum">
              <a:rPr lang="pt-PT" smtClean="0"/>
              <a:t>22</a:t>
            </a:fld>
            <a:endParaRPr lang="pt-PT"/>
          </a:p>
        </p:txBody>
      </p:sp>
    </p:spTree>
    <p:extLst>
      <p:ext uri="{BB962C8B-B14F-4D97-AF65-F5344CB8AC3E}">
        <p14:creationId xmlns:p14="http://schemas.microsoft.com/office/powerpoint/2010/main" val="15809495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 name="Shape 139"/>
          <p:cNvSpPr>
            <a:spLocks noGrp="1" noRot="1" noChangeAspect="1"/>
          </p:cNvSpPr>
          <p:nvPr>
            <p:ph type="sldImg"/>
          </p:nvPr>
        </p:nvSpPr>
        <p:spPr>
          <a:prstGeom prst="rect">
            <a:avLst/>
          </a:prstGeom>
        </p:spPr>
        <p:txBody>
          <a:bodyPr/>
          <a:lstStyle/>
          <a:p>
            <a:endParaRPr/>
          </a:p>
        </p:txBody>
      </p:sp>
      <p:sp>
        <p:nvSpPr>
          <p:cNvPr id="140" name="Shape 140"/>
          <p:cNvSpPr>
            <a:spLocks noGrp="1"/>
          </p:cNvSpPr>
          <p:nvPr>
            <p:ph type="body" sz="quarter" idx="1"/>
          </p:nvPr>
        </p:nvSpPr>
        <p:spPr>
          <a:prstGeom prst="rect">
            <a:avLst/>
          </a:prstGeom>
        </p:spPr>
        <p:txBody>
          <a:bodyPr/>
          <a:lstStyle/>
          <a:p>
            <a:r>
              <a:rPr lang="pt-PT" dirty="0" smtClean="0"/>
              <a:t>"</a:t>
            </a:r>
            <a:r>
              <a:rPr lang="pt-PT" dirty="0" err="1" smtClean="0"/>
              <a:t>Consumption</a:t>
            </a:r>
            <a:r>
              <a:rPr lang="pt-PT" dirty="0" smtClean="0"/>
              <a:t> </a:t>
            </a:r>
            <a:r>
              <a:rPr lang="pt-PT" dirty="0" err="1" smtClean="0"/>
              <a:t>of</a:t>
            </a:r>
            <a:r>
              <a:rPr lang="pt-PT" dirty="0" smtClean="0"/>
              <a:t> 60 </a:t>
            </a:r>
            <a:r>
              <a:rPr lang="pt-PT" dirty="0" err="1" smtClean="0"/>
              <a:t>grams</a:t>
            </a:r>
            <a:r>
              <a:rPr lang="pt-PT" dirty="0" smtClean="0"/>
              <a:t> </a:t>
            </a:r>
            <a:r>
              <a:rPr lang="pt-PT" dirty="0" err="1" smtClean="0"/>
              <a:t>or</a:t>
            </a:r>
            <a:r>
              <a:rPr lang="pt-PT" dirty="0" smtClean="0"/>
              <a:t> more </a:t>
            </a:r>
            <a:r>
              <a:rPr lang="pt-PT" dirty="0" err="1" smtClean="0"/>
              <a:t>of</a:t>
            </a:r>
            <a:r>
              <a:rPr lang="pt-PT" dirty="0" smtClean="0"/>
              <a:t> </a:t>
            </a:r>
            <a:r>
              <a:rPr lang="pt-PT" dirty="0" err="1" smtClean="0"/>
              <a:t>pure</a:t>
            </a:r>
            <a:r>
              <a:rPr lang="pt-PT" dirty="0" smtClean="0"/>
              <a:t> </a:t>
            </a:r>
            <a:r>
              <a:rPr lang="pt-PT" dirty="0" err="1" smtClean="0"/>
              <a:t>alcohol</a:t>
            </a:r>
            <a:r>
              <a:rPr lang="pt-PT" dirty="0" smtClean="0"/>
              <a:t> (6+ drinks) </a:t>
            </a:r>
            <a:r>
              <a:rPr lang="pt-PT" dirty="0" err="1" smtClean="0"/>
              <a:t>at</a:t>
            </a:r>
            <a:r>
              <a:rPr lang="pt-PT" dirty="0" smtClean="0"/>
              <a:t> </a:t>
            </a:r>
            <a:r>
              <a:rPr lang="pt-PT" dirty="0" err="1" smtClean="0"/>
              <a:t>least</a:t>
            </a:r>
            <a:r>
              <a:rPr lang="pt-PT" dirty="0" smtClean="0"/>
              <a:t> </a:t>
            </a:r>
            <a:r>
              <a:rPr lang="pt-PT" dirty="0" err="1" smtClean="0"/>
              <a:t>once</a:t>
            </a:r>
            <a:r>
              <a:rPr lang="pt-PT" dirty="0" smtClean="0"/>
              <a:t> </a:t>
            </a:r>
            <a:r>
              <a:rPr lang="pt-PT" dirty="0" err="1" smtClean="0"/>
              <a:t>in</a:t>
            </a:r>
            <a:r>
              <a:rPr lang="pt-PT" dirty="0" smtClean="0"/>
              <a:t> </a:t>
            </a:r>
            <a:r>
              <a:rPr lang="pt-PT" dirty="0" err="1" smtClean="0"/>
              <a:t>the</a:t>
            </a:r>
            <a:r>
              <a:rPr lang="pt-PT" dirty="0" smtClean="0"/>
              <a:t> </a:t>
            </a:r>
            <a:r>
              <a:rPr lang="pt-PT" dirty="0" err="1" smtClean="0"/>
              <a:t>past</a:t>
            </a:r>
            <a:r>
              <a:rPr lang="pt-PT" dirty="0" smtClean="0"/>
              <a:t> 30 </a:t>
            </a:r>
            <a:r>
              <a:rPr lang="pt-PT" dirty="0" err="1" smtClean="0"/>
              <a:t>days</a:t>
            </a:r>
            <a:r>
              <a:rPr lang="pt-PT" dirty="0" smtClean="0"/>
              <a:t>" (WHO, 2014).</a:t>
            </a:r>
          </a:p>
          <a:p>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GDP</a:t>
            </a:r>
            <a:r>
              <a:rPr lang="en-US" baseline="0" dirty="0" smtClean="0"/>
              <a:t> – gross domestic product</a:t>
            </a:r>
            <a:endParaRPr lang="en-US" dirty="0"/>
          </a:p>
        </p:txBody>
      </p:sp>
    </p:spTree>
    <p:extLst>
      <p:ext uri="{BB962C8B-B14F-4D97-AF65-F5344CB8AC3E}">
        <p14:creationId xmlns:p14="http://schemas.microsoft.com/office/powerpoint/2010/main" val="40409844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defTabSz="457200" eaLnBrk="1" fontAlgn="auto" latinLnBrk="0" hangingPunct="1">
              <a:lnSpc>
                <a:spcPct val="117999"/>
              </a:lnSpc>
              <a:spcBef>
                <a:spcPts val="0"/>
              </a:spcBef>
              <a:spcAft>
                <a:spcPts val="0"/>
              </a:spcAft>
              <a:buClrTx/>
              <a:buSzTx/>
              <a:buFontTx/>
              <a:buNone/>
              <a:tabLst/>
              <a:defRPr/>
            </a:pPr>
            <a:r>
              <a:rPr lang="en-GB" sz="2200" dirty="0" smtClean="0">
                <a:effectLst/>
                <a:latin typeface="Helvetica Neue"/>
                <a:ea typeface="Helvetica Neue"/>
                <a:cs typeface="Helvetica Neue"/>
                <a:sym typeface="Helvetica Neue"/>
              </a:rPr>
              <a:t>In terms of trajectories, if employment, marriage and parenthood can decrease alcohol consumption in adulthood, economic stress like unemployment or low-level of </a:t>
            </a:r>
            <a:r>
              <a:rPr lang="en-GB" sz="2200" dirty="0" err="1" smtClean="0">
                <a:effectLst/>
                <a:latin typeface="Helvetica Neue"/>
                <a:ea typeface="Helvetica Neue"/>
                <a:cs typeface="Helvetica Neue"/>
                <a:sym typeface="Helvetica Neue"/>
              </a:rPr>
              <a:t>educationcan</a:t>
            </a:r>
            <a:r>
              <a:rPr lang="en-GB" sz="2200" dirty="0" smtClean="0">
                <a:effectLst/>
                <a:latin typeface="Helvetica Neue"/>
                <a:ea typeface="Helvetica Neue"/>
                <a:cs typeface="Helvetica Neue"/>
                <a:sym typeface="Helvetica Neue"/>
              </a:rPr>
              <a:t> be a predictor of HED among adults (</a:t>
            </a:r>
            <a:r>
              <a:rPr lang="en-GB" sz="2200" dirty="0" err="1" smtClean="0">
                <a:effectLst/>
                <a:latin typeface="Helvetica Neue"/>
                <a:ea typeface="Helvetica Neue"/>
                <a:cs typeface="Helvetica Neue"/>
                <a:sym typeface="Helvetica Neue"/>
              </a:rPr>
              <a:t>Kuntsche</a:t>
            </a:r>
            <a:r>
              <a:rPr lang="en-GB" sz="2200" dirty="0" smtClean="0">
                <a:effectLst/>
                <a:latin typeface="Helvetica Neue"/>
                <a:ea typeface="Helvetica Neue"/>
                <a:cs typeface="Helvetica Neue"/>
                <a:sym typeface="Helvetica Neue"/>
              </a:rPr>
              <a:t> et al, 2004; </a:t>
            </a:r>
            <a:r>
              <a:rPr lang="en-GB" sz="2200" dirty="0" err="1" smtClean="0">
                <a:effectLst/>
                <a:latin typeface="Helvetica Neue"/>
                <a:ea typeface="Helvetica Neue"/>
                <a:cs typeface="Helvetica Neue"/>
                <a:sym typeface="Helvetica Neue"/>
              </a:rPr>
              <a:t>Jager</a:t>
            </a:r>
            <a:r>
              <a:rPr lang="en-GB" sz="2200" dirty="0" smtClean="0">
                <a:effectLst/>
                <a:latin typeface="Helvetica Neue"/>
                <a:ea typeface="Helvetica Neue"/>
                <a:cs typeface="Helvetica Neue"/>
                <a:sym typeface="Helvetica Neue"/>
              </a:rPr>
              <a:t> et al., 2015).</a:t>
            </a:r>
          </a:p>
          <a:p>
            <a:pPr marL="0" marR="0" indent="0" defTabSz="457200" eaLnBrk="1" fontAlgn="auto" latinLnBrk="0" hangingPunct="1">
              <a:lnSpc>
                <a:spcPct val="117999"/>
              </a:lnSpc>
              <a:spcBef>
                <a:spcPts val="0"/>
              </a:spcBef>
              <a:spcAft>
                <a:spcPts val="0"/>
              </a:spcAft>
              <a:buClrTx/>
              <a:buSzTx/>
              <a:buFontTx/>
              <a:buNone/>
              <a:tabLst/>
              <a:defRPr/>
            </a:pPr>
            <a:endParaRPr lang="en-GB" sz="2200" dirty="0" smtClean="0">
              <a:effectLst/>
              <a:latin typeface="Helvetica Neue"/>
              <a:ea typeface="Helvetica Neue"/>
              <a:cs typeface="Helvetica Neue"/>
              <a:sym typeface="Helvetica Neue"/>
            </a:endParaRPr>
          </a:p>
          <a:p>
            <a:pPr marL="0" marR="0" indent="0" defTabSz="457200" eaLnBrk="1" fontAlgn="auto" latinLnBrk="0" hangingPunct="1">
              <a:lnSpc>
                <a:spcPct val="117999"/>
              </a:lnSpc>
              <a:spcBef>
                <a:spcPts val="0"/>
              </a:spcBef>
              <a:spcAft>
                <a:spcPts val="0"/>
              </a:spcAft>
              <a:buClrTx/>
              <a:buSzTx/>
              <a:buFontTx/>
              <a:buNone/>
              <a:tabLst/>
              <a:defRPr/>
            </a:pPr>
            <a:r>
              <a:rPr lang="en-GB" sz="2200" dirty="0" smtClean="0">
                <a:effectLst/>
                <a:latin typeface="Helvetica Neue"/>
                <a:ea typeface="Helvetica Neue"/>
                <a:cs typeface="Helvetica Neue"/>
                <a:sym typeface="Helvetica Neue"/>
              </a:rPr>
              <a:t>There are several researches and interventions concerning HED implemented with youth and undergraduate students, however more research is needed in specific groups as low-income youth and unemployed in adult populations (</a:t>
            </a:r>
            <a:r>
              <a:rPr lang="en-GB" sz="2200" dirty="0" err="1" smtClean="0">
                <a:effectLst/>
                <a:latin typeface="Helvetica Neue"/>
                <a:ea typeface="Helvetica Neue"/>
                <a:cs typeface="Helvetica Neue"/>
                <a:sym typeface="Helvetica Neue"/>
              </a:rPr>
              <a:t>Kuntsche</a:t>
            </a:r>
            <a:r>
              <a:rPr lang="en-GB" sz="2200" dirty="0" smtClean="0">
                <a:effectLst/>
                <a:latin typeface="Helvetica Neue"/>
                <a:ea typeface="Helvetica Neue"/>
                <a:cs typeface="Helvetica Neue"/>
                <a:sym typeface="Helvetica Neue"/>
              </a:rPr>
              <a:t> et al, 2004) Also, considering the high prevalence of HED among undergraduate students, it is relevant to research their drinking trajectories particularly considering the current social and economic crisis the southern European countries are suffering, where a considerable amount of graduated young adults remain unemployed after college.</a:t>
            </a:r>
            <a:endParaRPr lang="pt-PT" sz="2200" dirty="0" smtClean="0">
              <a:effectLst/>
              <a:latin typeface="Helvetica Neue"/>
              <a:ea typeface="Helvetica Neue"/>
              <a:cs typeface="Helvetica Neue"/>
              <a:sym typeface="Helvetica Neue"/>
            </a:endParaRPr>
          </a:p>
          <a:p>
            <a:pPr marL="0" marR="0" indent="0" defTabSz="457200" eaLnBrk="1" fontAlgn="auto" latinLnBrk="0" hangingPunct="1">
              <a:lnSpc>
                <a:spcPct val="117999"/>
              </a:lnSpc>
              <a:spcBef>
                <a:spcPts val="0"/>
              </a:spcBef>
              <a:spcAft>
                <a:spcPts val="0"/>
              </a:spcAft>
              <a:buClrTx/>
              <a:buSzTx/>
              <a:buFontTx/>
              <a:buNone/>
              <a:tabLst/>
              <a:defRPr/>
            </a:pPr>
            <a:endParaRPr lang="pt-PT" sz="2200" dirty="0" smtClean="0">
              <a:effectLst/>
              <a:latin typeface="Helvetica Neue"/>
              <a:ea typeface="Helvetica Neue"/>
              <a:cs typeface="Helvetica Neue"/>
              <a:sym typeface="Helvetica Neue"/>
            </a:endParaRPr>
          </a:p>
          <a:p>
            <a:endParaRPr lang="en-US" dirty="0"/>
          </a:p>
        </p:txBody>
      </p:sp>
    </p:spTree>
    <p:extLst>
      <p:ext uri="{BB962C8B-B14F-4D97-AF65-F5344CB8AC3E}">
        <p14:creationId xmlns:p14="http://schemas.microsoft.com/office/powerpoint/2010/main" val="25092295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Shape 153"/>
          <p:cNvSpPr>
            <a:spLocks noGrp="1" noRot="1" noChangeAspect="1"/>
          </p:cNvSpPr>
          <p:nvPr>
            <p:ph type="sldImg"/>
          </p:nvPr>
        </p:nvSpPr>
        <p:spPr>
          <a:prstGeom prst="rect">
            <a:avLst/>
          </a:prstGeom>
        </p:spPr>
        <p:txBody>
          <a:bodyPr/>
          <a:lstStyle/>
          <a:p>
            <a:endParaRPr/>
          </a:p>
        </p:txBody>
      </p:sp>
      <p:sp>
        <p:nvSpPr>
          <p:cNvPr id="154" name="Shape 154"/>
          <p:cNvSpPr>
            <a:spLocks noGrp="1"/>
          </p:cNvSpPr>
          <p:nvPr>
            <p:ph type="body" sz="quarter" idx="1"/>
          </p:nvPr>
        </p:nvSpPr>
        <p:spPr>
          <a:prstGeom prst="rect">
            <a:avLst/>
          </a:prstGeom>
        </p:spPr>
        <p:txBody>
          <a:bodyPr/>
          <a:lstStyle/>
          <a:p>
            <a:pPr marL="0" marR="0" indent="0" defTabSz="457200" eaLnBrk="1" fontAlgn="auto" latinLnBrk="0" hangingPunct="1">
              <a:lnSpc>
                <a:spcPct val="117999"/>
              </a:lnSpc>
              <a:spcBef>
                <a:spcPts val="0"/>
              </a:spcBef>
              <a:spcAft>
                <a:spcPts val="0"/>
              </a:spcAft>
              <a:buClrTx/>
              <a:buSzTx/>
              <a:buFontTx/>
              <a:buNone/>
              <a:tabLst/>
              <a:defRPr/>
            </a:pPr>
            <a:r>
              <a:rPr lang="en-GB" sz="2200" dirty="0" smtClean="0">
                <a:effectLst/>
                <a:latin typeface="Helvetica Neue"/>
                <a:ea typeface="Helvetica Neue"/>
                <a:cs typeface="Helvetica Neue"/>
                <a:sym typeface="Helvetica Neue"/>
              </a:rPr>
              <a:t>Considering that Heavy Episodic Drinking (HED) is a growing trend in Southern Europe, and the lack of</a:t>
            </a:r>
            <a:r>
              <a:rPr lang="en-GB" sz="2200" baseline="0" dirty="0" smtClean="0">
                <a:effectLst/>
                <a:latin typeface="Helvetica Neue"/>
                <a:ea typeface="Helvetica Neue"/>
                <a:cs typeface="Helvetica Neue"/>
                <a:sym typeface="Helvetica Neue"/>
              </a:rPr>
              <a:t> knowledge </a:t>
            </a:r>
            <a:r>
              <a:rPr lang="en-GB" sz="2200" baseline="0" dirty="0" err="1" smtClean="0">
                <a:effectLst/>
                <a:latin typeface="Helvetica Neue"/>
                <a:ea typeface="Helvetica Neue"/>
                <a:cs typeface="Helvetica Neue"/>
                <a:sym typeface="Helvetica Neue"/>
              </a:rPr>
              <a:t>reagring</a:t>
            </a:r>
            <a:r>
              <a:rPr lang="en-GB" sz="2200" baseline="0" dirty="0" smtClean="0">
                <a:effectLst/>
                <a:latin typeface="Helvetica Neue"/>
                <a:ea typeface="Helvetica Neue"/>
                <a:cs typeface="Helvetica Neue"/>
                <a:sym typeface="Helvetica Neue"/>
              </a:rPr>
              <a:t> social and economic determinants on HED the main aim of the project is to </a:t>
            </a:r>
            <a:r>
              <a:rPr lang="pt-PT" dirty="0" smtClean="0"/>
              <a:t>To </a:t>
            </a:r>
            <a:r>
              <a:rPr lang="pt-PT" dirty="0" err="1" smtClean="0"/>
              <a:t>contribute</a:t>
            </a:r>
            <a:r>
              <a:rPr lang="pt-PT" dirty="0" smtClean="0"/>
              <a:t> for </a:t>
            </a:r>
            <a:r>
              <a:rPr lang="pt-PT" dirty="0" err="1" smtClean="0"/>
              <a:t>harm</a:t>
            </a:r>
            <a:r>
              <a:rPr lang="pt-PT" dirty="0" smtClean="0"/>
              <a:t> </a:t>
            </a:r>
            <a:r>
              <a:rPr lang="pt-PT" dirty="0" err="1" smtClean="0"/>
              <a:t>reduction</a:t>
            </a:r>
            <a:r>
              <a:rPr lang="pt-PT" dirty="0" smtClean="0"/>
              <a:t> </a:t>
            </a:r>
            <a:r>
              <a:rPr lang="pt-PT" dirty="0" err="1" smtClean="0"/>
              <a:t>associated</a:t>
            </a:r>
            <a:r>
              <a:rPr lang="pt-PT" dirty="0" smtClean="0"/>
              <a:t> </a:t>
            </a:r>
            <a:r>
              <a:rPr lang="pt-PT" dirty="0" err="1" smtClean="0"/>
              <a:t>with</a:t>
            </a:r>
            <a:r>
              <a:rPr lang="pt-PT" dirty="0" smtClean="0"/>
              <a:t> HED </a:t>
            </a:r>
            <a:r>
              <a:rPr lang="pt-PT" dirty="0" err="1" smtClean="0"/>
              <a:t>in</a:t>
            </a:r>
            <a:r>
              <a:rPr lang="pt-PT" dirty="0" smtClean="0"/>
              <a:t> </a:t>
            </a:r>
            <a:r>
              <a:rPr lang="pt-PT" dirty="0" err="1" smtClean="0"/>
              <a:t>young</a:t>
            </a:r>
            <a:r>
              <a:rPr lang="pt-PT" dirty="0" smtClean="0"/>
              <a:t> </a:t>
            </a:r>
            <a:r>
              <a:rPr lang="pt-PT" dirty="0" err="1" smtClean="0"/>
              <a:t>and</a:t>
            </a:r>
            <a:r>
              <a:rPr lang="pt-PT" dirty="0" smtClean="0"/>
              <a:t> </a:t>
            </a:r>
            <a:r>
              <a:rPr lang="pt-PT" dirty="0" err="1" smtClean="0"/>
              <a:t>young</a:t>
            </a:r>
            <a:r>
              <a:rPr lang="pt-PT" dirty="0" smtClean="0"/>
              <a:t> </a:t>
            </a:r>
            <a:r>
              <a:rPr lang="pt-PT" dirty="0" err="1" smtClean="0"/>
              <a:t>adults</a:t>
            </a:r>
            <a:r>
              <a:rPr lang="pt-PT" dirty="0" smtClean="0"/>
              <a:t> (18-29 </a:t>
            </a:r>
            <a:r>
              <a:rPr lang="pt-PT" dirty="0" err="1" smtClean="0"/>
              <a:t>years</a:t>
            </a:r>
            <a:r>
              <a:rPr lang="pt-PT" dirty="0" smtClean="0"/>
              <a:t>) </a:t>
            </a:r>
            <a:r>
              <a:rPr lang="pt-PT" dirty="0" err="1" smtClean="0"/>
              <a:t>from</a:t>
            </a:r>
            <a:r>
              <a:rPr lang="pt-PT" dirty="0" smtClean="0"/>
              <a:t> </a:t>
            </a:r>
            <a:r>
              <a:rPr lang="pt-PT" dirty="0" err="1" smtClean="0"/>
              <a:t>lower</a:t>
            </a:r>
            <a:r>
              <a:rPr lang="pt-PT" dirty="0" smtClean="0"/>
              <a:t> </a:t>
            </a:r>
            <a:r>
              <a:rPr lang="pt-PT" dirty="0" err="1" smtClean="0"/>
              <a:t>socio</a:t>
            </a:r>
            <a:r>
              <a:rPr lang="pt-PT" dirty="0" smtClean="0"/>
              <a:t> </a:t>
            </a:r>
            <a:r>
              <a:rPr lang="pt-PT" dirty="0" err="1" smtClean="0"/>
              <a:t>economic</a:t>
            </a:r>
            <a:r>
              <a:rPr lang="pt-PT" dirty="0" smtClean="0"/>
              <a:t> </a:t>
            </a:r>
            <a:r>
              <a:rPr lang="pt-PT" dirty="0" err="1" smtClean="0"/>
              <a:t>levels</a:t>
            </a:r>
            <a:r>
              <a:rPr lang="pt-PT" dirty="0" smtClean="0"/>
              <a:t> </a:t>
            </a:r>
            <a:r>
              <a:rPr lang="pt-PT" dirty="0" err="1" smtClean="0"/>
              <a:t>and</a:t>
            </a:r>
            <a:r>
              <a:rPr lang="pt-PT" dirty="0" smtClean="0"/>
              <a:t> </a:t>
            </a:r>
            <a:r>
              <a:rPr lang="pt-PT" dirty="0" err="1" smtClean="0"/>
              <a:t>unemployed</a:t>
            </a:r>
            <a:endParaRPr lang="pt-PT" dirty="0" smtClean="0"/>
          </a:p>
          <a:p>
            <a:pPr marL="0" marR="0" indent="0" defTabSz="457200" eaLnBrk="1" fontAlgn="auto" latinLnBrk="0" hangingPunct="1">
              <a:lnSpc>
                <a:spcPct val="117999"/>
              </a:lnSpc>
              <a:spcBef>
                <a:spcPts val="0"/>
              </a:spcBef>
              <a:spcAft>
                <a:spcPts val="0"/>
              </a:spcAft>
              <a:buClrTx/>
              <a:buSzTx/>
              <a:buFontTx/>
              <a:buNone/>
              <a:tabLst/>
              <a:defRPr/>
            </a:pPr>
            <a:endParaRPr lang="en-GB" sz="2200" dirty="0" smtClean="0">
              <a:effectLst/>
              <a:latin typeface="Helvetica Neue"/>
              <a:ea typeface="Helvetica Neue"/>
              <a:cs typeface="Helvetica Neue"/>
              <a:sym typeface="Helvetica Neue"/>
            </a:endParaRPr>
          </a:p>
          <a:p>
            <a:pPr marL="0" marR="0" indent="0" defTabSz="457200" eaLnBrk="1" fontAlgn="auto" latinLnBrk="0" hangingPunct="1">
              <a:lnSpc>
                <a:spcPct val="117999"/>
              </a:lnSpc>
              <a:spcBef>
                <a:spcPts val="0"/>
              </a:spcBef>
              <a:spcAft>
                <a:spcPts val="0"/>
              </a:spcAft>
              <a:buClrTx/>
              <a:buSzTx/>
              <a:buFontTx/>
              <a:buNone/>
              <a:tabLst/>
              <a:defRPr/>
            </a:pPr>
            <a:r>
              <a:rPr lang="en-GB" sz="2200" dirty="0" smtClean="0">
                <a:effectLst/>
                <a:latin typeface="Helvetica Neue"/>
                <a:ea typeface="Helvetica Neue"/>
                <a:cs typeface="Helvetica Neue"/>
                <a:sym typeface="Helvetica Neue"/>
              </a:rPr>
              <a:t>traditionally considered a moderated drinking culture. Research has consistently identified the specific features, set, settings, risks, harms and impacts of this drinking pattern mainly among college students. However, more research is needed to analyse the relationship between HED and lower socio-economic youth and young adults, since this has been reported as a risk factor for alcohol related harm (WHO, 2014). This is particularly relevant in Southern Europe that is undergoing a socioeconomic crisis, where families income is decreasing and also with enormous unemployment rates especially among recently graduated students who also seen to be at risk. Considering this, the project intends to address the HED phenomena among South European low-income and graduated unemployed youth and young adults, in a crisis context. </a:t>
            </a:r>
            <a:endParaRPr lang="pt-PT" sz="2200" dirty="0" smtClean="0">
              <a:effectLst/>
              <a:latin typeface="Helvetica Neue"/>
              <a:ea typeface="Helvetica Neue"/>
              <a:cs typeface="Helvetica Neue"/>
              <a:sym typeface="Helvetica Neue"/>
            </a:endParaRPr>
          </a:p>
          <a:p>
            <a:endParaRPr lang="pt-PT" dirty="0" smtClean="0"/>
          </a:p>
          <a:p>
            <a:endParaRPr lang="pt-PT" dirty="0" smtClean="0"/>
          </a:p>
          <a:p>
            <a:endParaRPr lang="pt-PT" dirty="0" smtClean="0"/>
          </a:p>
          <a:p>
            <a:endParaRPr lang="pt-PT" dirty="0" smtClean="0"/>
          </a:p>
          <a:p>
            <a:r>
              <a:rPr dirty="0" smtClean="0"/>
              <a:t>inicio </a:t>
            </a:r>
            <a:r>
              <a:rPr dirty="0"/>
              <a:t>de consumo 16-17 (EMCDDA)</a:t>
            </a:r>
          </a:p>
          <a:p>
            <a:r>
              <a:rPr dirty="0"/>
              <a:t>binge drinking practices become more common from 18 years of age and older. In fact, binge drinking reaches its peak between 20-24 years old and then it gradually decreases beginning at about age 30</a:t>
            </a:r>
            <a:r>
              <a:rPr dirty="0" smtClean="0"/>
              <a:t>.</a:t>
            </a:r>
            <a:endParaRPr lang="pt-PT" dirty="0" smtClean="0"/>
          </a:p>
          <a:p>
            <a:r>
              <a:rPr dirty="0" smtClean="0"/>
              <a:t> </a:t>
            </a: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 name="Shape 158"/>
          <p:cNvSpPr>
            <a:spLocks noGrp="1" noRot="1" noChangeAspect="1"/>
          </p:cNvSpPr>
          <p:nvPr>
            <p:ph type="sldImg"/>
          </p:nvPr>
        </p:nvSpPr>
        <p:spPr>
          <a:prstGeom prst="rect">
            <a:avLst/>
          </a:prstGeom>
        </p:spPr>
        <p:txBody>
          <a:bodyPr/>
          <a:lstStyle/>
          <a:p>
            <a:endParaRPr/>
          </a:p>
        </p:txBody>
      </p:sp>
      <p:sp>
        <p:nvSpPr>
          <p:cNvPr id="159" name="Shape 159"/>
          <p:cNvSpPr>
            <a:spLocks noGrp="1"/>
          </p:cNvSpPr>
          <p:nvPr>
            <p:ph type="body" sz="quarter" idx="1"/>
          </p:nvPr>
        </p:nvSpPr>
        <p:spPr>
          <a:prstGeom prst="rect">
            <a:avLst/>
          </a:prstGeom>
        </p:spPr>
        <p:txBody>
          <a:bodyPr/>
          <a:lstStyle/>
          <a:p>
            <a:r>
              <a:rPr dirty="0"/>
              <a:t>action research to make scientific discoveries and to solve practical problems" (Clark, 1997 cit in Ho, S. 2002) </a:t>
            </a:r>
            <a:endParaRPr lang="pt-PT" dirty="0" smtClean="0"/>
          </a:p>
          <a:p>
            <a:endParaRPr lang="pt-PT" dirty="0" smtClean="0"/>
          </a:p>
          <a:p>
            <a:r>
              <a:rPr lang="pt-PT" dirty="0" smtClean="0"/>
              <a:t>Local </a:t>
            </a:r>
            <a:r>
              <a:rPr lang="pt-PT" dirty="0" err="1" smtClean="0"/>
              <a:t>consultative</a:t>
            </a:r>
            <a:r>
              <a:rPr lang="pt-PT" dirty="0" smtClean="0"/>
              <a:t> </a:t>
            </a:r>
            <a:r>
              <a:rPr lang="pt-PT" dirty="0" err="1" smtClean="0"/>
              <a:t>foruns</a:t>
            </a:r>
            <a:r>
              <a:rPr lang="pt-PT" dirty="0" smtClean="0"/>
              <a:t> </a:t>
            </a:r>
            <a:r>
              <a:rPr lang="pt-PT" dirty="0" err="1" smtClean="0"/>
              <a:t>gathered</a:t>
            </a:r>
            <a:r>
              <a:rPr lang="pt-PT" baseline="0" dirty="0" smtClean="0"/>
              <a:t> </a:t>
            </a:r>
            <a:r>
              <a:rPr lang="pt-PT" baseline="0" dirty="0" err="1" smtClean="0"/>
              <a:t>key</a:t>
            </a:r>
            <a:r>
              <a:rPr lang="pt-PT" baseline="0" dirty="0" smtClean="0"/>
              <a:t> </a:t>
            </a:r>
            <a:r>
              <a:rPr lang="pt-PT" baseline="0" dirty="0" err="1" smtClean="0"/>
              <a:t>actors</a:t>
            </a:r>
            <a:r>
              <a:rPr lang="pt-PT" baseline="0" dirty="0" smtClean="0"/>
              <a:t> </a:t>
            </a:r>
            <a:r>
              <a:rPr lang="pt-PT" baseline="0" dirty="0" err="1" smtClean="0"/>
              <a:t>from</a:t>
            </a:r>
            <a:r>
              <a:rPr lang="pt-PT" baseline="0" dirty="0" smtClean="0"/>
              <a:t> </a:t>
            </a:r>
            <a:r>
              <a:rPr lang="pt-PT" baseline="0" dirty="0" err="1" smtClean="0"/>
              <a:t>the</a:t>
            </a:r>
            <a:r>
              <a:rPr lang="pt-PT" baseline="0" dirty="0" smtClean="0"/>
              <a:t> </a:t>
            </a:r>
            <a:r>
              <a:rPr lang="pt-PT" baseline="0" dirty="0" err="1" smtClean="0"/>
              <a:t>comunity</a:t>
            </a:r>
            <a:r>
              <a:rPr lang="pt-PT" baseline="0" dirty="0" smtClean="0"/>
              <a:t> </a:t>
            </a:r>
            <a:r>
              <a:rPr lang="pt-PT" baseline="0" dirty="0" err="1" smtClean="0"/>
              <a:t>that</a:t>
            </a:r>
            <a:r>
              <a:rPr lang="pt-PT" baseline="0" dirty="0" smtClean="0"/>
              <a:t> </a:t>
            </a:r>
            <a:r>
              <a:rPr lang="pt-PT" baseline="0" dirty="0" err="1" smtClean="0"/>
              <a:t>work</a:t>
            </a:r>
            <a:r>
              <a:rPr lang="pt-PT" baseline="0" dirty="0" smtClean="0"/>
              <a:t> </a:t>
            </a:r>
            <a:r>
              <a:rPr lang="pt-PT" baseline="0" dirty="0" err="1" smtClean="0"/>
              <a:t>directly</a:t>
            </a:r>
            <a:r>
              <a:rPr lang="pt-PT" baseline="0" dirty="0" smtClean="0"/>
              <a:t> </a:t>
            </a:r>
            <a:r>
              <a:rPr lang="pt-PT" baseline="0" dirty="0" err="1" smtClean="0"/>
              <a:t>or</a:t>
            </a:r>
            <a:r>
              <a:rPr lang="pt-PT" baseline="0" dirty="0" smtClean="0"/>
              <a:t> </a:t>
            </a:r>
            <a:r>
              <a:rPr lang="pt-PT" baseline="0" dirty="0" err="1" smtClean="0"/>
              <a:t>indirectly</a:t>
            </a:r>
            <a:r>
              <a:rPr lang="pt-PT" baseline="0" dirty="0" smtClean="0"/>
              <a:t> </a:t>
            </a:r>
            <a:r>
              <a:rPr lang="pt-PT" baseline="0" dirty="0" err="1" smtClean="0"/>
              <a:t>with</a:t>
            </a:r>
            <a:r>
              <a:rPr lang="pt-PT" baseline="0" dirty="0" smtClean="0"/>
              <a:t> </a:t>
            </a:r>
            <a:r>
              <a:rPr lang="pt-PT" baseline="0" dirty="0" err="1" smtClean="0"/>
              <a:t>the</a:t>
            </a:r>
            <a:r>
              <a:rPr lang="pt-PT" baseline="0" dirty="0" smtClean="0"/>
              <a:t> </a:t>
            </a:r>
            <a:r>
              <a:rPr lang="pt-PT" baseline="0" dirty="0" err="1" smtClean="0"/>
              <a:t>heavy</a:t>
            </a:r>
            <a:r>
              <a:rPr lang="pt-PT" baseline="0" dirty="0" smtClean="0"/>
              <a:t> </a:t>
            </a:r>
            <a:r>
              <a:rPr lang="pt-PT" baseline="0" dirty="0" err="1" smtClean="0"/>
              <a:t>episodic</a:t>
            </a:r>
            <a:r>
              <a:rPr lang="pt-PT" baseline="0" dirty="0" smtClean="0"/>
              <a:t> </a:t>
            </a:r>
            <a:r>
              <a:rPr lang="pt-PT" baseline="0" dirty="0" err="1" smtClean="0"/>
              <a:t>drinking</a:t>
            </a:r>
            <a:r>
              <a:rPr lang="pt-PT" baseline="0" dirty="0" smtClean="0"/>
              <a:t> </a:t>
            </a:r>
            <a:r>
              <a:rPr lang="pt-PT" baseline="0" dirty="0" err="1" smtClean="0"/>
              <a:t>phenomena</a:t>
            </a:r>
            <a:r>
              <a:rPr lang="pt-PT" baseline="0" dirty="0" smtClean="0"/>
              <a:t> </a:t>
            </a:r>
            <a:r>
              <a:rPr lang="pt-PT" baseline="0" dirty="0" err="1" smtClean="0"/>
              <a:t>such</a:t>
            </a:r>
            <a:r>
              <a:rPr lang="pt-PT" baseline="0" dirty="0" smtClean="0"/>
              <a:t> as </a:t>
            </a:r>
            <a:r>
              <a:rPr lang="pt-PT" baseline="0" dirty="0" err="1" smtClean="0"/>
              <a:t>the</a:t>
            </a:r>
            <a:r>
              <a:rPr lang="pt-PT" baseline="0" dirty="0" smtClean="0"/>
              <a:t> </a:t>
            </a:r>
            <a:r>
              <a:rPr lang="pt-PT" baseline="0" dirty="0" err="1" smtClean="0"/>
              <a:t>emergency</a:t>
            </a:r>
            <a:r>
              <a:rPr lang="pt-PT" baseline="0" dirty="0" smtClean="0"/>
              <a:t> </a:t>
            </a:r>
            <a:r>
              <a:rPr lang="pt-PT" baseline="0" dirty="0" err="1" smtClean="0"/>
              <a:t>services</a:t>
            </a:r>
            <a:r>
              <a:rPr lang="pt-PT" baseline="0" dirty="0" smtClean="0"/>
              <a:t>, </a:t>
            </a:r>
            <a:r>
              <a:rPr lang="pt-PT" baseline="0" dirty="0" err="1" smtClean="0"/>
              <a:t>the</a:t>
            </a:r>
            <a:r>
              <a:rPr lang="pt-PT" baseline="0" dirty="0" smtClean="0"/>
              <a:t> </a:t>
            </a:r>
            <a:r>
              <a:rPr lang="pt-PT" baseline="0" dirty="0" err="1" smtClean="0"/>
              <a:t>municipality</a:t>
            </a:r>
            <a:r>
              <a:rPr lang="pt-PT" baseline="0" dirty="0" smtClean="0"/>
              <a:t>, </a:t>
            </a:r>
            <a:r>
              <a:rPr lang="pt-PT" baseline="0" dirty="0" err="1" smtClean="0"/>
              <a:t>young</a:t>
            </a:r>
            <a:r>
              <a:rPr lang="pt-PT" baseline="0" dirty="0" smtClean="0"/>
              <a:t> </a:t>
            </a:r>
            <a:r>
              <a:rPr lang="pt-PT" baseline="0" dirty="0" err="1" smtClean="0"/>
              <a:t>associciations</a:t>
            </a:r>
            <a:r>
              <a:rPr lang="pt-PT" baseline="0" dirty="0" smtClean="0"/>
              <a:t>, </a:t>
            </a:r>
            <a:r>
              <a:rPr lang="pt-PT" baseline="0" dirty="0" err="1" smtClean="0"/>
              <a:t>ministry</a:t>
            </a:r>
            <a:r>
              <a:rPr lang="pt-PT" baseline="0" dirty="0" smtClean="0"/>
              <a:t> </a:t>
            </a:r>
            <a:r>
              <a:rPr lang="pt-PT" baseline="0" dirty="0" err="1" smtClean="0"/>
              <a:t>of</a:t>
            </a:r>
            <a:r>
              <a:rPr lang="pt-PT" baseline="0" dirty="0" smtClean="0"/>
              <a:t> </a:t>
            </a:r>
            <a:r>
              <a:rPr lang="pt-PT" baseline="0" dirty="0" err="1" smtClean="0"/>
              <a:t>health</a:t>
            </a:r>
            <a:r>
              <a:rPr lang="pt-PT" baseline="0" dirty="0" smtClean="0"/>
              <a:t>, </a:t>
            </a:r>
            <a:r>
              <a:rPr lang="pt-PT" baseline="0" dirty="0" err="1" smtClean="0"/>
              <a:t>academic</a:t>
            </a:r>
            <a:r>
              <a:rPr lang="pt-PT" baseline="0" dirty="0" smtClean="0"/>
              <a:t> </a:t>
            </a:r>
            <a:r>
              <a:rPr lang="pt-PT" baseline="0" dirty="0" err="1" smtClean="0"/>
              <a:t>association</a:t>
            </a:r>
            <a:r>
              <a:rPr lang="pt-PT" baseline="0" dirty="0" smtClean="0"/>
              <a:t> </a:t>
            </a:r>
            <a:r>
              <a:rPr lang="pt-PT" baseline="0" dirty="0" err="1" smtClean="0"/>
              <a:t>representative</a:t>
            </a:r>
            <a:r>
              <a:rPr lang="pt-PT" baseline="0" dirty="0" smtClean="0"/>
              <a:t>, </a:t>
            </a:r>
            <a:endParaRPr lang="pt-PT" dirty="0" smtClean="0"/>
          </a:p>
          <a:p>
            <a:r>
              <a:rPr lang="pt-PT" dirty="0" err="1" smtClean="0"/>
              <a:t>Dissemination</a:t>
            </a:r>
            <a:r>
              <a:rPr lang="pt-PT" baseline="0" dirty="0" smtClean="0"/>
              <a:t> </a:t>
            </a:r>
            <a:r>
              <a:rPr lang="pt-PT" baseline="0" dirty="0" err="1" smtClean="0"/>
              <a:t>ultimately</a:t>
            </a:r>
            <a:r>
              <a:rPr lang="pt-PT" baseline="0" dirty="0" smtClean="0"/>
              <a:t> to </a:t>
            </a:r>
            <a:r>
              <a:rPr lang="pt-PT" baseline="0" dirty="0" err="1" smtClean="0"/>
              <a:t>contribute</a:t>
            </a:r>
            <a:r>
              <a:rPr lang="pt-PT" baseline="0" dirty="0" smtClean="0"/>
              <a:t> to </a:t>
            </a:r>
            <a:r>
              <a:rPr lang="pt-PT" baseline="0" dirty="0" err="1" smtClean="0"/>
              <a:t>systems</a:t>
            </a:r>
            <a:r>
              <a:rPr lang="pt-PT" baseline="0" dirty="0" smtClean="0"/>
              <a:t> </a:t>
            </a:r>
            <a:r>
              <a:rPr lang="pt-PT" baseline="0" dirty="0" err="1" smtClean="0"/>
              <a:t>sustainability</a:t>
            </a:r>
            <a:r>
              <a:rPr lang="pt-PT" baseline="0" dirty="0" smtClean="0"/>
              <a:t> </a:t>
            </a:r>
            <a:r>
              <a:rPr lang="pt-PT" baseline="0" dirty="0" err="1" smtClean="0"/>
              <a:t>by</a:t>
            </a:r>
            <a:r>
              <a:rPr lang="pt-PT" baseline="0" dirty="0" smtClean="0"/>
              <a:t> </a:t>
            </a:r>
            <a:r>
              <a:rPr lang="pt-PT" baseline="0" dirty="0" err="1" smtClean="0"/>
              <a:t>providing</a:t>
            </a:r>
            <a:r>
              <a:rPr lang="pt-PT" baseline="0" dirty="0" smtClean="0"/>
              <a:t> </a:t>
            </a:r>
            <a:r>
              <a:rPr lang="pt-PT" baseline="0" dirty="0" err="1" smtClean="0"/>
              <a:t>intereventions</a:t>
            </a:r>
            <a:r>
              <a:rPr lang="pt-PT" baseline="0" dirty="0" smtClean="0"/>
              <a:t> </a:t>
            </a:r>
            <a:r>
              <a:rPr lang="pt-PT" baseline="0" dirty="0" err="1" smtClean="0"/>
              <a:t>informed</a:t>
            </a:r>
            <a:r>
              <a:rPr lang="pt-PT" baseline="0" dirty="0" smtClean="0"/>
              <a:t> </a:t>
            </a:r>
            <a:r>
              <a:rPr lang="pt-PT" baseline="0" dirty="0" err="1" smtClean="0"/>
              <a:t>in</a:t>
            </a:r>
            <a:r>
              <a:rPr lang="pt-PT" baseline="0" dirty="0" smtClean="0"/>
              <a:t> </a:t>
            </a:r>
            <a:r>
              <a:rPr lang="pt-PT" baseline="0" dirty="0" err="1" smtClean="0"/>
              <a:t>reserach</a:t>
            </a:r>
            <a:r>
              <a:rPr lang="pt-PT" baseline="0" dirty="0" smtClean="0"/>
              <a:t> </a:t>
            </a:r>
            <a:r>
              <a:rPr lang="pt-PT" baseline="0" dirty="0" err="1" smtClean="0"/>
              <a:t>and</a:t>
            </a:r>
            <a:r>
              <a:rPr lang="pt-PT" baseline="0" dirty="0" smtClean="0"/>
              <a:t> </a:t>
            </a:r>
            <a:r>
              <a:rPr lang="pt-PT" baseline="0" dirty="0" err="1" smtClean="0"/>
              <a:t>in</a:t>
            </a:r>
            <a:r>
              <a:rPr lang="pt-PT" baseline="0" dirty="0" smtClean="0"/>
              <a:t> </a:t>
            </a:r>
            <a:r>
              <a:rPr lang="pt-PT" baseline="0" dirty="0" err="1" smtClean="0"/>
              <a:t>key</a:t>
            </a:r>
            <a:r>
              <a:rPr lang="pt-PT" baseline="0" dirty="0" smtClean="0"/>
              <a:t> </a:t>
            </a:r>
            <a:r>
              <a:rPr lang="pt-PT" baseline="0" dirty="0" err="1" smtClean="0"/>
              <a:t>actors</a:t>
            </a:r>
            <a:r>
              <a:rPr lang="pt-PT" baseline="0" dirty="0" smtClean="0"/>
              <a:t> </a:t>
            </a:r>
            <a:r>
              <a:rPr lang="pt-PT" baseline="0" dirty="0" err="1" smtClean="0"/>
              <a:t>evaluations</a:t>
            </a: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Shape 163"/>
          <p:cNvSpPr>
            <a:spLocks noGrp="1" noRot="1" noChangeAspect="1"/>
          </p:cNvSpPr>
          <p:nvPr>
            <p:ph type="sldImg"/>
          </p:nvPr>
        </p:nvSpPr>
        <p:spPr>
          <a:prstGeom prst="rect">
            <a:avLst/>
          </a:prstGeom>
        </p:spPr>
        <p:txBody>
          <a:bodyPr/>
          <a:lstStyle/>
          <a:p>
            <a:endParaRPr/>
          </a:p>
        </p:txBody>
      </p:sp>
      <p:sp>
        <p:nvSpPr>
          <p:cNvPr id="164" name="Shape 164"/>
          <p:cNvSpPr>
            <a:spLocks noGrp="1"/>
          </p:cNvSpPr>
          <p:nvPr>
            <p:ph type="body" sz="quarter" idx="1"/>
          </p:nvPr>
        </p:nvSpPr>
        <p:spPr>
          <a:prstGeom prst="rect">
            <a:avLst/>
          </a:prstGeom>
        </p:spPr>
        <p:txBody>
          <a:bodyPr/>
          <a:lstStyle/>
          <a:p>
            <a:r>
              <a:rPr lang="pt-PT" dirty="0" err="1" smtClean="0"/>
              <a:t>Coordination</a:t>
            </a:r>
            <a:r>
              <a:rPr dirty="0" smtClean="0"/>
              <a:t>(</a:t>
            </a:r>
            <a:r>
              <a:rPr dirty="0"/>
              <a:t>coordenção tecnica e finaceira, 3 PM, relatório intermédio)</a:t>
            </a:r>
          </a:p>
          <a:p>
            <a:pPr marL="271638" indent="-271638">
              <a:buSzPct val="75000"/>
              <a:buChar char="+"/>
            </a:pPr>
            <a:r>
              <a:rPr lang="pt-PT" dirty="0" err="1" smtClean="0"/>
              <a:t>Research</a:t>
            </a:r>
            <a:r>
              <a:rPr lang="pt-PT" dirty="0" smtClean="0"/>
              <a:t> </a:t>
            </a:r>
            <a:r>
              <a:rPr dirty="0" smtClean="0"/>
              <a:t>(</a:t>
            </a:r>
            <a:r>
              <a:rPr dirty="0"/>
              <a:t>3 relatório na lingua materna, relatório comparativo e produção de artigo)</a:t>
            </a:r>
          </a:p>
          <a:p>
            <a:pPr marL="271638" indent="-271638">
              <a:buSzPct val="75000"/>
              <a:buChar char="+"/>
            </a:pPr>
            <a:r>
              <a:rPr lang="pt-PT" dirty="0" err="1" smtClean="0"/>
              <a:t>Dissemination</a:t>
            </a:r>
            <a:r>
              <a:rPr lang="pt-PT" dirty="0" smtClean="0"/>
              <a:t> </a:t>
            </a:r>
            <a:r>
              <a:rPr dirty="0" smtClean="0"/>
              <a:t>(</a:t>
            </a:r>
            <a:r>
              <a:rPr dirty="0"/>
              <a:t>facebook, twitter e newsletter)</a:t>
            </a:r>
          </a:p>
          <a:p>
            <a:pPr marL="271638" indent="-271638">
              <a:buSzPct val="75000"/>
              <a:buChar char="+"/>
            </a:pPr>
            <a:r>
              <a:rPr lang="pt-PT" dirty="0" err="1" smtClean="0"/>
              <a:t>Consultative</a:t>
            </a:r>
            <a:r>
              <a:rPr lang="pt-PT" dirty="0" smtClean="0"/>
              <a:t> </a:t>
            </a:r>
            <a:r>
              <a:rPr lang="pt-PT" dirty="0" err="1" smtClean="0"/>
              <a:t>foruns</a:t>
            </a:r>
            <a:r>
              <a:rPr lang="pt-PT" dirty="0" smtClean="0"/>
              <a:t> (8 </a:t>
            </a:r>
            <a:r>
              <a:rPr lang="pt-PT" dirty="0" err="1" smtClean="0"/>
              <a:t>in</a:t>
            </a:r>
            <a:r>
              <a:rPr lang="pt-PT" dirty="0" smtClean="0"/>
              <a:t> </a:t>
            </a:r>
            <a:r>
              <a:rPr lang="pt-PT" dirty="0" err="1" smtClean="0"/>
              <a:t>each</a:t>
            </a:r>
            <a:r>
              <a:rPr lang="pt-PT" dirty="0" smtClean="0"/>
              <a:t>)</a:t>
            </a:r>
            <a:endParaRPr dirty="0"/>
          </a:p>
          <a:p>
            <a:pPr marL="271638" indent="-271638">
              <a:buSzPct val="75000"/>
              <a:buChar char="+"/>
            </a:pPr>
            <a:r>
              <a:rPr lang="pt-PT" dirty="0" err="1" smtClean="0"/>
              <a:t>Intervention</a:t>
            </a:r>
            <a:r>
              <a:rPr lang="pt-PT" dirty="0" smtClean="0"/>
              <a:t> </a:t>
            </a:r>
          </a:p>
          <a:p>
            <a:pPr marL="271638" indent="-271638">
              <a:buSzPct val="75000"/>
              <a:buChar char="+"/>
            </a:pPr>
            <a:r>
              <a:rPr lang="pt-PT" dirty="0" err="1" smtClean="0"/>
              <a:t>Evaluation</a:t>
            </a:r>
            <a:r>
              <a:rPr lang="pt-PT" dirty="0" smtClean="0"/>
              <a:t> </a:t>
            </a:r>
            <a:r>
              <a:rPr dirty="0" smtClean="0"/>
              <a:t>(</a:t>
            </a:r>
            <a:r>
              <a:rPr dirty="0"/>
              <a:t>intermedia, processual) </a:t>
            </a:r>
            <a:r>
              <a:rPr dirty="0" smtClean="0"/>
              <a:t>-</a:t>
            </a: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dirty="0" smtClean="0"/>
              <a:t>Foz, Nevogilde e Aldoar; Lordelo do Ouro e Massarelos; Centro; Ramalde</a:t>
            </a:r>
            <a:r>
              <a:rPr lang="pt-PT" smtClean="0"/>
              <a:t>; Paranhos.</a:t>
            </a:r>
            <a:endParaRPr lang="pt-PT" dirty="0"/>
          </a:p>
        </p:txBody>
      </p:sp>
      <p:sp>
        <p:nvSpPr>
          <p:cNvPr id="4" name="Marcador de Posição do Número do Diapositivo 3"/>
          <p:cNvSpPr>
            <a:spLocks noGrp="1"/>
          </p:cNvSpPr>
          <p:nvPr>
            <p:ph type="sldNum" sz="quarter" idx="10"/>
          </p:nvPr>
        </p:nvSpPr>
        <p:spPr/>
        <p:txBody>
          <a:bodyPr/>
          <a:lstStyle/>
          <a:p>
            <a:fld id="{93AA167A-74B0-A24E-9A72-F2664EEA44F3}" type="slidenum">
              <a:rPr lang="pt-PT" smtClean="0"/>
              <a:t>10</a:t>
            </a:fld>
            <a:endParaRPr lang="pt-PT"/>
          </a:p>
        </p:txBody>
      </p:sp>
    </p:spTree>
    <p:extLst>
      <p:ext uri="{BB962C8B-B14F-4D97-AF65-F5344CB8AC3E}">
        <p14:creationId xmlns:p14="http://schemas.microsoft.com/office/powerpoint/2010/main" val="11862498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dirty="0" smtClean="0"/>
              <a:t>Foz, Nevogilde e Aldoar; Lordelo do Ouro e Massarelos; Centro; Ramalde</a:t>
            </a:r>
            <a:r>
              <a:rPr lang="pt-PT" smtClean="0"/>
              <a:t>; Paranhos.</a:t>
            </a:r>
            <a:endParaRPr lang="pt-PT" dirty="0"/>
          </a:p>
        </p:txBody>
      </p:sp>
      <p:sp>
        <p:nvSpPr>
          <p:cNvPr id="4" name="Marcador de Posição do Número do Diapositivo 3"/>
          <p:cNvSpPr>
            <a:spLocks noGrp="1"/>
          </p:cNvSpPr>
          <p:nvPr>
            <p:ph type="sldNum" sz="quarter" idx="10"/>
          </p:nvPr>
        </p:nvSpPr>
        <p:spPr/>
        <p:txBody>
          <a:bodyPr/>
          <a:lstStyle/>
          <a:p>
            <a:fld id="{93AA167A-74B0-A24E-9A72-F2664EEA44F3}" type="slidenum">
              <a:rPr lang="pt-PT" smtClean="0"/>
              <a:t>11</a:t>
            </a:fld>
            <a:endParaRPr lang="pt-PT"/>
          </a:p>
        </p:txBody>
      </p:sp>
    </p:spTree>
    <p:extLst>
      <p:ext uri="{BB962C8B-B14F-4D97-AF65-F5344CB8AC3E}">
        <p14:creationId xmlns:p14="http://schemas.microsoft.com/office/powerpoint/2010/main" val="11862498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o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pt-PT" smtClean="0"/>
              <a:t>Clique para editar o estilo</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PT" smtClean="0"/>
              <a:t>Faça clique para editar o estilo</a:t>
            </a:r>
            <a:endParaRPr lang="en-US" dirty="0"/>
          </a:p>
        </p:txBody>
      </p:sp>
      <p:sp>
        <p:nvSpPr>
          <p:cNvPr id="4" name="Date Placeholder 3"/>
          <p:cNvSpPr>
            <a:spLocks noGrp="1"/>
          </p:cNvSpPr>
          <p:nvPr>
            <p:ph type="dt" sz="half" idx="10"/>
          </p:nvPr>
        </p:nvSpPr>
        <p:spPr/>
        <p:txBody>
          <a:bodyPr/>
          <a:lstStyle/>
          <a:p>
            <a:fld id="{F5512C81-5109-4A2A-8D8B-4EDD1BAFA25F}" type="datetimeFigureOut">
              <a:rPr lang="pt-PT" smtClean="0"/>
              <a:t>19/10/17</a:t>
            </a:fld>
            <a:endParaRPr lang="pt-PT"/>
          </a:p>
        </p:txBody>
      </p:sp>
      <p:sp>
        <p:nvSpPr>
          <p:cNvPr id="5" name="Footer Placeholder 4"/>
          <p:cNvSpPr>
            <a:spLocks noGrp="1"/>
          </p:cNvSpPr>
          <p:nvPr>
            <p:ph type="ftr" sz="quarter" idx="11"/>
          </p:nvPr>
        </p:nvSpPr>
        <p:spPr/>
        <p:txBody>
          <a:bodyPr/>
          <a:lstStyle/>
          <a:p>
            <a:endParaRPr lang="pt-PT"/>
          </a:p>
        </p:txBody>
      </p:sp>
      <p:sp>
        <p:nvSpPr>
          <p:cNvPr id="6" name="Slide Number Placeholder 5"/>
          <p:cNvSpPr>
            <a:spLocks noGrp="1"/>
          </p:cNvSpPr>
          <p:nvPr>
            <p:ph type="sldNum" sz="quarter" idx="12"/>
          </p:nvPr>
        </p:nvSpPr>
        <p:spPr/>
        <p:txBody>
          <a:bodyPr/>
          <a:lstStyle/>
          <a:p>
            <a:fld id="{06AB86EA-585A-4398-8084-234D7C26F3AD}" type="slidenum">
              <a:rPr lang="pt-PT" smtClean="0"/>
              <a:t>‹#›</a:t>
            </a:fld>
            <a:endParaRPr lang="pt-PT"/>
          </a:p>
        </p:txBody>
      </p:sp>
    </p:spTree>
    <p:extLst>
      <p:ext uri="{BB962C8B-B14F-4D97-AF65-F5344CB8AC3E}">
        <p14:creationId xmlns:p14="http://schemas.microsoft.com/office/powerpoint/2010/main" val="20480048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smtClean="0"/>
              <a:t>Clique para editar o estilo</a:t>
            </a:r>
            <a:endParaRPr lang="en-US" dirty="0"/>
          </a:p>
        </p:txBody>
      </p:sp>
      <p:sp>
        <p:nvSpPr>
          <p:cNvPr id="3" name="Vertical Text Placeholder 2"/>
          <p:cNvSpPr>
            <a:spLocks noGrp="1"/>
          </p:cNvSpPr>
          <p:nvPr>
            <p:ph type="body" orient="vert" idx="1"/>
          </p:nvPr>
        </p:nvSpPr>
        <p:spPr/>
        <p:txBody>
          <a:bodyPr vert="eaVert"/>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en-US" dirty="0"/>
          </a:p>
        </p:txBody>
      </p:sp>
      <p:sp>
        <p:nvSpPr>
          <p:cNvPr id="4" name="Date Placeholder 3"/>
          <p:cNvSpPr>
            <a:spLocks noGrp="1"/>
          </p:cNvSpPr>
          <p:nvPr>
            <p:ph type="dt" sz="half" idx="10"/>
          </p:nvPr>
        </p:nvSpPr>
        <p:spPr/>
        <p:txBody>
          <a:bodyPr/>
          <a:lstStyle/>
          <a:p>
            <a:fld id="{F5512C81-5109-4A2A-8D8B-4EDD1BAFA25F}" type="datetimeFigureOut">
              <a:rPr lang="pt-PT" smtClean="0"/>
              <a:t>19/10/17</a:t>
            </a:fld>
            <a:endParaRPr lang="pt-PT"/>
          </a:p>
        </p:txBody>
      </p:sp>
      <p:sp>
        <p:nvSpPr>
          <p:cNvPr id="5" name="Footer Placeholder 4"/>
          <p:cNvSpPr>
            <a:spLocks noGrp="1"/>
          </p:cNvSpPr>
          <p:nvPr>
            <p:ph type="ftr" sz="quarter" idx="11"/>
          </p:nvPr>
        </p:nvSpPr>
        <p:spPr/>
        <p:txBody>
          <a:bodyPr/>
          <a:lstStyle/>
          <a:p>
            <a:endParaRPr lang="pt-PT"/>
          </a:p>
        </p:txBody>
      </p:sp>
      <p:sp>
        <p:nvSpPr>
          <p:cNvPr id="6" name="Slide Number Placeholder 5"/>
          <p:cNvSpPr>
            <a:spLocks noGrp="1"/>
          </p:cNvSpPr>
          <p:nvPr>
            <p:ph type="sldNum" sz="quarter" idx="12"/>
          </p:nvPr>
        </p:nvSpPr>
        <p:spPr/>
        <p:txBody>
          <a:bodyPr/>
          <a:lstStyle/>
          <a:p>
            <a:fld id="{06AB86EA-585A-4398-8084-234D7C26F3AD}" type="slidenum">
              <a:rPr lang="pt-PT" smtClean="0"/>
              <a:t>‹#›</a:t>
            </a:fld>
            <a:endParaRPr lang="pt-PT"/>
          </a:p>
        </p:txBody>
      </p:sp>
    </p:spTree>
    <p:extLst>
      <p:ext uri="{BB962C8B-B14F-4D97-AF65-F5344CB8AC3E}">
        <p14:creationId xmlns:p14="http://schemas.microsoft.com/office/powerpoint/2010/main" val="2352298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e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pt-PT" smtClean="0"/>
              <a:t>Clique para editar o estilo</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en-US" dirty="0"/>
          </a:p>
        </p:txBody>
      </p:sp>
      <p:sp>
        <p:nvSpPr>
          <p:cNvPr id="4" name="Date Placeholder 3"/>
          <p:cNvSpPr>
            <a:spLocks noGrp="1"/>
          </p:cNvSpPr>
          <p:nvPr>
            <p:ph type="dt" sz="half" idx="10"/>
          </p:nvPr>
        </p:nvSpPr>
        <p:spPr/>
        <p:txBody>
          <a:bodyPr/>
          <a:lstStyle/>
          <a:p>
            <a:fld id="{F5512C81-5109-4A2A-8D8B-4EDD1BAFA25F}" type="datetimeFigureOut">
              <a:rPr lang="pt-PT" smtClean="0"/>
              <a:t>19/10/17</a:t>
            </a:fld>
            <a:endParaRPr lang="pt-PT"/>
          </a:p>
        </p:txBody>
      </p:sp>
      <p:sp>
        <p:nvSpPr>
          <p:cNvPr id="5" name="Footer Placeholder 4"/>
          <p:cNvSpPr>
            <a:spLocks noGrp="1"/>
          </p:cNvSpPr>
          <p:nvPr>
            <p:ph type="ftr" sz="quarter" idx="11"/>
          </p:nvPr>
        </p:nvSpPr>
        <p:spPr/>
        <p:txBody>
          <a:bodyPr/>
          <a:lstStyle/>
          <a:p>
            <a:endParaRPr lang="pt-PT"/>
          </a:p>
        </p:txBody>
      </p:sp>
      <p:sp>
        <p:nvSpPr>
          <p:cNvPr id="6" name="Slide Number Placeholder 5"/>
          <p:cNvSpPr>
            <a:spLocks noGrp="1"/>
          </p:cNvSpPr>
          <p:nvPr>
            <p:ph type="sldNum" sz="quarter" idx="12"/>
          </p:nvPr>
        </p:nvSpPr>
        <p:spPr/>
        <p:txBody>
          <a:bodyPr/>
          <a:lstStyle/>
          <a:p>
            <a:fld id="{06AB86EA-585A-4398-8084-234D7C26F3AD}" type="slidenum">
              <a:rPr lang="pt-PT" smtClean="0"/>
              <a:t>‹#›</a:t>
            </a:fld>
            <a:endParaRPr lang="pt-PT"/>
          </a:p>
        </p:txBody>
      </p:sp>
    </p:spTree>
    <p:extLst>
      <p:ext uri="{BB962C8B-B14F-4D97-AF65-F5344CB8AC3E}">
        <p14:creationId xmlns:p14="http://schemas.microsoft.com/office/powerpoint/2010/main" val="15975920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ítulo e alíneas">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Texto do título</a:t>
            </a:r>
          </a:p>
        </p:txBody>
      </p:sp>
      <p:sp>
        <p:nvSpPr>
          <p:cNvPr id="57" name="Shape 57"/>
          <p:cNvSpPr>
            <a:spLocks noGrp="1"/>
          </p:cNvSpPr>
          <p:nvPr>
            <p:ph type="body" idx="1"/>
          </p:nvPr>
        </p:nvSpPr>
        <p:spPr>
          <a:prstGeom prst="rect">
            <a:avLst/>
          </a:prstGeom>
        </p:spPr>
        <p:txBody>
          <a:bodyPr/>
          <a:lstStyle/>
          <a:p>
            <a:r>
              <a:t>Nível um</a:t>
            </a:r>
          </a:p>
          <a:p>
            <a:pPr lvl="1"/>
            <a:r>
              <a:t>Nível dois</a:t>
            </a:r>
          </a:p>
          <a:p>
            <a:pPr lvl="2"/>
            <a:r>
              <a:t>Nível três</a:t>
            </a:r>
          </a:p>
          <a:p>
            <a:pPr lvl="3"/>
            <a:r>
              <a:t>Nível quatro</a:t>
            </a:r>
          </a:p>
          <a:p>
            <a:pPr lvl="4"/>
            <a:r>
              <a:t>Nível cinco</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467022564"/>
      </p:ext>
    </p:extLst>
  </p:cSld>
  <p:clrMapOvr>
    <a:masterClrMapping/>
  </p:clrMapOvr>
  <p:transition xmlns:p14="http://schemas.microsoft.com/office/powerpoint/2010/mai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obje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smtClean="0"/>
              <a:t>Clique para editar o estilo</a:t>
            </a:r>
            <a:endParaRPr lang="en-US" dirty="0"/>
          </a:p>
        </p:txBody>
      </p:sp>
      <p:sp>
        <p:nvSpPr>
          <p:cNvPr id="3" name="Content Placeholder 2"/>
          <p:cNvSpPr>
            <a:spLocks noGrp="1"/>
          </p:cNvSpPr>
          <p:nvPr>
            <p:ph idx="1"/>
          </p:nvPr>
        </p:nvSpPr>
        <p:spPr/>
        <p:txBody>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en-US" dirty="0"/>
          </a:p>
        </p:txBody>
      </p:sp>
      <p:sp>
        <p:nvSpPr>
          <p:cNvPr id="4" name="Date Placeholder 3"/>
          <p:cNvSpPr>
            <a:spLocks noGrp="1"/>
          </p:cNvSpPr>
          <p:nvPr>
            <p:ph type="dt" sz="half" idx="10"/>
          </p:nvPr>
        </p:nvSpPr>
        <p:spPr/>
        <p:txBody>
          <a:bodyPr/>
          <a:lstStyle/>
          <a:p>
            <a:fld id="{F5512C81-5109-4A2A-8D8B-4EDD1BAFA25F}" type="datetimeFigureOut">
              <a:rPr lang="pt-PT" smtClean="0"/>
              <a:t>19/10/17</a:t>
            </a:fld>
            <a:endParaRPr lang="pt-PT"/>
          </a:p>
        </p:txBody>
      </p:sp>
      <p:sp>
        <p:nvSpPr>
          <p:cNvPr id="5" name="Footer Placeholder 4"/>
          <p:cNvSpPr>
            <a:spLocks noGrp="1"/>
          </p:cNvSpPr>
          <p:nvPr>
            <p:ph type="ftr" sz="quarter" idx="11"/>
          </p:nvPr>
        </p:nvSpPr>
        <p:spPr/>
        <p:txBody>
          <a:bodyPr/>
          <a:lstStyle/>
          <a:p>
            <a:endParaRPr lang="pt-PT"/>
          </a:p>
        </p:txBody>
      </p:sp>
      <p:sp>
        <p:nvSpPr>
          <p:cNvPr id="6" name="Slide Number Placeholder 5"/>
          <p:cNvSpPr>
            <a:spLocks noGrp="1"/>
          </p:cNvSpPr>
          <p:nvPr>
            <p:ph type="sldNum" sz="quarter" idx="12"/>
          </p:nvPr>
        </p:nvSpPr>
        <p:spPr/>
        <p:txBody>
          <a:bodyPr/>
          <a:lstStyle/>
          <a:p>
            <a:fld id="{06AB86EA-585A-4398-8084-234D7C26F3AD}" type="slidenum">
              <a:rPr lang="pt-PT" smtClean="0"/>
              <a:t>‹#›</a:t>
            </a:fld>
            <a:endParaRPr lang="pt-PT"/>
          </a:p>
        </p:txBody>
      </p:sp>
    </p:spTree>
    <p:extLst>
      <p:ext uri="{BB962C8B-B14F-4D97-AF65-F5344CB8AC3E}">
        <p14:creationId xmlns:p14="http://schemas.microsoft.com/office/powerpoint/2010/main" val="15827023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cção">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pt-PT" smtClean="0"/>
              <a:t>Clique para editar o estilo</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PT" smtClean="0"/>
              <a:t>Clique para editar os estilos</a:t>
            </a:r>
          </a:p>
        </p:txBody>
      </p:sp>
      <p:sp>
        <p:nvSpPr>
          <p:cNvPr id="4" name="Date Placeholder 3"/>
          <p:cNvSpPr>
            <a:spLocks noGrp="1"/>
          </p:cNvSpPr>
          <p:nvPr>
            <p:ph type="dt" sz="half" idx="10"/>
          </p:nvPr>
        </p:nvSpPr>
        <p:spPr/>
        <p:txBody>
          <a:bodyPr/>
          <a:lstStyle/>
          <a:p>
            <a:fld id="{F5512C81-5109-4A2A-8D8B-4EDD1BAFA25F}" type="datetimeFigureOut">
              <a:rPr lang="pt-PT" smtClean="0"/>
              <a:t>19/10/17</a:t>
            </a:fld>
            <a:endParaRPr lang="pt-PT"/>
          </a:p>
        </p:txBody>
      </p:sp>
      <p:sp>
        <p:nvSpPr>
          <p:cNvPr id="5" name="Footer Placeholder 4"/>
          <p:cNvSpPr>
            <a:spLocks noGrp="1"/>
          </p:cNvSpPr>
          <p:nvPr>
            <p:ph type="ftr" sz="quarter" idx="11"/>
          </p:nvPr>
        </p:nvSpPr>
        <p:spPr/>
        <p:txBody>
          <a:bodyPr/>
          <a:lstStyle/>
          <a:p>
            <a:endParaRPr lang="pt-PT"/>
          </a:p>
        </p:txBody>
      </p:sp>
      <p:sp>
        <p:nvSpPr>
          <p:cNvPr id="6" name="Slide Number Placeholder 5"/>
          <p:cNvSpPr>
            <a:spLocks noGrp="1"/>
          </p:cNvSpPr>
          <p:nvPr>
            <p:ph type="sldNum" sz="quarter" idx="12"/>
          </p:nvPr>
        </p:nvSpPr>
        <p:spPr/>
        <p:txBody>
          <a:bodyPr/>
          <a:lstStyle/>
          <a:p>
            <a:fld id="{06AB86EA-585A-4398-8084-234D7C26F3AD}" type="slidenum">
              <a:rPr lang="pt-PT" smtClean="0"/>
              <a:t>‹#›</a:t>
            </a:fld>
            <a:endParaRPr lang="pt-PT"/>
          </a:p>
        </p:txBody>
      </p:sp>
    </p:spTree>
    <p:extLst>
      <p:ext uri="{BB962C8B-B14F-4D97-AF65-F5344CB8AC3E}">
        <p14:creationId xmlns:p14="http://schemas.microsoft.com/office/powerpoint/2010/main" val="23549735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údo Dup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smtClean="0"/>
              <a:t>Clique para editar o estilo</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en-US" dirty="0"/>
          </a:p>
        </p:txBody>
      </p:sp>
      <p:sp>
        <p:nvSpPr>
          <p:cNvPr id="5" name="Date Placeholder 4"/>
          <p:cNvSpPr>
            <a:spLocks noGrp="1"/>
          </p:cNvSpPr>
          <p:nvPr>
            <p:ph type="dt" sz="half" idx="10"/>
          </p:nvPr>
        </p:nvSpPr>
        <p:spPr/>
        <p:txBody>
          <a:bodyPr/>
          <a:lstStyle/>
          <a:p>
            <a:fld id="{F5512C81-5109-4A2A-8D8B-4EDD1BAFA25F}" type="datetimeFigureOut">
              <a:rPr lang="pt-PT" smtClean="0"/>
              <a:t>19/10/17</a:t>
            </a:fld>
            <a:endParaRPr lang="pt-PT"/>
          </a:p>
        </p:txBody>
      </p:sp>
      <p:sp>
        <p:nvSpPr>
          <p:cNvPr id="6" name="Footer Placeholder 5"/>
          <p:cNvSpPr>
            <a:spLocks noGrp="1"/>
          </p:cNvSpPr>
          <p:nvPr>
            <p:ph type="ftr" sz="quarter" idx="11"/>
          </p:nvPr>
        </p:nvSpPr>
        <p:spPr/>
        <p:txBody>
          <a:bodyPr/>
          <a:lstStyle/>
          <a:p>
            <a:endParaRPr lang="pt-PT"/>
          </a:p>
        </p:txBody>
      </p:sp>
      <p:sp>
        <p:nvSpPr>
          <p:cNvPr id="7" name="Slide Number Placeholder 6"/>
          <p:cNvSpPr>
            <a:spLocks noGrp="1"/>
          </p:cNvSpPr>
          <p:nvPr>
            <p:ph type="sldNum" sz="quarter" idx="12"/>
          </p:nvPr>
        </p:nvSpPr>
        <p:spPr/>
        <p:txBody>
          <a:bodyPr/>
          <a:lstStyle/>
          <a:p>
            <a:fld id="{06AB86EA-585A-4398-8084-234D7C26F3AD}" type="slidenum">
              <a:rPr lang="pt-PT" smtClean="0"/>
              <a:t>‹#›</a:t>
            </a:fld>
            <a:endParaRPr lang="pt-PT"/>
          </a:p>
        </p:txBody>
      </p:sp>
    </p:spTree>
    <p:extLst>
      <p:ext uri="{BB962C8B-B14F-4D97-AF65-F5344CB8AC3E}">
        <p14:creationId xmlns:p14="http://schemas.microsoft.com/office/powerpoint/2010/main" val="33761486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pt-PT" smtClean="0"/>
              <a:t>Clique para editar o estilo</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4" name="Content Placeholder 3"/>
          <p:cNvSpPr>
            <a:spLocks noGrp="1"/>
          </p:cNvSpPr>
          <p:nvPr>
            <p:ph sz="half" idx="2"/>
          </p:nvPr>
        </p:nvSpPr>
        <p:spPr>
          <a:xfrm>
            <a:off x="839788" y="2505075"/>
            <a:ext cx="5157787" cy="3684588"/>
          </a:xfrm>
        </p:spPr>
        <p:txBody>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6" name="Content Placeholder 5"/>
          <p:cNvSpPr>
            <a:spLocks noGrp="1"/>
          </p:cNvSpPr>
          <p:nvPr>
            <p:ph sz="quarter" idx="4"/>
          </p:nvPr>
        </p:nvSpPr>
        <p:spPr>
          <a:xfrm>
            <a:off x="6172200" y="2505075"/>
            <a:ext cx="5183188" cy="3684588"/>
          </a:xfrm>
        </p:spPr>
        <p:txBody>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en-US" dirty="0"/>
          </a:p>
        </p:txBody>
      </p:sp>
      <p:sp>
        <p:nvSpPr>
          <p:cNvPr id="7" name="Date Placeholder 6"/>
          <p:cNvSpPr>
            <a:spLocks noGrp="1"/>
          </p:cNvSpPr>
          <p:nvPr>
            <p:ph type="dt" sz="half" idx="10"/>
          </p:nvPr>
        </p:nvSpPr>
        <p:spPr/>
        <p:txBody>
          <a:bodyPr/>
          <a:lstStyle/>
          <a:p>
            <a:fld id="{F5512C81-5109-4A2A-8D8B-4EDD1BAFA25F}" type="datetimeFigureOut">
              <a:rPr lang="pt-PT" smtClean="0"/>
              <a:t>19/10/17</a:t>
            </a:fld>
            <a:endParaRPr lang="pt-PT"/>
          </a:p>
        </p:txBody>
      </p:sp>
      <p:sp>
        <p:nvSpPr>
          <p:cNvPr id="8" name="Footer Placeholder 7"/>
          <p:cNvSpPr>
            <a:spLocks noGrp="1"/>
          </p:cNvSpPr>
          <p:nvPr>
            <p:ph type="ftr" sz="quarter" idx="11"/>
          </p:nvPr>
        </p:nvSpPr>
        <p:spPr/>
        <p:txBody>
          <a:bodyPr/>
          <a:lstStyle/>
          <a:p>
            <a:endParaRPr lang="pt-PT"/>
          </a:p>
        </p:txBody>
      </p:sp>
      <p:sp>
        <p:nvSpPr>
          <p:cNvPr id="9" name="Slide Number Placeholder 8"/>
          <p:cNvSpPr>
            <a:spLocks noGrp="1"/>
          </p:cNvSpPr>
          <p:nvPr>
            <p:ph type="sldNum" sz="quarter" idx="12"/>
          </p:nvPr>
        </p:nvSpPr>
        <p:spPr/>
        <p:txBody>
          <a:bodyPr/>
          <a:lstStyle/>
          <a:p>
            <a:fld id="{06AB86EA-585A-4398-8084-234D7C26F3AD}" type="slidenum">
              <a:rPr lang="pt-PT" smtClean="0"/>
              <a:t>‹#›</a:t>
            </a:fld>
            <a:endParaRPr lang="pt-PT"/>
          </a:p>
        </p:txBody>
      </p:sp>
    </p:spTree>
    <p:extLst>
      <p:ext uri="{BB962C8B-B14F-4D97-AF65-F5344CB8AC3E}">
        <p14:creationId xmlns:p14="http://schemas.microsoft.com/office/powerpoint/2010/main" val="3963840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smtClean="0"/>
              <a:t>Clique para editar o estilo</a:t>
            </a:r>
            <a:endParaRPr lang="en-US" dirty="0"/>
          </a:p>
        </p:txBody>
      </p:sp>
      <p:sp>
        <p:nvSpPr>
          <p:cNvPr id="3" name="Date Placeholder 2"/>
          <p:cNvSpPr>
            <a:spLocks noGrp="1"/>
          </p:cNvSpPr>
          <p:nvPr>
            <p:ph type="dt" sz="half" idx="10"/>
          </p:nvPr>
        </p:nvSpPr>
        <p:spPr/>
        <p:txBody>
          <a:bodyPr/>
          <a:lstStyle/>
          <a:p>
            <a:fld id="{F5512C81-5109-4A2A-8D8B-4EDD1BAFA25F}" type="datetimeFigureOut">
              <a:rPr lang="pt-PT" smtClean="0"/>
              <a:t>19/10/17</a:t>
            </a:fld>
            <a:endParaRPr lang="pt-PT"/>
          </a:p>
        </p:txBody>
      </p:sp>
      <p:sp>
        <p:nvSpPr>
          <p:cNvPr id="4" name="Footer Placeholder 3"/>
          <p:cNvSpPr>
            <a:spLocks noGrp="1"/>
          </p:cNvSpPr>
          <p:nvPr>
            <p:ph type="ftr" sz="quarter" idx="11"/>
          </p:nvPr>
        </p:nvSpPr>
        <p:spPr/>
        <p:txBody>
          <a:bodyPr/>
          <a:lstStyle/>
          <a:p>
            <a:endParaRPr lang="pt-PT"/>
          </a:p>
        </p:txBody>
      </p:sp>
      <p:sp>
        <p:nvSpPr>
          <p:cNvPr id="5" name="Slide Number Placeholder 4"/>
          <p:cNvSpPr>
            <a:spLocks noGrp="1"/>
          </p:cNvSpPr>
          <p:nvPr>
            <p:ph type="sldNum" sz="quarter" idx="12"/>
          </p:nvPr>
        </p:nvSpPr>
        <p:spPr/>
        <p:txBody>
          <a:bodyPr/>
          <a:lstStyle/>
          <a:p>
            <a:fld id="{06AB86EA-585A-4398-8084-234D7C26F3AD}" type="slidenum">
              <a:rPr lang="pt-PT" smtClean="0"/>
              <a:t>‹#›</a:t>
            </a:fld>
            <a:endParaRPr lang="pt-PT"/>
          </a:p>
        </p:txBody>
      </p:sp>
    </p:spTree>
    <p:extLst>
      <p:ext uri="{BB962C8B-B14F-4D97-AF65-F5344CB8AC3E}">
        <p14:creationId xmlns:p14="http://schemas.microsoft.com/office/powerpoint/2010/main" val="28331386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5512C81-5109-4A2A-8D8B-4EDD1BAFA25F}" type="datetimeFigureOut">
              <a:rPr lang="pt-PT" smtClean="0"/>
              <a:t>19/10/17</a:t>
            </a:fld>
            <a:endParaRPr lang="pt-PT"/>
          </a:p>
        </p:txBody>
      </p:sp>
      <p:sp>
        <p:nvSpPr>
          <p:cNvPr id="3" name="Footer Placeholder 2"/>
          <p:cNvSpPr>
            <a:spLocks noGrp="1"/>
          </p:cNvSpPr>
          <p:nvPr>
            <p:ph type="ftr" sz="quarter" idx="11"/>
          </p:nvPr>
        </p:nvSpPr>
        <p:spPr/>
        <p:txBody>
          <a:bodyPr/>
          <a:lstStyle/>
          <a:p>
            <a:endParaRPr lang="pt-PT"/>
          </a:p>
        </p:txBody>
      </p:sp>
      <p:sp>
        <p:nvSpPr>
          <p:cNvPr id="4" name="Slide Number Placeholder 3"/>
          <p:cNvSpPr>
            <a:spLocks noGrp="1"/>
          </p:cNvSpPr>
          <p:nvPr>
            <p:ph type="sldNum" sz="quarter" idx="12"/>
          </p:nvPr>
        </p:nvSpPr>
        <p:spPr/>
        <p:txBody>
          <a:bodyPr/>
          <a:lstStyle/>
          <a:p>
            <a:fld id="{06AB86EA-585A-4398-8084-234D7C26F3AD}" type="slidenum">
              <a:rPr lang="pt-PT" smtClean="0"/>
              <a:t>‹#›</a:t>
            </a:fld>
            <a:endParaRPr lang="pt-PT"/>
          </a:p>
        </p:txBody>
      </p:sp>
    </p:spTree>
    <p:extLst>
      <p:ext uri="{BB962C8B-B14F-4D97-AF65-F5344CB8AC3E}">
        <p14:creationId xmlns:p14="http://schemas.microsoft.com/office/powerpoint/2010/main" val="25370807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pt-PT" smtClean="0"/>
              <a:t>Clique para editar o estilo</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PT" smtClean="0"/>
              <a:t>Clique para editar os estilos</a:t>
            </a:r>
          </a:p>
        </p:txBody>
      </p:sp>
      <p:sp>
        <p:nvSpPr>
          <p:cNvPr id="5" name="Date Placeholder 4"/>
          <p:cNvSpPr>
            <a:spLocks noGrp="1"/>
          </p:cNvSpPr>
          <p:nvPr>
            <p:ph type="dt" sz="half" idx="10"/>
          </p:nvPr>
        </p:nvSpPr>
        <p:spPr/>
        <p:txBody>
          <a:bodyPr/>
          <a:lstStyle/>
          <a:p>
            <a:fld id="{F5512C81-5109-4A2A-8D8B-4EDD1BAFA25F}" type="datetimeFigureOut">
              <a:rPr lang="pt-PT" smtClean="0"/>
              <a:t>19/10/17</a:t>
            </a:fld>
            <a:endParaRPr lang="pt-PT"/>
          </a:p>
        </p:txBody>
      </p:sp>
      <p:sp>
        <p:nvSpPr>
          <p:cNvPr id="6" name="Footer Placeholder 5"/>
          <p:cNvSpPr>
            <a:spLocks noGrp="1"/>
          </p:cNvSpPr>
          <p:nvPr>
            <p:ph type="ftr" sz="quarter" idx="11"/>
          </p:nvPr>
        </p:nvSpPr>
        <p:spPr/>
        <p:txBody>
          <a:bodyPr/>
          <a:lstStyle/>
          <a:p>
            <a:endParaRPr lang="pt-PT"/>
          </a:p>
        </p:txBody>
      </p:sp>
      <p:sp>
        <p:nvSpPr>
          <p:cNvPr id="7" name="Slide Number Placeholder 6"/>
          <p:cNvSpPr>
            <a:spLocks noGrp="1"/>
          </p:cNvSpPr>
          <p:nvPr>
            <p:ph type="sldNum" sz="quarter" idx="12"/>
          </p:nvPr>
        </p:nvSpPr>
        <p:spPr/>
        <p:txBody>
          <a:bodyPr/>
          <a:lstStyle/>
          <a:p>
            <a:fld id="{06AB86EA-585A-4398-8084-234D7C26F3AD}" type="slidenum">
              <a:rPr lang="pt-PT" smtClean="0"/>
              <a:t>‹#›</a:t>
            </a:fld>
            <a:endParaRPr lang="pt-PT"/>
          </a:p>
        </p:txBody>
      </p:sp>
    </p:spTree>
    <p:extLst>
      <p:ext uri="{BB962C8B-B14F-4D97-AF65-F5344CB8AC3E}">
        <p14:creationId xmlns:p14="http://schemas.microsoft.com/office/powerpoint/2010/main" val="17008549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pt-PT" smtClean="0"/>
              <a:t>Clique para editar o estilo</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pt-PT" smtClean="0"/>
              <a:t>Clique no ícone para adicionar uma imagem</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PT" smtClean="0"/>
              <a:t>Clique para editar os estilos</a:t>
            </a:r>
          </a:p>
        </p:txBody>
      </p:sp>
      <p:sp>
        <p:nvSpPr>
          <p:cNvPr id="5" name="Date Placeholder 4"/>
          <p:cNvSpPr>
            <a:spLocks noGrp="1"/>
          </p:cNvSpPr>
          <p:nvPr>
            <p:ph type="dt" sz="half" idx="10"/>
          </p:nvPr>
        </p:nvSpPr>
        <p:spPr/>
        <p:txBody>
          <a:bodyPr/>
          <a:lstStyle/>
          <a:p>
            <a:fld id="{F5512C81-5109-4A2A-8D8B-4EDD1BAFA25F}" type="datetimeFigureOut">
              <a:rPr lang="pt-PT" smtClean="0"/>
              <a:t>19/10/17</a:t>
            </a:fld>
            <a:endParaRPr lang="pt-PT"/>
          </a:p>
        </p:txBody>
      </p:sp>
      <p:sp>
        <p:nvSpPr>
          <p:cNvPr id="6" name="Footer Placeholder 5"/>
          <p:cNvSpPr>
            <a:spLocks noGrp="1"/>
          </p:cNvSpPr>
          <p:nvPr>
            <p:ph type="ftr" sz="quarter" idx="11"/>
          </p:nvPr>
        </p:nvSpPr>
        <p:spPr/>
        <p:txBody>
          <a:bodyPr/>
          <a:lstStyle/>
          <a:p>
            <a:endParaRPr lang="pt-PT"/>
          </a:p>
        </p:txBody>
      </p:sp>
      <p:sp>
        <p:nvSpPr>
          <p:cNvPr id="7" name="Slide Number Placeholder 6"/>
          <p:cNvSpPr>
            <a:spLocks noGrp="1"/>
          </p:cNvSpPr>
          <p:nvPr>
            <p:ph type="sldNum" sz="quarter" idx="12"/>
          </p:nvPr>
        </p:nvSpPr>
        <p:spPr/>
        <p:txBody>
          <a:bodyPr/>
          <a:lstStyle/>
          <a:p>
            <a:fld id="{06AB86EA-585A-4398-8084-234D7C26F3AD}" type="slidenum">
              <a:rPr lang="pt-PT" smtClean="0"/>
              <a:t>‹#›</a:t>
            </a:fld>
            <a:endParaRPr lang="pt-PT"/>
          </a:p>
        </p:txBody>
      </p:sp>
    </p:spTree>
    <p:extLst>
      <p:ext uri="{BB962C8B-B14F-4D97-AF65-F5344CB8AC3E}">
        <p14:creationId xmlns:p14="http://schemas.microsoft.com/office/powerpoint/2010/main" val="260667148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t-PT" smtClean="0"/>
              <a:t>Clique para editar o estilo</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512C81-5109-4A2A-8D8B-4EDD1BAFA25F}" type="datetimeFigureOut">
              <a:rPr lang="pt-PT" smtClean="0"/>
              <a:t>19/10/17</a:t>
            </a:fld>
            <a:endParaRPr lang="pt-PT"/>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PT"/>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AB86EA-585A-4398-8084-234D7C26F3AD}" type="slidenum">
              <a:rPr lang="pt-PT" smtClean="0"/>
              <a:t>‹#›</a:t>
            </a:fld>
            <a:endParaRPr lang="pt-PT"/>
          </a:p>
        </p:txBody>
      </p:sp>
    </p:spTree>
    <p:extLst>
      <p:ext uri="{BB962C8B-B14F-4D97-AF65-F5344CB8AC3E}">
        <p14:creationId xmlns:p14="http://schemas.microsoft.com/office/powerpoint/2010/main" val="341380011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chart" Target="../charts/char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chart" Target="../charts/char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chart" Target="../charts/char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chart" Target="../charts/char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chart" Target="../charts/char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 Id="rId3" Type="http://schemas.openxmlformats.org/officeDocument/2006/relationships/image" Target="../media/image1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hyperlink" Target="https://www.facebook.com/allcoolproject" TargetMode="External"/><Relationship Id="rId4" Type="http://schemas.openxmlformats.org/officeDocument/2006/relationships/image" Target="../media/image8.png"/><Relationship Id="rId5" Type="http://schemas.openxmlformats.org/officeDocument/2006/relationships/image" Target="../media/image9.tif"/><Relationship Id="rId6" Type="http://schemas.openxmlformats.org/officeDocument/2006/relationships/image" Target="../media/image10.tif"/><Relationship Id="rId1" Type="http://schemas.openxmlformats.org/officeDocument/2006/relationships/slideLayout" Target="../slideLayouts/slideLayout12.xml"/><Relationship Id="rId2"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Shape 119"/>
          <p:cNvSpPr>
            <a:spLocks noGrp="1"/>
          </p:cNvSpPr>
          <p:nvPr>
            <p:ph type="ctrTitle"/>
          </p:nvPr>
        </p:nvSpPr>
        <p:spPr>
          <a:xfrm>
            <a:off x="1524000" y="478203"/>
            <a:ext cx="9144000" cy="2387600"/>
          </a:xfrm>
          <a:prstGeom prst="rect">
            <a:avLst/>
          </a:prstGeom>
        </p:spPr>
        <p:txBody>
          <a:bodyPr>
            <a:noAutofit/>
          </a:bodyPr>
          <a:lstStyle/>
          <a:p>
            <a:pPr defTabSz="444968">
              <a:defRPr sz="4186"/>
            </a:pPr>
            <a:r>
              <a:rPr sz="2800" dirty="0"/>
              <a:t>ALLCOOL:</a:t>
            </a:r>
            <a:br>
              <a:rPr sz="2800" dirty="0"/>
            </a:br>
            <a:r>
              <a:rPr sz="2800" dirty="0">
                <a:ea typeface="Helvetica"/>
                <a:cs typeface="Helvetica"/>
                <a:sym typeface="Helvetica"/>
              </a:rPr>
              <a:t>Raising awareness</a:t>
            </a:r>
            <a:r>
              <a:rPr sz="2800" dirty="0"/>
              <a:t>  and </a:t>
            </a:r>
            <a:r>
              <a:rPr sz="2800" dirty="0">
                <a:ea typeface="Helvetica"/>
                <a:cs typeface="Helvetica"/>
                <a:sym typeface="Helvetica"/>
              </a:rPr>
              <a:t>action-research </a:t>
            </a:r>
            <a:r>
              <a:rPr sz="2800" dirty="0"/>
              <a:t>on Heavy Episodic Drinking among low income youth and young adults in Southern Europe</a:t>
            </a:r>
          </a:p>
        </p:txBody>
      </p:sp>
      <p:sp>
        <p:nvSpPr>
          <p:cNvPr id="120" name="Shape 120"/>
          <p:cNvSpPr>
            <a:spLocks noGrp="1"/>
          </p:cNvSpPr>
          <p:nvPr>
            <p:ph type="subTitle" sz="quarter" idx="1"/>
          </p:nvPr>
        </p:nvSpPr>
        <p:spPr>
          <a:xfrm>
            <a:off x="1190625" y="3423249"/>
            <a:ext cx="9810750" cy="1028200"/>
          </a:xfrm>
          <a:prstGeom prst="rect">
            <a:avLst/>
          </a:prstGeom>
        </p:spPr>
        <p:txBody>
          <a:bodyPr>
            <a:normAutofit fontScale="77500" lnSpcReduction="20000"/>
          </a:bodyPr>
          <a:lstStyle>
            <a:lvl1pPr>
              <a:defRPr sz="2500"/>
            </a:lvl1pPr>
          </a:lstStyle>
          <a:p>
            <a:r>
              <a:rPr lang="pt-PT" dirty="0" smtClean="0"/>
              <a:t>24 </a:t>
            </a:r>
            <a:r>
              <a:rPr lang="pt-PT" dirty="0" err="1" smtClean="0"/>
              <a:t>October</a:t>
            </a:r>
            <a:r>
              <a:rPr lang="pt-PT" dirty="0" smtClean="0"/>
              <a:t> 2017</a:t>
            </a:r>
          </a:p>
          <a:p>
            <a:r>
              <a:rPr lang="pt-PT" sz="3300" dirty="0" smtClean="0"/>
              <a:t>Carvalho, H; Vale Pires, C; Ribeiro, A., &amp; Rego, X.</a:t>
            </a:r>
          </a:p>
          <a:p>
            <a:r>
              <a:rPr lang="pt-PT" dirty="0" smtClean="0"/>
              <a:t>X Lx </a:t>
            </a:r>
            <a:r>
              <a:rPr lang="pt-PT" dirty="0" err="1" smtClean="0"/>
              <a:t>Addictions</a:t>
            </a:r>
            <a:endParaRPr dirty="0"/>
          </a:p>
        </p:txBody>
      </p:sp>
      <p:pic>
        <p:nvPicPr>
          <p:cNvPr id="121" name="pasted-image.pdf"/>
          <p:cNvPicPr>
            <a:picLocks noChangeAspect="1"/>
          </p:cNvPicPr>
          <p:nvPr/>
        </p:nvPicPr>
        <p:blipFill>
          <a:blip r:embed="rId2">
            <a:extLst/>
          </a:blip>
          <a:stretch>
            <a:fillRect/>
          </a:stretch>
        </p:blipFill>
        <p:spPr>
          <a:xfrm>
            <a:off x="497980" y="4650098"/>
            <a:ext cx="2323523" cy="935077"/>
          </a:xfrm>
          <a:prstGeom prst="rect">
            <a:avLst/>
          </a:prstGeom>
          <a:ln w="12700">
            <a:miter lim="400000"/>
          </a:ln>
        </p:spPr>
      </p:pic>
      <p:pic>
        <p:nvPicPr>
          <p:cNvPr id="122" name="pasted-image.pdf"/>
          <p:cNvPicPr>
            <a:picLocks noChangeAspect="1"/>
          </p:cNvPicPr>
          <p:nvPr/>
        </p:nvPicPr>
        <p:blipFill>
          <a:blip r:embed="rId3">
            <a:extLst/>
          </a:blip>
          <a:stretch>
            <a:fillRect/>
          </a:stretch>
        </p:blipFill>
        <p:spPr>
          <a:xfrm>
            <a:off x="3290195" y="4451449"/>
            <a:ext cx="1884120" cy="1425707"/>
          </a:xfrm>
          <a:prstGeom prst="rect">
            <a:avLst/>
          </a:prstGeom>
          <a:ln w="12700">
            <a:miter lim="400000"/>
          </a:ln>
        </p:spPr>
      </p:pic>
      <p:pic>
        <p:nvPicPr>
          <p:cNvPr id="123" name="pasted-image.pdf"/>
          <p:cNvPicPr>
            <a:picLocks noChangeAspect="1"/>
          </p:cNvPicPr>
          <p:nvPr/>
        </p:nvPicPr>
        <p:blipFill>
          <a:blip r:embed="rId4">
            <a:extLst/>
          </a:blip>
          <a:stretch>
            <a:fillRect/>
          </a:stretch>
        </p:blipFill>
        <p:spPr>
          <a:xfrm>
            <a:off x="5842538" y="4815205"/>
            <a:ext cx="4512030" cy="680996"/>
          </a:xfrm>
          <a:prstGeom prst="rect">
            <a:avLst/>
          </a:prstGeom>
          <a:ln w="12700">
            <a:miter lim="400000"/>
          </a:ln>
        </p:spPr>
      </p:pic>
      <p:pic>
        <p:nvPicPr>
          <p:cNvPr id="6" name="Picture 5"/>
          <p:cNvPicPr>
            <a:picLocks noChangeAspect="1"/>
          </p:cNvPicPr>
          <p:nvPr/>
        </p:nvPicPr>
        <p:blipFill>
          <a:blip r:embed="rId5"/>
          <a:stretch>
            <a:fillRect/>
          </a:stretch>
        </p:blipFill>
        <p:spPr>
          <a:xfrm>
            <a:off x="9722868" y="4650098"/>
            <a:ext cx="2469132" cy="1116363"/>
          </a:xfrm>
          <a:prstGeom prst="rect">
            <a:avLst/>
          </a:prstGeom>
        </p:spPr>
      </p:pic>
    </p:spTree>
    <p:extLst>
      <p:ext uri="{BB962C8B-B14F-4D97-AF65-F5344CB8AC3E}">
        <p14:creationId xmlns:p14="http://schemas.microsoft.com/office/powerpoint/2010/main" val="3949120270"/>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676400" y="201837"/>
            <a:ext cx="10515600" cy="1325563"/>
          </a:xfrm>
        </p:spPr>
        <p:txBody>
          <a:bodyPr/>
          <a:lstStyle/>
          <a:p>
            <a:r>
              <a:rPr lang="pt-PT" dirty="0" err="1" smtClean="0">
                <a:solidFill>
                  <a:srgbClr val="FF0000"/>
                </a:solidFill>
              </a:rPr>
              <a:t>Qualitative</a:t>
            </a:r>
            <a:r>
              <a:rPr lang="pt-PT" dirty="0" smtClean="0">
                <a:solidFill>
                  <a:srgbClr val="FF0000"/>
                </a:solidFill>
              </a:rPr>
              <a:t> Data</a:t>
            </a:r>
            <a:endParaRPr lang="pt-PT" dirty="0">
              <a:solidFill>
                <a:srgbClr val="FF0000"/>
              </a:solidFill>
            </a:endParaRPr>
          </a:p>
        </p:txBody>
      </p:sp>
      <p:sp>
        <p:nvSpPr>
          <p:cNvPr id="3" name="Marcador de Posição de Conteúdo 2"/>
          <p:cNvSpPr>
            <a:spLocks noGrp="1"/>
          </p:cNvSpPr>
          <p:nvPr>
            <p:ph idx="1"/>
          </p:nvPr>
        </p:nvSpPr>
        <p:spPr>
          <a:xfrm>
            <a:off x="261257" y="1567973"/>
            <a:ext cx="11697195" cy="4608990"/>
          </a:xfrm>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lang="pt-PT" dirty="0" smtClean="0"/>
          </a:p>
          <a:p>
            <a:pPr marL="0" marR="0" lvl="0" indent="0" defTabSz="914400" eaLnBrk="1" fontAlgn="auto" latinLnBrk="0" hangingPunct="1">
              <a:lnSpc>
                <a:spcPct val="100000"/>
              </a:lnSpc>
              <a:spcBef>
                <a:spcPts val="0"/>
              </a:spcBef>
              <a:spcAft>
                <a:spcPts val="0"/>
              </a:spcAft>
              <a:buClrTx/>
              <a:buSzTx/>
              <a:buFontTx/>
              <a:buNone/>
              <a:tabLst/>
              <a:defRPr/>
            </a:pPr>
            <a:endParaRPr lang="pt-PT" dirty="0"/>
          </a:p>
          <a:p>
            <a:pPr marL="0" marR="0" lvl="0" indent="0" defTabSz="914400" eaLnBrk="1" fontAlgn="auto" latinLnBrk="0" hangingPunct="1">
              <a:lnSpc>
                <a:spcPct val="100000"/>
              </a:lnSpc>
              <a:spcBef>
                <a:spcPts val="0"/>
              </a:spcBef>
              <a:spcAft>
                <a:spcPts val="0"/>
              </a:spcAft>
              <a:buClrTx/>
              <a:buSzTx/>
              <a:buFontTx/>
              <a:buNone/>
              <a:tabLst/>
              <a:defRPr/>
            </a:pPr>
            <a:endParaRPr lang="pt-PT" dirty="0"/>
          </a:p>
          <a:p>
            <a:pPr marL="0" marR="0" lvl="0" indent="0" defTabSz="914400" eaLnBrk="1" fontAlgn="auto" latinLnBrk="0" hangingPunct="1">
              <a:lnSpc>
                <a:spcPct val="100000"/>
              </a:lnSpc>
              <a:spcBef>
                <a:spcPts val="0"/>
              </a:spcBef>
              <a:spcAft>
                <a:spcPts val="0"/>
              </a:spcAft>
              <a:buClrTx/>
              <a:buSzTx/>
              <a:buFontTx/>
              <a:buNone/>
              <a:tabLst/>
              <a:defRPr/>
            </a:pPr>
            <a:endParaRPr lang="pt-PT" dirty="0" smtClean="0"/>
          </a:p>
        </p:txBody>
      </p:sp>
      <p:sp>
        <p:nvSpPr>
          <p:cNvPr id="7" name="CaixaDeTexto 6"/>
          <p:cNvSpPr txBox="1"/>
          <p:nvPr/>
        </p:nvSpPr>
        <p:spPr>
          <a:xfrm>
            <a:off x="2064941" y="1527400"/>
            <a:ext cx="8621486" cy="4893647"/>
          </a:xfrm>
          <a:prstGeom prst="rect">
            <a:avLst/>
          </a:prstGeom>
          <a:noFill/>
        </p:spPr>
        <p:txBody>
          <a:bodyPr wrap="square" rtlCol="0">
            <a:spAutoFit/>
          </a:bodyPr>
          <a:lstStyle/>
          <a:p>
            <a:r>
              <a:rPr lang="pt-PT" sz="2400" dirty="0" smtClean="0">
                <a:solidFill>
                  <a:srgbClr val="404040"/>
                </a:solidFill>
              </a:rPr>
              <a:t>2 </a:t>
            </a:r>
            <a:r>
              <a:rPr lang="pt-PT" sz="2400" dirty="0" err="1" smtClean="0">
                <a:solidFill>
                  <a:srgbClr val="404040"/>
                </a:solidFill>
              </a:rPr>
              <a:t>Focus</a:t>
            </a:r>
            <a:r>
              <a:rPr lang="pt-PT" sz="2400" dirty="0" smtClean="0">
                <a:solidFill>
                  <a:srgbClr val="404040"/>
                </a:solidFill>
              </a:rPr>
              <a:t> </a:t>
            </a:r>
            <a:r>
              <a:rPr lang="pt-PT" sz="2400" dirty="0" err="1" smtClean="0">
                <a:solidFill>
                  <a:srgbClr val="404040"/>
                </a:solidFill>
              </a:rPr>
              <a:t>groups</a:t>
            </a:r>
            <a:endParaRPr lang="pt-PT" sz="2400" dirty="0" smtClean="0">
              <a:solidFill>
                <a:srgbClr val="404040"/>
              </a:solidFill>
            </a:endParaRPr>
          </a:p>
          <a:p>
            <a:endParaRPr lang="pt-PT" sz="2400" dirty="0">
              <a:solidFill>
                <a:srgbClr val="404040"/>
              </a:solidFill>
            </a:endParaRPr>
          </a:p>
          <a:p>
            <a:r>
              <a:rPr lang="pt-PT" sz="2400" dirty="0" smtClean="0">
                <a:solidFill>
                  <a:schemeClr val="bg1">
                    <a:lumMod val="65000"/>
                  </a:schemeClr>
                </a:solidFill>
              </a:rPr>
              <a:t>17 </a:t>
            </a:r>
            <a:r>
              <a:rPr lang="pt-PT" sz="2400" dirty="0" err="1" smtClean="0">
                <a:solidFill>
                  <a:schemeClr val="bg1">
                    <a:lumMod val="65000"/>
                  </a:schemeClr>
                </a:solidFill>
              </a:rPr>
              <a:t>participants</a:t>
            </a:r>
            <a:r>
              <a:rPr lang="pt-PT" sz="2400" dirty="0" smtClean="0">
                <a:solidFill>
                  <a:schemeClr val="bg1">
                    <a:lumMod val="65000"/>
                  </a:schemeClr>
                </a:solidFill>
              </a:rPr>
              <a:t>, 18-29 </a:t>
            </a:r>
            <a:r>
              <a:rPr lang="pt-PT" sz="2400" dirty="0" smtClean="0">
                <a:solidFill>
                  <a:schemeClr val="bg1">
                    <a:lumMod val="65000"/>
                  </a:schemeClr>
                </a:solidFill>
              </a:rPr>
              <a:t>age, </a:t>
            </a:r>
            <a:r>
              <a:rPr lang="pt-PT" sz="2400" dirty="0" err="1" smtClean="0">
                <a:solidFill>
                  <a:schemeClr val="bg1">
                    <a:lumMod val="65000"/>
                  </a:schemeClr>
                </a:solidFill>
              </a:rPr>
              <a:t>gender</a:t>
            </a:r>
            <a:r>
              <a:rPr lang="pt-PT" sz="2400" dirty="0" smtClean="0">
                <a:solidFill>
                  <a:schemeClr val="bg1">
                    <a:lumMod val="65000"/>
                  </a:schemeClr>
                </a:solidFill>
              </a:rPr>
              <a:t> </a:t>
            </a:r>
            <a:r>
              <a:rPr lang="pt-PT" sz="2400" dirty="0" err="1" smtClean="0">
                <a:solidFill>
                  <a:schemeClr val="bg1">
                    <a:lumMod val="65000"/>
                  </a:schemeClr>
                </a:solidFill>
              </a:rPr>
              <a:t>distribution</a:t>
            </a:r>
            <a:r>
              <a:rPr lang="pt-PT" sz="2400" dirty="0" smtClean="0">
                <a:solidFill>
                  <a:schemeClr val="bg1">
                    <a:lumMod val="65000"/>
                  </a:schemeClr>
                </a:solidFill>
              </a:rPr>
              <a:t>, formal </a:t>
            </a:r>
            <a:r>
              <a:rPr lang="pt-PT" sz="2400" dirty="0" err="1" smtClean="0">
                <a:solidFill>
                  <a:schemeClr val="bg1">
                    <a:lumMod val="65000"/>
                  </a:schemeClr>
                </a:solidFill>
              </a:rPr>
              <a:t>education</a:t>
            </a:r>
            <a:r>
              <a:rPr lang="pt-PT" sz="2400" dirty="0" smtClean="0">
                <a:solidFill>
                  <a:schemeClr val="bg1">
                    <a:lumMod val="65000"/>
                  </a:schemeClr>
                </a:solidFill>
              </a:rPr>
              <a:t> </a:t>
            </a:r>
            <a:endParaRPr lang="pt-PT" sz="2400" dirty="0" smtClean="0">
              <a:solidFill>
                <a:schemeClr val="bg1">
                  <a:lumMod val="65000"/>
                </a:schemeClr>
              </a:solidFill>
            </a:endParaRPr>
          </a:p>
          <a:p>
            <a:r>
              <a:rPr lang="pt-PT" sz="2400" dirty="0" err="1" smtClean="0">
                <a:solidFill>
                  <a:schemeClr val="bg1">
                    <a:lumMod val="65000"/>
                  </a:schemeClr>
                </a:solidFill>
              </a:rPr>
              <a:t>Group</a:t>
            </a:r>
            <a:r>
              <a:rPr lang="pt-PT" sz="2400" dirty="0" smtClean="0">
                <a:solidFill>
                  <a:schemeClr val="bg1">
                    <a:lumMod val="65000"/>
                  </a:schemeClr>
                </a:solidFill>
              </a:rPr>
              <a:t> </a:t>
            </a:r>
            <a:r>
              <a:rPr lang="pt-PT" sz="2400" dirty="0" smtClean="0">
                <a:solidFill>
                  <a:schemeClr val="bg1">
                    <a:lumMod val="65000"/>
                  </a:schemeClr>
                </a:solidFill>
              </a:rPr>
              <a:t>1 – 18-23</a:t>
            </a:r>
          </a:p>
          <a:p>
            <a:r>
              <a:rPr lang="pt-PT" sz="2400" dirty="0" err="1" smtClean="0">
                <a:solidFill>
                  <a:schemeClr val="bg1">
                    <a:lumMod val="65000"/>
                  </a:schemeClr>
                </a:solidFill>
              </a:rPr>
              <a:t>Group</a:t>
            </a:r>
            <a:r>
              <a:rPr lang="pt-PT" sz="2400" dirty="0" smtClean="0">
                <a:solidFill>
                  <a:schemeClr val="bg1">
                    <a:lumMod val="65000"/>
                  </a:schemeClr>
                </a:solidFill>
              </a:rPr>
              <a:t> </a:t>
            </a:r>
            <a:r>
              <a:rPr lang="pt-PT" sz="2400" dirty="0" smtClean="0">
                <a:solidFill>
                  <a:schemeClr val="bg1">
                    <a:lumMod val="65000"/>
                  </a:schemeClr>
                </a:solidFill>
              </a:rPr>
              <a:t>2 -24-29 </a:t>
            </a:r>
            <a:endParaRPr lang="pt-PT" sz="2400" dirty="0">
              <a:solidFill>
                <a:schemeClr val="bg1">
                  <a:lumMod val="65000"/>
                </a:schemeClr>
              </a:solidFill>
            </a:endParaRPr>
          </a:p>
          <a:p>
            <a:endParaRPr lang="pt-PT" sz="2400" dirty="0">
              <a:solidFill>
                <a:schemeClr val="bg1">
                  <a:lumMod val="65000"/>
                </a:schemeClr>
              </a:solidFill>
            </a:endParaRPr>
          </a:p>
          <a:p>
            <a:endParaRPr lang="pt-PT" sz="2400" dirty="0">
              <a:solidFill>
                <a:schemeClr val="bg1">
                  <a:lumMod val="65000"/>
                </a:schemeClr>
              </a:solidFill>
            </a:endParaRPr>
          </a:p>
          <a:p>
            <a:r>
              <a:rPr lang="en-US" sz="2400" dirty="0" err="1" smtClean="0">
                <a:solidFill>
                  <a:schemeClr val="tx1">
                    <a:lumMod val="75000"/>
                    <a:lumOff val="25000"/>
                  </a:schemeClr>
                </a:solidFill>
              </a:rPr>
              <a:t>Colective</a:t>
            </a:r>
            <a:r>
              <a:rPr lang="en-US" sz="2400" dirty="0" smtClean="0">
                <a:solidFill>
                  <a:schemeClr val="tx1">
                    <a:lumMod val="75000"/>
                    <a:lumOff val="25000"/>
                  </a:schemeClr>
                </a:solidFill>
              </a:rPr>
              <a:t> Interview</a:t>
            </a:r>
            <a:endParaRPr lang="en-US" sz="2400" dirty="0">
              <a:solidFill>
                <a:schemeClr val="tx1">
                  <a:lumMod val="75000"/>
                  <a:lumOff val="25000"/>
                </a:schemeClr>
              </a:solidFill>
            </a:endParaRPr>
          </a:p>
          <a:p>
            <a:endParaRPr lang="en-US" sz="2400" dirty="0" smtClean="0">
              <a:solidFill>
                <a:schemeClr val="bg1">
                  <a:lumMod val="65000"/>
                </a:schemeClr>
              </a:solidFill>
            </a:endParaRPr>
          </a:p>
          <a:p>
            <a:r>
              <a:rPr lang="en-US" sz="2400" dirty="0" smtClean="0">
                <a:solidFill>
                  <a:schemeClr val="bg1">
                    <a:lumMod val="65000"/>
                  </a:schemeClr>
                </a:solidFill>
              </a:rPr>
              <a:t>5 professionals and decision makers on alcohol area (</a:t>
            </a:r>
            <a:r>
              <a:rPr lang="en-US" sz="2400" dirty="0">
                <a:solidFill>
                  <a:schemeClr val="bg1">
                    <a:lumMod val="65000"/>
                  </a:schemeClr>
                </a:solidFill>
              </a:rPr>
              <a:t>1 </a:t>
            </a:r>
            <a:r>
              <a:rPr lang="en-US" sz="2400" dirty="0" smtClean="0">
                <a:solidFill>
                  <a:schemeClr val="bg1">
                    <a:lumMod val="65000"/>
                  </a:schemeClr>
                </a:solidFill>
              </a:rPr>
              <a:t>research, 1 outreach workers, </a:t>
            </a:r>
            <a:r>
              <a:rPr lang="en-US" sz="2400" dirty="0">
                <a:solidFill>
                  <a:schemeClr val="bg1">
                    <a:lumMod val="65000"/>
                  </a:schemeClr>
                </a:solidFill>
              </a:rPr>
              <a:t>1 </a:t>
            </a:r>
            <a:r>
              <a:rPr lang="en-US" sz="2400" dirty="0" smtClean="0">
                <a:solidFill>
                  <a:schemeClr val="bg1">
                    <a:lumMod val="65000"/>
                  </a:schemeClr>
                </a:solidFill>
              </a:rPr>
              <a:t>decision maker, </a:t>
            </a:r>
            <a:r>
              <a:rPr lang="en-US" sz="2400" dirty="0">
                <a:solidFill>
                  <a:schemeClr val="bg1">
                    <a:lumMod val="65000"/>
                  </a:schemeClr>
                </a:solidFill>
              </a:rPr>
              <a:t>1 </a:t>
            </a:r>
            <a:r>
              <a:rPr lang="en-US" sz="2400" dirty="0" smtClean="0">
                <a:solidFill>
                  <a:schemeClr val="bg1">
                    <a:lumMod val="65000"/>
                  </a:schemeClr>
                </a:solidFill>
              </a:rPr>
              <a:t>representative on the academic field e </a:t>
            </a:r>
            <a:r>
              <a:rPr lang="en-US" sz="2400" dirty="0">
                <a:solidFill>
                  <a:schemeClr val="bg1">
                    <a:lumMod val="65000"/>
                  </a:schemeClr>
                </a:solidFill>
              </a:rPr>
              <a:t>1 </a:t>
            </a:r>
            <a:r>
              <a:rPr lang="en-US" sz="2400" dirty="0" smtClean="0">
                <a:solidFill>
                  <a:schemeClr val="bg1">
                    <a:lumMod val="65000"/>
                  </a:schemeClr>
                </a:solidFill>
              </a:rPr>
              <a:t>law enforcement agent)</a:t>
            </a:r>
            <a:r>
              <a:rPr lang="en-US" sz="2400" dirty="0">
                <a:solidFill>
                  <a:schemeClr val="bg1">
                    <a:lumMod val="65000"/>
                  </a:schemeClr>
                </a:solidFill>
              </a:rPr>
              <a:t>.</a:t>
            </a:r>
            <a:endParaRPr lang="pt-PT" sz="2400" dirty="0" smtClean="0">
              <a:solidFill>
                <a:schemeClr val="bg1">
                  <a:lumMod val="65000"/>
                </a:schemeClr>
              </a:solidFill>
            </a:endParaRPr>
          </a:p>
          <a:p>
            <a:endParaRPr lang="pt-PT" sz="2400" dirty="0"/>
          </a:p>
        </p:txBody>
      </p:sp>
    </p:spTree>
    <p:extLst>
      <p:ext uri="{BB962C8B-B14F-4D97-AF65-F5344CB8AC3E}">
        <p14:creationId xmlns:p14="http://schemas.microsoft.com/office/powerpoint/2010/main" val="3480431808"/>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676400" y="201837"/>
            <a:ext cx="10515600" cy="1325563"/>
          </a:xfrm>
        </p:spPr>
        <p:txBody>
          <a:bodyPr/>
          <a:lstStyle/>
          <a:p>
            <a:r>
              <a:rPr lang="pt-PT" dirty="0" err="1" smtClean="0">
                <a:solidFill>
                  <a:srgbClr val="FF0000"/>
                </a:solidFill>
              </a:rPr>
              <a:t>Quantitative</a:t>
            </a:r>
            <a:r>
              <a:rPr lang="pt-PT" dirty="0" smtClean="0">
                <a:solidFill>
                  <a:srgbClr val="FF0000"/>
                </a:solidFill>
              </a:rPr>
              <a:t> Data</a:t>
            </a:r>
            <a:endParaRPr lang="pt-PT" dirty="0">
              <a:solidFill>
                <a:srgbClr val="FF0000"/>
              </a:solidFill>
            </a:endParaRPr>
          </a:p>
        </p:txBody>
      </p:sp>
      <p:sp>
        <p:nvSpPr>
          <p:cNvPr id="3" name="Marcador de Posição de Conteúdo 2"/>
          <p:cNvSpPr>
            <a:spLocks noGrp="1"/>
          </p:cNvSpPr>
          <p:nvPr>
            <p:ph idx="1"/>
          </p:nvPr>
        </p:nvSpPr>
        <p:spPr>
          <a:xfrm>
            <a:off x="261257" y="1567973"/>
            <a:ext cx="11697195" cy="4608990"/>
          </a:xfrm>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lang="pt-PT" dirty="0" smtClean="0"/>
          </a:p>
          <a:p>
            <a:pPr marL="0" marR="0" lvl="0" indent="0" defTabSz="914400" eaLnBrk="1" fontAlgn="auto" latinLnBrk="0" hangingPunct="1">
              <a:lnSpc>
                <a:spcPct val="100000"/>
              </a:lnSpc>
              <a:spcBef>
                <a:spcPts val="0"/>
              </a:spcBef>
              <a:spcAft>
                <a:spcPts val="0"/>
              </a:spcAft>
              <a:buClrTx/>
              <a:buSzTx/>
              <a:buFontTx/>
              <a:buNone/>
              <a:tabLst/>
              <a:defRPr/>
            </a:pPr>
            <a:endParaRPr lang="pt-PT" dirty="0"/>
          </a:p>
          <a:p>
            <a:pPr marL="0" marR="0" lvl="0" indent="0" defTabSz="914400" eaLnBrk="1" fontAlgn="auto" latinLnBrk="0" hangingPunct="1">
              <a:lnSpc>
                <a:spcPct val="100000"/>
              </a:lnSpc>
              <a:spcBef>
                <a:spcPts val="0"/>
              </a:spcBef>
              <a:spcAft>
                <a:spcPts val="0"/>
              </a:spcAft>
              <a:buClrTx/>
              <a:buSzTx/>
              <a:buFontTx/>
              <a:buNone/>
              <a:tabLst/>
              <a:defRPr/>
            </a:pPr>
            <a:endParaRPr lang="pt-PT" dirty="0" smtClean="0"/>
          </a:p>
          <a:p>
            <a:pPr marL="0" marR="0" lvl="0" indent="0" defTabSz="914400" eaLnBrk="1" fontAlgn="auto" latinLnBrk="0" hangingPunct="1">
              <a:lnSpc>
                <a:spcPct val="100000"/>
              </a:lnSpc>
              <a:spcBef>
                <a:spcPts val="0"/>
              </a:spcBef>
              <a:spcAft>
                <a:spcPts val="0"/>
              </a:spcAft>
              <a:buClrTx/>
              <a:buSzTx/>
              <a:buFontTx/>
              <a:buNone/>
              <a:tabLst/>
              <a:defRPr/>
            </a:pPr>
            <a:endParaRPr lang="pt-PT" dirty="0"/>
          </a:p>
          <a:p>
            <a:pPr marL="0" marR="0" lvl="0" indent="0" defTabSz="914400" eaLnBrk="1" fontAlgn="auto" latinLnBrk="0" hangingPunct="1">
              <a:lnSpc>
                <a:spcPct val="100000"/>
              </a:lnSpc>
              <a:spcBef>
                <a:spcPts val="0"/>
              </a:spcBef>
              <a:spcAft>
                <a:spcPts val="0"/>
              </a:spcAft>
              <a:buClrTx/>
              <a:buSzTx/>
              <a:buFontTx/>
              <a:buNone/>
              <a:tabLst/>
              <a:defRPr/>
            </a:pPr>
            <a:endParaRPr lang="pt-PT" dirty="0"/>
          </a:p>
          <a:p>
            <a:pPr marL="0" marR="0" lvl="0" indent="0" defTabSz="914400" eaLnBrk="1" fontAlgn="auto" latinLnBrk="0" hangingPunct="1">
              <a:lnSpc>
                <a:spcPct val="100000"/>
              </a:lnSpc>
              <a:spcBef>
                <a:spcPts val="0"/>
              </a:spcBef>
              <a:spcAft>
                <a:spcPts val="0"/>
              </a:spcAft>
              <a:buClrTx/>
              <a:buSzTx/>
              <a:buFontTx/>
              <a:buNone/>
              <a:tabLst/>
              <a:defRPr/>
            </a:pPr>
            <a:endParaRPr lang="pt-PT" dirty="0" smtClean="0"/>
          </a:p>
        </p:txBody>
      </p:sp>
      <p:sp>
        <p:nvSpPr>
          <p:cNvPr id="7" name="CaixaDeTexto 6"/>
          <p:cNvSpPr txBox="1"/>
          <p:nvPr/>
        </p:nvSpPr>
        <p:spPr>
          <a:xfrm>
            <a:off x="2028128" y="1969109"/>
            <a:ext cx="8621486" cy="3416320"/>
          </a:xfrm>
          <a:prstGeom prst="rect">
            <a:avLst/>
          </a:prstGeom>
          <a:noFill/>
        </p:spPr>
        <p:txBody>
          <a:bodyPr wrap="square" rtlCol="0">
            <a:spAutoFit/>
          </a:bodyPr>
          <a:lstStyle/>
          <a:p>
            <a:r>
              <a:rPr lang="pt-PT" sz="2400" dirty="0" smtClean="0"/>
              <a:t>N= 382 (190 </a:t>
            </a:r>
            <a:r>
              <a:rPr lang="pt-PT" sz="2400" dirty="0" err="1" smtClean="0"/>
              <a:t>wom</a:t>
            </a:r>
            <a:r>
              <a:rPr lang="pt-PT" sz="2400" dirty="0" err="1" smtClean="0"/>
              <a:t>en</a:t>
            </a:r>
            <a:r>
              <a:rPr lang="pt-PT" sz="2400" dirty="0" smtClean="0"/>
              <a:t>, </a:t>
            </a:r>
            <a:r>
              <a:rPr lang="pt-PT" sz="2400" dirty="0" smtClean="0"/>
              <a:t>190 </a:t>
            </a:r>
            <a:r>
              <a:rPr lang="pt-PT" sz="2400" dirty="0" err="1" smtClean="0"/>
              <a:t>men</a:t>
            </a:r>
            <a:r>
              <a:rPr lang="pt-PT" sz="2400" dirty="0" smtClean="0"/>
              <a:t>, </a:t>
            </a:r>
            <a:r>
              <a:rPr lang="pt-PT" sz="2400" dirty="0" smtClean="0"/>
              <a:t>2 </a:t>
            </a:r>
            <a:r>
              <a:rPr lang="pt-PT" sz="2400" dirty="0" err="1" smtClean="0"/>
              <a:t>transgender</a:t>
            </a:r>
            <a:r>
              <a:rPr lang="pt-PT" sz="2400" dirty="0" smtClean="0"/>
              <a:t>)</a:t>
            </a:r>
            <a:r>
              <a:rPr lang="pt-PT" sz="2400" dirty="0" smtClean="0"/>
              <a:t>;</a:t>
            </a:r>
          </a:p>
          <a:p>
            <a:endParaRPr lang="pt-PT" sz="2400" dirty="0"/>
          </a:p>
          <a:p>
            <a:pPr marL="342900" indent="-342900">
              <a:buFont typeface="Arial" charset="0"/>
              <a:buChar char="•"/>
            </a:pPr>
            <a:r>
              <a:rPr lang="pt-PT" sz="2400" dirty="0" err="1" smtClean="0"/>
              <a:t>Random</a:t>
            </a:r>
            <a:r>
              <a:rPr lang="pt-PT" sz="2400" dirty="0" smtClean="0"/>
              <a:t> </a:t>
            </a:r>
            <a:r>
              <a:rPr lang="pt-PT" sz="2400" dirty="0" err="1" smtClean="0"/>
              <a:t>sampling</a:t>
            </a:r>
            <a:r>
              <a:rPr lang="pt-PT" sz="2400" dirty="0" smtClean="0"/>
              <a:t> </a:t>
            </a:r>
            <a:r>
              <a:rPr lang="pt-PT" sz="2400" dirty="0" err="1" smtClean="0"/>
              <a:t>by</a:t>
            </a:r>
            <a:r>
              <a:rPr lang="pt-PT" sz="2400" dirty="0" smtClean="0"/>
              <a:t> age, </a:t>
            </a:r>
            <a:r>
              <a:rPr lang="pt-PT" sz="2400" dirty="0" err="1" smtClean="0"/>
              <a:t>sex</a:t>
            </a:r>
            <a:r>
              <a:rPr lang="pt-PT" sz="2400" dirty="0" smtClean="0"/>
              <a:t>, </a:t>
            </a:r>
            <a:r>
              <a:rPr lang="pt-PT" sz="2400" dirty="0" err="1" smtClean="0"/>
              <a:t>and</a:t>
            </a:r>
            <a:r>
              <a:rPr lang="pt-PT" sz="2400" dirty="0" smtClean="0"/>
              <a:t> </a:t>
            </a:r>
            <a:r>
              <a:rPr lang="pt-PT" sz="2400" dirty="0" err="1" smtClean="0"/>
              <a:t>area</a:t>
            </a:r>
            <a:endParaRPr lang="pt-PT" sz="2400" dirty="0" smtClean="0"/>
          </a:p>
          <a:p>
            <a:pPr marL="342900" indent="-342900">
              <a:buFont typeface="Arial" charset="0"/>
              <a:buChar char="•"/>
            </a:pPr>
            <a:endParaRPr lang="pt-PT" sz="2400" dirty="0"/>
          </a:p>
          <a:p>
            <a:pPr marL="342900" indent="-342900">
              <a:buFont typeface="Arial" charset="0"/>
              <a:buChar char="•"/>
            </a:pPr>
            <a:r>
              <a:rPr lang="pt-PT" sz="2400" dirty="0" err="1" smtClean="0"/>
              <a:t>Admnistration</a:t>
            </a:r>
            <a:r>
              <a:rPr lang="pt-PT" sz="2400" dirty="0" smtClean="0"/>
              <a:t>: </a:t>
            </a:r>
            <a:r>
              <a:rPr lang="pt-PT" sz="2400" dirty="0" smtClean="0"/>
              <a:t>20/10/2016 a 15/11/2016;</a:t>
            </a:r>
          </a:p>
          <a:p>
            <a:endParaRPr lang="pt-PT" sz="2400" dirty="0"/>
          </a:p>
          <a:p>
            <a:r>
              <a:rPr lang="pt-PT" sz="2400" b="1" dirty="0" smtClean="0"/>
              <a:t>6 </a:t>
            </a:r>
            <a:r>
              <a:rPr lang="pt-PT" sz="2400" b="1" dirty="0" err="1" smtClean="0"/>
              <a:t>territories</a:t>
            </a:r>
            <a:r>
              <a:rPr lang="pt-PT" sz="2400" b="1" dirty="0" smtClean="0"/>
              <a:t> </a:t>
            </a:r>
            <a:r>
              <a:rPr lang="pt-PT" sz="2400" b="1" dirty="0" err="1" smtClean="0"/>
              <a:t>on</a:t>
            </a:r>
            <a:r>
              <a:rPr lang="pt-PT" sz="2400" b="1" dirty="0" smtClean="0"/>
              <a:t> Porto </a:t>
            </a:r>
            <a:r>
              <a:rPr lang="pt-PT" sz="2400" b="1" dirty="0" err="1" smtClean="0"/>
              <a:t>city</a:t>
            </a:r>
            <a:endParaRPr lang="pt-PT" sz="2000" dirty="0"/>
          </a:p>
          <a:p>
            <a:pPr marL="342900" indent="-342900">
              <a:buFont typeface="Arial" charset="0"/>
              <a:buChar char="•"/>
            </a:pPr>
            <a:endParaRPr lang="pt-PT" sz="2400" dirty="0" smtClean="0"/>
          </a:p>
          <a:p>
            <a:endParaRPr lang="pt-PT" sz="2400" dirty="0"/>
          </a:p>
        </p:txBody>
      </p:sp>
    </p:spTree>
    <p:extLst>
      <p:ext uri="{BB962C8B-B14F-4D97-AF65-F5344CB8AC3E}">
        <p14:creationId xmlns:p14="http://schemas.microsoft.com/office/powerpoint/2010/main" val="2248824820"/>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676400" y="242409"/>
            <a:ext cx="10515600" cy="1325563"/>
          </a:xfrm>
        </p:spPr>
        <p:txBody>
          <a:bodyPr/>
          <a:lstStyle/>
          <a:p>
            <a:r>
              <a:rPr lang="pt-PT" dirty="0" err="1" smtClean="0">
                <a:solidFill>
                  <a:srgbClr val="FF0000"/>
                </a:solidFill>
              </a:rPr>
              <a:t>Results</a:t>
            </a:r>
            <a:r>
              <a:rPr lang="pt-PT" dirty="0" smtClean="0">
                <a:solidFill>
                  <a:srgbClr val="FF0000"/>
                </a:solidFill>
              </a:rPr>
              <a:t> – Use </a:t>
            </a:r>
            <a:r>
              <a:rPr lang="pt-PT" dirty="0" err="1" smtClean="0">
                <a:solidFill>
                  <a:srgbClr val="FF0000"/>
                </a:solidFill>
              </a:rPr>
              <a:t>Patterns</a:t>
            </a:r>
            <a:r>
              <a:rPr lang="pt-PT" dirty="0" smtClean="0">
                <a:solidFill>
                  <a:srgbClr val="FF0000"/>
                </a:solidFill>
              </a:rPr>
              <a:t> </a:t>
            </a:r>
            <a:endParaRPr lang="pt-PT" dirty="0">
              <a:solidFill>
                <a:srgbClr val="FF0000"/>
              </a:solidFill>
            </a:endParaRPr>
          </a:p>
        </p:txBody>
      </p:sp>
      <p:sp>
        <p:nvSpPr>
          <p:cNvPr id="3" name="Marcador de Posição de Conteúdo 2"/>
          <p:cNvSpPr>
            <a:spLocks noGrp="1"/>
          </p:cNvSpPr>
          <p:nvPr>
            <p:ph idx="1"/>
          </p:nvPr>
        </p:nvSpPr>
        <p:spPr>
          <a:xfrm>
            <a:off x="326571" y="1698170"/>
            <a:ext cx="11397343" cy="4751615"/>
          </a:xfrm>
        </p:spPr>
        <p:txBody>
          <a:bodyPr/>
          <a:lstStyle/>
          <a:p>
            <a:pPr marL="0" indent="0">
              <a:buNone/>
            </a:pPr>
            <a:endParaRPr lang="pt-PT" dirty="0"/>
          </a:p>
          <a:p>
            <a:endParaRPr lang="pt-PT" dirty="0" smtClean="0"/>
          </a:p>
        </p:txBody>
      </p:sp>
      <p:graphicFrame>
        <p:nvGraphicFramePr>
          <p:cNvPr id="6" name="Chart 25"/>
          <p:cNvGraphicFramePr/>
          <p:nvPr>
            <p:extLst>
              <p:ext uri="{D42A27DB-BD31-4B8C-83A1-F6EECF244321}">
                <p14:modId xmlns:p14="http://schemas.microsoft.com/office/powerpoint/2010/main" val="1843187499"/>
              </p:ext>
            </p:extLst>
          </p:nvPr>
        </p:nvGraphicFramePr>
        <p:xfrm>
          <a:off x="326571" y="2096814"/>
          <a:ext cx="7520152" cy="4352971"/>
        </p:xfrm>
        <a:graphic>
          <a:graphicData uri="http://schemas.openxmlformats.org/drawingml/2006/chart">
            <c:chart xmlns:c="http://schemas.openxmlformats.org/drawingml/2006/chart" xmlns:r="http://schemas.openxmlformats.org/officeDocument/2006/relationships" r:id="rId2"/>
          </a:graphicData>
        </a:graphic>
      </p:graphicFrame>
      <p:sp>
        <p:nvSpPr>
          <p:cNvPr id="7" name="CaixaDeTexto 6"/>
          <p:cNvSpPr txBox="1"/>
          <p:nvPr/>
        </p:nvSpPr>
        <p:spPr>
          <a:xfrm>
            <a:off x="8166538" y="2477370"/>
            <a:ext cx="3557376" cy="1200328"/>
          </a:xfrm>
          <a:prstGeom prst="rect">
            <a:avLst/>
          </a:prstGeom>
          <a:noFill/>
        </p:spPr>
        <p:txBody>
          <a:bodyPr wrap="square" rtlCol="0">
            <a:spAutoFit/>
          </a:bodyPr>
          <a:lstStyle/>
          <a:p>
            <a:pPr marL="285750" indent="-285750">
              <a:buFont typeface="Arial" charset="0"/>
              <a:buChar char="•"/>
            </a:pPr>
            <a:r>
              <a:rPr lang="pt-PT" sz="2400" dirty="0" smtClean="0"/>
              <a:t>25,7 % </a:t>
            </a:r>
            <a:r>
              <a:rPr lang="pt-PT" sz="2400" dirty="0" smtClean="0"/>
              <a:t>use </a:t>
            </a:r>
            <a:r>
              <a:rPr lang="pt-PT" sz="2400" dirty="0" err="1" smtClean="0"/>
              <a:t>alcohol</a:t>
            </a:r>
            <a:r>
              <a:rPr lang="pt-PT" sz="2400" dirty="0" smtClean="0"/>
              <a:t> </a:t>
            </a:r>
            <a:r>
              <a:rPr lang="pt-PT" sz="2400" dirty="0" err="1" smtClean="0"/>
              <a:t>in</a:t>
            </a:r>
            <a:r>
              <a:rPr lang="pt-PT" sz="2400" dirty="0" smtClean="0"/>
              <a:t> 30 </a:t>
            </a:r>
            <a:r>
              <a:rPr lang="pt-PT" sz="2400" dirty="0" smtClean="0"/>
              <a:t>to</a:t>
            </a:r>
            <a:r>
              <a:rPr lang="pt-PT" sz="2400" dirty="0" smtClean="0"/>
              <a:t> </a:t>
            </a:r>
            <a:r>
              <a:rPr lang="pt-PT" sz="2400" dirty="0" smtClean="0"/>
              <a:t>99 </a:t>
            </a:r>
            <a:r>
              <a:rPr lang="pt-PT" sz="2400" dirty="0" err="1" smtClean="0"/>
              <a:t>days</a:t>
            </a:r>
            <a:r>
              <a:rPr lang="pt-PT" sz="2400" dirty="0" smtClean="0"/>
              <a:t> </a:t>
            </a:r>
            <a:r>
              <a:rPr lang="pt-PT" sz="2400" dirty="0" err="1" smtClean="0"/>
              <a:t>last</a:t>
            </a:r>
            <a:r>
              <a:rPr lang="pt-PT" sz="2400" dirty="0" smtClean="0"/>
              <a:t> </a:t>
            </a:r>
            <a:r>
              <a:rPr lang="pt-PT" sz="2400" dirty="0" err="1" smtClean="0"/>
              <a:t>year</a:t>
            </a:r>
            <a:endParaRPr lang="pt-PT" sz="2400" dirty="0" smtClean="0"/>
          </a:p>
          <a:p>
            <a:pPr marL="285750" indent="-285750">
              <a:buFont typeface="Arial" charset="0"/>
              <a:buChar char="•"/>
            </a:pPr>
            <a:r>
              <a:rPr lang="pt-PT" sz="2400" u="sng" dirty="0" smtClean="0"/>
              <a:t>67 % </a:t>
            </a:r>
            <a:r>
              <a:rPr lang="pt-PT" sz="2400" u="sng" dirty="0" smtClean="0"/>
              <a:t>HED</a:t>
            </a:r>
            <a:endParaRPr lang="pt-PT" sz="2400" u="sng" dirty="0"/>
          </a:p>
        </p:txBody>
      </p:sp>
    </p:spTree>
    <p:extLst>
      <p:ext uri="{BB962C8B-B14F-4D97-AF65-F5344CB8AC3E}">
        <p14:creationId xmlns:p14="http://schemas.microsoft.com/office/powerpoint/2010/main" val="685328867"/>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551214" y="131978"/>
            <a:ext cx="10515600" cy="1325563"/>
          </a:xfrm>
        </p:spPr>
        <p:txBody>
          <a:bodyPr/>
          <a:lstStyle/>
          <a:p>
            <a:r>
              <a:rPr lang="pt-PT" dirty="0" err="1" smtClean="0">
                <a:solidFill>
                  <a:srgbClr val="FF0000"/>
                </a:solidFill>
              </a:rPr>
              <a:t>Results</a:t>
            </a:r>
            <a:r>
              <a:rPr lang="pt-PT" dirty="0" smtClean="0">
                <a:solidFill>
                  <a:srgbClr val="FF0000"/>
                </a:solidFill>
              </a:rPr>
              <a:t> - Use </a:t>
            </a:r>
            <a:r>
              <a:rPr lang="pt-PT" dirty="0" err="1" smtClean="0">
                <a:solidFill>
                  <a:srgbClr val="FF0000"/>
                </a:solidFill>
              </a:rPr>
              <a:t>Patterns</a:t>
            </a:r>
            <a:endParaRPr lang="pt-PT" dirty="0">
              <a:solidFill>
                <a:srgbClr val="FF0000"/>
              </a:solidFill>
            </a:endParaRPr>
          </a:p>
        </p:txBody>
      </p:sp>
      <p:graphicFrame>
        <p:nvGraphicFramePr>
          <p:cNvPr id="5" name="Chart 11"/>
          <p:cNvGraphicFramePr>
            <a:graphicFrameLocks noGrp="1"/>
          </p:cNvGraphicFramePr>
          <p:nvPr>
            <p:ph idx="1"/>
            <p:extLst>
              <p:ext uri="{D42A27DB-BD31-4B8C-83A1-F6EECF244321}">
                <p14:modId xmlns:p14="http://schemas.microsoft.com/office/powerpoint/2010/main" val="1506000778"/>
              </p:ext>
            </p:extLst>
          </p:nvPr>
        </p:nvGraphicFramePr>
        <p:xfrm>
          <a:off x="425450" y="1684789"/>
          <a:ext cx="10928350" cy="4731705"/>
        </p:xfrm>
        <a:graphic>
          <a:graphicData uri="http://schemas.openxmlformats.org/drawingml/2006/chart">
            <c:chart xmlns:c="http://schemas.openxmlformats.org/drawingml/2006/chart" xmlns:r="http://schemas.openxmlformats.org/officeDocument/2006/relationships" r:id="rId3"/>
          </a:graphicData>
        </a:graphic>
      </p:graphicFrame>
      <p:sp>
        <p:nvSpPr>
          <p:cNvPr id="6" name="CaixaDeTexto 5"/>
          <p:cNvSpPr txBox="1"/>
          <p:nvPr/>
        </p:nvSpPr>
        <p:spPr>
          <a:xfrm>
            <a:off x="8765628" y="1742400"/>
            <a:ext cx="3074276" cy="2308324"/>
          </a:xfrm>
          <a:prstGeom prst="rect">
            <a:avLst/>
          </a:prstGeom>
          <a:noFill/>
        </p:spPr>
        <p:txBody>
          <a:bodyPr wrap="square" rtlCol="0">
            <a:spAutoFit/>
          </a:bodyPr>
          <a:lstStyle/>
          <a:p>
            <a:r>
              <a:rPr lang="pt-PT" sz="2400" dirty="0" smtClean="0">
                <a:solidFill>
                  <a:srgbClr val="FF0000"/>
                </a:solidFill>
                <a:latin typeface="Lucida Grande"/>
                <a:ea typeface="Lucida Grande"/>
                <a:cs typeface="Lucida Grande"/>
              </a:rPr>
              <a:t>♯</a:t>
            </a:r>
            <a:r>
              <a:rPr lang="pt-PT" sz="2400" dirty="0" smtClean="0">
                <a:solidFill>
                  <a:srgbClr val="FF0000"/>
                </a:solidFill>
              </a:rPr>
              <a:t> </a:t>
            </a:r>
            <a:r>
              <a:rPr lang="pt-PT" sz="2400" dirty="0" err="1" smtClean="0">
                <a:solidFill>
                  <a:srgbClr val="FF0000"/>
                </a:solidFill>
              </a:rPr>
              <a:t>Women</a:t>
            </a:r>
            <a:r>
              <a:rPr lang="pt-PT" sz="2400" dirty="0" smtClean="0">
                <a:solidFill>
                  <a:srgbClr val="FF0000"/>
                </a:solidFill>
              </a:rPr>
              <a:t> drink </a:t>
            </a:r>
            <a:r>
              <a:rPr lang="pt-PT" sz="2400" dirty="0" err="1" smtClean="0">
                <a:solidFill>
                  <a:srgbClr val="FF0000"/>
                </a:solidFill>
              </a:rPr>
              <a:t>less</a:t>
            </a:r>
            <a:r>
              <a:rPr lang="pt-PT" sz="2400" dirty="0" smtClean="0">
                <a:solidFill>
                  <a:srgbClr val="FF0000"/>
                </a:solidFill>
              </a:rPr>
              <a:t> </a:t>
            </a:r>
            <a:r>
              <a:rPr lang="pt-PT" sz="2400" dirty="0" err="1" smtClean="0">
                <a:solidFill>
                  <a:srgbClr val="FF0000"/>
                </a:solidFill>
              </a:rPr>
              <a:t>and</a:t>
            </a:r>
            <a:r>
              <a:rPr lang="pt-PT" sz="2400" dirty="0" smtClean="0">
                <a:solidFill>
                  <a:srgbClr val="FF0000"/>
                </a:solidFill>
              </a:rPr>
              <a:t> </a:t>
            </a:r>
            <a:r>
              <a:rPr lang="pt-PT" sz="2400" dirty="0" err="1" smtClean="0">
                <a:solidFill>
                  <a:srgbClr val="FF0000"/>
                </a:solidFill>
              </a:rPr>
              <a:t>have</a:t>
            </a:r>
            <a:r>
              <a:rPr lang="pt-PT" sz="2400" dirty="0" smtClean="0">
                <a:solidFill>
                  <a:srgbClr val="FF0000"/>
                </a:solidFill>
              </a:rPr>
              <a:t> </a:t>
            </a:r>
            <a:r>
              <a:rPr lang="pt-PT" sz="2400" dirty="0" err="1" smtClean="0">
                <a:solidFill>
                  <a:srgbClr val="FF0000"/>
                </a:solidFill>
              </a:rPr>
              <a:t>fewer</a:t>
            </a:r>
            <a:r>
              <a:rPr lang="pt-PT" sz="2400" dirty="0" smtClean="0">
                <a:solidFill>
                  <a:srgbClr val="FF0000"/>
                </a:solidFill>
              </a:rPr>
              <a:t> </a:t>
            </a:r>
            <a:r>
              <a:rPr lang="pt-PT" sz="2400" dirty="0" err="1" smtClean="0">
                <a:solidFill>
                  <a:srgbClr val="FF0000"/>
                </a:solidFill>
              </a:rPr>
              <a:t>episodes</a:t>
            </a:r>
            <a:r>
              <a:rPr lang="pt-PT" sz="2400" dirty="0" smtClean="0">
                <a:solidFill>
                  <a:srgbClr val="FF0000"/>
                </a:solidFill>
              </a:rPr>
              <a:t> </a:t>
            </a:r>
            <a:r>
              <a:rPr lang="pt-PT" sz="2400" dirty="0" err="1" smtClean="0">
                <a:solidFill>
                  <a:srgbClr val="FF0000"/>
                </a:solidFill>
              </a:rPr>
              <a:t>of</a:t>
            </a:r>
            <a:r>
              <a:rPr lang="pt-PT" sz="2400" dirty="0" smtClean="0">
                <a:solidFill>
                  <a:srgbClr val="FF0000"/>
                </a:solidFill>
              </a:rPr>
              <a:t> HED </a:t>
            </a:r>
          </a:p>
          <a:p>
            <a:endParaRPr lang="pt-PT" sz="2400" b="1" dirty="0">
              <a:solidFill>
                <a:srgbClr val="FF0000"/>
              </a:solidFill>
            </a:endParaRPr>
          </a:p>
          <a:p>
            <a:r>
              <a:rPr lang="pt-PT" sz="2400" dirty="0" smtClean="0"/>
              <a:t>No </a:t>
            </a:r>
            <a:r>
              <a:rPr lang="pt-PT" sz="2400" dirty="0" err="1" smtClean="0"/>
              <a:t>differences</a:t>
            </a:r>
            <a:r>
              <a:rPr lang="pt-PT" sz="2400" dirty="0" smtClean="0"/>
              <a:t> </a:t>
            </a:r>
            <a:r>
              <a:rPr lang="pt-PT" sz="2400" dirty="0" err="1" smtClean="0"/>
              <a:t>in</a:t>
            </a:r>
            <a:r>
              <a:rPr lang="pt-PT" sz="2400" dirty="0" smtClean="0"/>
              <a:t> </a:t>
            </a:r>
            <a:r>
              <a:rPr lang="pt-PT" sz="2400" dirty="0" err="1" smtClean="0"/>
              <a:t>income</a:t>
            </a:r>
            <a:endParaRPr lang="pt-PT" sz="2400" dirty="0"/>
          </a:p>
        </p:txBody>
      </p:sp>
      <p:sp>
        <p:nvSpPr>
          <p:cNvPr id="7" name="CaixaDeTexto 6"/>
          <p:cNvSpPr txBox="1"/>
          <p:nvPr/>
        </p:nvSpPr>
        <p:spPr>
          <a:xfrm>
            <a:off x="198273" y="1538838"/>
            <a:ext cx="5691352" cy="830997"/>
          </a:xfrm>
          <a:prstGeom prst="rect">
            <a:avLst/>
          </a:prstGeom>
          <a:noFill/>
        </p:spPr>
        <p:txBody>
          <a:bodyPr wrap="square" rtlCol="0">
            <a:spAutoFit/>
          </a:bodyPr>
          <a:lstStyle/>
          <a:p>
            <a:pPr marL="285750" indent="-285750">
              <a:buFont typeface="Arial" charset="0"/>
              <a:buChar char="•"/>
            </a:pPr>
            <a:r>
              <a:rPr lang="pt-PT" sz="2400" dirty="0" err="1" smtClean="0"/>
              <a:t>Gender</a:t>
            </a:r>
            <a:r>
              <a:rPr lang="pt-PT" sz="2400" dirty="0" smtClean="0"/>
              <a:t>, age </a:t>
            </a:r>
            <a:r>
              <a:rPr lang="pt-PT" sz="2400" dirty="0" err="1" smtClean="0"/>
              <a:t>and</a:t>
            </a:r>
            <a:r>
              <a:rPr lang="pt-PT" sz="2400" dirty="0" smtClean="0"/>
              <a:t> </a:t>
            </a:r>
            <a:r>
              <a:rPr lang="pt-PT" sz="2400" dirty="0" err="1" smtClean="0"/>
              <a:t>socio-economic</a:t>
            </a:r>
            <a:r>
              <a:rPr lang="pt-PT" sz="2400" dirty="0" smtClean="0"/>
              <a:t> </a:t>
            </a:r>
            <a:r>
              <a:rPr lang="pt-PT" sz="2400" dirty="0" err="1" smtClean="0"/>
              <a:t>differences</a:t>
            </a:r>
            <a:endParaRPr lang="pt-PT" sz="2400" dirty="0"/>
          </a:p>
        </p:txBody>
      </p:sp>
      <p:sp>
        <p:nvSpPr>
          <p:cNvPr id="3" name="Rectangle 2"/>
          <p:cNvSpPr/>
          <p:nvPr/>
        </p:nvSpPr>
        <p:spPr>
          <a:xfrm>
            <a:off x="1928946" y="2483870"/>
            <a:ext cx="415498" cy="369332"/>
          </a:xfrm>
          <a:prstGeom prst="rect">
            <a:avLst/>
          </a:prstGeom>
        </p:spPr>
        <p:txBody>
          <a:bodyPr wrap="none">
            <a:spAutoFit/>
          </a:bodyPr>
          <a:lstStyle/>
          <a:p>
            <a:r>
              <a:rPr lang="pt-PT" b="1" dirty="0">
                <a:solidFill>
                  <a:srgbClr val="FF0000"/>
                </a:solidFill>
                <a:latin typeface="Lucida Grande"/>
                <a:ea typeface="Lucida Grande"/>
                <a:cs typeface="Lucida Grande"/>
              </a:rPr>
              <a:t>♯</a:t>
            </a:r>
            <a:endParaRPr lang="pt-PT" b="1" dirty="0">
              <a:solidFill>
                <a:srgbClr val="FF0000"/>
              </a:solidFill>
            </a:endParaRPr>
          </a:p>
        </p:txBody>
      </p:sp>
    </p:spTree>
    <p:extLst>
      <p:ext uri="{BB962C8B-B14F-4D97-AF65-F5344CB8AC3E}">
        <p14:creationId xmlns:p14="http://schemas.microsoft.com/office/powerpoint/2010/main" val="3386619051"/>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676400" y="143616"/>
            <a:ext cx="10515600" cy="1325563"/>
          </a:xfrm>
        </p:spPr>
        <p:txBody>
          <a:bodyPr/>
          <a:lstStyle/>
          <a:p>
            <a:r>
              <a:rPr lang="pt-PT" dirty="0" err="1">
                <a:solidFill>
                  <a:srgbClr val="FF0000"/>
                </a:solidFill>
              </a:rPr>
              <a:t>Results</a:t>
            </a:r>
            <a:r>
              <a:rPr lang="pt-PT" dirty="0">
                <a:solidFill>
                  <a:srgbClr val="FF0000"/>
                </a:solidFill>
              </a:rPr>
              <a:t> - Use </a:t>
            </a:r>
            <a:r>
              <a:rPr lang="pt-PT" dirty="0" err="1">
                <a:solidFill>
                  <a:srgbClr val="FF0000"/>
                </a:solidFill>
              </a:rPr>
              <a:t>Patterns</a:t>
            </a:r>
            <a:endParaRPr lang="pt-PT" b="1" dirty="0">
              <a:solidFill>
                <a:srgbClr val="FF0000"/>
              </a:solidFill>
            </a:endParaRPr>
          </a:p>
        </p:txBody>
      </p:sp>
      <p:sp>
        <p:nvSpPr>
          <p:cNvPr id="3" name="Marcador de Posição de Conteúdo 2"/>
          <p:cNvSpPr>
            <a:spLocks noGrp="1"/>
          </p:cNvSpPr>
          <p:nvPr>
            <p:ph idx="1"/>
          </p:nvPr>
        </p:nvSpPr>
        <p:spPr>
          <a:xfrm>
            <a:off x="326571" y="1698170"/>
            <a:ext cx="11397343" cy="4751615"/>
          </a:xfrm>
        </p:spPr>
        <p:txBody>
          <a:bodyPr/>
          <a:lstStyle/>
          <a:p>
            <a:pPr marL="0" indent="0">
              <a:buNone/>
            </a:pPr>
            <a:endParaRPr lang="pt-PT" sz="2600" dirty="0" smtClean="0"/>
          </a:p>
          <a:p>
            <a:pPr marL="0" indent="0">
              <a:buNone/>
            </a:pPr>
            <a:endParaRPr lang="pt-PT" sz="2600" dirty="0"/>
          </a:p>
          <a:p>
            <a:endParaRPr lang="pt-PT" sz="2600" dirty="0" smtClean="0"/>
          </a:p>
          <a:p>
            <a:endParaRPr lang="pt-PT" dirty="0"/>
          </a:p>
          <a:p>
            <a:endParaRPr lang="pt-PT" dirty="0" smtClean="0"/>
          </a:p>
        </p:txBody>
      </p:sp>
      <p:pic>
        <p:nvPicPr>
          <p:cNvPr id="9" name="Imagem 8" descr="Captura%20de%20ecrã%202017-05-09,%20às%2010.54.02.png"/>
          <p:cNvPicPr/>
          <p:nvPr/>
        </p:nvPicPr>
        <p:blipFill>
          <a:blip r:embed="rId2">
            <a:extLst>
              <a:ext uri="{28A0092B-C50C-407E-A947-70E740481C1C}">
                <a14:useLocalDpi xmlns:a14="http://schemas.microsoft.com/office/drawing/2010/main" val="0"/>
              </a:ext>
            </a:extLst>
          </a:blip>
          <a:srcRect/>
          <a:stretch>
            <a:fillRect/>
          </a:stretch>
        </p:blipFill>
        <p:spPr bwMode="auto">
          <a:xfrm>
            <a:off x="391824" y="2254469"/>
            <a:ext cx="7977352" cy="4195316"/>
          </a:xfrm>
          <a:prstGeom prst="rect">
            <a:avLst/>
          </a:prstGeom>
          <a:noFill/>
          <a:ln>
            <a:noFill/>
          </a:ln>
        </p:spPr>
      </p:pic>
      <p:sp>
        <p:nvSpPr>
          <p:cNvPr id="11" name="CaixaDeTexto 10"/>
          <p:cNvSpPr txBox="1"/>
          <p:nvPr/>
        </p:nvSpPr>
        <p:spPr>
          <a:xfrm>
            <a:off x="8780514" y="2888432"/>
            <a:ext cx="3681309" cy="1938992"/>
          </a:xfrm>
          <a:prstGeom prst="rect">
            <a:avLst/>
          </a:prstGeom>
          <a:noFill/>
        </p:spPr>
        <p:txBody>
          <a:bodyPr wrap="square" rtlCol="0">
            <a:spAutoFit/>
          </a:bodyPr>
          <a:lstStyle/>
          <a:p>
            <a:pPr marL="285750" indent="-285750">
              <a:buFont typeface="Arial" charset="0"/>
              <a:buChar char="•"/>
            </a:pPr>
            <a:r>
              <a:rPr lang="pt-PT" sz="2400" dirty="0" smtClean="0"/>
              <a:t>15,8 % </a:t>
            </a:r>
            <a:r>
              <a:rPr lang="pt-PT" sz="2400" dirty="0" smtClean="0"/>
              <a:t>Cannabis</a:t>
            </a:r>
            <a:endParaRPr lang="pt-PT" sz="2400" dirty="0" smtClean="0"/>
          </a:p>
          <a:p>
            <a:pPr marL="342900" indent="-342900">
              <a:buFont typeface="Arial" panose="020B0604020202020204" pitchFamily="34" charset="0"/>
              <a:buChar char="•"/>
            </a:pPr>
            <a:r>
              <a:rPr lang="pt-PT" sz="2400" dirty="0" smtClean="0"/>
              <a:t>12,1 % </a:t>
            </a:r>
            <a:r>
              <a:rPr lang="pt-PT" sz="2400" dirty="0" err="1" smtClean="0"/>
              <a:t>Tobacco</a:t>
            </a:r>
            <a:endParaRPr lang="pt-PT" sz="2400" dirty="0" smtClean="0"/>
          </a:p>
          <a:p>
            <a:pPr marL="285750" indent="-285750">
              <a:buFont typeface="Arial" charset="0"/>
              <a:buChar char="•"/>
            </a:pPr>
            <a:r>
              <a:rPr lang="pt-PT" sz="2400" dirty="0" smtClean="0"/>
              <a:t>10,3 % MDMA</a:t>
            </a:r>
          </a:p>
          <a:p>
            <a:pPr marL="285750" indent="-285750">
              <a:buFont typeface="Arial" charset="0"/>
              <a:buChar char="•"/>
            </a:pPr>
            <a:r>
              <a:rPr lang="pt-PT" sz="2400" dirty="0" smtClean="0"/>
              <a:t>9,4 % </a:t>
            </a:r>
            <a:r>
              <a:rPr lang="pt-PT" sz="2400" dirty="0" err="1" smtClean="0"/>
              <a:t>Cocaine</a:t>
            </a:r>
            <a:endParaRPr lang="pt-PT" sz="2400" dirty="0" smtClean="0"/>
          </a:p>
          <a:p>
            <a:pPr marL="285750" indent="-285750">
              <a:buFont typeface="Arial" charset="0"/>
              <a:buChar char="•"/>
            </a:pPr>
            <a:r>
              <a:rPr lang="pt-PT" sz="2400" dirty="0" smtClean="0"/>
              <a:t>6 % speed </a:t>
            </a:r>
            <a:endParaRPr lang="pt-PT" sz="2400" dirty="0"/>
          </a:p>
        </p:txBody>
      </p:sp>
      <p:sp>
        <p:nvSpPr>
          <p:cNvPr id="12" name="CaixaDeTexto 11"/>
          <p:cNvSpPr txBox="1"/>
          <p:nvPr/>
        </p:nvSpPr>
        <p:spPr>
          <a:xfrm>
            <a:off x="8780514" y="2409282"/>
            <a:ext cx="2964511" cy="461665"/>
          </a:xfrm>
          <a:prstGeom prst="rect">
            <a:avLst/>
          </a:prstGeom>
          <a:noFill/>
        </p:spPr>
        <p:txBody>
          <a:bodyPr wrap="square" rtlCol="0">
            <a:spAutoFit/>
          </a:bodyPr>
          <a:lstStyle/>
          <a:p>
            <a:r>
              <a:rPr lang="pt-PT" sz="2400" dirty="0" err="1" smtClean="0"/>
              <a:t>Last</a:t>
            </a:r>
            <a:r>
              <a:rPr lang="pt-PT" sz="2400" dirty="0" smtClean="0"/>
              <a:t> 12 </a:t>
            </a:r>
            <a:r>
              <a:rPr lang="pt-PT" sz="2400" dirty="0" err="1" smtClean="0"/>
              <a:t>mounths</a:t>
            </a:r>
            <a:endParaRPr lang="pt-PT" sz="2400" dirty="0"/>
          </a:p>
        </p:txBody>
      </p:sp>
    </p:spTree>
    <p:extLst>
      <p:ext uri="{BB962C8B-B14F-4D97-AF65-F5344CB8AC3E}">
        <p14:creationId xmlns:p14="http://schemas.microsoft.com/office/powerpoint/2010/main" val="2193131938"/>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676400" y="242409"/>
            <a:ext cx="10515600" cy="1325563"/>
          </a:xfrm>
        </p:spPr>
        <p:txBody>
          <a:bodyPr/>
          <a:lstStyle/>
          <a:p>
            <a:r>
              <a:rPr lang="pt-PT" dirty="0" err="1">
                <a:solidFill>
                  <a:srgbClr val="FF0000"/>
                </a:solidFill>
              </a:rPr>
              <a:t>Results</a:t>
            </a:r>
            <a:r>
              <a:rPr lang="pt-PT" dirty="0">
                <a:solidFill>
                  <a:srgbClr val="FF0000"/>
                </a:solidFill>
              </a:rPr>
              <a:t> - Use </a:t>
            </a:r>
            <a:r>
              <a:rPr lang="pt-PT" dirty="0" err="1">
                <a:solidFill>
                  <a:srgbClr val="FF0000"/>
                </a:solidFill>
              </a:rPr>
              <a:t>Patterns</a:t>
            </a:r>
            <a:endParaRPr lang="pt-PT" b="1" dirty="0">
              <a:solidFill>
                <a:srgbClr val="FF0000"/>
              </a:solidFill>
            </a:endParaRPr>
          </a:p>
        </p:txBody>
      </p:sp>
      <p:sp>
        <p:nvSpPr>
          <p:cNvPr id="3" name="Marcador de Posição de Conteúdo 2"/>
          <p:cNvSpPr>
            <a:spLocks noGrp="1"/>
          </p:cNvSpPr>
          <p:nvPr>
            <p:ph idx="1"/>
          </p:nvPr>
        </p:nvSpPr>
        <p:spPr>
          <a:xfrm>
            <a:off x="326571" y="1698170"/>
            <a:ext cx="11397343" cy="4751615"/>
          </a:xfrm>
        </p:spPr>
        <p:txBody>
          <a:bodyPr/>
          <a:lstStyle/>
          <a:p>
            <a:r>
              <a:rPr lang="pt-PT" sz="2600" dirty="0" err="1" smtClean="0"/>
              <a:t>Where</a:t>
            </a:r>
            <a:r>
              <a:rPr lang="pt-PT" sz="2600" dirty="0" smtClean="0"/>
              <a:t>?</a:t>
            </a:r>
            <a:endParaRPr lang="pt-PT" sz="2600" dirty="0" smtClean="0"/>
          </a:p>
          <a:p>
            <a:endParaRPr lang="pt-PT" dirty="0"/>
          </a:p>
          <a:p>
            <a:endParaRPr lang="pt-PT" dirty="0" smtClean="0"/>
          </a:p>
        </p:txBody>
      </p:sp>
      <p:graphicFrame>
        <p:nvGraphicFramePr>
          <p:cNvPr id="9" name="Chart 24"/>
          <p:cNvGraphicFramePr/>
          <p:nvPr>
            <p:extLst>
              <p:ext uri="{D42A27DB-BD31-4B8C-83A1-F6EECF244321}">
                <p14:modId xmlns:p14="http://schemas.microsoft.com/office/powerpoint/2010/main" val="3753226549"/>
              </p:ext>
            </p:extLst>
          </p:nvPr>
        </p:nvGraphicFramePr>
        <p:xfrm>
          <a:off x="1676399" y="957037"/>
          <a:ext cx="9385903" cy="531552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433302906"/>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676400" y="242409"/>
            <a:ext cx="10515600" cy="1325563"/>
          </a:xfrm>
        </p:spPr>
        <p:txBody>
          <a:bodyPr/>
          <a:lstStyle/>
          <a:p>
            <a:r>
              <a:rPr lang="pt-PT" dirty="0" err="1">
                <a:solidFill>
                  <a:srgbClr val="FF0000"/>
                </a:solidFill>
              </a:rPr>
              <a:t>Results</a:t>
            </a:r>
            <a:r>
              <a:rPr lang="pt-PT" dirty="0">
                <a:solidFill>
                  <a:srgbClr val="FF0000"/>
                </a:solidFill>
              </a:rPr>
              <a:t> - Use </a:t>
            </a:r>
            <a:r>
              <a:rPr lang="pt-PT" dirty="0" err="1">
                <a:solidFill>
                  <a:srgbClr val="FF0000"/>
                </a:solidFill>
              </a:rPr>
              <a:t>Patterns</a:t>
            </a:r>
            <a:endParaRPr lang="pt-PT" b="1" dirty="0">
              <a:solidFill>
                <a:srgbClr val="FF0000"/>
              </a:solidFill>
            </a:endParaRPr>
          </a:p>
        </p:txBody>
      </p:sp>
      <p:sp>
        <p:nvSpPr>
          <p:cNvPr id="3" name="Marcador de Posição de Conteúdo 2"/>
          <p:cNvSpPr>
            <a:spLocks noGrp="1"/>
          </p:cNvSpPr>
          <p:nvPr>
            <p:ph idx="1"/>
          </p:nvPr>
        </p:nvSpPr>
        <p:spPr>
          <a:xfrm>
            <a:off x="326571" y="1455761"/>
            <a:ext cx="11397343" cy="4751615"/>
          </a:xfrm>
        </p:spPr>
        <p:txBody>
          <a:bodyPr/>
          <a:lstStyle/>
          <a:p>
            <a:r>
              <a:rPr lang="pt-PT" sz="2600" dirty="0" err="1" smtClean="0"/>
              <a:t>Where</a:t>
            </a:r>
            <a:r>
              <a:rPr lang="pt-PT" sz="2600" dirty="0" smtClean="0"/>
              <a:t>? </a:t>
            </a:r>
            <a:r>
              <a:rPr lang="pt-PT" sz="2600" dirty="0" err="1" smtClean="0"/>
              <a:t>Differences</a:t>
            </a:r>
            <a:endParaRPr lang="pt-PT" sz="2600" dirty="0" smtClean="0"/>
          </a:p>
          <a:p>
            <a:endParaRPr lang="pt-PT" sz="2600" dirty="0" smtClean="0"/>
          </a:p>
          <a:p>
            <a:pPr lvl="1"/>
            <a:r>
              <a:rPr lang="pt-PT" sz="2200" dirty="0" err="1" smtClean="0"/>
              <a:t>Men</a:t>
            </a:r>
            <a:r>
              <a:rPr lang="pt-PT" sz="2200" dirty="0" smtClean="0"/>
              <a:t> –  </a:t>
            </a:r>
            <a:r>
              <a:rPr lang="pt-PT" sz="2200" dirty="0" err="1" smtClean="0"/>
              <a:t>attend</a:t>
            </a:r>
            <a:r>
              <a:rPr lang="pt-PT" sz="2200" dirty="0" smtClean="0"/>
              <a:t> more </a:t>
            </a:r>
            <a:r>
              <a:rPr lang="pt-PT" sz="2200" dirty="0" err="1" smtClean="0"/>
              <a:t>often</a:t>
            </a:r>
            <a:r>
              <a:rPr lang="pt-PT" sz="2200" dirty="0" smtClean="0"/>
              <a:t> </a:t>
            </a:r>
            <a:r>
              <a:rPr lang="pt-PT" sz="2200" i="1" dirty="0" err="1" smtClean="0"/>
              <a:t>raves</a:t>
            </a:r>
            <a:r>
              <a:rPr lang="pt-PT" sz="2200" dirty="0" smtClean="0"/>
              <a:t> </a:t>
            </a:r>
            <a:r>
              <a:rPr lang="pt-PT" sz="2200" dirty="0" smtClean="0"/>
              <a:t>e </a:t>
            </a:r>
            <a:r>
              <a:rPr lang="pt-PT" sz="2200" i="1" dirty="0" err="1" smtClean="0"/>
              <a:t>after</a:t>
            </a:r>
            <a:r>
              <a:rPr lang="pt-PT" sz="2200" i="1" dirty="0" smtClean="0"/>
              <a:t> </a:t>
            </a:r>
            <a:r>
              <a:rPr lang="pt-PT" sz="2200" i="1" dirty="0" err="1" smtClean="0"/>
              <a:t>parties</a:t>
            </a:r>
            <a:r>
              <a:rPr lang="pt-PT" sz="2200" dirty="0" smtClean="0"/>
              <a:t>; </a:t>
            </a:r>
          </a:p>
          <a:p>
            <a:pPr lvl="1"/>
            <a:endParaRPr lang="pt-PT" sz="2200" dirty="0" smtClean="0"/>
          </a:p>
          <a:p>
            <a:pPr lvl="1"/>
            <a:r>
              <a:rPr lang="pt-PT" sz="2200" dirty="0" smtClean="0"/>
              <a:t>18</a:t>
            </a:r>
            <a:r>
              <a:rPr lang="pt-PT" sz="2200" dirty="0" smtClean="0"/>
              <a:t>-23 anos </a:t>
            </a:r>
            <a:r>
              <a:rPr lang="pt-PT" sz="2200" dirty="0" smtClean="0"/>
              <a:t>- + </a:t>
            </a:r>
            <a:r>
              <a:rPr lang="pt-PT" sz="2200" i="1" dirty="0" err="1" smtClean="0"/>
              <a:t>after</a:t>
            </a:r>
            <a:r>
              <a:rPr lang="pt-PT" sz="2200" i="1" dirty="0" smtClean="0"/>
              <a:t> </a:t>
            </a:r>
            <a:r>
              <a:rPr lang="pt-PT" sz="2200" i="1" dirty="0" err="1" smtClean="0"/>
              <a:t>parties</a:t>
            </a:r>
            <a:r>
              <a:rPr lang="pt-PT" sz="2200" i="1" dirty="0" smtClean="0"/>
              <a:t> </a:t>
            </a:r>
            <a:r>
              <a:rPr lang="pt-PT" sz="2200" dirty="0" smtClean="0"/>
              <a:t>e </a:t>
            </a:r>
            <a:r>
              <a:rPr lang="pt-PT" sz="2200" dirty="0" err="1" smtClean="0"/>
              <a:t>academic</a:t>
            </a:r>
            <a:r>
              <a:rPr lang="pt-PT" sz="2200" dirty="0" smtClean="0"/>
              <a:t> </a:t>
            </a:r>
            <a:r>
              <a:rPr lang="pt-PT" sz="2200" dirty="0" err="1" smtClean="0"/>
              <a:t>parties</a:t>
            </a:r>
            <a:r>
              <a:rPr lang="pt-PT" sz="2200" dirty="0" smtClean="0"/>
              <a:t>; </a:t>
            </a:r>
            <a:endParaRPr lang="pt-PT" sz="2200" dirty="0" smtClean="0"/>
          </a:p>
          <a:p>
            <a:pPr lvl="1"/>
            <a:endParaRPr lang="pt-PT" sz="2200" dirty="0"/>
          </a:p>
          <a:p>
            <a:pPr lvl="1"/>
            <a:r>
              <a:rPr lang="pt-PT" sz="2200" dirty="0" smtClean="0"/>
              <a:t>Local </a:t>
            </a:r>
            <a:r>
              <a:rPr lang="pt-PT" sz="2200" dirty="0" err="1" smtClean="0"/>
              <a:t>Party</a:t>
            </a:r>
            <a:r>
              <a:rPr lang="pt-PT" sz="2200" dirty="0" smtClean="0"/>
              <a:t> – +  </a:t>
            </a:r>
            <a:r>
              <a:rPr lang="pt-PT" sz="2200" dirty="0" err="1" smtClean="0"/>
              <a:t>people</a:t>
            </a:r>
            <a:r>
              <a:rPr lang="pt-PT" sz="2200" dirty="0" smtClean="0"/>
              <a:t> </a:t>
            </a:r>
            <a:r>
              <a:rPr lang="pt-PT" sz="2200" dirty="0" err="1" smtClean="0"/>
              <a:t>from</a:t>
            </a:r>
            <a:r>
              <a:rPr lang="pt-PT" sz="2200" dirty="0" smtClean="0"/>
              <a:t> </a:t>
            </a:r>
            <a:r>
              <a:rPr lang="pt-PT" sz="2200" dirty="0" err="1" smtClean="0"/>
              <a:t>low</a:t>
            </a:r>
            <a:r>
              <a:rPr lang="pt-PT" sz="2200" dirty="0" smtClean="0"/>
              <a:t> to </a:t>
            </a:r>
            <a:r>
              <a:rPr lang="pt-PT" sz="2200" dirty="0" err="1" smtClean="0"/>
              <a:t>medium</a:t>
            </a:r>
            <a:r>
              <a:rPr lang="pt-PT" sz="2200" dirty="0" smtClean="0"/>
              <a:t> </a:t>
            </a:r>
            <a:r>
              <a:rPr lang="pt-PT" sz="2200" dirty="0" err="1" smtClean="0"/>
              <a:t>income</a:t>
            </a:r>
            <a:endParaRPr lang="pt-PT" sz="2200" dirty="0" smtClean="0"/>
          </a:p>
          <a:p>
            <a:pPr lvl="1"/>
            <a:endParaRPr lang="pt-PT" sz="2200" dirty="0"/>
          </a:p>
          <a:p>
            <a:pPr lvl="1"/>
            <a:r>
              <a:rPr lang="pt-PT" sz="2200" dirty="0" err="1" smtClean="0"/>
              <a:t>Own</a:t>
            </a:r>
            <a:r>
              <a:rPr lang="pt-PT" sz="2200" dirty="0" smtClean="0"/>
              <a:t> </a:t>
            </a:r>
            <a:r>
              <a:rPr lang="pt-PT" sz="2200" dirty="0" err="1" smtClean="0"/>
              <a:t>house</a:t>
            </a:r>
            <a:r>
              <a:rPr lang="pt-PT" sz="2200" dirty="0" smtClean="0"/>
              <a:t> </a:t>
            </a:r>
            <a:r>
              <a:rPr lang="pt-PT" sz="2200" dirty="0" err="1" smtClean="0"/>
              <a:t>or</a:t>
            </a:r>
            <a:r>
              <a:rPr lang="pt-PT" sz="2200" dirty="0" smtClean="0"/>
              <a:t> </a:t>
            </a:r>
            <a:r>
              <a:rPr lang="pt-PT" sz="2200" dirty="0" err="1" smtClean="0"/>
              <a:t>friend</a:t>
            </a:r>
            <a:r>
              <a:rPr lang="pt-PT" sz="2200" dirty="0" err="1" smtClean="0"/>
              <a:t>s</a:t>
            </a:r>
            <a:r>
              <a:rPr lang="pt-PT" sz="2200" dirty="0" smtClean="0"/>
              <a:t> </a:t>
            </a:r>
            <a:r>
              <a:rPr lang="pt-PT" sz="2200" dirty="0" err="1" smtClean="0"/>
              <a:t>house</a:t>
            </a:r>
            <a:r>
              <a:rPr lang="pt-PT" sz="2200" dirty="0" smtClean="0"/>
              <a:t> – + </a:t>
            </a:r>
            <a:r>
              <a:rPr lang="pt-PT" sz="2200" dirty="0" err="1" smtClean="0"/>
              <a:t>people</a:t>
            </a:r>
            <a:r>
              <a:rPr lang="pt-PT" sz="2200" dirty="0" smtClean="0"/>
              <a:t> </a:t>
            </a:r>
            <a:r>
              <a:rPr lang="pt-PT" sz="2200" dirty="0" err="1"/>
              <a:t>from</a:t>
            </a:r>
            <a:r>
              <a:rPr lang="pt-PT" sz="2200" dirty="0"/>
              <a:t> </a:t>
            </a:r>
            <a:r>
              <a:rPr lang="pt-PT" sz="2200" dirty="0" err="1" smtClean="0"/>
              <a:t>higher</a:t>
            </a:r>
            <a:r>
              <a:rPr lang="pt-PT" sz="2200" dirty="0" smtClean="0"/>
              <a:t> </a:t>
            </a:r>
            <a:r>
              <a:rPr lang="pt-PT" sz="2200" dirty="0" err="1" smtClean="0"/>
              <a:t>income</a:t>
            </a:r>
            <a:endParaRPr lang="pt-PT" dirty="0" smtClean="0"/>
          </a:p>
        </p:txBody>
      </p:sp>
    </p:spTree>
    <p:extLst>
      <p:ext uri="{BB962C8B-B14F-4D97-AF65-F5344CB8AC3E}">
        <p14:creationId xmlns:p14="http://schemas.microsoft.com/office/powerpoint/2010/main" val="3847540114"/>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676400" y="242409"/>
            <a:ext cx="10515600" cy="1325563"/>
          </a:xfrm>
        </p:spPr>
        <p:txBody>
          <a:bodyPr>
            <a:normAutofit/>
          </a:bodyPr>
          <a:lstStyle/>
          <a:p>
            <a:r>
              <a:rPr lang="pt-PT" b="1" dirty="0" smtClean="0">
                <a:solidFill>
                  <a:srgbClr val="FF0000"/>
                </a:solidFill>
              </a:rPr>
              <a:t>HED: </a:t>
            </a:r>
            <a:r>
              <a:rPr lang="pt-PT" b="1" dirty="0" err="1" smtClean="0">
                <a:solidFill>
                  <a:srgbClr val="FF0000"/>
                </a:solidFill>
              </a:rPr>
              <a:t>frequency</a:t>
            </a:r>
            <a:endParaRPr lang="pt-PT" b="1" dirty="0">
              <a:solidFill>
                <a:srgbClr val="FF0000"/>
              </a:solidFill>
            </a:endParaRPr>
          </a:p>
        </p:txBody>
      </p:sp>
      <p:sp>
        <p:nvSpPr>
          <p:cNvPr id="3" name="Marcador de Posição de Conteúdo 2"/>
          <p:cNvSpPr>
            <a:spLocks noGrp="1"/>
          </p:cNvSpPr>
          <p:nvPr>
            <p:ph idx="1"/>
          </p:nvPr>
        </p:nvSpPr>
        <p:spPr>
          <a:xfrm>
            <a:off x="326571" y="1698170"/>
            <a:ext cx="11397343" cy="4751615"/>
          </a:xfrm>
        </p:spPr>
        <p:txBody>
          <a:bodyPr/>
          <a:lstStyle/>
          <a:p>
            <a:pPr lvl="1"/>
            <a:endParaRPr lang="pt-PT" sz="2600" dirty="0"/>
          </a:p>
          <a:p>
            <a:pPr lvl="1"/>
            <a:endParaRPr lang="pt-PT" dirty="0"/>
          </a:p>
          <a:p>
            <a:endParaRPr lang="pt-PT" dirty="0" smtClean="0"/>
          </a:p>
        </p:txBody>
      </p:sp>
      <p:graphicFrame>
        <p:nvGraphicFramePr>
          <p:cNvPr id="6" name="Chart 26"/>
          <p:cNvGraphicFramePr/>
          <p:nvPr>
            <p:extLst>
              <p:ext uri="{D42A27DB-BD31-4B8C-83A1-F6EECF244321}">
                <p14:modId xmlns:p14="http://schemas.microsoft.com/office/powerpoint/2010/main" val="2315499469"/>
              </p:ext>
            </p:extLst>
          </p:nvPr>
        </p:nvGraphicFramePr>
        <p:xfrm>
          <a:off x="792673" y="938633"/>
          <a:ext cx="8705078" cy="5496235"/>
        </p:xfrm>
        <a:graphic>
          <a:graphicData uri="http://schemas.openxmlformats.org/drawingml/2006/chart">
            <c:chart xmlns:c="http://schemas.openxmlformats.org/drawingml/2006/chart" xmlns:r="http://schemas.openxmlformats.org/officeDocument/2006/relationships" r:id="rId3"/>
          </a:graphicData>
        </a:graphic>
      </p:graphicFrame>
      <p:sp>
        <p:nvSpPr>
          <p:cNvPr id="9" name="CaixaDeTexto 8"/>
          <p:cNvSpPr txBox="1"/>
          <p:nvPr/>
        </p:nvSpPr>
        <p:spPr>
          <a:xfrm>
            <a:off x="9006748" y="1698170"/>
            <a:ext cx="2617076" cy="707886"/>
          </a:xfrm>
          <a:prstGeom prst="rect">
            <a:avLst/>
          </a:prstGeom>
          <a:noFill/>
          <a:ln w="25400">
            <a:noFill/>
          </a:ln>
        </p:spPr>
        <p:txBody>
          <a:bodyPr wrap="square" rtlCol="0">
            <a:spAutoFit/>
          </a:bodyPr>
          <a:lstStyle/>
          <a:p>
            <a:pPr marL="342900" indent="-342900">
              <a:buFont typeface="Arial" panose="020B0604020202020204" pitchFamily="34" charset="0"/>
              <a:buChar char="•"/>
            </a:pPr>
            <a:r>
              <a:rPr lang="pt-PT" sz="2000" dirty="0" smtClean="0"/>
              <a:t>No </a:t>
            </a:r>
            <a:r>
              <a:rPr lang="pt-PT" sz="2000" dirty="0" err="1" smtClean="0"/>
              <a:t>gender</a:t>
            </a:r>
            <a:r>
              <a:rPr lang="pt-PT" sz="2000" dirty="0" smtClean="0"/>
              <a:t> </a:t>
            </a:r>
            <a:r>
              <a:rPr lang="pt-PT" sz="2000" dirty="0" err="1" smtClean="0"/>
              <a:t>differences</a:t>
            </a:r>
            <a:endParaRPr lang="pt-PT" sz="2000" dirty="0" smtClean="0"/>
          </a:p>
        </p:txBody>
      </p:sp>
    </p:spTree>
    <p:extLst>
      <p:ext uri="{BB962C8B-B14F-4D97-AF65-F5344CB8AC3E}">
        <p14:creationId xmlns:p14="http://schemas.microsoft.com/office/powerpoint/2010/main" val="3438985893"/>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676400" y="242409"/>
            <a:ext cx="10515600" cy="1325563"/>
          </a:xfrm>
        </p:spPr>
        <p:txBody>
          <a:bodyPr>
            <a:normAutofit/>
          </a:bodyPr>
          <a:lstStyle/>
          <a:p>
            <a:r>
              <a:rPr lang="pt-PT" sz="3600" dirty="0" smtClean="0">
                <a:solidFill>
                  <a:srgbClr val="FF0000"/>
                </a:solidFill>
              </a:rPr>
              <a:t>HED: </a:t>
            </a:r>
            <a:r>
              <a:rPr lang="pt-PT" sz="3600" dirty="0" err="1" smtClean="0">
                <a:solidFill>
                  <a:srgbClr val="FF0000"/>
                </a:solidFill>
              </a:rPr>
              <a:t>Places</a:t>
            </a:r>
            <a:r>
              <a:rPr lang="pt-PT" sz="3600" dirty="0" smtClean="0">
                <a:solidFill>
                  <a:srgbClr val="FF0000"/>
                </a:solidFill>
              </a:rPr>
              <a:t> </a:t>
            </a:r>
            <a:endParaRPr lang="pt-PT" sz="3600" dirty="0">
              <a:solidFill>
                <a:srgbClr val="FF0000"/>
              </a:solidFill>
            </a:endParaRPr>
          </a:p>
        </p:txBody>
      </p:sp>
      <p:sp>
        <p:nvSpPr>
          <p:cNvPr id="3" name="Marcador de Posição de Conteúdo 2"/>
          <p:cNvSpPr>
            <a:spLocks noGrp="1"/>
          </p:cNvSpPr>
          <p:nvPr>
            <p:ph idx="1"/>
          </p:nvPr>
        </p:nvSpPr>
        <p:spPr>
          <a:xfrm>
            <a:off x="326571" y="1698170"/>
            <a:ext cx="11397343" cy="4751615"/>
          </a:xfrm>
        </p:spPr>
        <p:txBody>
          <a:bodyPr/>
          <a:lstStyle/>
          <a:p>
            <a:pPr lvl="1"/>
            <a:endParaRPr lang="pt-PT" sz="2600" dirty="0"/>
          </a:p>
          <a:p>
            <a:pPr lvl="1"/>
            <a:endParaRPr lang="pt-PT" dirty="0"/>
          </a:p>
          <a:p>
            <a:endParaRPr lang="pt-PT" dirty="0" smtClean="0"/>
          </a:p>
        </p:txBody>
      </p:sp>
      <p:sp>
        <p:nvSpPr>
          <p:cNvPr id="7" name="CaixaDeTexto 6"/>
          <p:cNvSpPr txBox="1"/>
          <p:nvPr/>
        </p:nvSpPr>
        <p:spPr>
          <a:xfrm>
            <a:off x="775607" y="1698170"/>
            <a:ext cx="10422045" cy="4093428"/>
          </a:xfrm>
          <a:prstGeom prst="rect">
            <a:avLst/>
          </a:prstGeom>
          <a:noFill/>
        </p:spPr>
        <p:txBody>
          <a:bodyPr wrap="square" rtlCol="0">
            <a:spAutoFit/>
          </a:bodyPr>
          <a:lstStyle/>
          <a:p>
            <a:endParaRPr lang="pt-PT" dirty="0" smtClean="0"/>
          </a:p>
          <a:p>
            <a:pPr marL="742950" lvl="1" indent="-285750">
              <a:buFont typeface="Arial" panose="020B0604020202020204" pitchFamily="34" charset="0"/>
              <a:buChar char="•"/>
            </a:pPr>
            <a:r>
              <a:rPr lang="pt-PT" sz="2200" dirty="0" smtClean="0"/>
              <a:t>Pubs </a:t>
            </a:r>
            <a:r>
              <a:rPr lang="pt-PT" sz="2200" dirty="0"/>
              <a:t>(58,3 </a:t>
            </a:r>
            <a:r>
              <a:rPr lang="pt-PT" sz="2200" dirty="0" smtClean="0"/>
              <a:t>%)</a:t>
            </a:r>
          </a:p>
          <a:p>
            <a:pPr marL="742950" lvl="1" indent="-285750">
              <a:buFont typeface="Arial" panose="020B0604020202020204" pitchFamily="34" charset="0"/>
              <a:buChar char="•"/>
            </a:pPr>
            <a:endParaRPr lang="pt-PT" sz="2200" dirty="0"/>
          </a:p>
          <a:p>
            <a:pPr marL="742950" lvl="1" indent="-285750">
              <a:buFont typeface="Arial" panose="020B0604020202020204" pitchFamily="34" charset="0"/>
              <a:buChar char="•"/>
            </a:pPr>
            <a:r>
              <a:rPr lang="pt-PT" sz="2200" dirty="0" smtClean="0"/>
              <a:t>Discos </a:t>
            </a:r>
            <a:r>
              <a:rPr lang="pt-PT" sz="2200" dirty="0"/>
              <a:t>(37,5 </a:t>
            </a:r>
            <a:r>
              <a:rPr lang="pt-PT" sz="2200" dirty="0" smtClean="0"/>
              <a:t>%)</a:t>
            </a:r>
          </a:p>
          <a:p>
            <a:pPr marL="742950" lvl="1" indent="-285750">
              <a:buFont typeface="Arial" panose="020B0604020202020204" pitchFamily="34" charset="0"/>
              <a:buChar char="•"/>
            </a:pPr>
            <a:endParaRPr lang="pt-PT" sz="2200" dirty="0"/>
          </a:p>
          <a:p>
            <a:pPr marL="742950" lvl="1" indent="-285750">
              <a:buFont typeface="Arial" panose="020B0604020202020204" pitchFamily="34" charset="0"/>
              <a:buChar char="•"/>
            </a:pPr>
            <a:r>
              <a:rPr lang="pt-PT" sz="2200" dirty="0" err="1" smtClean="0"/>
              <a:t>Own</a:t>
            </a:r>
            <a:r>
              <a:rPr lang="pt-PT" sz="2200" dirty="0" smtClean="0"/>
              <a:t> </a:t>
            </a:r>
            <a:r>
              <a:rPr lang="pt-PT" sz="2200" dirty="0" err="1" smtClean="0"/>
              <a:t>house</a:t>
            </a:r>
            <a:r>
              <a:rPr lang="pt-PT" sz="2200" dirty="0" smtClean="0"/>
              <a:t> </a:t>
            </a:r>
            <a:r>
              <a:rPr lang="pt-PT" sz="2200" dirty="0" err="1" smtClean="0"/>
              <a:t>or</a:t>
            </a:r>
            <a:r>
              <a:rPr lang="pt-PT" sz="2200" dirty="0" smtClean="0"/>
              <a:t> </a:t>
            </a:r>
            <a:r>
              <a:rPr lang="pt-PT" sz="2200" dirty="0" err="1" smtClean="0"/>
              <a:t>friends</a:t>
            </a:r>
            <a:r>
              <a:rPr lang="pt-PT" sz="2200" dirty="0" smtClean="0"/>
              <a:t> </a:t>
            </a:r>
            <a:r>
              <a:rPr lang="pt-PT" sz="2200" dirty="0" err="1" smtClean="0"/>
              <a:t>house</a:t>
            </a:r>
            <a:r>
              <a:rPr lang="pt-PT" sz="2200" dirty="0" smtClean="0"/>
              <a:t> (</a:t>
            </a:r>
            <a:r>
              <a:rPr lang="pt-PT" sz="2200" dirty="0" smtClean="0"/>
              <a:t>36,6 %)</a:t>
            </a:r>
          </a:p>
          <a:p>
            <a:pPr marL="742950" lvl="1" indent="-285750">
              <a:buFont typeface="Arial" panose="020B0604020202020204" pitchFamily="34" charset="0"/>
              <a:buChar char="•"/>
            </a:pPr>
            <a:endParaRPr lang="pt-PT" sz="2200" dirty="0"/>
          </a:p>
          <a:p>
            <a:pPr marL="742950" lvl="1" indent="-285750">
              <a:buFont typeface="Arial" panose="020B0604020202020204" pitchFamily="34" charset="0"/>
              <a:buChar char="•"/>
            </a:pPr>
            <a:r>
              <a:rPr lang="pt-PT" sz="2200" dirty="0" err="1" smtClean="0"/>
              <a:t>Public</a:t>
            </a:r>
            <a:r>
              <a:rPr lang="pt-PT" sz="2200" dirty="0" smtClean="0"/>
              <a:t> </a:t>
            </a:r>
            <a:r>
              <a:rPr lang="pt-PT" sz="2200" dirty="0" err="1" smtClean="0"/>
              <a:t>space</a:t>
            </a:r>
            <a:r>
              <a:rPr lang="pt-PT" sz="2200" dirty="0" smtClean="0"/>
              <a:t> (</a:t>
            </a:r>
            <a:r>
              <a:rPr lang="pt-PT" sz="2200" dirty="0" smtClean="0"/>
              <a:t>32,5 %)</a:t>
            </a:r>
          </a:p>
          <a:p>
            <a:pPr marL="742950" lvl="1" indent="-285750">
              <a:buFont typeface="Arial" panose="020B0604020202020204" pitchFamily="34" charset="0"/>
              <a:buChar char="•"/>
            </a:pPr>
            <a:endParaRPr lang="pt-PT" sz="2200" dirty="0"/>
          </a:p>
          <a:p>
            <a:pPr marL="742950" lvl="1" indent="-285750">
              <a:buFont typeface="Arial" panose="020B0604020202020204" pitchFamily="34" charset="0"/>
              <a:buChar char="•"/>
            </a:pPr>
            <a:r>
              <a:rPr lang="pt-PT" sz="2200" dirty="0" err="1" smtClean="0"/>
              <a:t>Bars</a:t>
            </a:r>
            <a:r>
              <a:rPr lang="pt-PT" sz="2200" dirty="0" smtClean="0"/>
              <a:t> </a:t>
            </a:r>
            <a:r>
              <a:rPr lang="pt-PT" sz="2200" dirty="0"/>
              <a:t>(31,4 </a:t>
            </a:r>
            <a:r>
              <a:rPr lang="pt-PT" sz="2200" dirty="0" smtClean="0"/>
              <a:t>%)</a:t>
            </a:r>
          </a:p>
          <a:p>
            <a:pPr marL="742950" lvl="1" indent="-285750">
              <a:buFont typeface="Arial" panose="020B0604020202020204" pitchFamily="34" charset="0"/>
              <a:buChar char="•"/>
            </a:pPr>
            <a:endParaRPr lang="pt-PT" sz="2200" dirty="0"/>
          </a:p>
          <a:p>
            <a:pPr marL="742950" lvl="1" indent="-285750">
              <a:buFont typeface="Arial" panose="020B0604020202020204" pitchFamily="34" charset="0"/>
              <a:buChar char="•"/>
            </a:pPr>
            <a:r>
              <a:rPr lang="pt-PT" sz="2200" dirty="0" err="1" smtClean="0"/>
              <a:t>Academic</a:t>
            </a:r>
            <a:r>
              <a:rPr lang="pt-PT" sz="2200" dirty="0" smtClean="0"/>
              <a:t> </a:t>
            </a:r>
            <a:r>
              <a:rPr lang="pt-PT" sz="2200" dirty="0" err="1" smtClean="0"/>
              <a:t>party</a:t>
            </a:r>
            <a:r>
              <a:rPr lang="pt-PT" sz="2200" dirty="0" smtClean="0"/>
              <a:t> (</a:t>
            </a:r>
            <a:r>
              <a:rPr lang="pt-PT" sz="2200" dirty="0" smtClean="0"/>
              <a:t>21,6 </a:t>
            </a:r>
            <a:r>
              <a:rPr lang="pt-PT" sz="2200" dirty="0"/>
              <a:t>%)</a:t>
            </a:r>
          </a:p>
        </p:txBody>
      </p:sp>
    </p:spTree>
    <p:extLst>
      <p:ext uri="{BB962C8B-B14F-4D97-AF65-F5344CB8AC3E}">
        <p14:creationId xmlns:p14="http://schemas.microsoft.com/office/powerpoint/2010/main" val="3275441305"/>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676400" y="242409"/>
            <a:ext cx="10515600" cy="1325563"/>
          </a:xfrm>
        </p:spPr>
        <p:txBody>
          <a:bodyPr>
            <a:normAutofit/>
          </a:bodyPr>
          <a:lstStyle/>
          <a:p>
            <a:r>
              <a:rPr lang="pt-PT" sz="3600" dirty="0" smtClean="0">
                <a:solidFill>
                  <a:srgbClr val="FF0000"/>
                </a:solidFill>
              </a:rPr>
              <a:t>HED: </a:t>
            </a:r>
            <a:r>
              <a:rPr lang="pt-PT" sz="3600" dirty="0" err="1" smtClean="0">
                <a:solidFill>
                  <a:srgbClr val="FF0000"/>
                </a:solidFill>
              </a:rPr>
              <a:t>number</a:t>
            </a:r>
            <a:r>
              <a:rPr lang="pt-PT" sz="3600" dirty="0" smtClean="0">
                <a:solidFill>
                  <a:srgbClr val="FF0000"/>
                </a:solidFill>
              </a:rPr>
              <a:t> </a:t>
            </a:r>
            <a:r>
              <a:rPr lang="pt-PT" sz="3600" dirty="0" err="1" smtClean="0">
                <a:solidFill>
                  <a:srgbClr val="FF0000"/>
                </a:solidFill>
              </a:rPr>
              <a:t>of</a:t>
            </a:r>
            <a:r>
              <a:rPr lang="pt-PT" sz="3600" dirty="0" smtClean="0">
                <a:solidFill>
                  <a:srgbClr val="FF0000"/>
                </a:solidFill>
              </a:rPr>
              <a:t> drinks</a:t>
            </a:r>
            <a:endParaRPr lang="pt-PT" sz="3600" dirty="0">
              <a:solidFill>
                <a:srgbClr val="FF0000"/>
              </a:solidFill>
            </a:endParaRPr>
          </a:p>
        </p:txBody>
      </p:sp>
      <p:sp>
        <p:nvSpPr>
          <p:cNvPr id="3" name="Marcador de Posição de Conteúdo 2"/>
          <p:cNvSpPr>
            <a:spLocks noGrp="1"/>
          </p:cNvSpPr>
          <p:nvPr>
            <p:ph idx="1"/>
          </p:nvPr>
        </p:nvSpPr>
        <p:spPr>
          <a:xfrm>
            <a:off x="326571" y="1698170"/>
            <a:ext cx="11397343" cy="4751615"/>
          </a:xfrm>
        </p:spPr>
        <p:txBody>
          <a:bodyPr/>
          <a:lstStyle/>
          <a:p>
            <a:pPr lvl="1"/>
            <a:endParaRPr lang="pt-PT" sz="2600" dirty="0"/>
          </a:p>
          <a:p>
            <a:pPr lvl="1"/>
            <a:endParaRPr lang="pt-PT" dirty="0"/>
          </a:p>
          <a:p>
            <a:endParaRPr lang="pt-PT" dirty="0" smtClean="0"/>
          </a:p>
        </p:txBody>
      </p:sp>
      <p:sp>
        <p:nvSpPr>
          <p:cNvPr id="4" name="CaixaDeTexto 3"/>
          <p:cNvSpPr txBox="1"/>
          <p:nvPr/>
        </p:nvSpPr>
        <p:spPr>
          <a:xfrm>
            <a:off x="8749862" y="1727483"/>
            <a:ext cx="2806262" cy="1815882"/>
          </a:xfrm>
          <a:prstGeom prst="rect">
            <a:avLst/>
          </a:prstGeom>
          <a:noFill/>
          <a:ln w="25400">
            <a:solidFill>
              <a:schemeClr val="accent1">
                <a:shade val="50000"/>
              </a:schemeClr>
            </a:solidFill>
          </a:ln>
        </p:spPr>
        <p:txBody>
          <a:bodyPr wrap="square" rtlCol="0">
            <a:spAutoFit/>
          </a:bodyPr>
          <a:lstStyle/>
          <a:p>
            <a:pPr marL="342900" indent="-342900">
              <a:buFont typeface="Arial" charset="0"/>
              <a:buChar char="•"/>
            </a:pPr>
            <a:r>
              <a:rPr lang="pt-PT" sz="1600" dirty="0" smtClean="0"/>
              <a:t>4 </a:t>
            </a:r>
            <a:r>
              <a:rPr lang="pt-PT" sz="1600" dirty="0" smtClean="0"/>
              <a:t>drinks (</a:t>
            </a:r>
            <a:r>
              <a:rPr lang="pt-PT" sz="1600" dirty="0" smtClean="0"/>
              <a:t>9,6 %)</a:t>
            </a:r>
          </a:p>
          <a:p>
            <a:pPr marL="342900" indent="-342900">
              <a:buFont typeface="Arial" charset="0"/>
              <a:buChar char="•"/>
            </a:pPr>
            <a:r>
              <a:rPr lang="pt-PT" sz="1600" dirty="0" smtClean="0"/>
              <a:t>5 </a:t>
            </a:r>
            <a:r>
              <a:rPr lang="pt-PT" sz="1600" dirty="0"/>
              <a:t>drinks (</a:t>
            </a:r>
            <a:r>
              <a:rPr lang="pt-PT" sz="1600" dirty="0" smtClean="0"/>
              <a:t>19,9%)</a:t>
            </a:r>
          </a:p>
          <a:p>
            <a:pPr marL="342900" indent="-342900">
              <a:buFont typeface="Arial" charset="0"/>
              <a:buChar char="•"/>
            </a:pPr>
            <a:r>
              <a:rPr lang="pt-PT" sz="1600" dirty="0" smtClean="0"/>
              <a:t>6 </a:t>
            </a:r>
            <a:r>
              <a:rPr lang="pt-PT" sz="1600" dirty="0"/>
              <a:t>drinks (</a:t>
            </a:r>
            <a:r>
              <a:rPr lang="pt-PT" sz="1600" dirty="0" smtClean="0"/>
              <a:t>20,4 %)</a:t>
            </a:r>
          </a:p>
          <a:p>
            <a:pPr marL="342900" indent="-342900">
              <a:buFont typeface="Arial" charset="0"/>
              <a:buChar char="•"/>
            </a:pPr>
            <a:r>
              <a:rPr lang="pt-PT" sz="1600" dirty="0" smtClean="0"/>
              <a:t>7 </a:t>
            </a:r>
            <a:r>
              <a:rPr lang="pt-PT" sz="1600" dirty="0"/>
              <a:t>drinks (</a:t>
            </a:r>
            <a:r>
              <a:rPr lang="pt-PT" sz="1600" dirty="0" smtClean="0"/>
              <a:t>17,4 %)</a:t>
            </a:r>
          </a:p>
          <a:p>
            <a:pPr marL="342900" indent="-342900">
              <a:buFont typeface="Arial" charset="0"/>
              <a:buChar char="•"/>
            </a:pPr>
            <a:r>
              <a:rPr lang="pt-PT" sz="1600" dirty="0" smtClean="0"/>
              <a:t>8 </a:t>
            </a:r>
            <a:r>
              <a:rPr lang="pt-PT" sz="1600" dirty="0"/>
              <a:t>drinks (</a:t>
            </a:r>
            <a:r>
              <a:rPr lang="pt-PT" sz="1600" dirty="0" smtClean="0"/>
              <a:t>11,1 %)</a:t>
            </a:r>
          </a:p>
          <a:p>
            <a:pPr marL="342900" indent="-342900">
              <a:buFont typeface="Arial" charset="0"/>
              <a:buChar char="•"/>
            </a:pPr>
            <a:r>
              <a:rPr lang="pt-PT" sz="1600" dirty="0" smtClean="0"/>
              <a:t>9 </a:t>
            </a:r>
            <a:r>
              <a:rPr lang="pt-PT" sz="1600" dirty="0"/>
              <a:t>drinks (</a:t>
            </a:r>
            <a:r>
              <a:rPr lang="pt-PT" sz="1600" dirty="0" smtClean="0"/>
              <a:t>6,5 %)</a:t>
            </a:r>
          </a:p>
          <a:p>
            <a:pPr marL="342900" indent="-342900">
              <a:buFont typeface="Arial" charset="0"/>
              <a:buChar char="•"/>
            </a:pPr>
            <a:r>
              <a:rPr lang="pt-PT" sz="1600" dirty="0" smtClean="0"/>
              <a:t>10 </a:t>
            </a:r>
            <a:r>
              <a:rPr lang="pt-PT" sz="1600" dirty="0"/>
              <a:t>drinks </a:t>
            </a:r>
            <a:r>
              <a:rPr lang="pt-PT" sz="1600" dirty="0" err="1" smtClean="0"/>
              <a:t>or</a:t>
            </a:r>
            <a:r>
              <a:rPr lang="pt-PT" sz="1600" dirty="0" smtClean="0"/>
              <a:t> more </a:t>
            </a:r>
            <a:r>
              <a:rPr lang="pt-PT" sz="1600" dirty="0" smtClean="0"/>
              <a:t>(</a:t>
            </a:r>
            <a:r>
              <a:rPr lang="pt-PT" sz="1600" dirty="0" smtClean="0"/>
              <a:t>14,9 %)</a:t>
            </a:r>
          </a:p>
        </p:txBody>
      </p:sp>
      <p:graphicFrame>
        <p:nvGraphicFramePr>
          <p:cNvPr id="7" name="Chart 4"/>
          <p:cNvGraphicFramePr/>
          <p:nvPr>
            <p:extLst>
              <p:ext uri="{D42A27DB-BD31-4B8C-83A1-F6EECF244321}">
                <p14:modId xmlns:p14="http://schemas.microsoft.com/office/powerpoint/2010/main" val="73648312"/>
              </p:ext>
            </p:extLst>
          </p:nvPr>
        </p:nvGraphicFramePr>
        <p:xfrm>
          <a:off x="326570" y="2112579"/>
          <a:ext cx="7587719" cy="4177862"/>
        </p:xfrm>
        <a:graphic>
          <a:graphicData uri="http://schemas.openxmlformats.org/drawingml/2006/chart">
            <c:chart xmlns:c="http://schemas.openxmlformats.org/drawingml/2006/chart" xmlns:r="http://schemas.openxmlformats.org/officeDocument/2006/relationships" r:id="rId3"/>
          </a:graphicData>
        </a:graphic>
      </p:graphicFrame>
      <p:sp>
        <p:nvSpPr>
          <p:cNvPr id="6" name="CaixaDeTexto 5"/>
          <p:cNvSpPr txBox="1"/>
          <p:nvPr/>
        </p:nvSpPr>
        <p:spPr>
          <a:xfrm>
            <a:off x="8749862" y="5089381"/>
            <a:ext cx="2806262" cy="830997"/>
          </a:xfrm>
          <a:prstGeom prst="rect">
            <a:avLst/>
          </a:prstGeom>
          <a:noFill/>
        </p:spPr>
        <p:txBody>
          <a:bodyPr wrap="square" rtlCol="0">
            <a:spAutoFit/>
          </a:bodyPr>
          <a:lstStyle/>
          <a:p>
            <a:r>
              <a:rPr lang="pt-PT" sz="2400" dirty="0" smtClean="0"/>
              <a:t>67 % </a:t>
            </a:r>
            <a:r>
              <a:rPr lang="pt-PT" sz="2400" dirty="0" smtClean="0"/>
              <a:t>HED </a:t>
            </a:r>
            <a:r>
              <a:rPr lang="pt-PT" sz="2400" dirty="0" err="1" smtClean="0"/>
              <a:t>in</a:t>
            </a:r>
            <a:r>
              <a:rPr lang="pt-PT" sz="2400" dirty="0" smtClean="0"/>
              <a:t> </a:t>
            </a:r>
            <a:r>
              <a:rPr lang="pt-PT" sz="2400" dirty="0" err="1" smtClean="0"/>
              <a:t>the</a:t>
            </a:r>
            <a:r>
              <a:rPr lang="pt-PT" sz="2400" dirty="0" smtClean="0"/>
              <a:t> </a:t>
            </a:r>
            <a:r>
              <a:rPr lang="pt-PT" sz="2400" dirty="0" err="1" smtClean="0"/>
              <a:t>last</a:t>
            </a:r>
            <a:r>
              <a:rPr lang="pt-PT" sz="2400" dirty="0" smtClean="0"/>
              <a:t> 12 </a:t>
            </a:r>
            <a:r>
              <a:rPr lang="pt-PT" sz="2400" dirty="0" err="1" smtClean="0"/>
              <a:t>months</a:t>
            </a:r>
            <a:endParaRPr lang="pt-PT" sz="2400" dirty="0"/>
          </a:p>
        </p:txBody>
      </p:sp>
    </p:spTree>
    <p:extLst>
      <p:ext uri="{BB962C8B-B14F-4D97-AF65-F5344CB8AC3E}">
        <p14:creationId xmlns:p14="http://schemas.microsoft.com/office/powerpoint/2010/main" val="2650992386"/>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 name="pasted-image.png"/>
          <p:cNvPicPr>
            <a:picLocks noChangeAspect="1"/>
          </p:cNvPicPr>
          <p:nvPr/>
        </p:nvPicPr>
        <p:blipFill>
          <a:blip r:embed="rId3">
            <a:extLst/>
          </a:blip>
          <a:stretch>
            <a:fillRect/>
          </a:stretch>
        </p:blipFill>
        <p:spPr>
          <a:xfrm>
            <a:off x="1101328" y="1349990"/>
            <a:ext cx="9989344" cy="1232298"/>
          </a:xfrm>
          <a:prstGeom prst="rect">
            <a:avLst/>
          </a:prstGeom>
          <a:ln w="12700">
            <a:miter lim="400000"/>
          </a:ln>
        </p:spPr>
      </p:pic>
      <p:sp>
        <p:nvSpPr>
          <p:cNvPr id="126" name="Shape 126"/>
          <p:cNvSpPr/>
          <p:nvPr/>
        </p:nvSpPr>
        <p:spPr>
          <a:xfrm>
            <a:off x="909640" y="3783200"/>
            <a:ext cx="10372721" cy="1517031"/>
          </a:xfrm>
          <a:prstGeom prst="rect">
            <a:avLst/>
          </a:prstGeom>
          <a:ln w="12700">
            <a:miter lim="400000"/>
          </a:ln>
          <a:extLst>
            <a:ext uri="{C572A759-6A51-4108-AA02-DFA0A04FC94B}">
              <ma14:wrappingTextBoxFlag xmlns:ma14="http://schemas.microsoft.com/office/mac/drawingml/2011/main" val="1"/>
            </a:ext>
          </a:extLst>
        </p:spPr>
        <p:txBody>
          <a:bodyPr lIns="42520" tIns="42520" rIns="42520" bIns="42520" anchor="ctr">
            <a:spAutoFit/>
          </a:bodyPr>
          <a:lstStyle/>
          <a:p>
            <a:r>
              <a:t>Project ‘710063 / ALLCOOL’ which has received funding from the </a:t>
            </a:r>
            <a:r>
              <a:rPr b="1">
                <a:latin typeface="Helvetica"/>
                <a:ea typeface="Helvetica"/>
                <a:cs typeface="Helvetica"/>
                <a:sym typeface="Helvetica"/>
              </a:rPr>
              <a:t>European Union’s Health Programme</a:t>
            </a:r>
            <a:r>
              <a:t> (2014-2020).</a:t>
            </a:r>
          </a:p>
          <a:p>
            <a:endParaRPr/>
          </a:p>
          <a:p>
            <a:pPr algn="just">
              <a:defRPr sz="1300"/>
            </a:pPr>
            <a:r>
              <a:t>The content of this report represents the views of the author only and is his/her sole responsibility; it can not be considered to reflect the views of the European Commission and/or the Consumers, Health, Agriculture and Food Executive Agency or any other body of the European Union. The European Commission and the Agency do not accept any responsibility for use that may be made of the information it contains.</a:t>
            </a:r>
          </a:p>
        </p:txBody>
      </p:sp>
    </p:spTree>
    <p:extLst>
      <p:ext uri="{BB962C8B-B14F-4D97-AF65-F5344CB8AC3E}">
        <p14:creationId xmlns:p14="http://schemas.microsoft.com/office/powerpoint/2010/main" val="2012807873"/>
      </p:ext>
    </p:extLst>
  </p:cSld>
  <p:clrMapOvr>
    <a:masterClrMapping/>
  </p:clrMapOvr>
  <p:transition xmlns:p14="http://schemas.microsoft.com/office/powerpoint/2010/mai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676400" y="242409"/>
            <a:ext cx="10515600" cy="1325563"/>
          </a:xfrm>
        </p:spPr>
        <p:txBody>
          <a:bodyPr>
            <a:normAutofit/>
          </a:bodyPr>
          <a:lstStyle/>
          <a:p>
            <a:r>
              <a:rPr lang="pt-PT" sz="3600" dirty="0" err="1" smtClean="0">
                <a:solidFill>
                  <a:srgbClr val="FF0000"/>
                </a:solidFill>
              </a:rPr>
              <a:t>Results</a:t>
            </a:r>
            <a:r>
              <a:rPr lang="pt-PT" sz="3600" dirty="0" smtClean="0">
                <a:solidFill>
                  <a:srgbClr val="FF0000"/>
                </a:solidFill>
              </a:rPr>
              <a:t> – </a:t>
            </a:r>
            <a:r>
              <a:rPr lang="pt-PT" sz="3600" dirty="0" err="1" smtClean="0">
                <a:solidFill>
                  <a:srgbClr val="FF0000"/>
                </a:solidFill>
              </a:rPr>
              <a:t>Protective</a:t>
            </a:r>
            <a:r>
              <a:rPr lang="pt-PT" sz="3600" dirty="0" smtClean="0">
                <a:solidFill>
                  <a:srgbClr val="FF0000"/>
                </a:solidFill>
              </a:rPr>
              <a:t> </a:t>
            </a:r>
            <a:r>
              <a:rPr lang="pt-PT" sz="3600" dirty="0" err="1" smtClean="0">
                <a:solidFill>
                  <a:srgbClr val="FF0000"/>
                </a:solidFill>
              </a:rPr>
              <a:t>behaviors</a:t>
            </a:r>
            <a:endParaRPr lang="pt-PT" sz="3600" dirty="0">
              <a:solidFill>
                <a:srgbClr val="FF0000"/>
              </a:solidFill>
            </a:endParaRPr>
          </a:p>
        </p:txBody>
      </p:sp>
      <p:graphicFrame>
        <p:nvGraphicFramePr>
          <p:cNvPr id="6" name="Chart 8"/>
          <p:cNvGraphicFramePr>
            <a:graphicFrameLocks noGrp="1"/>
          </p:cNvGraphicFramePr>
          <p:nvPr>
            <p:ph idx="1"/>
            <p:extLst>
              <p:ext uri="{D42A27DB-BD31-4B8C-83A1-F6EECF244321}">
                <p14:modId xmlns:p14="http://schemas.microsoft.com/office/powerpoint/2010/main" val="3190579091"/>
              </p:ext>
            </p:extLst>
          </p:nvPr>
        </p:nvGraphicFramePr>
        <p:xfrm>
          <a:off x="838200" y="1245476"/>
          <a:ext cx="10515600" cy="542333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783991541"/>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676400" y="242409"/>
            <a:ext cx="10515600" cy="1325563"/>
          </a:xfrm>
        </p:spPr>
        <p:txBody>
          <a:bodyPr>
            <a:normAutofit/>
          </a:bodyPr>
          <a:lstStyle/>
          <a:p>
            <a:r>
              <a:rPr lang="pt-PT" sz="3600" dirty="0" err="1" smtClean="0">
                <a:solidFill>
                  <a:srgbClr val="FF0000"/>
                </a:solidFill>
              </a:rPr>
              <a:t>Results</a:t>
            </a:r>
            <a:r>
              <a:rPr lang="pt-PT" sz="3600" dirty="0" smtClean="0">
                <a:solidFill>
                  <a:srgbClr val="FF0000"/>
                </a:solidFill>
              </a:rPr>
              <a:t> - </a:t>
            </a:r>
            <a:r>
              <a:rPr lang="pt-PT" sz="3600" dirty="0" err="1" smtClean="0">
                <a:solidFill>
                  <a:srgbClr val="FF0000"/>
                </a:solidFill>
              </a:rPr>
              <a:t>Consequences</a:t>
            </a:r>
            <a:endParaRPr lang="pt-PT" sz="3600" dirty="0">
              <a:solidFill>
                <a:srgbClr val="FF0000"/>
              </a:solidFill>
            </a:endParaRP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208429016"/>
              </p:ext>
            </p:extLst>
          </p:nvPr>
        </p:nvGraphicFramePr>
        <p:xfrm>
          <a:off x="838199" y="1292772"/>
          <a:ext cx="10812517" cy="521838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869416802"/>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74482" y="187195"/>
            <a:ext cx="10515600" cy="1325563"/>
          </a:xfrm>
        </p:spPr>
        <p:txBody>
          <a:bodyPr/>
          <a:lstStyle/>
          <a:p>
            <a:r>
              <a:rPr lang="pt-PT" dirty="0" smtClean="0">
                <a:solidFill>
                  <a:srgbClr val="FF0000"/>
                </a:solidFill>
              </a:rPr>
              <a:t> </a:t>
            </a:r>
            <a:r>
              <a:rPr lang="pt-PT" dirty="0" err="1" smtClean="0">
                <a:solidFill>
                  <a:srgbClr val="FF0000"/>
                </a:solidFill>
              </a:rPr>
              <a:t>Conclusions</a:t>
            </a:r>
            <a:endParaRPr lang="pt-PT" dirty="0">
              <a:solidFill>
                <a:srgbClr val="FF0000"/>
              </a:solidFill>
            </a:endParaRPr>
          </a:p>
        </p:txBody>
      </p:sp>
      <p:sp>
        <p:nvSpPr>
          <p:cNvPr id="3" name="Marcador de Posição de Conteúdo 2"/>
          <p:cNvSpPr>
            <a:spLocks noGrp="1"/>
          </p:cNvSpPr>
          <p:nvPr>
            <p:ph idx="1"/>
          </p:nvPr>
        </p:nvSpPr>
        <p:spPr>
          <a:xfrm>
            <a:off x="838200" y="1214702"/>
            <a:ext cx="10515600" cy="5079658"/>
          </a:xfrm>
        </p:spPr>
        <p:txBody>
          <a:bodyPr>
            <a:normAutofit fontScale="92500" lnSpcReduction="10000"/>
          </a:bodyPr>
          <a:lstStyle/>
          <a:p>
            <a:r>
              <a:rPr lang="en-US" sz="2600" dirty="0" smtClean="0"/>
              <a:t>Gender differences – consequences/risks &amp; protective behaviors</a:t>
            </a:r>
          </a:p>
          <a:p>
            <a:endParaRPr lang="en-US" sz="2600" dirty="0" smtClean="0"/>
          </a:p>
          <a:p>
            <a:r>
              <a:rPr lang="en-US" sz="2600" dirty="0" smtClean="0"/>
              <a:t>Young man report more HED occasions and frequency. </a:t>
            </a:r>
            <a:endParaRPr lang="en-US" sz="2600" dirty="0" smtClean="0"/>
          </a:p>
          <a:p>
            <a:pPr marL="0" indent="0">
              <a:buNone/>
            </a:pPr>
            <a:endParaRPr lang="en-US" sz="2600" dirty="0" smtClean="0"/>
          </a:p>
          <a:p>
            <a:r>
              <a:rPr lang="en-US" sz="2600" dirty="0" smtClean="0"/>
              <a:t>HED occur mainly on weekend and nightlife settings</a:t>
            </a:r>
          </a:p>
          <a:p>
            <a:pPr marL="0" indent="0">
              <a:buNone/>
            </a:pPr>
            <a:endParaRPr lang="en-US" sz="2600" dirty="0" smtClean="0"/>
          </a:p>
          <a:p>
            <a:pPr marL="0" indent="0">
              <a:buNone/>
            </a:pPr>
            <a:r>
              <a:rPr lang="en-US" sz="2600" b="1" dirty="0" smtClean="0"/>
              <a:t>Interventions</a:t>
            </a:r>
            <a:r>
              <a:rPr lang="en-US" sz="2600" b="1" dirty="0" smtClean="0"/>
              <a:t>:</a:t>
            </a:r>
          </a:p>
          <a:p>
            <a:pPr>
              <a:buFontTx/>
              <a:buChar char="-"/>
            </a:pPr>
            <a:r>
              <a:rPr lang="en-US" sz="2600" dirty="0" smtClean="0"/>
              <a:t>Pleasure and short term risks</a:t>
            </a:r>
            <a:endParaRPr lang="en-US" sz="2600" dirty="0" smtClean="0"/>
          </a:p>
          <a:p>
            <a:pPr>
              <a:buFontTx/>
              <a:buChar char="-"/>
            </a:pPr>
            <a:r>
              <a:rPr lang="en-US" sz="2600" dirty="0" smtClean="0"/>
              <a:t>Supply and demand market </a:t>
            </a:r>
          </a:p>
          <a:p>
            <a:pPr>
              <a:buFontTx/>
              <a:buChar char="-"/>
            </a:pPr>
            <a:r>
              <a:rPr lang="en-US" sz="2600" dirty="0" smtClean="0"/>
              <a:t>Individual (adolescents and experimentation period and </a:t>
            </a:r>
            <a:r>
              <a:rPr lang="en-US" sz="2600" dirty="0" err="1" smtClean="0"/>
              <a:t>macrostructural</a:t>
            </a:r>
            <a:r>
              <a:rPr lang="en-US" sz="2600" dirty="0" smtClean="0"/>
              <a:t> determinants (gender gaps, cultural practices – e.g., </a:t>
            </a:r>
            <a:r>
              <a:rPr lang="en-US" sz="2600" dirty="0" err="1" smtClean="0"/>
              <a:t>botellon</a:t>
            </a:r>
            <a:r>
              <a:rPr lang="en-US" sz="2600" dirty="0" smtClean="0"/>
              <a:t>) </a:t>
            </a:r>
          </a:p>
          <a:p>
            <a:pPr>
              <a:buFontTx/>
              <a:buChar char="-"/>
            </a:pPr>
            <a:r>
              <a:rPr lang="en-US" sz="2600" dirty="0" smtClean="0"/>
              <a:t>Individual &amp; </a:t>
            </a:r>
            <a:r>
              <a:rPr lang="en-US" sz="2600" dirty="0" err="1" smtClean="0"/>
              <a:t>ambiental</a:t>
            </a:r>
            <a:r>
              <a:rPr lang="en-US" sz="2600" dirty="0" smtClean="0"/>
              <a:t> strategies </a:t>
            </a:r>
          </a:p>
          <a:p>
            <a:pPr>
              <a:buFontTx/>
              <a:buChar char="-"/>
            </a:pPr>
            <a:endParaRPr lang="pt-PT" sz="2600" dirty="0" smtClean="0"/>
          </a:p>
          <a:p>
            <a:endParaRPr lang="pt-PT" sz="2000" b="1" dirty="0">
              <a:latin typeface="Arial" charset="0"/>
              <a:ea typeface="MS PGothic" charset="0"/>
              <a:cs typeface="SimSun" charset="0"/>
            </a:endParaRPr>
          </a:p>
          <a:p>
            <a:pPr marL="0" indent="0">
              <a:buNone/>
            </a:pPr>
            <a:endParaRPr lang="pt-PT" sz="2600" dirty="0" smtClean="0"/>
          </a:p>
          <a:p>
            <a:endParaRPr lang="pt-PT" dirty="0" smtClean="0"/>
          </a:p>
          <a:p>
            <a:endParaRPr lang="pt-PT" dirty="0" smtClean="0"/>
          </a:p>
          <a:p>
            <a:endParaRPr lang="pt-PT" dirty="0" smtClean="0"/>
          </a:p>
          <a:p>
            <a:pPr lvl="1"/>
            <a:endParaRPr lang="pt-PT" dirty="0" smtClean="0"/>
          </a:p>
        </p:txBody>
      </p:sp>
    </p:spTree>
    <p:extLst>
      <p:ext uri="{BB962C8B-B14F-4D97-AF65-F5344CB8AC3E}">
        <p14:creationId xmlns:p14="http://schemas.microsoft.com/office/powerpoint/2010/main" val="3092300523"/>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841500" y="0"/>
            <a:ext cx="8506047" cy="6858000"/>
          </a:xfrm>
          <a:prstGeom prst="rect">
            <a:avLst/>
          </a:prstGeom>
        </p:spPr>
      </p:pic>
    </p:spTree>
    <p:extLst>
      <p:ext uri="{BB962C8B-B14F-4D97-AF65-F5344CB8AC3E}">
        <p14:creationId xmlns:p14="http://schemas.microsoft.com/office/powerpoint/2010/main" val="5474090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5450799" y="1822300"/>
            <a:ext cx="6011731" cy="3275141"/>
          </a:xfrm>
          <a:prstGeom prst="rect">
            <a:avLst/>
          </a:prstGeom>
        </p:spPr>
      </p:pic>
      <p:pic>
        <p:nvPicPr>
          <p:cNvPr id="8" name="Picture 7"/>
          <p:cNvPicPr>
            <a:picLocks noChangeAspect="1"/>
          </p:cNvPicPr>
          <p:nvPr/>
        </p:nvPicPr>
        <p:blipFill>
          <a:blip r:embed="rId3"/>
          <a:stretch>
            <a:fillRect/>
          </a:stretch>
        </p:blipFill>
        <p:spPr>
          <a:xfrm>
            <a:off x="811411" y="0"/>
            <a:ext cx="4250531" cy="6858000"/>
          </a:xfrm>
          <a:prstGeom prst="rect">
            <a:avLst/>
          </a:prstGeom>
        </p:spPr>
      </p:pic>
    </p:spTree>
    <p:extLst>
      <p:ext uri="{BB962C8B-B14F-4D97-AF65-F5344CB8AC3E}">
        <p14:creationId xmlns:p14="http://schemas.microsoft.com/office/powerpoint/2010/main" val="2773600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2667000" y="112525"/>
            <a:ext cx="6858000" cy="6858000"/>
          </a:xfrm>
          <a:prstGeom prst="rect">
            <a:avLst/>
          </a:prstGeom>
        </p:spPr>
      </p:pic>
    </p:spTree>
    <p:extLst>
      <p:ext uri="{BB962C8B-B14F-4D97-AF65-F5344CB8AC3E}">
        <p14:creationId xmlns:p14="http://schemas.microsoft.com/office/powerpoint/2010/main" val="11546627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3670300" y="0"/>
            <a:ext cx="4826382" cy="6858000"/>
          </a:xfrm>
          <a:prstGeom prst="rect">
            <a:avLst/>
          </a:prstGeom>
        </p:spPr>
      </p:pic>
    </p:spTree>
    <p:extLst>
      <p:ext uri="{BB962C8B-B14F-4D97-AF65-F5344CB8AC3E}">
        <p14:creationId xmlns:p14="http://schemas.microsoft.com/office/powerpoint/2010/main" val="29543440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Shape 137"/>
          <p:cNvSpPr>
            <a:spLocks noGrp="1"/>
          </p:cNvSpPr>
          <p:nvPr>
            <p:ph type="title"/>
          </p:nvPr>
        </p:nvSpPr>
        <p:spPr>
          <a:prstGeom prst="rect">
            <a:avLst/>
          </a:prstGeom>
        </p:spPr>
        <p:txBody>
          <a:bodyPr/>
          <a:lstStyle/>
          <a:p>
            <a:r>
              <a:rPr lang="pt-PT" dirty="0" err="1" smtClean="0">
                <a:solidFill>
                  <a:srgbClr val="FF0000"/>
                </a:solidFill>
              </a:rPr>
              <a:t>State</a:t>
            </a:r>
            <a:r>
              <a:rPr lang="pt-PT" dirty="0" smtClean="0">
                <a:solidFill>
                  <a:srgbClr val="FF0000"/>
                </a:solidFill>
              </a:rPr>
              <a:t> </a:t>
            </a:r>
            <a:r>
              <a:rPr lang="pt-PT" dirty="0" err="1" smtClean="0">
                <a:solidFill>
                  <a:srgbClr val="FF0000"/>
                </a:solidFill>
              </a:rPr>
              <a:t>of</a:t>
            </a:r>
            <a:r>
              <a:rPr lang="pt-PT" dirty="0" smtClean="0">
                <a:solidFill>
                  <a:srgbClr val="FF0000"/>
                </a:solidFill>
              </a:rPr>
              <a:t> </a:t>
            </a:r>
            <a:r>
              <a:rPr lang="pt-PT" dirty="0" err="1" smtClean="0">
                <a:solidFill>
                  <a:srgbClr val="FF0000"/>
                </a:solidFill>
              </a:rPr>
              <a:t>the</a:t>
            </a:r>
            <a:r>
              <a:rPr lang="pt-PT" dirty="0" smtClean="0">
                <a:solidFill>
                  <a:srgbClr val="FF0000"/>
                </a:solidFill>
              </a:rPr>
              <a:t> </a:t>
            </a:r>
            <a:r>
              <a:rPr lang="pt-PT" dirty="0" err="1" smtClean="0">
                <a:solidFill>
                  <a:srgbClr val="FF0000"/>
                </a:solidFill>
              </a:rPr>
              <a:t>art</a:t>
            </a:r>
            <a:endParaRPr dirty="0">
              <a:solidFill>
                <a:srgbClr val="FF0000"/>
              </a:solidFill>
            </a:endParaRPr>
          </a:p>
        </p:txBody>
      </p:sp>
      <p:sp>
        <p:nvSpPr>
          <p:cNvPr id="138" name="Shape 138"/>
          <p:cNvSpPr>
            <a:spLocks noGrp="1"/>
          </p:cNvSpPr>
          <p:nvPr>
            <p:ph type="body" idx="1"/>
          </p:nvPr>
        </p:nvSpPr>
        <p:spPr>
          <a:prstGeom prst="rect">
            <a:avLst/>
          </a:prstGeom>
        </p:spPr>
        <p:txBody>
          <a:bodyPr>
            <a:normAutofit fontScale="92500"/>
          </a:bodyPr>
          <a:lstStyle/>
          <a:p>
            <a:pPr marL="282755" indent="-282755" defTabSz="371620">
              <a:spcBef>
                <a:spcPts val="2595"/>
              </a:spcBef>
              <a:defRPr sz="2736"/>
            </a:pPr>
            <a:r>
              <a:rPr lang="en-US" dirty="0" smtClean="0"/>
              <a:t>Cultural differences (Northern Europe </a:t>
            </a:r>
            <a:r>
              <a:rPr lang="en-US" dirty="0" err="1" smtClean="0"/>
              <a:t>vs</a:t>
            </a:r>
            <a:r>
              <a:rPr lang="en-US" dirty="0" smtClean="0"/>
              <a:t> Mediterranean countries) </a:t>
            </a:r>
            <a:r>
              <a:rPr lang="en-US" sz="1000" dirty="0" smtClean="0"/>
              <a:t>(WHO, 2014; </a:t>
            </a:r>
            <a:r>
              <a:rPr lang="en-US" sz="1000" dirty="0" err="1" smtClean="0"/>
              <a:t>Bartoli</a:t>
            </a:r>
            <a:r>
              <a:rPr lang="en-US" sz="1000" dirty="0" smtClean="0"/>
              <a:t> et al., 2014).</a:t>
            </a:r>
            <a:r>
              <a:rPr lang="en-US" dirty="0" smtClean="0"/>
              <a:t> </a:t>
            </a:r>
          </a:p>
          <a:p>
            <a:pPr marL="282755" indent="-282755" defTabSz="371620">
              <a:spcBef>
                <a:spcPts val="2595"/>
              </a:spcBef>
              <a:defRPr sz="2736"/>
            </a:pPr>
            <a:r>
              <a:rPr lang="en-US" dirty="0" smtClean="0"/>
              <a:t>Changes on traditional consumption patterns (supply market globalization,  and consumption, migratory movements, homogenization of demand)</a:t>
            </a:r>
            <a:r>
              <a:rPr lang="en-US" sz="2300" dirty="0" smtClean="0"/>
              <a:t> </a:t>
            </a:r>
            <a:r>
              <a:rPr lang="en-US" sz="1300" dirty="0" smtClean="0"/>
              <a:t>(e.g., </a:t>
            </a:r>
            <a:r>
              <a:rPr lang="en-US" sz="1300" dirty="0" err="1" smtClean="0"/>
              <a:t>Bartoli</a:t>
            </a:r>
            <a:r>
              <a:rPr lang="en-US" sz="1300" dirty="0" smtClean="0"/>
              <a:t> et al., 2014, León-Muñoz et al., 2014)</a:t>
            </a:r>
          </a:p>
          <a:p>
            <a:pPr marL="0" indent="0" defTabSz="371620">
              <a:spcBef>
                <a:spcPts val="2595"/>
              </a:spcBef>
              <a:buNone/>
              <a:defRPr sz="2736"/>
            </a:pPr>
            <a:r>
              <a:rPr lang="en-US" sz="1800" dirty="0" smtClean="0"/>
              <a:t>Differences in countries in Southern Europe - HED (WHO, 2014)</a:t>
            </a:r>
          </a:p>
          <a:p>
            <a:pPr marL="408424" lvl="1" indent="-125669" defTabSz="371620">
              <a:spcBef>
                <a:spcPts val="2595"/>
              </a:spcBef>
              <a:defRPr sz="2736"/>
            </a:pPr>
            <a:r>
              <a:rPr lang="en-US" sz="1000" dirty="0" smtClean="0"/>
              <a:t>Italy</a:t>
            </a:r>
            <a:r>
              <a:rPr lang="en-US" sz="1300" dirty="0" smtClean="0"/>
              <a:t>(</a:t>
            </a:r>
            <a:r>
              <a:rPr lang="en-US" sz="1300" dirty="0" err="1" smtClean="0"/>
              <a:t>Gp</a:t>
            </a:r>
            <a:r>
              <a:rPr lang="en-US" sz="1300" dirty="0" smtClean="0"/>
              <a:t>=4.2%; Do=6.2%)</a:t>
            </a:r>
            <a:r>
              <a:rPr lang="en-US" sz="1600" dirty="0" smtClean="0"/>
              <a:t>, </a:t>
            </a:r>
          </a:p>
          <a:p>
            <a:pPr marL="479113" lvl="1" indent="-196358" defTabSz="371620">
              <a:spcBef>
                <a:spcPts val="2595"/>
              </a:spcBef>
              <a:defRPr sz="2736"/>
            </a:pPr>
            <a:r>
              <a:rPr lang="en-US" sz="1600" dirty="0" smtClean="0"/>
              <a:t>Spain (</a:t>
            </a:r>
            <a:r>
              <a:rPr lang="en-US" sz="1600" dirty="0" err="1" smtClean="0"/>
              <a:t>Gp</a:t>
            </a:r>
            <a:r>
              <a:rPr lang="en-US" sz="1600" dirty="0" smtClean="0"/>
              <a:t>=13.4%; Do=19.6%)</a:t>
            </a:r>
            <a:r>
              <a:rPr lang="en-US" sz="1800" dirty="0" smtClean="0"/>
              <a:t> </a:t>
            </a:r>
          </a:p>
          <a:p>
            <a:pPr marL="581219" lvl="1" indent="-298463" defTabSz="371620">
              <a:spcBef>
                <a:spcPts val="2595"/>
              </a:spcBef>
              <a:defRPr sz="2736"/>
            </a:pPr>
            <a:r>
              <a:rPr lang="en-US" dirty="0" smtClean="0"/>
              <a:t>Portugal</a:t>
            </a:r>
            <a:r>
              <a:rPr lang="en-US" sz="1600" dirty="0" smtClean="0"/>
              <a:t> (GP=20.4; Do = 35.8)</a:t>
            </a:r>
            <a:endParaRPr lang="en-US" sz="1600" dirty="0"/>
          </a:p>
        </p:txBody>
      </p:sp>
    </p:spTree>
    <p:extLst>
      <p:ext uri="{BB962C8B-B14F-4D97-AF65-F5344CB8AC3E}">
        <p14:creationId xmlns:p14="http://schemas.microsoft.com/office/powerpoint/2010/main" val="3713852109"/>
      </p:ext>
    </p:extLst>
  </p:cSld>
  <p:clrMapOvr>
    <a:masterClrMapping/>
  </p:clrMapOvr>
  <p:transition xmlns:p14="http://schemas.microsoft.com/office/powerpoint/2010/mai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Shape 142"/>
          <p:cNvSpPr>
            <a:spLocks noGrp="1"/>
          </p:cNvSpPr>
          <p:nvPr>
            <p:ph type="title"/>
          </p:nvPr>
        </p:nvSpPr>
        <p:spPr>
          <a:prstGeom prst="rect">
            <a:avLst/>
          </a:prstGeom>
        </p:spPr>
        <p:txBody>
          <a:bodyPr/>
          <a:lstStyle/>
          <a:p>
            <a:r>
              <a:rPr lang="pt-PT" dirty="0" err="1" smtClean="0">
                <a:solidFill>
                  <a:srgbClr val="FF0000"/>
                </a:solidFill>
              </a:rPr>
              <a:t>State</a:t>
            </a:r>
            <a:r>
              <a:rPr lang="pt-PT" dirty="0" smtClean="0">
                <a:solidFill>
                  <a:srgbClr val="FF0000"/>
                </a:solidFill>
              </a:rPr>
              <a:t> </a:t>
            </a:r>
            <a:r>
              <a:rPr lang="pt-PT" dirty="0" err="1" smtClean="0">
                <a:solidFill>
                  <a:srgbClr val="FF0000"/>
                </a:solidFill>
              </a:rPr>
              <a:t>of</a:t>
            </a:r>
            <a:r>
              <a:rPr lang="pt-PT" dirty="0" smtClean="0">
                <a:solidFill>
                  <a:srgbClr val="FF0000"/>
                </a:solidFill>
              </a:rPr>
              <a:t> </a:t>
            </a:r>
            <a:r>
              <a:rPr lang="pt-PT" dirty="0" err="1" smtClean="0">
                <a:solidFill>
                  <a:srgbClr val="FF0000"/>
                </a:solidFill>
              </a:rPr>
              <a:t>the</a:t>
            </a:r>
            <a:r>
              <a:rPr lang="pt-PT" dirty="0" smtClean="0">
                <a:solidFill>
                  <a:srgbClr val="FF0000"/>
                </a:solidFill>
              </a:rPr>
              <a:t> </a:t>
            </a:r>
            <a:r>
              <a:rPr lang="pt-PT" dirty="0" err="1" smtClean="0">
                <a:solidFill>
                  <a:srgbClr val="FF0000"/>
                </a:solidFill>
              </a:rPr>
              <a:t>art</a:t>
            </a:r>
            <a:r>
              <a:rPr lang="pt-PT" dirty="0" smtClean="0">
                <a:solidFill>
                  <a:srgbClr val="FF0000"/>
                </a:solidFill>
              </a:rPr>
              <a:t> </a:t>
            </a:r>
            <a:r>
              <a:rPr sz="4200" dirty="0">
                <a:solidFill>
                  <a:srgbClr val="FF0000"/>
                </a:solidFill>
              </a:rPr>
              <a:t>(</a:t>
            </a:r>
            <a:r>
              <a:rPr sz="4200" dirty="0">
                <a:solidFill>
                  <a:srgbClr val="FF0000"/>
                </a:solidFill>
              </a:rPr>
              <a:t>cont.)</a:t>
            </a:r>
          </a:p>
        </p:txBody>
      </p:sp>
      <p:sp>
        <p:nvSpPr>
          <p:cNvPr id="143" name="Shape 143"/>
          <p:cNvSpPr>
            <a:spLocks noGrp="1"/>
          </p:cNvSpPr>
          <p:nvPr>
            <p:ph type="body" idx="1"/>
          </p:nvPr>
        </p:nvSpPr>
        <p:spPr>
          <a:xfrm>
            <a:off x="631031" y="1638007"/>
            <a:ext cx="10406063" cy="4617240"/>
          </a:xfrm>
          <a:prstGeom prst="rect">
            <a:avLst/>
          </a:prstGeom>
        </p:spPr>
        <p:txBody>
          <a:bodyPr>
            <a:normAutofit/>
          </a:bodyPr>
          <a:lstStyle/>
          <a:p>
            <a:pPr marL="349724" indent="-349724" defTabSz="459637">
              <a:spcBef>
                <a:spcPts val="3264"/>
              </a:spcBef>
              <a:defRPr sz="3384"/>
            </a:pPr>
            <a:r>
              <a:rPr lang="en-US" dirty="0" smtClean="0"/>
              <a:t>Alcohol use decline in the last 20 years </a:t>
            </a:r>
            <a:r>
              <a:rPr lang="en-US" sz="2000" dirty="0" smtClean="0"/>
              <a:t>(WHO, 2014)</a:t>
            </a:r>
          </a:p>
          <a:p>
            <a:pPr marL="699447" lvl="1" indent="-349724" defTabSz="459637">
              <a:spcBef>
                <a:spcPts val="3264"/>
              </a:spcBef>
              <a:defRPr sz="3384"/>
            </a:pPr>
            <a:r>
              <a:rPr lang="en-US" dirty="0" smtClean="0"/>
              <a:t> young use,  age of first use </a:t>
            </a:r>
            <a:r>
              <a:rPr lang="en-US" sz="1700" dirty="0" smtClean="0"/>
              <a:t>(</a:t>
            </a:r>
            <a:r>
              <a:rPr lang="en-US" sz="1700" dirty="0" err="1" smtClean="0"/>
              <a:t>Devaux</a:t>
            </a:r>
            <a:r>
              <a:rPr lang="en-US" sz="1700" dirty="0" smtClean="0"/>
              <a:t> &amp; </a:t>
            </a:r>
            <a:r>
              <a:rPr lang="en-US" sz="1700" dirty="0" err="1" smtClean="0"/>
              <a:t>Sassi</a:t>
            </a:r>
            <a:r>
              <a:rPr lang="en-US" sz="1700" dirty="0" smtClean="0"/>
              <a:t>, 2015);   </a:t>
            </a:r>
            <a:r>
              <a:rPr lang="en-US" dirty="0" smtClean="0"/>
              <a:t>gender differences </a:t>
            </a:r>
            <a:r>
              <a:rPr lang="en-US" sz="1700" dirty="0" smtClean="0"/>
              <a:t>(</a:t>
            </a:r>
            <a:r>
              <a:rPr lang="en-US" sz="1700" dirty="0" err="1" smtClean="0"/>
              <a:t>Delvaux</a:t>
            </a:r>
            <a:r>
              <a:rPr lang="en-US" sz="1700" dirty="0" smtClean="0"/>
              <a:t> &amp; </a:t>
            </a:r>
            <a:r>
              <a:rPr lang="en-US" sz="1700" dirty="0" err="1" smtClean="0"/>
              <a:t>Sassi</a:t>
            </a:r>
            <a:r>
              <a:rPr lang="en-US" sz="1700" dirty="0" smtClean="0"/>
              <a:t>, 2015)</a:t>
            </a:r>
          </a:p>
          <a:p>
            <a:pPr marL="699447" lvl="1" indent="-349724" defTabSz="459637">
              <a:spcBef>
                <a:spcPts val="3264"/>
              </a:spcBef>
              <a:defRPr sz="2538"/>
            </a:pPr>
            <a:r>
              <a:rPr lang="en-US" dirty="0" smtClean="0"/>
              <a:t>Social and economic determinants</a:t>
            </a:r>
          </a:p>
          <a:p>
            <a:pPr marL="913167" lvl="2" indent="-213720" defTabSz="459637">
              <a:spcBef>
                <a:spcPts val="3264"/>
              </a:spcBef>
              <a:defRPr sz="3384"/>
            </a:pPr>
            <a:r>
              <a:rPr lang="en-US" sz="1700" dirty="0" smtClean="0"/>
              <a:t>Countries with higher GDP have in average higher rates of alcohol use (number of </a:t>
            </a:r>
            <a:r>
              <a:rPr lang="en-US" sz="1700" dirty="0" err="1" smtClean="0"/>
              <a:t>abstinents</a:t>
            </a:r>
            <a:r>
              <a:rPr lang="en-US" sz="1700" dirty="0" smtClean="0"/>
              <a:t>)</a:t>
            </a:r>
          </a:p>
          <a:p>
            <a:pPr marL="913167" lvl="2" indent="-213720" defTabSz="459637">
              <a:spcBef>
                <a:spcPts val="3264"/>
              </a:spcBef>
              <a:defRPr sz="3384"/>
            </a:pPr>
            <a:r>
              <a:rPr lang="en-US" sz="1700" dirty="0" smtClean="0"/>
              <a:t>Unemployment and low educational level </a:t>
            </a:r>
            <a:r>
              <a:rPr lang="en-US" sz="1300" dirty="0" smtClean="0"/>
              <a:t>(</a:t>
            </a:r>
            <a:r>
              <a:rPr lang="en-US" sz="1300" dirty="0" err="1" smtClean="0"/>
              <a:t>Kuntsche</a:t>
            </a:r>
            <a:r>
              <a:rPr lang="en-US" sz="1300" dirty="0" smtClean="0"/>
              <a:t> et al, 2004; </a:t>
            </a:r>
            <a:r>
              <a:rPr lang="en-US" sz="1300" dirty="0" err="1" smtClean="0"/>
              <a:t>Jager</a:t>
            </a:r>
            <a:r>
              <a:rPr lang="en-US" sz="1300" dirty="0" smtClean="0"/>
              <a:t> et al., 2015).</a:t>
            </a:r>
          </a:p>
          <a:p>
            <a:pPr marL="913167" lvl="2" indent="-213720" defTabSz="459637">
              <a:spcBef>
                <a:spcPts val="3264"/>
              </a:spcBef>
              <a:defRPr sz="3384"/>
            </a:pPr>
            <a:r>
              <a:rPr lang="en-US" sz="1700" dirty="0" smtClean="0"/>
              <a:t>Poor population more vulnerable to harmful alcohol use </a:t>
            </a:r>
            <a:r>
              <a:rPr lang="en-US" sz="1300" dirty="0" smtClean="0"/>
              <a:t>(WHO, 2010, </a:t>
            </a:r>
            <a:r>
              <a:rPr lang="en-US" sz="1300" dirty="0" err="1" smtClean="0"/>
              <a:t>Mulia</a:t>
            </a:r>
            <a:r>
              <a:rPr lang="en-US" sz="1300" dirty="0" smtClean="0"/>
              <a:t> &amp; </a:t>
            </a:r>
            <a:r>
              <a:rPr lang="en-US" sz="1300" dirty="0" err="1" smtClean="0"/>
              <a:t>Zemore</a:t>
            </a:r>
            <a:r>
              <a:rPr lang="en-US" sz="1300" dirty="0" smtClean="0"/>
              <a:t> (2012)</a:t>
            </a:r>
            <a:endParaRPr lang="en-US" sz="1300" dirty="0"/>
          </a:p>
        </p:txBody>
      </p:sp>
      <p:sp>
        <p:nvSpPr>
          <p:cNvPr id="144" name="Shape 144"/>
          <p:cNvSpPr/>
          <p:nvPr/>
        </p:nvSpPr>
        <p:spPr>
          <a:xfrm flipV="1">
            <a:off x="1358238" y="2711301"/>
            <a:ext cx="1" cy="339850"/>
          </a:xfrm>
          <a:prstGeom prst="line">
            <a:avLst/>
          </a:prstGeom>
          <a:ln w="25400">
            <a:solidFill>
              <a:srgbClr val="000000"/>
            </a:solidFill>
            <a:miter lim="400000"/>
            <a:tailEnd type="triangle"/>
          </a:ln>
        </p:spPr>
        <p:txBody>
          <a:bodyPr lIns="42520" tIns="42520" rIns="42520" bIns="42520" anchor="ctr"/>
          <a:lstStyle/>
          <a:p>
            <a:pPr>
              <a:defRPr sz="2400"/>
            </a:pPr>
            <a:endParaRPr/>
          </a:p>
        </p:txBody>
      </p:sp>
      <p:sp>
        <p:nvSpPr>
          <p:cNvPr id="145" name="Shape 145"/>
          <p:cNvSpPr/>
          <p:nvPr/>
        </p:nvSpPr>
        <p:spPr>
          <a:xfrm>
            <a:off x="8384132" y="2784919"/>
            <a:ext cx="1" cy="339850"/>
          </a:xfrm>
          <a:prstGeom prst="line">
            <a:avLst/>
          </a:prstGeom>
          <a:ln w="25400">
            <a:solidFill>
              <a:srgbClr val="000000"/>
            </a:solidFill>
            <a:miter lim="400000"/>
            <a:tailEnd type="triangle"/>
          </a:ln>
        </p:spPr>
        <p:txBody>
          <a:bodyPr lIns="42520" tIns="42520" rIns="42520" bIns="42520" anchor="ctr"/>
          <a:lstStyle/>
          <a:p>
            <a:pPr>
              <a:defRPr sz="2400"/>
            </a:pPr>
            <a:endParaRPr/>
          </a:p>
        </p:txBody>
      </p:sp>
      <p:sp>
        <p:nvSpPr>
          <p:cNvPr id="146" name="Shape 146"/>
          <p:cNvSpPr/>
          <p:nvPr/>
        </p:nvSpPr>
        <p:spPr>
          <a:xfrm>
            <a:off x="3455416" y="2751262"/>
            <a:ext cx="1" cy="339850"/>
          </a:xfrm>
          <a:prstGeom prst="line">
            <a:avLst/>
          </a:prstGeom>
          <a:ln w="25400">
            <a:solidFill>
              <a:srgbClr val="000000"/>
            </a:solidFill>
            <a:miter lim="400000"/>
            <a:tailEnd type="triangle"/>
          </a:ln>
        </p:spPr>
        <p:txBody>
          <a:bodyPr lIns="42520" tIns="42520" rIns="42520" bIns="42520" anchor="ctr"/>
          <a:lstStyle/>
          <a:p>
            <a:pPr>
              <a:defRPr sz="2400"/>
            </a:pPr>
            <a:endParaRPr/>
          </a:p>
        </p:txBody>
      </p:sp>
    </p:spTree>
    <p:extLst>
      <p:ext uri="{BB962C8B-B14F-4D97-AF65-F5344CB8AC3E}">
        <p14:creationId xmlns:p14="http://schemas.microsoft.com/office/powerpoint/2010/main" val="2247939552"/>
      </p:ext>
    </p:extLst>
  </p:cSld>
  <p:clrMapOvr>
    <a:masterClrMapping/>
  </p:clrMapOvr>
  <p:transition xmlns:p14="http://schemas.microsoft.com/office/powerpoint/2010/mai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Shape 148"/>
          <p:cNvSpPr>
            <a:spLocks noGrp="1"/>
          </p:cNvSpPr>
          <p:nvPr>
            <p:ph type="title"/>
          </p:nvPr>
        </p:nvSpPr>
        <p:spPr>
          <a:prstGeom prst="rect">
            <a:avLst/>
          </a:prstGeom>
        </p:spPr>
        <p:txBody>
          <a:bodyPr/>
          <a:lstStyle/>
          <a:p>
            <a:pPr defTabSz="195589">
              <a:spcBef>
                <a:spcPts val="1339"/>
              </a:spcBef>
              <a:defRPr sz="3280"/>
            </a:pPr>
            <a:endParaRPr dirty="0"/>
          </a:p>
          <a:p>
            <a:pPr defTabSz="195589">
              <a:spcBef>
                <a:spcPts val="1339"/>
              </a:spcBef>
              <a:defRPr sz="3280" b="1">
                <a:latin typeface="Helvetica"/>
                <a:ea typeface="Helvetica"/>
                <a:cs typeface="Helvetica"/>
                <a:sym typeface="Helvetica"/>
              </a:defRPr>
            </a:pPr>
            <a:r>
              <a:rPr lang="en-US" sz="3100" dirty="0">
                <a:solidFill>
                  <a:srgbClr val="FF0000"/>
                </a:solidFill>
                <a:latin typeface="+mn-lt"/>
              </a:rPr>
              <a:t>Countries Southern Europe – case study</a:t>
            </a:r>
            <a:endParaRPr dirty="0">
              <a:solidFill>
                <a:srgbClr val="FF0000"/>
              </a:solidFill>
              <a:latin typeface="+mn-lt"/>
            </a:endParaRPr>
          </a:p>
        </p:txBody>
      </p:sp>
      <p:sp>
        <p:nvSpPr>
          <p:cNvPr id="149" name="Shape 149"/>
          <p:cNvSpPr>
            <a:spLocks noGrp="1"/>
          </p:cNvSpPr>
          <p:nvPr>
            <p:ph type="body" idx="1"/>
          </p:nvPr>
        </p:nvSpPr>
        <p:spPr>
          <a:prstGeom prst="rect">
            <a:avLst/>
          </a:prstGeom>
        </p:spPr>
        <p:txBody>
          <a:bodyPr>
            <a:normAutofit/>
          </a:bodyPr>
          <a:lstStyle/>
          <a:p>
            <a:pPr lvl="1"/>
            <a:r>
              <a:rPr lang="en-US" sz="2800" b="1" dirty="0" smtClean="0"/>
              <a:t>Cluster of social and economic determinants </a:t>
            </a:r>
            <a:r>
              <a:rPr lang="en-US" sz="2800" dirty="0" smtClean="0"/>
              <a:t>- (social inequalities, young unemployment and economic crisis) </a:t>
            </a:r>
          </a:p>
          <a:p>
            <a:pPr marL="457200" lvl="1" indent="0">
              <a:buNone/>
            </a:pPr>
            <a:endParaRPr lang="en-US" sz="2800" dirty="0" smtClean="0"/>
          </a:p>
          <a:p>
            <a:pPr lvl="1"/>
            <a:r>
              <a:rPr lang="en-US" sz="2800" b="1" dirty="0" smtClean="0"/>
              <a:t>Globalization of the supply market </a:t>
            </a:r>
            <a:r>
              <a:rPr lang="en-US" sz="2800" dirty="0" smtClean="0"/>
              <a:t>(allows comparisons with patterns of use with Northern countries and between Mediterranean countries)</a:t>
            </a:r>
          </a:p>
          <a:p>
            <a:pPr lvl="1"/>
            <a:endParaRPr lang="en-US" sz="2800" dirty="0" smtClean="0"/>
          </a:p>
          <a:p>
            <a:pPr lvl="1"/>
            <a:r>
              <a:rPr lang="en-US" sz="2800" b="1" dirty="0" smtClean="0"/>
              <a:t>Research on young and young adults in vulnerable situation</a:t>
            </a:r>
            <a:endParaRPr lang="en-US" sz="2800" b="1" dirty="0"/>
          </a:p>
        </p:txBody>
      </p:sp>
    </p:spTree>
    <p:extLst>
      <p:ext uri="{BB962C8B-B14F-4D97-AF65-F5344CB8AC3E}">
        <p14:creationId xmlns:p14="http://schemas.microsoft.com/office/powerpoint/2010/main" val="2279528687"/>
      </p:ext>
    </p:extLst>
  </p:cSld>
  <p:clrMapOvr>
    <a:masterClrMapping/>
  </p:clrMapOvr>
  <p:transition xmlns:p14="http://schemas.microsoft.com/office/powerpoint/2010/mai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 name="Shape 151"/>
          <p:cNvSpPr>
            <a:spLocks noGrp="1"/>
          </p:cNvSpPr>
          <p:nvPr>
            <p:ph type="title"/>
          </p:nvPr>
        </p:nvSpPr>
        <p:spPr>
          <a:prstGeom prst="rect">
            <a:avLst/>
          </a:prstGeom>
        </p:spPr>
        <p:txBody>
          <a:bodyPr/>
          <a:lstStyle/>
          <a:p>
            <a:r>
              <a:rPr lang="pt-PT" dirty="0" err="1" smtClean="0">
                <a:solidFill>
                  <a:srgbClr val="FF0000"/>
                </a:solidFill>
              </a:rPr>
              <a:t>Aims</a:t>
            </a:r>
            <a:r>
              <a:rPr dirty="0" smtClean="0">
                <a:solidFill>
                  <a:srgbClr val="FF0000"/>
                </a:solidFill>
              </a:rPr>
              <a:t>:</a:t>
            </a:r>
            <a:endParaRPr dirty="0">
              <a:solidFill>
                <a:srgbClr val="FF0000"/>
              </a:solidFill>
            </a:endParaRPr>
          </a:p>
        </p:txBody>
      </p:sp>
      <p:sp>
        <p:nvSpPr>
          <p:cNvPr id="152" name="Shape 152"/>
          <p:cNvSpPr>
            <a:spLocks noGrp="1"/>
          </p:cNvSpPr>
          <p:nvPr>
            <p:ph type="body" idx="1"/>
          </p:nvPr>
        </p:nvSpPr>
        <p:spPr>
          <a:xfrm>
            <a:off x="838200" y="1439129"/>
            <a:ext cx="10515600" cy="4351338"/>
          </a:xfrm>
          <a:prstGeom prst="rect">
            <a:avLst/>
          </a:prstGeom>
        </p:spPr>
        <p:txBody>
          <a:bodyPr>
            <a:noAutofit/>
          </a:bodyPr>
          <a:lstStyle/>
          <a:p>
            <a:pPr marL="286475" indent="-286475" defTabSz="376510">
              <a:spcBef>
                <a:spcPts val="2678"/>
              </a:spcBef>
              <a:defRPr sz="2772"/>
            </a:pPr>
            <a:r>
              <a:rPr lang="en-US" sz="2400" dirty="0" smtClean="0"/>
              <a:t>To contribute for harm reduction associated with HED (18-29 years) in low income and unemployed youth and young adults in Southern Europe</a:t>
            </a:r>
          </a:p>
          <a:p>
            <a:pPr marL="743675" lvl="1" indent="-286475" defTabSz="376510">
              <a:spcBef>
                <a:spcPts val="2678"/>
              </a:spcBef>
              <a:defRPr sz="2772"/>
            </a:pPr>
            <a:r>
              <a:rPr lang="en-US" sz="2000" dirty="0" smtClean="0"/>
              <a:t>Produce and disseminate knowledge on the phenomena</a:t>
            </a:r>
          </a:p>
          <a:p>
            <a:pPr marL="743675" lvl="1" indent="-286475" defTabSz="376510">
              <a:spcBef>
                <a:spcPts val="2678"/>
              </a:spcBef>
              <a:defRPr sz="2772"/>
            </a:pPr>
            <a:r>
              <a:rPr lang="en-US" sz="2000" dirty="0" smtClean="0"/>
              <a:t>Empowering communities and local projects</a:t>
            </a:r>
          </a:p>
          <a:p>
            <a:pPr marL="743675" lvl="1" indent="-286475" defTabSz="376510">
              <a:spcBef>
                <a:spcPts val="2678"/>
              </a:spcBef>
              <a:defRPr sz="2772"/>
            </a:pPr>
            <a:r>
              <a:rPr lang="en-US" sz="2000" dirty="0" smtClean="0"/>
              <a:t>Design innovative interventions on HR on HED involving risk and pleasure management </a:t>
            </a:r>
          </a:p>
          <a:p>
            <a:pPr marL="743675" lvl="1" indent="-286475" defTabSz="376510">
              <a:spcBef>
                <a:spcPts val="2678"/>
              </a:spcBef>
              <a:defRPr sz="2772"/>
            </a:pPr>
            <a:r>
              <a:rPr lang="en-US" sz="2000" dirty="0" smtClean="0"/>
              <a:t>Collection of best practices and </a:t>
            </a:r>
            <a:r>
              <a:rPr lang="en-US" sz="2000" dirty="0" err="1" smtClean="0"/>
              <a:t>trainning</a:t>
            </a:r>
            <a:r>
              <a:rPr lang="en-US" sz="2000" dirty="0" smtClean="0"/>
              <a:t> to health/ education and social professionals</a:t>
            </a:r>
          </a:p>
          <a:p>
            <a:pPr marL="743675" lvl="1" indent="-286475" defTabSz="376510">
              <a:spcBef>
                <a:spcPts val="2678"/>
              </a:spcBef>
              <a:defRPr sz="2772"/>
            </a:pPr>
            <a:r>
              <a:rPr lang="en-US" sz="2000" dirty="0" smtClean="0"/>
              <a:t>Results dissemination (at local, national and European level)</a:t>
            </a:r>
            <a:endParaRPr lang="en-US" sz="2000" dirty="0"/>
          </a:p>
        </p:txBody>
      </p:sp>
    </p:spTree>
    <p:extLst>
      <p:ext uri="{BB962C8B-B14F-4D97-AF65-F5344CB8AC3E}">
        <p14:creationId xmlns:p14="http://schemas.microsoft.com/office/powerpoint/2010/main" val="2459430851"/>
      </p:ext>
    </p:extLst>
  </p:cSld>
  <p:clrMapOvr>
    <a:masterClrMapping/>
  </p:clrMapOvr>
  <p:transition xmlns:p14="http://schemas.microsoft.com/office/powerpoint/2010/mai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 name="Shape 156"/>
          <p:cNvSpPr>
            <a:spLocks noGrp="1"/>
          </p:cNvSpPr>
          <p:nvPr>
            <p:ph type="title"/>
          </p:nvPr>
        </p:nvSpPr>
        <p:spPr>
          <a:prstGeom prst="rect">
            <a:avLst/>
          </a:prstGeom>
        </p:spPr>
        <p:txBody>
          <a:bodyPr/>
          <a:lstStyle/>
          <a:p>
            <a:r>
              <a:rPr lang="pt-PT" dirty="0" err="1" smtClean="0">
                <a:solidFill>
                  <a:srgbClr val="FF0000"/>
                </a:solidFill>
              </a:rPr>
              <a:t>Project</a:t>
            </a:r>
            <a:r>
              <a:rPr lang="pt-PT" dirty="0" smtClean="0">
                <a:solidFill>
                  <a:srgbClr val="FF0000"/>
                </a:solidFill>
              </a:rPr>
              <a:t> </a:t>
            </a:r>
            <a:r>
              <a:rPr lang="pt-PT" dirty="0" err="1" smtClean="0">
                <a:solidFill>
                  <a:srgbClr val="FF0000"/>
                </a:solidFill>
              </a:rPr>
              <a:t>Metodology</a:t>
            </a:r>
            <a:endParaRPr dirty="0">
              <a:solidFill>
                <a:srgbClr val="FF0000"/>
              </a:solidFill>
            </a:endParaRPr>
          </a:p>
        </p:txBody>
      </p:sp>
      <p:sp>
        <p:nvSpPr>
          <p:cNvPr id="157" name="Shape 157"/>
          <p:cNvSpPr>
            <a:spLocks noGrp="1"/>
          </p:cNvSpPr>
          <p:nvPr>
            <p:ph type="body" idx="1"/>
          </p:nvPr>
        </p:nvSpPr>
        <p:spPr>
          <a:prstGeom prst="rect">
            <a:avLst/>
          </a:prstGeom>
        </p:spPr>
        <p:txBody>
          <a:bodyPr/>
          <a:lstStyle/>
          <a:p>
            <a:r>
              <a:rPr lang="en-US" b="1" dirty="0" smtClean="0">
                <a:latin typeface="Helvetica"/>
                <a:ea typeface="Helvetica"/>
                <a:cs typeface="Helvetica"/>
                <a:sym typeface="Helvetica"/>
              </a:rPr>
              <a:t>Action </a:t>
            </a:r>
            <a:r>
              <a:rPr lang="en-US" dirty="0" smtClean="0">
                <a:latin typeface="Helvetica"/>
                <a:ea typeface="Helvetica"/>
                <a:cs typeface="Helvetica"/>
                <a:sym typeface="Helvetica"/>
              </a:rPr>
              <a:t>(pilot intervention and </a:t>
            </a:r>
            <a:r>
              <a:rPr lang="en-US" dirty="0" err="1" smtClean="0">
                <a:latin typeface="Helvetica"/>
                <a:ea typeface="Helvetica"/>
                <a:cs typeface="Helvetica"/>
                <a:sym typeface="Helvetica"/>
              </a:rPr>
              <a:t>trainning</a:t>
            </a:r>
            <a:r>
              <a:rPr lang="en-US" dirty="0" smtClean="0">
                <a:latin typeface="Helvetica"/>
                <a:ea typeface="Helvetica"/>
                <a:cs typeface="Helvetica"/>
                <a:sym typeface="Helvetica"/>
              </a:rPr>
              <a:t>) </a:t>
            </a:r>
            <a:r>
              <a:rPr lang="en-US" b="1" dirty="0" smtClean="0">
                <a:latin typeface="Helvetica"/>
                <a:ea typeface="Helvetica"/>
                <a:cs typeface="Helvetica"/>
                <a:sym typeface="Helvetica"/>
              </a:rPr>
              <a:t>Research </a:t>
            </a:r>
            <a:r>
              <a:rPr lang="en-US" dirty="0" smtClean="0"/>
              <a:t>(mixed method) </a:t>
            </a:r>
          </a:p>
          <a:p>
            <a:endParaRPr lang="en-US" dirty="0" smtClean="0"/>
          </a:p>
          <a:p>
            <a:r>
              <a:rPr lang="en-US" b="1" dirty="0" smtClean="0">
                <a:latin typeface="Helvetica"/>
                <a:ea typeface="Helvetica"/>
                <a:cs typeface="Helvetica"/>
                <a:sym typeface="Helvetica"/>
              </a:rPr>
              <a:t>Communitarian intervention </a:t>
            </a:r>
            <a:r>
              <a:rPr lang="en-US" dirty="0" smtClean="0"/>
              <a:t>(local stakeholders-Consultative Forums)</a:t>
            </a:r>
          </a:p>
          <a:p>
            <a:endParaRPr lang="en-US" dirty="0" smtClean="0"/>
          </a:p>
          <a:p>
            <a:r>
              <a:rPr lang="en-US" b="1" dirty="0" smtClean="0">
                <a:latin typeface="Helvetica"/>
                <a:ea typeface="Helvetica"/>
                <a:cs typeface="Helvetica"/>
                <a:sym typeface="Helvetica"/>
              </a:rPr>
              <a:t>Dissemination </a:t>
            </a:r>
            <a:r>
              <a:rPr lang="en-US" dirty="0" smtClean="0"/>
              <a:t>(</a:t>
            </a:r>
            <a:r>
              <a:rPr lang="en-US" u="sng" dirty="0" smtClean="0"/>
              <a:t>knowledge democratization </a:t>
            </a:r>
            <a:r>
              <a:rPr lang="en-US" dirty="0" smtClean="0"/>
              <a:t>– academic settings, decision makers, professionals, recommendations)</a:t>
            </a:r>
            <a:endParaRPr lang="en-US" dirty="0"/>
          </a:p>
        </p:txBody>
      </p:sp>
    </p:spTree>
    <p:extLst>
      <p:ext uri="{BB962C8B-B14F-4D97-AF65-F5344CB8AC3E}">
        <p14:creationId xmlns:p14="http://schemas.microsoft.com/office/powerpoint/2010/main" val="118968349"/>
      </p:ext>
    </p:extLst>
  </p:cSld>
  <p:clrMapOvr>
    <a:masterClrMapping/>
  </p:clrMapOvr>
  <p:transition xmlns:p14="http://schemas.microsoft.com/office/powerpoint/2010/mai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 name="Shape 161"/>
          <p:cNvSpPr>
            <a:spLocks noGrp="1"/>
          </p:cNvSpPr>
          <p:nvPr>
            <p:ph type="body" sz="half" idx="1"/>
          </p:nvPr>
        </p:nvSpPr>
        <p:spPr>
          <a:xfrm>
            <a:off x="892969" y="3464086"/>
            <a:ext cx="10406063" cy="2786695"/>
          </a:xfrm>
          <a:prstGeom prst="rect">
            <a:avLst/>
          </a:prstGeom>
        </p:spPr>
        <p:txBody>
          <a:bodyPr>
            <a:normAutofit fontScale="92500" lnSpcReduction="10000"/>
          </a:bodyPr>
          <a:lstStyle/>
          <a:p>
            <a:pPr marL="338562" indent="-338562" defTabSz="444968">
              <a:spcBef>
                <a:spcPts val="3181"/>
              </a:spcBef>
              <a:defRPr sz="3276"/>
            </a:pPr>
            <a:endParaRPr dirty="0"/>
          </a:p>
          <a:p>
            <a:pPr marL="338562" indent="-338562" defTabSz="444968">
              <a:spcBef>
                <a:spcPts val="3181"/>
              </a:spcBef>
              <a:defRPr sz="3276"/>
            </a:pPr>
            <a:r>
              <a:rPr dirty="0"/>
              <a:t>6 WP </a:t>
            </a:r>
            <a:r>
              <a:rPr sz="1700" dirty="0"/>
              <a:t>(1- </a:t>
            </a:r>
            <a:r>
              <a:rPr lang="pt-PT" sz="1700" dirty="0" err="1"/>
              <a:t>Coordination</a:t>
            </a:r>
            <a:r>
              <a:rPr sz="1700" dirty="0"/>
              <a:t>, </a:t>
            </a:r>
            <a:r>
              <a:rPr sz="1700" dirty="0"/>
              <a:t>2- </a:t>
            </a:r>
            <a:r>
              <a:rPr lang="pt-PT" sz="1700" dirty="0" err="1" smtClean="0"/>
              <a:t>Evaluation</a:t>
            </a:r>
            <a:r>
              <a:rPr sz="1700" dirty="0"/>
              <a:t>, </a:t>
            </a:r>
            <a:r>
              <a:rPr sz="1700" dirty="0"/>
              <a:t>3- </a:t>
            </a:r>
            <a:r>
              <a:rPr lang="pt-PT" sz="1700" dirty="0" err="1"/>
              <a:t>Dissemination</a:t>
            </a:r>
            <a:r>
              <a:rPr sz="1700" dirty="0"/>
              <a:t>, </a:t>
            </a:r>
            <a:r>
              <a:rPr sz="1700" dirty="0"/>
              <a:t>4 - </a:t>
            </a:r>
            <a:r>
              <a:rPr lang="pt-PT" sz="1700" dirty="0" err="1"/>
              <a:t>Research</a:t>
            </a:r>
            <a:r>
              <a:rPr sz="1700" dirty="0"/>
              <a:t>, 5</a:t>
            </a:r>
            <a:r>
              <a:rPr lang="pt-PT" sz="1700" dirty="0" err="1"/>
              <a:t>Consultative</a:t>
            </a:r>
            <a:r>
              <a:rPr lang="pt-PT" sz="1700" dirty="0"/>
              <a:t> </a:t>
            </a:r>
            <a:r>
              <a:rPr lang="pt-PT" sz="1700" dirty="0" err="1"/>
              <a:t>Forums</a:t>
            </a:r>
            <a:r>
              <a:rPr sz="1700" dirty="0"/>
              <a:t>, </a:t>
            </a:r>
            <a:r>
              <a:rPr sz="1700" dirty="0"/>
              <a:t>6- </a:t>
            </a:r>
            <a:r>
              <a:rPr lang="pt-PT" sz="1700" dirty="0" err="1"/>
              <a:t>Pilot</a:t>
            </a:r>
            <a:r>
              <a:rPr lang="pt-PT" sz="1700" dirty="0"/>
              <a:t> </a:t>
            </a:r>
            <a:r>
              <a:rPr lang="pt-PT" sz="1700" dirty="0" err="1"/>
              <a:t>Intervention</a:t>
            </a:r>
            <a:r>
              <a:rPr sz="1700" dirty="0"/>
              <a:t>)</a:t>
            </a:r>
            <a:endParaRPr sz="1700" dirty="0"/>
          </a:p>
          <a:p>
            <a:pPr marL="338562" indent="-338562" defTabSz="444968">
              <a:spcBef>
                <a:spcPts val="3181"/>
              </a:spcBef>
              <a:defRPr sz="3276"/>
            </a:pPr>
            <a:r>
              <a:rPr dirty="0"/>
              <a:t>3 </a:t>
            </a:r>
            <a:r>
              <a:rPr lang="pt-PT" dirty="0" err="1" smtClean="0"/>
              <a:t>partners</a:t>
            </a:r>
            <a:r>
              <a:rPr lang="pt-PT" dirty="0" smtClean="0"/>
              <a:t> </a:t>
            </a:r>
            <a:r>
              <a:rPr dirty="0" smtClean="0"/>
              <a:t>(</a:t>
            </a:r>
            <a:r>
              <a:rPr dirty="0"/>
              <a:t>APDES; SPORA; </a:t>
            </a:r>
            <a:r>
              <a:rPr dirty="0" smtClean="0"/>
              <a:t>A</a:t>
            </a:r>
            <a:r>
              <a:rPr lang="pt-PT" dirty="0" smtClean="0"/>
              <a:t>U</a:t>
            </a:r>
            <a:r>
              <a:rPr dirty="0" smtClean="0"/>
              <a:t>S</a:t>
            </a:r>
            <a:r>
              <a:rPr lang="pt-PT" dirty="0" smtClean="0"/>
              <a:t>L</a:t>
            </a:r>
            <a:r>
              <a:rPr dirty="0" smtClean="0"/>
              <a:t>)</a:t>
            </a:r>
            <a:endParaRPr dirty="0"/>
          </a:p>
          <a:p>
            <a:pPr marL="338562" indent="-338562" defTabSz="444968">
              <a:spcBef>
                <a:spcPts val="3181"/>
              </a:spcBef>
              <a:defRPr sz="3276"/>
            </a:pPr>
            <a:r>
              <a:rPr dirty="0"/>
              <a:t>3 </a:t>
            </a:r>
            <a:r>
              <a:rPr lang="pt-PT" dirty="0" err="1" smtClean="0"/>
              <a:t>Cities</a:t>
            </a:r>
            <a:r>
              <a:rPr lang="pt-PT" dirty="0"/>
              <a:t> </a:t>
            </a:r>
            <a:r>
              <a:rPr lang="pt-PT" dirty="0" smtClean="0"/>
              <a:t>(</a:t>
            </a:r>
            <a:r>
              <a:rPr lang="pt-PT" dirty="0" err="1" smtClean="0"/>
              <a:t>urban</a:t>
            </a:r>
            <a:r>
              <a:rPr lang="pt-PT" dirty="0" smtClean="0"/>
              <a:t> </a:t>
            </a:r>
            <a:r>
              <a:rPr lang="pt-PT" dirty="0" err="1" smtClean="0"/>
              <a:t>represenattion</a:t>
            </a:r>
            <a:r>
              <a:rPr lang="pt-PT" dirty="0" smtClean="0"/>
              <a:t> </a:t>
            </a:r>
            <a:r>
              <a:rPr lang="pt-PT" dirty="0" err="1" smtClean="0"/>
              <a:t>of</a:t>
            </a:r>
            <a:r>
              <a:rPr lang="pt-PT" dirty="0" smtClean="0"/>
              <a:t> </a:t>
            </a:r>
            <a:r>
              <a:rPr lang="pt-PT" dirty="0" err="1" smtClean="0"/>
              <a:t>alcohol</a:t>
            </a:r>
            <a:r>
              <a:rPr lang="pt-PT" dirty="0" smtClean="0"/>
              <a:t> use)</a:t>
            </a:r>
            <a:endParaRPr dirty="0"/>
          </a:p>
        </p:txBody>
      </p:sp>
      <p:pic>
        <p:nvPicPr>
          <p:cNvPr id="162" name="pasted-image.png"/>
          <p:cNvPicPr>
            <a:picLocks noChangeAspect="1"/>
          </p:cNvPicPr>
          <p:nvPr/>
        </p:nvPicPr>
        <p:blipFill>
          <a:blip r:embed="rId3">
            <a:extLst/>
          </a:blip>
          <a:stretch>
            <a:fillRect/>
          </a:stretch>
        </p:blipFill>
        <p:spPr>
          <a:xfrm>
            <a:off x="2702038" y="111295"/>
            <a:ext cx="6787924" cy="3818208"/>
          </a:xfrm>
          <a:prstGeom prst="rect">
            <a:avLst/>
          </a:prstGeom>
          <a:ln w="12700">
            <a:miter lim="400000"/>
          </a:ln>
        </p:spPr>
      </p:pic>
    </p:spTree>
    <p:extLst>
      <p:ext uri="{BB962C8B-B14F-4D97-AF65-F5344CB8AC3E}">
        <p14:creationId xmlns:p14="http://schemas.microsoft.com/office/powerpoint/2010/main" val="4093169454"/>
      </p:ext>
    </p:extLst>
  </p:cSld>
  <p:clrMapOvr>
    <a:masterClrMapping/>
  </p:clrMapOvr>
  <p:transition xmlns:p14="http://schemas.microsoft.com/office/powerpoint/2010/mai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 name="Shape 130"/>
          <p:cNvSpPr>
            <a:spLocks noGrp="1"/>
          </p:cNvSpPr>
          <p:nvPr>
            <p:ph type="title"/>
          </p:nvPr>
        </p:nvSpPr>
        <p:spPr>
          <a:prstGeom prst="rect">
            <a:avLst/>
          </a:prstGeom>
        </p:spPr>
        <p:txBody>
          <a:bodyPr/>
          <a:lstStyle/>
          <a:p>
            <a:pPr defTabSz="484086">
              <a:defRPr sz="7919"/>
            </a:pPr>
            <a:endParaRPr/>
          </a:p>
        </p:txBody>
      </p:sp>
      <p:pic>
        <p:nvPicPr>
          <p:cNvPr id="131" name="pasted-image.png"/>
          <p:cNvPicPr>
            <a:picLocks noChangeAspect="1"/>
          </p:cNvPicPr>
          <p:nvPr/>
        </p:nvPicPr>
        <p:blipFill>
          <a:blip r:embed="rId2">
            <a:extLst/>
          </a:blip>
          <a:stretch>
            <a:fillRect/>
          </a:stretch>
        </p:blipFill>
        <p:spPr>
          <a:xfrm>
            <a:off x="83344" y="54785"/>
            <a:ext cx="12025313" cy="4688087"/>
          </a:xfrm>
          <a:prstGeom prst="rect">
            <a:avLst/>
          </a:prstGeom>
          <a:ln w="12700">
            <a:miter lim="400000"/>
          </a:ln>
        </p:spPr>
      </p:pic>
      <p:sp>
        <p:nvSpPr>
          <p:cNvPr id="132" name="Shape 132"/>
          <p:cNvSpPr/>
          <p:nvPr/>
        </p:nvSpPr>
        <p:spPr>
          <a:xfrm>
            <a:off x="4068058" y="5191172"/>
            <a:ext cx="4051838" cy="362869"/>
          </a:xfrm>
          <a:prstGeom prst="rect">
            <a:avLst/>
          </a:prstGeom>
          <a:ln w="12700">
            <a:miter lim="400000"/>
          </a:ln>
          <a:extLst>
            <a:ext uri="{C572A759-6A51-4108-AA02-DFA0A04FC94B}">
              <ma14:wrappingTextBoxFlag xmlns:ma14="http://schemas.microsoft.com/office/mac/drawingml/2011/main" val="1"/>
            </a:ext>
          </a:extLst>
        </p:spPr>
        <p:txBody>
          <a:bodyPr wrap="none" lIns="42520" tIns="42520" rIns="42520" bIns="42520" anchor="ctr">
            <a:spAutoFit/>
          </a:bodyPr>
          <a:lstStyle>
            <a:lvl1pPr>
              <a:defRPr u="sng">
                <a:hlinkClick r:id=""/>
              </a:defRPr>
            </a:lvl1pPr>
          </a:lstStyle>
          <a:p>
            <a:pPr>
              <a:defRPr u="none"/>
            </a:pPr>
            <a:r>
              <a:rPr u="sng">
                <a:hlinkClick r:id="rId3"/>
              </a:rPr>
              <a:t>https://www.facebook.com/allcoolproject</a:t>
            </a:r>
          </a:p>
        </p:txBody>
      </p:sp>
      <p:pic>
        <p:nvPicPr>
          <p:cNvPr id="133" name="pasted-image.pdf"/>
          <p:cNvPicPr>
            <a:picLocks noChangeAspect="1"/>
          </p:cNvPicPr>
          <p:nvPr/>
        </p:nvPicPr>
        <p:blipFill>
          <a:blip r:embed="rId4">
            <a:extLst/>
          </a:blip>
          <a:stretch>
            <a:fillRect/>
          </a:stretch>
        </p:blipFill>
        <p:spPr>
          <a:xfrm>
            <a:off x="515972" y="5580915"/>
            <a:ext cx="2389323" cy="1071563"/>
          </a:xfrm>
          <a:prstGeom prst="rect">
            <a:avLst/>
          </a:prstGeom>
          <a:ln w="12700">
            <a:miter lim="400000"/>
          </a:ln>
        </p:spPr>
      </p:pic>
      <p:pic>
        <p:nvPicPr>
          <p:cNvPr id="134" name="pasted-image.tiff"/>
          <p:cNvPicPr>
            <a:picLocks noChangeAspect="1"/>
          </p:cNvPicPr>
          <p:nvPr/>
        </p:nvPicPr>
        <p:blipFill>
          <a:blip r:embed="rId5">
            <a:extLst/>
          </a:blip>
          <a:stretch>
            <a:fillRect/>
          </a:stretch>
        </p:blipFill>
        <p:spPr>
          <a:xfrm>
            <a:off x="3273939" y="5580915"/>
            <a:ext cx="3571876" cy="1071563"/>
          </a:xfrm>
          <a:prstGeom prst="rect">
            <a:avLst/>
          </a:prstGeom>
          <a:ln w="12700">
            <a:miter lim="400000"/>
          </a:ln>
        </p:spPr>
      </p:pic>
      <p:pic>
        <p:nvPicPr>
          <p:cNvPr id="135" name="pasted-image.tiff"/>
          <p:cNvPicPr>
            <a:picLocks noChangeAspect="1"/>
          </p:cNvPicPr>
          <p:nvPr/>
        </p:nvPicPr>
        <p:blipFill>
          <a:blip r:embed="rId6">
            <a:extLst/>
          </a:blip>
          <a:stretch>
            <a:fillRect/>
          </a:stretch>
        </p:blipFill>
        <p:spPr>
          <a:xfrm>
            <a:off x="6879459" y="5689756"/>
            <a:ext cx="5291218" cy="853882"/>
          </a:xfrm>
          <a:prstGeom prst="rect">
            <a:avLst/>
          </a:prstGeom>
          <a:ln w="12700">
            <a:miter lim="400000"/>
          </a:ln>
        </p:spPr>
      </p:pic>
    </p:spTree>
    <p:extLst>
      <p:ext uri="{BB962C8B-B14F-4D97-AF65-F5344CB8AC3E}">
        <p14:creationId xmlns:p14="http://schemas.microsoft.com/office/powerpoint/2010/main" val="3144608991"/>
      </p:ext>
    </p:extLst>
  </p:cSld>
  <p:clrMapOvr>
    <a:masterClrMapping/>
  </p:clrMapOvr>
  <p:transition xmlns:p14="http://schemas.microsoft.com/office/powerpoint/2010/main" spd="slow"/>
</p:sld>
</file>

<file path=ppt/theme/theme1.xml><?xml version="1.0" encoding="utf-8"?>
<a:theme xmlns:a="http://schemas.openxmlformats.org/drawingml/2006/main" name="Office Theme">
  <a:themeElements>
    <a:clrScheme name="Tema do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a do 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o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8911</TotalTime>
  <Words>2044</Words>
  <Application>Microsoft Macintosh PowerPoint</Application>
  <PresentationFormat>Custom</PresentationFormat>
  <Paragraphs>209</Paragraphs>
  <Slides>26</Slides>
  <Notes>17</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Office Theme</vt:lpstr>
      <vt:lpstr>ALLCOOL: Raising awareness  and action-research on Heavy Episodic Drinking among low income youth and young adults in Southern Europe</vt:lpstr>
      <vt:lpstr>PowerPoint Presentation</vt:lpstr>
      <vt:lpstr>State of the art</vt:lpstr>
      <vt:lpstr>State of the art (cont.)</vt:lpstr>
      <vt:lpstr> Countries Southern Europe – case study</vt:lpstr>
      <vt:lpstr>Aims:</vt:lpstr>
      <vt:lpstr>Project Metodology</vt:lpstr>
      <vt:lpstr>PowerPoint Presentation</vt:lpstr>
      <vt:lpstr>PowerPoint Presentation</vt:lpstr>
      <vt:lpstr>Qualitative Data</vt:lpstr>
      <vt:lpstr>Quantitative Data</vt:lpstr>
      <vt:lpstr>Results – Use Patterns </vt:lpstr>
      <vt:lpstr>Results - Use Patterns</vt:lpstr>
      <vt:lpstr>Results - Use Patterns</vt:lpstr>
      <vt:lpstr>Results - Use Patterns</vt:lpstr>
      <vt:lpstr>Results - Use Patterns</vt:lpstr>
      <vt:lpstr>HED: frequency</vt:lpstr>
      <vt:lpstr>HED: Places </vt:lpstr>
      <vt:lpstr>HED: number of drinks</vt:lpstr>
      <vt:lpstr>Results – Protective behaviors</vt:lpstr>
      <vt:lpstr>Results - Consequences</vt:lpstr>
      <vt:lpstr> Conclusions</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Consumo Esporádico Excessivo de Álcool</dc:title>
  <dc:creator>Convidado</dc:creator>
  <cp:lastModifiedBy>Lena</cp:lastModifiedBy>
  <cp:revision>133</cp:revision>
  <dcterms:created xsi:type="dcterms:W3CDTF">2016-03-29T12:25:46Z</dcterms:created>
  <dcterms:modified xsi:type="dcterms:W3CDTF">2017-10-25T08:03:54Z</dcterms:modified>
</cp:coreProperties>
</file>