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29" r:id="rId1"/>
  </p:sldMasterIdLst>
  <p:notesMasterIdLst>
    <p:notesMasterId r:id="rId15"/>
  </p:notesMasterIdLst>
  <p:handoutMasterIdLst>
    <p:handoutMasterId r:id="rId16"/>
  </p:handoutMasterIdLst>
  <p:sldIdLst>
    <p:sldId id="432" r:id="rId2"/>
    <p:sldId id="582" r:id="rId3"/>
    <p:sldId id="598" r:id="rId4"/>
    <p:sldId id="591" r:id="rId5"/>
    <p:sldId id="592" r:id="rId6"/>
    <p:sldId id="593" r:id="rId7"/>
    <p:sldId id="594" r:id="rId8"/>
    <p:sldId id="595" r:id="rId9"/>
    <p:sldId id="596" r:id="rId10"/>
    <p:sldId id="597" r:id="rId11"/>
    <p:sldId id="599" r:id="rId12"/>
    <p:sldId id="600" r:id="rId13"/>
    <p:sldId id="601" r:id="rId14"/>
  </p:sldIdLst>
  <p:sldSz cx="9144000" cy="6858000" type="screen4x3"/>
  <p:notesSz cx="6797675" cy="9926638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B32B31"/>
    <a:srgbClr val="F29200"/>
    <a:srgbClr val="004687"/>
    <a:srgbClr val="BEBC00"/>
    <a:srgbClr val="9BBB59"/>
    <a:srgbClr val="FF0000"/>
    <a:srgbClr val="33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58" autoAdjust="0"/>
    <p:restoredTop sz="94660"/>
  </p:normalViewPr>
  <p:slideViewPr>
    <p:cSldViewPr>
      <p:cViewPr>
        <p:scale>
          <a:sx n="75" d="100"/>
          <a:sy n="75" d="100"/>
        </p:scale>
        <p:origin x="-2124" y="-9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50294" y="0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fld id="{F3CBA418-844A-4A83-94F2-ABB622F14D21}" type="datetimeFigureOut">
              <a:rPr lang="sv-SE" smtClean="0"/>
              <a:pPr/>
              <a:t>2017-10-24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9429305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50294" y="9429305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fld id="{F14853EB-5570-4DFF-A74A-A6D48DA0A037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7390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5552" tIns="47776" rIns="95552" bIns="4777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5552" tIns="47776" rIns="95552" bIns="4777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187B9191-AFF4-41D5-A2B5-969EA01BC9F3}" type="datetimeFigureOut">
              <a:rPr lang="sv-SE" smtClean="0"/>
              <a:pPr>
                <a:defRPr/>
              </a:pPr>
              <a:t>2017-10-24</a:t>
            </a:fld>
            <a:endParaRPr lang="sv-SE" dirty="0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2" tIns="47776" rIns="95552" bIns="47776" rtlCol="0" anchor="ctr"/>
          <a:lstStyle/>
          <a:p>
            <a:pPr lvl="0"/>
            <a:endParaRPr lang="sv-SE" noProof="0" dirty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5552" tIns="47776" rIns="95552" bIns="47776" rtlCol="0">
            <a:normAutofit/>
          </a:bodyPr>
          <a:lstStyle/>
          <a:p>
            <a:pPr lvl="0"/>
            <a:r>
              <a:rPr lang="sv-SE" noProof="0" dirty="0" smtClean="0"/>
              <a:t>Klicka här för att ändra format på bakgrundstexten</a:t>
            </a:r>
          </a:p>
          <a:p>
            <a:pPr lvl="1"/>
            <a:r>
              <a:rPr lang="sv-SE" noProof="0" dirty="0" smtClean="0"/>
              <a:t>Nivå två</a:t>
            </a:r>
          </a:p>
          <a:p>
            <a:pPr lvl="2"/>
            <a:r>
              <a:rPr lang="sv-SE" noProof="0" dirty="0" smtClean="0"/>
              <a:t>Nivå tre</a:t>
            </a:r>
          </a:p>
          <a:p>
            <a:pPr lvl="3"/>
            <a:r>
              <a:rPr lang="sv-SE" noProof="0" dirty="0" smtClean="0"/>
              <a:t>Nivå fyra</a:t>
            </a:r>
          </a:p>
          <a:p>
            <a:pPr lvl="4"/>
            <a:r>
              <a:rPr lang="sv-SE" noProof="0" dirty="0" smtClean="0"/>
              <a:t>Nivå fem</a:t>
            </a:r>
            <a:endParaRPr lang="sv-SE" noProof="0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5552" tIns="47776" rIns="95552" bIns="4777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5552" tIns="47776" rIns="95552" bIns="4777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C34EF4E4-941E-4B8C-AC64-E1AC2287173B}" type="slidenum">
              <a:rPr lang="sv-SE" smtClean="0"/>
              <a:pPr>
                <a:defRPr/>
              </a:pPr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691249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 userDrawn="1"/>
        </p:nvSpPr>
        <p:spPr>
          <a:xfrm>
            <a:off x="690563" y="6518275"/>
            <a:ext cx="173637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000" b="1" dirty="0" smtClean="0">
                <a:latin typeface="Arial" pitchFamily="34" charset="0"/>
              </a:rPr>
              <a:t>    Skolelevers drogvanor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v-SE" sz="1000" b="1" dirty="0">
              <a:latin typeface="Arial" pitchFamily="34" charset="0"/>
            </a:endParaRPr>
          </a:p>
        </p:txBody>
      </p:sp>
      <p:sp>
        <p:nvSpPr>
          <p:cNvPr id="5" name="textruta 4"/>
          <p:cNvSpPr txBox="1"/>
          <p:nvPr userDrawn="1"/>
        </p:nvSpPr>
        <p:spPr>
          <a:xfrm>
            <a:off x="8118082" y="6529352"/>
            <a:ext cx="846707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000" b="1" dirty="0" smtClean="0">
                <a:latin typeface="Arial" pitchFamily="34" charset="0"/>
              </a:rPr>
              <a:t>Källa: CAN</a:t>
            </a:r>
            <a:endParaRPr lang="sv-SE" sz="1000" b="1" dirty="0">
              <a:latin typeface="Arial" pitchFamily="34" charset="0"/>
            </a:endParaRPr>
          </a:p>
        </p:txBody>
      </p:sp>
      <p:pic>
        <p:nvPicPr>
          <p:cNvPr id="6" name="Bildobjekt 5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50" y="6496745"/>
            <a:ext cx="723900" cy="27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690563" y="6518275"/>
            <a:ext cx="1806905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v-SE" sz="1000" b="1" dirty="0" smtClean="0">
                <a:latin typeface="Arial" pitchFamily="34" charset="0"/>
              </a:rPr>
              <a:t>      Skolelevers drogvanor</a:t>
            </a:r>
            <a:endParaRPr lang="sv-SE" sz="1000" b="1" dirty="0">
              <a:latin typeface="Arial" pitchFamily="34" charset="0"/>
            </a:endParaRPr>
          </a:p>
        </p:txBody>
      </p:sp>
      <p:pic>
        <p:nvPicPr>
          <p:cNvPr id="4" name="Bildobjekt 3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496745"/>
            <a:ext cx="723900" cy="27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88B83-8ACD-438C-94E3-9C6523B06328}" type="datetime1">
              <a:rPr lang="sv-SE"/>
              <a:pPr>
                <a:defRPr/>
              </a:pPr>
              <a:t>2017-10-24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A9683-1B42-4F5B-BE0A-01C3EB8E0A3E}" type="slidenum">
              <a:rPr lang="sv-SE"/>
              <a:pPr>
                <a:defRPr/>
              </a:pPr>
              <a:t>‹#›</a:t>
            </a:fld>
            <a:endParaRPr lang="sv-S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dirty="0" smtClean="0"/>
              <a:t>Klicka här för att ändra format</a:t>
            </a:r>
          </a:p>
        </p:txBody>
      </p:sp>
      <p:sp>
        <p:nvSpPr>
          <p:cNvPr id="39939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0027EDB0-154B-48F5-87B7-11C4FFDE3644}" type="datetimeFigureOut">
              <a:rPr lang="sv-SE" smtClean="0"/>
              <a:pPr>
                <a:defRPr/>
              </a:pPr>
              <a:t>2017-10-24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DF5752F-4C79-46AA-B04F-6BFFC8DE9719}" type="slidenum">
              <a:rPr lang="sv-SE" smtClean="0"/>
              <a:pPr>
                <a:defRPr/>
              </a:pPr>
              <a:t>‹#›</a:t>
            </a:fld>
            <a:endParaRPr lang="sv-SE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2" r:id="rId3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Geneva" pitchFamily="-110" charset="-128"/>
          <a:cs typeface="Geneva" pitchFamily="-110" charset="-128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0" charset="0"/>
          <a:ea typeface="Geneva" pitchFamily="-110" charset="-128"/>
          <a:cs typeface="Geneva" pitchFamily="-110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Geneva" pitchFamily="-110" charset="-128"/>
          <a:cs typeface="Geneva" pitchFamily="-110" charset="-128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Geneva" pitchFamily="-110" charset="-128"/>
          <a:cs typeface="Geneva" pitchFamily="34" charset="0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Geneva" pitchFamily="-110" charset="-128"/>
          <a:cs typeface="Geneva" pitchFamily="34" charset="0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Geneva" pitchFamily="-110" charset="-128"/>
          <a:cs typeface="Geneva" pitchFamily="34" charset="0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Geneva" pitchFamily="-110" charset="-128"/>
          <a:cs typeface="Geneva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ubrik 1"/>
          <p:cNvSpPr>
            <a:spLocks noGrp="1"/>
          </p:cNvSpPr>
          <p:nvPr>
            <p:ph type="title"/>
          </p:nvPr>
        </p:nvSpPr>
        <p:spPr>
          <a:xfrm>
            <a:off x="179512" y="3933056"/>
            <a:ext cx="3168352" cy="1560489"/>
          </a:xfrm>
        </p:spPr>
        <p:txBody>
          <a:bodyPr anchor="b"/>
          <a:lstStyle/>
          <a:p>
            <a:pPr eaLnBrk="1" hangingPunct="1"/>
            <a: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  <a:t>Swedish Council </a:t>
            </a:r>
            <a:b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</a:br>
            <a: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  <a:t>for Information </a:t>
            </a:r>
            <a:b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</a:br>
            <a: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  <a:t>on </a:t>
            </a:r>
            <a:r>
              <a:rPr lang="sv-SE" sz="2400" b="1" dirty="0" err="1" smtClean="0">
                <a:solidFill>
                  <a:schemeClr val="bg1"/>
                </a:solidFill>
                <a:latin typeface="Gill Sans MT" pitchFamily="34" charset="0"/>
              </a:rPr>
              <a:t>Alcohol</a:t>
            </a:r>
            <a: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  <a:t> and </a:t>
            </a:r>
            <a:r>
              <a:rPr lang="sv-SE" sz="2400" b="1" dirty="0" err="1" smtClean="0">
                <a:solidFill>
                  <a:schemeClr val="bg1"/>
                </a:solidFill>
                <a:latin typeface="Gill Sans MT" pitchFamily="34" charset="0"/>
              </a:rPr>
              <a:t>Other</a:t>
            </a:r>
            <a:r>
              <a:rPr lang="sv-SE" sz="2400" b="1" dirty="0" smtClean="0">
                <a:solidFill>
                  <a:schemeClr val="bg1"/>
                </a:solidFill>
                <a:latin typeface="Gill Sans MT" pitchFamily="34" charset="0"/>
              </a:rPr>
              <a:t> </a:t>
            </a:r>
            <a:r>
              <a:rPr lang="sv-SE" sz="2400" b="1" dirty="0" err="1" smtClean="0">
                <a:solidFill>
                  <a:schemeClr val="bg1"/>
                </a:solidFill>
                <a:latin typeface="Gill Sans MT" pitchFamily="34" charset="0"/>
              </a:rPr>
              <a:t>Drugs</a:t>
            </a:r>
            <a:endParaRPr lang="sv-SE" sz="2400" b="1" dirty="0" smtClean="0">
              <a:solidFill>
                <a:schemeClr val="bg1"/>
              </a:solidFill>
              <a:latin typeface="Gill Sans MT" pitchFamily="34" charset="0"/>
            </a:endParaRPr>
          </a:p>
        </p:txBody>
      </p:sp>
      <p:pic>
        <p:nvPicPr>
          <p:cNvPr id="2051" name="Platshållare för innehåll 3" descr="can PPT 0225 .pd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1869" t="48914" r="-14275"/>
          <a:stretch>
            <a:fillRect/>
          </a:stretch>
        </p:blipFill>
        <p:spPr>
          <a:xfrm>
            <a:off x="-468560" y="3861048"/>
            <a:ext cx="10687050" cy="3322637"/>
          </a:xfrm>
        </p:spPr>
      </p:pic>
      <p:sp>
        <p:nvSpPr>
          <p:cNvPr id="4" name="Rubrik 1"/>
          <p:cNvSpPr txBox="1">
            <a:spLocks/>
          </p:cNvSpPr>
          <p:nvPr/>
        </p:nvSpPr>
        <p:spPr bwMode="auto">
          <a:xfrm>
            <a:off x="323528" y="188640"/>
            <a:ext cx="864096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defTabSz="457200"/>
            <a:endParaRPr lang="en-US" sz="2800" b="1" dirty="0" smtClean="0">
              <a:solidFill>
                <a:schemeClr val="bg1"/>
              </a:solidFill>
            </a:endParaRPr>
          </a:p>
          <a:p>
            <a:pPr algn="ctr" defTabSz="457200"/>
            <a:endParaRPr lang="en-US" sz="2800" b="1" dirty="0">
              <a:solidFill>
                <a:schemeClr val="bg1"/>
              </a:solidFill>
            </a:endParaRPr>
          </a:p>
          <a:p>
            <a:pPr algn="ctr" defTabSz="457200"/>
            <a:r>
              <a:rPr lang="en-US" sz="2800" b="1" dirty="0" smtClean="0">
                <a:solidFill>
                  <a:schemeClr val="bg1"/>
                </a:solidFill>
              </a:rPr>
              <a:t>“Prevalence study, ESPAD 2015”</a:t>
            </a:r>
          </a:p>
          <a:p>
            <a:pPr algn="ctr" defTabSz="457200"/>
            <a:r>
              <a:rPr lang="en-US" sz="2800" b="1" dirty="0" smtClean="0">
                <a:solidFill>
                  <a:schemeClr val="bg1"/>
                </a:solidFill>
              </a:rPr>
              <a:t>Tentative title: </a:t>
            </a:r>
          </a:p>
          <a:p>
            <a:pPr algn="ctr" defTabSz="457200"/>
            <a:r>
              <a:rPr lang="en-US" sz="2800" dirty="0">
                <a:solidFill>
                  <a:schemeClr val="bg1"/>
                </a:solidFill>
              </a:rPr>
              <a:t>The role of national policies and perceived availability for the use of alcohol, cigarettes and cannabis among European students </a:t>
            </a:r>
            <a:endParaRPr lang="en-US" sz="2800" dirty="0" smtClean="0">
              <a:solidFill>
                <a:schemeClr val="bg1"/>
              </a:solidFill>
            </a:endParaRPr>
          </a:p>
          <a:p>
            <a:pPr algn="ctr" defTabSz="457200"/>
            <a:endParaRPr lang="en-US" sz="2800" dirty="0">
              <a:solidFill>
                <a:schemeClr val="bg1"/>
              </a:solidFill>
            </a:endParaRPr>
          </a:p>
          <a:p>
            <a:pPr algn="ctr" defTabSz="457200"/>
            <a:r>
              <a:rPr lang="en-US" sz="2800" dirty="0" smtClean="0">
                <a:solidFill>
                  <a:schemeClr val="bg1"/>
                </a:solidFill>
              </a:rPr>
              <a:t>CAN</a:t>
            </a:r>
            <a:endParaRPr kumimoji="0" lang="en-US" sz="2400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ill Sans MT" pitchFamily="34" charset="0"/>
              <a:ea typeface="Geneva" pitchFamily="-110" charset="-128"/>
              <a:cs typeface="Geneva" pitchFamily="-110" charset="-128"/>
            </a:endParaRPr>
          </a:p>
          <a:p>
            <a:pPr lvl="0" algn="ctr" defTabSz="457200"/>
            <a:r>
              <a:rPr lang="en-US" sz="2400" i="1" dirty="0" err="1" smtClean="0">
                <a:solidFill>
                  <a:schemeClr val="bg1"/>
                </a:solidFill>
                <a:latin typeface="Gill Sans MT" pitchFamily="34" charset="0"/>
                <a:ea typeface="Geneva" pitchFamily="-110" charset="-128"/>
                <a:cs typeface="Geneva" pitchFamily="-110" charset="-128"/>
              </a:rPr>
              <a:t>Håkan</a:t>
            </a:r>
            <a:r>
              <a:rPr lang="en-US" sz="2400" i="1" dirty="0" smtClean="0">
                <a:solidFill>
                  <a:schemeClr val="bg1"/>
                </a:solidFill>
                <a:latin typeface="Gill Sans MT" pitchFamily="34" charset="0"/>
                <a:ea typeface="Geneva" pitchFamily="-110" charset="-128"/>
                <a:cs typeface="Geneva" pitchFamily="-110" charset="-128"/>
              </a:rPr>
              <a:t> </a:t>
            </a:r>
            <a:r>
              <a:rPr lang="en-US" sz="2400" i="1" dirty="0" err="1" smtClean="0">
                <a:solidFill>
                  <a:schemeClr val="bg1"/>
                </a:solidFill>
                <a:latin typeface="Gill Sans MT" pitchFamily="34" charset="0"/>
                <a:ea typeface="Geneva" pitchFamily="-110" charset="-128"/>
                <a:cs typeface="Geneva" pitchFamily="-110" charset="-128"/>
              </a:rPr>
              <a:t>Leifman</a:t>
            </a:r>
            <a:r>
              <a:rPr lang="en-US" sz="2400" i="1" dirty="0" smtClean="0">
                <a:solidFill>
                  <a:schemeClr val="bg1"/>
                </a:solidFill>
                <a:latin typeface="Gill Sans MT" pitchFamily="34" charset="0"/>
                <a:ea typeface="Geneva" pitchFamily="-110" charset="-128"/>
                <a:cs typeface="Geneva" pitchFamily="-110" charset="-128"/>
              </a:rPr>
              <a:t>, </a:t>
            </a:r>
          </a:p>
          <a:p>
            <a:pPr lvl="0" algn="ctr" defTabSz="457200"/>
            <a:r>
              <a:rPr lang="en-US" sz="2400" i="1" dirty="0" smtClean="0">
                <a:solidFill>
                  <a:schemeClr val="bg1"/>
                </a:solidFill>
                <a:latin typeface="Gill Sans MT" pitchFamily="34" charset="0"/>
                <a:ea typeface="Geneva" pitchFamily="-110" charset="-128"/>
                <a:cs typeface="Geneva" pitchFamily="-110" charset="-128"/>
              </a:rPr>
              <a:t>Director 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1440160"/>
          </a:xfrm>
        </p:spPr>
        <p:txBody>
          <a:bodyPr/>
          <a:lstStyle/>
          <a:p>
            <a:r>
              <a:rPr lang="en-GB" sz="2800" b="1" dirty="0" smtClean="0"/>
              <a:t>Results, country level: the relationship between degree of decriminalisation (crude scale), prices and frequency of cannabis use</a:t>
            </a:r>
            <a:endParaRPr lang="en-GB" sz="2800" b="1" dirty="0"/>
          </a:p>
        </p:txBody>
      </p:sp>
      <p:pic>
        <p:nvPicPr>
          <p:cNvPr id="7" name="Picture 1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096"/>
            <a:ext cx="4248472" cy="375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833" y="2013496"/>
            <a:ext cx="4254639" cy="3747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968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latshållare för innehåll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2456931"/>
              </p:ext>
            </p:extLst>
          </p:nvPr>
        </p:nvGraphicFramePr>
        <p:xfrm>
          <a:off x="251520" y="1268760"/>
          <a:ext cx="8712969" cy="3883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792088"/>
                <a:gridCol w="648072"/>
                <a:gridCol w="864096"/>
                <a:gridCol w="720081"/>
                <a:gridCol w="720080"/>
                <a:gridCol w="792088"/>
                <a:gridCol w="767338"/>
                <a:gridCol w="672822"/>
                <a:gridCol w="864096"/>
              </a:tblGrid>
              <a:tr h="45267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spc="0" dirty="0">
                          <a:effectLst/>
                        </a:rPr>
                        <a:t> </a:t>
                      </a:r>
                      <a:endParaRPr lang="en-GB" sz="14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spc="0" dirty="0">
                          <a:effectLst/>
                        </a:rPr>
                        <a:t>Smoking</a:t>
                      </a:r>
                      <a:endParaRPr lang="en-GB" sz="20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spc="0" dirty="0">
                          <a:effectLst/>
                        </a:rPr>
                        <a:t>Drinking</a:t>
                      </a:r>
                      <a:endParaRPr lang="en-GB" sz="20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spc="0" dirty="0">
                          <a:effectLst/>
                        </a:rPr>
                        <a:t>Cannabis use</a:t>
                      </a:r>
                      <a:endParaRPr lang="en-GB" sz="20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526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GB" sz="1400">
                        <a:effectLst/>
                        <a:latin typeface="Calibri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 smtClean="0">
                          <a:effectLst/>
                        </a:rPr>
                        <a:t>EST</a:t>
                      </a:r>
                      <a:endParaRPr lang="en-GB" sz="1700" b="1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effectLst/>
                        </a:rPr>
                        <a:t>SE</a:t>
                      </a:r>
                      <a:endParaRPr lang="en-GB" sz="1700" b="1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effectLst/>
                        </a:rPr>
                        <a:t>p</a:t>
                      </a:r>
                      <a:endParaRPr lang="en-GB" sz="1700" b="1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effectLst/>
                        </a:rPr>
                        <a:t>EST</a:t>
                      </a:r>
                      <a:endParaRPr lang="en-GB" sz="1700" b="1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effectLst/>
                        </a:rPr>
                        <a:t>SE</a:t>
                      </a:r>
                      <a:endParaRPr lang="en-GB" sz="1700" b="1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effectLst/>
                        </a:rPr>
                        <a:t>p</a:t>
                      </a:r>
                      <a:endParaRPr lang="en-GB" sz="1700" b="1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effectLst/>
                        </a:rPr>
                        <a:t>EST</a:t>
                      </a:r>
                      <a:endParaRPr lang="en-GB" sz="1700" b="1" spc="-1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effectLst/>
                        </a:rPr>
                        <a:t>SE</a:t>
                      </a:r>
                      <a:endParaRPr lang="en-GB" sz="1700" b="1" spc="-1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effectLst/>
                        </a:rPr>
                        <a:t>p</a:t>
                      </a:r>
                      <a:endParaRPr lang="en-GB" sz="1700" b="1" spc="-1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78836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spc="0" dirty="0">
                          <a:effectLst/>
                        </a:rPr>
                        <a:t>Individual </a:t>
                      </a:r>
                      <a:r>
                        <a:rPr lang="en-US" sz="2000" spc="0" dirty="0" smtClean="0">
                          <a:effectLst/>
                        </a:rPr>
                        <a:t>level:</a:t>
                      </a:r>
                      <a:endParaRPr lang="en-GB" sz="20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77167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endParaRPr lang="en-US" sz="1600" spc="0" dirty="0" smtClean="0">
                        <a:effectLst/>
                      </a:endParaRPr>
                    </a:p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spc="0" dirty="0" smtClean="0">
                          <a:effectLst/>
                        </a:rPr>
                        <a:t>Perceived availability</a:t>
                      </a:r>
                      <a:endParaRPr lang="en-GB" sz="16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 smtClean="0">
                          <a:solidFill>
                            <a:schemeClr val="bg1"/>
                          </a:solidFill>
                          <a:effectLst/>
                        </a:rPr>
                        <a:t>2.680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0.026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2.232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0.014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4.092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0.029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spc="0" dirty="0">
                          <a:effectLst/>
                        </a:rPr>
                        <a:t>Male</a:t>
                      </a:r>
                      <a:endParaRPr lang="en-GB" sz="16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 smtClean="0">
                          <a:solidFill>
                            <a:schemeClr val="bg1"/>
                          </a:solidFill>
                          <a:effectLst/>
                        </a:rPr>
                        <a:t>0.100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0.008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0.276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0.005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0.575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0.011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2000" spc="0" dirty="0">
                          <a:effectLst/>
                        </a:rPr>
                        <a:t>Country </a:t>
                      </a:r>
                      <a:r>
                        <a:rPr lang="en-US" sz="2000" spc="0" dirty="0" smtClean="0">
                          <a:effectLst/>
                        </a:rPr>
                        <a:t>level:</a:t>
                      </a:r>
                      <a:endParaRPr lang="en-GB" sz="20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spc="0" dirty="0">
                          <a:effectLst/>
                        </a:rPr>
                        <a:t>Policy</a:t>
                      </a:r>
                      <a:endParaRPr lang="en-GB" sz="16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-0.413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0.022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-0.315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0.072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-0.029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0.036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0.430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spc="0" dirty="0">
                          <a:effectLst/>
                        </a:rPr>
                        <a:t>Price</a:t>
                      </a:r>
                      <a:endParaRPr lang="en-GB" sz="1600" spc="-1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-0.338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0.016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-0.773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0.052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-0.216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0.027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700" b="1" spc="0" dirty="0">
                          <a:solidFill>
                            <a:schemeClr val="bg1"/>
                          </a:solidFill>
                          <a:effectLst/>
                        </a:rPr>
                        <a:t>&lt;0.001</a:t>
                      </a:r>
                      <a:endParaRPr lang="en-GB" sz="1700" b="1" spc="-1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936104"/>
          </a:xfrm>
        </p:spPr>
        <p:txBody>
          <a:bodyPr/>
          <a:lstStyle/>
          <a:p>
            <a:r>
              <a:rPr lang="en-GB" sz="3200" b="1" dirty="0" smtClean="0"/>
              <a:t/>
            </a:r>
            <a:br>
              <a:rPr lang="en-GB" sz="3200" b="1" dirty="0" smtClean="0"/>
            </a:br>
            <a:r>
              <a:rPr lang="en-GB" sz="3200" b="1" dirty="0" smtClean="0"/>
              <a:t>Results, estimates from multilevel models (</a:t>
            </a:r>
            <a:r>
              <a:rPr lang="en-GB" sz="3200" dirty="0" smtClean="0"/>
              <a:t>Poisson regression)</a:t>
            </a:r>
            <a:br>
              <a:rPr lang="en-GB" sz="3200" dirty="0" smtClean="0"/>
            </a:br>
            <a:endParaRPr lang="en-GB" sz="3200" b="1" dirty="0"/>
          </a:p>
        </p:txBody>
      </p:sp>
      <p:sp>
        <p:nvSpPr>
          <p:cNvPr id="9" name="Rubrik 1"/>
          <p:cNvSpPr txBox="1">
            <a:spLocks/>
          </p:cNvSpPr>
          <p:nvPr/>
        </p:nvSpPr>
        <p:spPr bwMode="auto">
          <a:xfrm>
            <a:off x="251520" y="5301208"/>
            <a:ext cx="85072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pitchFamily="34" charset="0"/>
                <a:ea typeface="Geneva" pitchFamily="-110" charset="-128"/>
                <a:cs typeface="Geneva" pitchFamily="-110" charset="-128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0" charset="0"/>
                <a:ea typeface="Geneva" pitchFamily="-110" charset="-128"/>
                <a:cs typeface="Geneva" pitchFamily="-110" charset="-128"/>
              </a:defRPr>
            </a:lvl9pPr>
          </a:lstStyle>
          <a:p>
            <a:pPr algn="l"/>
            <a:r>
              <a:rPr lang="en-GB" sz="2000" dirty="0"/>
              <a:t>All covariates (except </a:t>
            </a:r>
            <a:r>
              <a:rPr lang="en-GB" sz="2000" dirty="0" smtClean="0"/>
              <a:t>Male</a:t>
            </a:r>
            <a:r>
              <a:rPr lang="en-GB" sz="2000" dirty="0"/>
              <a:t>) were logged which implies that the estimates (except for Male) can be interpreted as </a:t>
            </a:r>
            <a:r>
              <a:rPr lang="en-GB" sz="2000" dirty="0" smtClean="0"/>
              <a:t>elasticities: 1% increase in X leads to X% increase in Y.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57000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07504" y="836712"/>
            <a:ext cx="8784976" cy="5688632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400" b="1" dirty="0" smtClean="0"/>
              <a:t>Individual level:</a:t>
            </a:r>
            <a:r>
              <a:rPr lang="en-US" sz="2000" b="1" dirty="0" smtClean="0"/>
              <a:t> </a:t>
            </a:r>
            <a:r>
              <a:rPr lang="en-US" sz="2000" dirty="0" smtClean="0"/>
              <a:t>Perceived </a:t>
            </a:r>
            <a:r>
              <a:rPr lang="en-US" sz="2000" dirty="0"/>
              <a:t>availability is strongly statistically significant for all </a:t>
            </a:r>
            <a:r>
              <a:rPr lang="en-US" sz="2000" dirty="0" smtClean="0"/>
              <a:t>substances; strongest </a:t>
            </a:r>
            <a:r>
              <a:rPr lang="en-US" sz="2000" dirty="0"/>
              <a:t>for cannabis </a:t>
            </a:r>
            <a:r>
              <a:rPr lang="en-US" sz="2000" dirty="0" smtClean="0"/>
              <a:t>use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r>
              <a:rPr lang="en-US" sz="2400" b="1" dirty="0" smtClean="0"/>
              <a:t>Country level</a:t>
            </a:r>
            <a:r>
              <a:rPr lang="en-US" sz="2000" dirty="0" smtClean="0"/>
              <a:t>: </a:t>
            </a:r>
          </a:p>
          <a:p>
            <a:pPr lvl="1"/>
            <a:r>
              <a:rPr lang="en-US" sz="2000" dirty="0" smtClean="0"/>
              <a:t>The </a:t>
            </a:r>
            <a:r>
              <a:rPr lang="en-US" sz="2000" dirty="0"/>
              <a:t>strictness of tobacco </a:t>
            </a:r>
            <a:r>
              <a:rPr lang="en-US" sz="2000" dirty="0" smtClean="0"/>
              <a:t>and alcohol policy </a:t>
            </a:r>
            <a:r>
              <a:rPr lang="en-US" sz="2000" dirty="0"/>
              <a:t>is </a:t>
            </a:r>
            <a:r>
              <a:rPr lang="en-US" sz="2000" i="1" dirty="0"/>
              <a:t>inversely</a:t>
            </a:r>
            <a:r>
              <a:rPr lang="en-US" sz="2000" dirty="0"/>
              <a:t> related to </a:t>
            </a:r>
            <a:r>
              <a:rPr lang="en-US" sz="2000" dirty="0" smtClean="0"/>
              <a:t>freq. of smoking/alcohol use.</a:t>
            </a:r>
          </a:p>
          <a:p>
            <a:pPr lvl="1"/>
            <a:r>
              <a:rPr lang="en-US" sz="2000" dirty="0" smtClean="0"/>
              <a:t>Legal </a:t>
            </a:r>
            <a:r>
              <a:rPr lang="en-US" sz="2000" dirty="0"/>
              <a:t>regulation of cannabis is not related to the </a:t>
            </a:r>
            <a:r>
              <a:rPr lang="en-US" sz="2000" dirty="0" err="1" smtClean="0"/>
              <a:t>freq</a:t>
            </a:r>
            <a:r>
              <a:rPr lang="en-US" sz="2000" dirty="0" smtClean="0"/>
              <a:t> </a:t>
            </a:r>
            <a:r>
              <a:rPr lang="en-US" sz="2000" dirty="0"/>
              <a:t>of cannabis use. </a:t>
            </a:r>
          </a:p>
          <a:p>
            <a:pPr lvl="1"/>
            <a:r>
              <a:rPr lang="en-US" sz="2000" dirty="0" smtClean="0"/>
              <a:t>All </a:t>
            </a:r>
            <a:r>
              <a:rPr lang="en-US" sz="2000" dirty="0"/>
              <a:t>price elasticities are statistically significant and of the expected sign; the strongest </a:t>
            </a:r>
            <a:r>
              <a:rPr lang="en-US" sz="2000" dirty="0" smtClean="0"/>
              <a:t>observed </a:t>
            </a:r>
            <a:r>
              <a:rPr lang="en-US" sz="2000" dirty="0"/>
              <a:t>for </a:t>
            </a:r>
            <a:r>
              <a:rPr lang="en-US" sz="2000" dirty="0" smtClean="0"/>
              <a:t>drinking.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r>
              <a:rPr lang="en-US" sz="2000" dirty="0" smtClean="0"/>
              <a:t>Thus, not only individual level association, also on the country level – countries’ policies: individual’s risk reduces with increased degree of strictness in national policies (cannabis?)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2000" dirty="0" smtClean="0"/>
              <a:t>More or less – expected results. In line with previous result. Policies and prices matters?!</a:t>
            </a:r>
            <a:endParaRPr lang="sv-SE" sz="2000" dirty="0" smtClean="0"/>
          </a:p>
          <a:p>
            <a:pPr marL="457200" lvl="1" indent="0">
              <a:buNone/>
            </a:pPr>
            <a:endParaRPr lang="sv-SE" sz="2000" dirty="0"/>
          </a:p>
          <a:p>
            <a:pPr marL="457200" lvl="1" indent="0">
              <a:buNone/>
            </a:pPr>
            <a:endParaRPr lang="en-GB" sz="2000" dirty="0"/>
          </a:p>
          <a:p>
            <a:pPr marL="457200" lvl="1" indent="0">
              <a:buNone/>
            </a:pPr>
            <a:endParaRPr lang="en-GB" sz="2000" dirty="0"/>
          </a:p>
        </p:txBody>
      </p:sp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r>
              <a:rPr lang="sv-SE" b="1" dirty="0" smtClean="0"/>
              <a:t>Thus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74056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832648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400" b="1" dirty="0" smtClean="0"/>
              <a:t>A </a:t>
            </a:r>
            <a:r>
              <a:rPr lang="en-US" sz="2400" b="1" dirty="0"/>
              <a:t>multilevel approach: </a:t>
            </a:r>
            <a:r>
              <a:rPr lang="en-US" sz="2400" dirty="0"/>
              <a:t>using external country level data on “availability” and price</a:t>
            </a:r>
            <a:r>
              <a:rPr lang="en-US" sz="2000" dirty="0"/>
              <a:t> </a:t>
            </a:r>
            <a:r>
              <a:rPr lang="en-US" sz="2000" dirty="0" smtClean="0"/>
              <a:t>(not </a:t>
            </a:r>
            <a:r>
              <a:rPr lang="en-US" sz="2000" dirty="0"/>
              <a:t>aggregating ESPAD-individual level </a:t>
            </a:r>
            <a:r>
              <a:rPr lang="en-US" sz="2000" dirty="0" smtClean="0"/>
              <a:t>data)</a:t>
            </a:r>
            <a:endParaRPr lang="en-US" sz="2000" dirty="0"/>
          </a:p>
          <a:p>
            <a:pPr marL="457200" lvl="1" indent="0">
              <a:buNone/>
            </a:pPr>
            <a:endParaRPr lang="en-US" sz="2400" b="1" dirty="0" smtClean="0"/>
          </a:p>
          <a:p>
            <a:pPr marL="457200" lvl="1" indent="0">
              <a:buNone/>
            </a:pPr>
            <a:r>
              <a:rPr lang="en-US" sz="2400" b="1" dirty="0" smtClean="0"/>
              <a:t>Using external policy scales </a:t>
            </a:r>
            <a:r>
              <a:rPr lang="en-US" sz="2400" dirty="0" smtClean="0"/>
              <a:t>that differentiate countries in degree of strictness (for alcohol and tobacco)</a:t>
            </a:r>
          </a:p>
          <a:p>
            <a:pPr marL="457200" lvl="1" indent="0">
              <a:buNone/>
            </a:pPr>
            <a:endParaRPr lang="en-US" sz="2400" b="1" dirty="0" smtClean="0"/>
          </a:p>
          <a:p>
            <a:pPr marL="457200" lvl="1" indent="0">
              <a:buNone/>
            </a:pPr>
            <a:r>
              <a:rPr lang="en-US" sz="2400" b="1" dirty="0" smtClean="0"/>
              <a:t>Cannabis </a:t>
            </a:r>
            <a:r>
              <a:rPr lang="en-US" sz="2400" b="1" dirty="0"/>
              <a:t>scale</a:t>
            </a:r>
            <a:r>
              <a:rPr lang="en-US" sz="2400" dirty="0"/>
              <a:t> – very crude, be developed?</a:t>
            </a:r>
            <a:endParaRPr lang="en-US" sz="2000" dirty="0"/>
          </a:p>
          <a:p>
            <a:pPr marL="457200" lvl="1" indent="0">
              <a:buNone/>
            </a:pPr>
            <a:endParaRPr lang="en-US" sz="2400" b="1" dirty="0" smtClean="0"/>
          </a:p>
          <a:p>
            <a:pPr marL="457200" lvl="1" indent="0">
              <a:buNone/>
            </a:pPr>
            <a:r>
              <a:rPr lang="en-US" sz="2400" b="1" dirty="0" smtClean="0"/>
              <a:t>Cross-sectional data: </a:t>
            </a:r>
            <a:r>
              <a:rPr lang="en-US" sz="2400" dirty="0" smtClean="0"/>
              <a:t>causality could work in both directions. Time dimension - use also earlier ESPAD-years?</a:t>
            </a:r>
          </a:p>
          <a:p>
            <a:pPr marL="457200" lvl="1" indent="0">
              <a:buNone/>
            </a:pPr>
            <a:endParaRPr lang="en-US" sz="2400" b="1" dirty="0" smtClean="0"/>
          </a:p>
          <a:p>
            <a:pPr marL="457200" lvl="1" indent="0">
              <a:buNone/>
            </a:pPr>
            <a:r>
              <a:rPr lang="en-US" sz="2400" b="1" dirty="0" smtClean="0"/>
              <a:t>Could look different in different group of countries </a:t>
            </a:r>
            <a:r>
              <a:rPr lang="en-US" sz="2400" dirty="0" smtClean="0"/>
              <a:t>– not necessarily the same relationship </a:t>
            </a:r>
            <a:r>
              <a:rPr lang="en-US" sz="2400" smtClean="0"/>
              <a:t>in all </a:t>
            </a:r>
            <a:r>
              <a:rPr lang="en-US" sz="2400" dirty="0" smtClean="0"/>
              <a:t>countries. Maybe be developed?</a:t>
            </a:r>
          </a:p>
          <a:p>
            <a:pPr marL="457200" lvl="1" indent="0">
              <a:buNone/>
            </a:pPr>
            <a:r>
              <a:rPr lang="en-US" sz="2000" dirty="0" smtClean="0"/>
              <a:t> </a:t>
            </a:r>
          </a:p>
          <a:p>
            <a:pPr marL="457200" lvl="1" indent="0">
              <a:buNone/>
            </a:pPr>
            <a:endParaRPr lang="sv-SE" sz="2000" dirty="0" smtClean="0"/>
          </a:p>
          <a:p>
            <a:pPr marL="457200" lvl="1" indent="0">
              <a:buNone/>
            </a:pPr>
            <a:endParaRPr lang="en-GB" sz="2000" dirty="0"/>
          </a:p>
          <a:p>
            <a:pPr marL="457200" lvl="1" indent="0">
              <a:buNone/>
            </a:pPr>
            <a:endParaRPr lang="en-GB" sz="2000" dirty="0"/>
          </a:p>
        </p:txBody>
      </p:sp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r>
              <a:rPr lang="en-GB" b="1" dirty="0" smtClean="0"/>
              <a:t>Strengths and limitations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9377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GB" b="1" dirty="0" smtClean="0"/>
              <a:t>The study</a:t>
            </a:r>
            <a:endParaRPr lang="en-GB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en-GB" dirty="0" smtClean="0"/>
              <a:t>A study in collaboration with most ESPAD Principal Investigators</a:t>
            </a:r>
          </a:p>
          <a:p>
            <a:r>
              <a:rPr lang="en-GB" dirty="0" smtClean="0"/>
              <a:t>New finalised, but a work in progress</a:t>
            </a:r>
          </a:p>
          <a:p>
            <a:r>
              <a:rPr lang="en-GB" dirty="0" smtClean="0"/>
              <a:t>Different from ”previous draft”</a:t>
            </a:r>
          </a:p>
          <a:p>
            <a:r>
              <a:rPr lang="en-GB" dirty="0" smtClean="0"/>
              <a:t>Based on data from latest data collection in year 2015</a:t>
            </a:r>
          </a:p>
          <a:p>
            <a:r>
              <a:rPr lang="en-GB" dirty="0" smtClean="0"/>
              <a:t>Focus on use of alcohol cigarettes and cannabis use – the impact of availability and prices</a:t>
            </a:r>
          </a:p>
        </p:txBody>
      </p:sp>
    </p:spTree>
    <p:extLst>
      <p:ext uri="{BB962C8B-B14F-4D97-AF65-F5344CB8AC3E}">
        <p14:creationId xmlns:p14="http://schemas.microsoft.com/office/powerpoint/2010/main" val="234092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/>
          <a:lstStyle/>
          <a:p>
            <a:r>
              <a:rPr lang="en-GB" b="1" dirty="0" smtClean="0"/>
              <a:t>Rationale</a:t>
            </a:r>
            <a:endParaRPr lang="en-GB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23528" y="836712"/>
            <a:ext cx="8640960" cy="5544616"/>
          </a:xfrm>
        </p:spPr>
        <p:txBody>
          <a:bodyPr/>
          <a:lstStyle/>
          <a:p>
            <a:r>
              <a:rPr lang="en-GB" sz="2400" b="1" dirty="0" smtClean="0"/>
              <a:t>Despite declining trends </a:t>
            </a:r>
            <a:r>
              <a:rPr lang="en-GB" sz="2400" dirty="0" smtClean="0"/>
              <a:t>in alcohol and smoking (and stable cannabis levels): </a:t>
            </a:r>
            <a:r>
              <a:rPr lang="en-GB" sz="2400" b="1" dirty="0" smtClean="0"/>
              <a:t>still common</a:t>
            </a:r>
            <a:r>
              <a:rPr lang="en-GB" sz="2400" dirty="0" smtClean="0"/>
              <a:t> among young people</a:t>
            </a:r>
          </a:p>
          <a:p>
            <a:r>
              <a:rPr lang="en-GB" sz="2400" dirty="0" smtClean="0"/>
              <a:t>Adolescent </a:t>
            </a:r>
            <a:r>
              <a:rPr lang="en-GB" sz="2400" dirty="0"/>
              <a:t>substance use c</a:t>
            </a:r>
            <a:r>
              <a:rPr lang="en-GB" sz="2400" dirty="0" smtClean="0"/>
              <a:t>auses harm</a:t>
            </a:r>
          </a:p>
          <a:p>
            <a:r>
              <a:rPr lang="en-GB" sz="2400" dirty="0" smtClean="0"/>
              <a:t>Thus, important to </a:t>
            </a:r>
            <a:r>
              <a:rPr lang="en-GB" sz="2400" dirty="0"/>
              <a:t>achieve further </a:t>
            </a:r>
            <a:r>
              <a:rPr lang="en-GB" sz="2400" dirty="0" smtClean="0"/>
              <a:t>decreases</a:t>
            </a:r>
          </a:p>
          <a:p>
            <a:r>
              <a:rPr lang="en-GB" sz="2400" dirty="0"/>
              <a:t>From a public health </a:t>
            </a:r>
            <a:r>
              <a:rPr lang="en-GB" sz="2400" dirty="0" smtClean="0"/>
              <a:t>perspective: availability and prices among the </a:t>
            </a:r>
            <a:r>
              <a:rPr lang="en-GB" sz="2400" dirty="0"/>
              <a:t>most </a:t>
            </a:r>
            <a:r>
              <a:rPr lang="en-GB" sz="2400" dirty="0" smtClean="0"/>
              <a:t>effective instruments </a:t>
            </a:r>
            <a:r>
              <a:rPr lang="en-GB" sz="2400" dirty="0"/>
              <a:t>for reducing consumption at the population </a:t>
            </a:r>
            <a:r>
              <a:rPr lang="en-GB" sz="2400" dirty="0" smtClean="0"/>
              <a:t>level (most evidence from </a:t>
            </a:r>
            <a:r>
              <a:rPr lang="en-GB" sz="2400" dirty="0" err="1" smtClean="0"/>
              <a:t>alc</a:t>
            </a:r>
            <a:r>
              <a:rPr lang="en-GB" sz="2400" dirty="0" smtClean="0"/>
              <a:t> and cig) </a:t>
            </a:r>
          </a:p>
          <a:p>
            <a:r>
              <a:rPr lang="en-GB" sz="2400" dirty="0" smtClean="0"/>
              <a:t>Little </a:t>
            </a:r>
            <a:r>
              <a:rPr lang="en-GB" sz="2400" dirty="0"/>
              <a:t>research </a:t>
            </a:r>
            <a:r>
              <a:rPr lang="en-GB" sz="2400" dirty="0" smtClean="0"/>
              <a:t>on </a:t>
            </a:r>
            <a:r>
              <a:rPr lang="en-GB" sz="2400" dirty="0"/>
              <a:t>the association between </a:t>
            </a:r>
            <a:r>
              <a:rPr lang="en-GB" sz="2400" dirty="0" smtClean="0"/>
              <a:t>availability/price </a:t>
            </a:r>
            <a:r>
              <a:rPr lang="en-GB" sz="2400" dirty="0"/>
              <a:t>and use of alcohol, cigarettes and cannabis among </a:t>
            </a:r>
            <a:r>
              <a:rPr lang="en-GB" sz="2400" dirty="0" smtClean="0"/>
              <a:t>adolescents </a:t>
            </a:r>
            <a:endParaRPr lang="en-GB" sz="2400" dirty="0"/>
          </a:p>
          <a:p>
            <a:endParaRPr lang="en-GB" sz="2400" dirty="0" smtClean="0"/>
          </a:p>
          <a:p>
            <a:r>
              <a:rPr lang="en-GB" sz="2400" dirty="0" smtClean="0"/>
              <a:t>The </a:t>
            </a:r>
            <a:r>
              <a:rPr lang="en-GB" sz="2400" dirty="0"/>
              <a:t>aim of the present study is thus to address this </a:t>
            </a:r>
            <a:r>
              <a:rPr lang="en-GB" sz="2400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09611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sv-SE" b="1" dirty="0" smtClean="0"/>
              <a:t>Multilevel approach</a:t>
            </a:r>
            <a:endParaRPr lang="en-GB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457200" lvl="1" indent="0">
              <a:buNone/>
            </a:pPr>
            <a:r>
              <a:rPr lang="en-GB" b="1" dirty="0" smtClean="0"/>
              <a:t>Individual level:</a:t>
            </a:r>
          </a:p>
          <a:p>
            <a:pPr lvl="2"/>
            <a:r>
              <a:rPr lang="en-GB" dirty="0" smtClean="0"/>
              <a:t>each student’s answers on using alcohol, cigarettes and cannabis (frequency of using)</a:t>
            </a:r>
          </a:p>
          <a:p>
            <a:pPr lvl="2"/>
            <a:endParaRPr lang="en-GB" dirty="0" smtClean="0"/>
          </a:p>
          <a:p>
            <a:pPr lvl="2"/>
            <a:r>
              <a:rPr lang="en-GB" dirty="0" smtClean="0"/>
              <a:t>each student’s answers on perceived availability for each substance</a:t>
            </a:r>
          </a:p>
          <a:p>
            <a:pPr marL="914400" lvl="2" indent="0">
              <a:buNone/>
            </a:pPr>
            <a:endParaRPr lang="en-GB" dirty="0" smtClean="0"/>
          </a:p>
          <a:p>
            <a:pPr lvl="2"/>
            <a:r>
              <a:rPr lang="en-GB" dirty="0"/>
              <a:t>f</a:t>
            </a:r>
            <a:r>
              <a:rPr lang="en-GB" dirty="0" smtClean="0"/>
              <a:t>or all three substances (perceived availability and use): using all response categories, thus not dichotomous measures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113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07504" y="1052736"/>
            <a:ext cx="8784976" cy="5472608"/>
          </a:xfrm>
        </p:spPr>
        <p:txBody>
          <a:bodyPr/>
          <a:lstStyle/>
          <a:p>
            <a:pPr marL="457200" lvl="1" indent="0">
              <a:buNone/>
            </a:pPr>
            <a:r>
              <a:rPr lang="en-GB" b="1" dirty="0" smtClean="0"/>
              <a:t>Country level:</a:t>
            </a:r>
            <a:r>
              <a:rPr lang="en-GB" sz="2400" b="1" dirty="0" smtClean="0"/>
              <a:t> </a:t>
            </a:r>
          </a:p>
          <a:p>
            <a:pPr marL="457200" lvl="1" indent="0">
              <a:buNone/>
            </a:pPr>
            <a:r>
              <a:rPr lang="en-GB" sz="2400" dirty="0" smtClean="0"/>
              <a:t>Not aggregating ESPAD-individual level data. </a:t>
            </a:r>
          </a:p>
          <a:p>
            <a:pPr marL="457200" lvl="1" indent="0">
              <a:buNone/>
            </a:pPr>
            <a:r>
              <a:rPr lang="en-GB" sz="2400" b="1" dirty="0" smtClean="0"/>
              <a:t>Instead</a:t>
            </a:r>
            <a:r>
              <a:rPr lang="en-GB" sz="2400" dirty="0" smtClean="0"/>
              <a:t>: external country scales on comprehensiveness and strictness of </a:t>
            </a:r>
            <a:r>
              <a:rPr lang="en-GB" sz="2400" dirty="0" err="1" smtClean="0"/>
              <a:t>alc</a:t>
            </a:r>
            <a:r>
              <a:rPr lang="en-GB" sz="2400" dirty="0" smtClean="0"/>
              <a:t> -, </a:t>
            </a:r>
            <a:r>
              <a:rPr lang="en-GB" sz="2400" dirty="0" err="1" smtClean="0"/>
              <a:t>tob</a:t>
            </a:r>
            <a:r>
              <a:rPr lang="en-GB" sz="2400" dirty="0" smtClean="0"/>
              <a:t>- and </a:t>
            </a:r>
            <a:r>
              <a:rPr lang="en-GB" sz="2400" dirty="0" err="1" smtClean="0"/>
              <a:t>cann</a:t>
            </a:r>
            <a:r>
              <a:rPr lang="en-GB" sz="2400" dirty="0" smtClean="0"/>
              <a:t> policy</a:t>
            </a:r>
          </a:p>
          <a:p>
            <a:pPr marL="857250" lvl="2" indent="0">
              <a:buNone/>
            </a:pPr>
            <a:endParaRPr lang="en-GB" sz="1600" b="1" dirty="0" smtClean="0"/>
          </a:p>
          <a:p>
            <a:pPr marL="857250" lvl="2" indent="0">
              <a:buNone/>
            </a:pPr>
            <a:r>
              <a:rPr lang="en-GB" sz="2000" b="1" dirty="0" smtClean="0"/>
              <a:t>Alcohol</a:t>
            </a:r>
            <a:r>
              <a:rPr lang="en-GB" sz="2000" dirty="0" smtClean="0"/>
              <a:t>: Scaling alcohol control policies in Europe (latest version refers to 2012 (sum of seven sub-scales) (</a:t>
            </a:r>
            <a:r>
              <a:rPr lang="en-GB" sz="2000" dirty="0" err="1" smtClean="0"/>
              <a:t>Karlsson</a:t>
            </a:r>
            <a:r>
              <a:rPr lang="en-GB" sz="2000" dirty="0" smtClean="0"/>
              <a:t> &amp; </a:t>
            </a:r>
            <a:r>
              <a:rPr lang="en-GB" sz="2000" dirty="0" err="1" smtClean="0"/>
              <a:t>Österberg</a:t>
            </a:r>
            <a:r>
              <a:rPr lang="en-GB" sz="2000" dirty="0" smtClean="0"/>
              <a:t>)</a:t>
            </a:r>
          </a:p>
          <a:p>
            <a:pPr marL="857250" lvl="2" indent="0">
              <a:buNone/>
            </a:pPr>
            <a:endParaRPr lang="en-GB" sz="2000" dirty="0" smtClean="0"/>
          </a:p>
          <a:p>
            <a:pPr marL="857250" lvl="2" indent="0">
              <a:buNone/>
            </a:pPr>
            <a:r>
              <a:rPr lang="en-GB" sz="2000" b="1" dirty="0" smtClean="0"/>
              <a:t>Cigarettes</a:t>
            </a:r>
            <a:r>
              <a:rPr lang="en-GB" sz="2000" dirty="0" smtClean="0"/>
              <a:t>: The Tobacco Control Scale latest update 2013 (sum of six sub-scales) (</a:t>
            </a:r>
            <a:r>
              <a:rPr lang="en-GB" sz="2000" dirty="0" err="1"/>
              <a:t>Joossens</a:t>
            </a:r>
            <a:r>
              <a:rPr lang="en-GB" sz="2000" dirty="0"/>
              <a:t>, L. and M. </a:t>
            </a:r>
            <a:r>
              <a:rPr lang="en-GB" sz="2000" dirty="0" smtClean="0"/>
              <a:t>Raw</a:t>
            </a:r>
            <a:r>
              <a:rPr lang="en-GB" sz="2000" dirty="0"/>
              <a:t>)</a:t>
            </a:r>
            <a:endParaRPr lang="en-GB" sz="2000" dirty="0" smtClean="0"/>
          </a:p>
          <a:p>
            <a:pPr marL="857250" lvl="2" indent="0">
              <a:buNone/>
            </a:pPr>
            <a:endParaRPr lang="en-GB" sz="2000" dirty="0" smtClean="0"/>
          </a:p>
          <a:p>
            <a:pPr marL="857250" lvl="2" indent="0">
              <a:buNone/>
            </a:pPr>
            <a:r>
              <a:rPr lang="en-GB" sz="2000" b="1" dirty="0" smtClean="0"/>
              <a:t>Cannabis:</a:t>
            </a:r>
            <a:r>
              <a:rPr lang="en-GB" sz="2000" dirty="0" smtClean="0"/>
              <a:t> Not available. We ‘created’ a simple new scale that measured the degree of decriminalization: the growth of cannabis, the sales of cannabis, and the possession of cannabis. (from 1 (all activities decriminalized) to 4</a:t>
            </a:r>
            <a:endParaRPr lang="en-GB" sz="2000" dirty="0"/>
          </a:p>
        </p:txBody>
      </p:sp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sv-SE" b="1" dirty="0" smtClean="0"/>
              <a:t>Multilevel approach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0801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472608"/>
          </a:xfrm>
        </p:spPr>
        <p:txBody>
          <a:bodyPr/>
          <a:lstStyle/>
          <a:p>
            <a:pPr marL="457200" lvl="1" indent="0">
              <a:buNone/>
            </a:pPr>
            <a:r>
              <a:rPr lang="en-GB" b="1" dirty="0" smtClean="0"/>
              <a:t>Country level:</a:t>
            </a:r>
          </a:p>
          <a:p>
            <a:pPr marL="914400" lvl="2" indent="0">
              <a:buNone/>
            </a:pPr>
            <a:r>
              <a:rPr lang="en-GB" dirty="0" smtClean="0"/>
              <a:t> </a:t>
            </a:r>
          </a:p>
          <a:p>
            <a:pPr lvl="2"/>
            <a:r>
              <a:rPr lang="en-GB" dirty="0" smtClean="0"/>
              <a:t>Prices</a:t>
            </a:r>
          </a:p>
          <a:p>
            <a:pPr lvl="3"/>
            <a:r>
              <a:rPr lang="en-GB" dirty="0" smtClean="0"/>
              <a:t>Purchasing power parity adjusted) on alcohol, tobacco obtained from Eurostat</a:t>
            </a:r>
          </a:p>
          <a:p>
            <a:pPr lvl="3"/>
            <a:endParaRPr lang="en-GB" dirty="0" smtClean="0"/>
          </a:p>
          <a:p>
            <a:pPr lvl="3"/>
            <a:r>
              <a:rPr lang="en-GB" dirty="0" smtClean="0"/>
              <a:t>Cannabis prices, from EMCDDA and then purchasing power parity adjusted (lowest price of the two series: cannabis resin, herbal cannabis)</a:t>
            </a:r>
          </a:p>
          <a:p>
            <a:pPr marL="457200" lvl="1" indent="0">
              <a:buNone/>
            </a:pPr>
            <a:endParaRPr lang="en-GB" b="1" dirty="0" smtClean="0"/>
          </a:p>
          <a:p>
            <a:pPr marL="457200" lvl="1" indent="0">
              <a:buNone/>
            </a:pPr>
            <a:r>
              <a:rPr lang="en-GB" b="1" dirty="0" smtClean="0"/>
              <a:t>Scales not available for all 35 ESPAD 2015-countries. In this study 24 countries included</a:t>
            </a:r>
          </a:p>
          <a:p>
            <a:pPr marL="914400" lvl="2" indent="0">
              <a:buNone/>
            </a:pP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sv-SE" b="1" dirty="0" smtClean="0"/>
              <a:t>Multilevel approach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1985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472608"/>
          </a:xfrm>
        </p:spPr>
        <p:txBody>
          <a:bodyPr/>
          <a:lstStyle/>
          <a:p>
            <a:pPr marL="457200" lvl="1" indent="0">
              <a:buNone/>
            </a:pPr>
            <a:r>
              <a:rPr lang="sv-SE" b="1" dirty="0" err="1" smtClean="0"/>
              <a:t>Individual</a:t>
            </a:r>
            <a:r>
              <a:rPr lang="sv-SE" b="1" dirty="0" smtClean="0"/>
              <a:t> </a:t>
            </a:r>
            <a:r>
              <a:rPr lang="sv-SE" b="1" dirty="0" err="1" smtClean="0"/>
              <a:t>level</a:t>
            </a:r>
            <a:r>
              <a:rPr lang="sv-SE" b="1" dirty="0" smtClean="0"/>
              <a:t>:</a:t>
            </a:r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endParaRPr lang="sv-SE" dirty="0" smtClean="0"/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endParaRPr lang="sv-SE" dirty="0" smtClean="0"/>
          </a:p>
          <a:p>
            <a:pPr marL="457200" lvl="1" indent="0">
              <a:buNone/>
            </a:pPr>
            <a:endParaRPr lang="sv-SE" dirty="0"/>
          </a:p>
          <a:p>
            <a:pPr marL="457200" lvl="1" indent="0">
              <a:buNone/>
            </a:pPr>
            <a:r>
              <a:rPr lang="sv-SE" b="1" dirty="0" smtClean="0"/>
              <a:t>Country </a:t>
            </a:r>
            <a:r>
              <a:rPr lang="sv-SE" b="1" dirty="0" err="1" smtClean="0"/>
              <a:t>level</a:t>
            </a:r>
            <a:r>
              <a:rPr lang="sv-SE" b="1" dirty="0" smtClean="0"/>
              <a:t>:</a:t>
            </a:r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sv-SE" b="1" dirty="0" smtClean="0"/>
              <a:t>Multilevel approach</a:t>
            </a:r>
            <a:endParaRPr lang="en-GB" b="1" dirty="0"/>
          </a:p>
        </p:txBody>
      </p:sp>
      <p:sp>
        <p:nvSpPr>
          <p:cNvPr id="2" name="Ellips 1"/>
          <p:cNvSpPr/>
          <p:nvPr/>
        </p:nvSpPr>
        <p:spPr>
          <a:xfrm>
            <a:off x="7092280" y="2780928"/>
            <a:ext cx="1656184" cy="159989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 smtClean="0"/>
              <a:t>Fq</a:t>
            </a:r>
            <a:r>
              <a:rPr lang="en-GB" dirty="0" smtClean="0"/>
              <a:t> of use of </a:t>
            </a:r>
            <a:r>
              <a:rPr lang="en-GB" dirty="0" err="1" smtClean="0"/>
              <a:t>alc</a:t>
            </a:r>
            <a:r>
              <a:rPr lang="en-GB" dirty="0" smtClean="0"/>
              <a:t>, cig, </a:t>
            </a:r>
            <a:r>
              <a:rPr lang="en-GB" dirty="0" err="1" smtClean="0"/>
              <a:t>cann</a:t>
            </a:r>
            <a:r>
              <a:rPr lang="en-GB" dirty="0" smtClean="0"/>
              <a:t> past 30 days</a:t>
            </a:r>
            <a:endParaRPr lang="en-GB" dirty="0"/>
          </a:p>
        </p:txBody>
      </p:sp>
      <p:sp>
        <p:nvSpPr>
          <p:cNvPr id="6" name="Ellips 5"/>
          <p:cNvSpPr/>
          <p:nvPr/>
        </p:nvSpPr>
        <p:spPr>
          <a:xfrm>
            <a:off x="3131840" y="1484784"/>
            <a:ext cx="1656184" cy="14401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Perceived availability for </a:t>
            </a:r>
            <a:r>
              <a:rPr lang="en-GB" dirty="0" err="1" smtClean="0"/>
              <a:t>alc</a:t>
            </a:r>
            <a:r>
              <a:rPr lang="en-GB" dirty="0" smtClean="0"/>
              <a:t>, cig </a:t>
            </a:r>
            <a:r>
              <a:rPr lang="en-GB" dirty="0" err="1" smtClean="0"/>
              <a:t>cann</a:t>
            </a:r>
            <a:endParaRPr lang="en-GB" dirty="0"/>
          </a:p>
        </p:txBody>
      </p:sp>
      <p:sp>
        <p:nvSpPr>
          <p:cNvPr id="7" name="Ellips 6"/>
          <p:cNvSpPr/>
          <p:nvPr/>
        </p:nvSpPr>
        <p:spPr>
          <a:xfrm>
            <a:off x="4572000" y="4941168"/>
            <a:ext cx="1656184" cy="14401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Prices on </a:t>
            </a:r>
            <a:r>
              <a:rPr lang="en-GB" dirty="0" err="1" smtClean="0"/>
              <a:t>alc</a:t>
            </a:r>
            <a:r>
              <a:rPr lang="en-GB" dirty="0" smtClean="0"/>
              <a:t>, cig </a:t>
            </a:r>
            <a:r>
              <a:rPr lang="en-GB" dirty="0" err="1" smtClean="0"/>
              <a:t>cann</a:t>
            </a:r>
            <a:endParaRPr lang="en-GB" dirty="0"/>
          </a:p>
        </p:txBody>
      </p:sp>
      <p:sp>
        <p:nvSpPr>
          <p:cNvPr id="8" name="Ellips 7"/>
          <p:cNvSpPr/>
          <p:nvPr/>
        </p:nvSpPr>
        <p:spPr>
          <a:xfrm>
            <a:off x="1835696" y="4941168"/>
            <a:ext cx="1656184" cy="14401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Strictness of </a:t>
            </a:r>
            <a:r>
              <a:rPr lang="en-GB" dirty="0" err="1" smtClean="0"/>
              <a:t>alc</a:t>
            </a:r>
            <a:r>
              <a:rPr lang="en-GB" dirty="0" smtClean="0"/>
              <a:t>, cig </a:t>
            </a:r>
            <a:r>
              <a:rPr lang="en-GB" dirty="0" err="1" smtClean="0"/>
              <a:t>cann</a:t>
            </a:r>
            <a:r>
              <a:rPr lang="en-GB" dirty="0" smtClean="0"/>
              <a:t> policy</a:t>
            </a:r>
            <a:endParaRPr lang="en-GB" dirty="0"/>
          </a:p>
        </p:txBody>
      </p:sp>
      <p:cxnSp>
        <p:nvCxnSpPr>
          <p:cNvPr id="10" name="Rak pil 9"/>
          <p:cNvCxnSpPr/>
          <p:nvPr/>
        </p:nvCxnSpPr>
        <p:spPr>
          <a:xfrm flipV="1">
            <a:off x="6228184" y="4221088"/>
            <a:ext cx="1008112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Rak pil 13"/>
          <p:cNvCxnSpPr/>
          <p:nvPr/>
        </p:nvCxnSpPr>
        <p:spPr>
          <a:xfrm flipV="1">
            <a:off x="3507172" y="4005064"/>
            <a:ext cx="2721012" cy="7515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Rak pil 18"/>
          <p:cNvCxnSpPr/>
          <p:nvPr/>
        </p:nvCxnSpPr>
        <p:spPr>
          <a:xfrm>
            <a:off x="5084440" y="2717304"/>
            <a:ext cx="1656184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253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/>
          <a:lstStyle/>
          <a:p>
            <a:r>
              <a:rPr lang="sv-SE" sz="2800" b="1" dirty="0" err="1" smtClean="0"/>
              <a:t>Results</a:t>
            </a:r>
            <a:r>
              <a:rPr lang="sv-SE" sz="2800" b="1" dirty="0" smtClean="0"/>
              <a:t>, country </a:t>
            </a:r>
            <a:r>
              <a:rPr lang="sv-SE" sz="2800" b="1" dirty="0" err="1" smtClean="0"/>
              <a:t>level</a:t>
            </a:r>
            <a:r>
              <a:rPr lang="sv-SE" sz="2800" b="1" dirty="0" smtClean="0"/>
              <a:t>: the relationship </a:t>
            </a:r>
            <a:r>
              <a:rPr lang="sv-SE" sz="2800" b="1" dirty="0" err="1" smtClean="0"/>
              <a:t>between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tobacco</a:t>
            </a:r>
            <a:r>
              <a:rPr lang="sv-SE" sz="2800" b="1" dirty="0" smtClean="0"/>
              <a:t> policy </a:t>
            </a:r>
            <a:r>
              <a:rPr lang="sv-SE" sz="2800" b="1" dirty="0" err="1" smtClean="0"/>
              <a:t>scale</a:t>
            </a:r>
            <a:r>
              <a:rPr lang="sv-SE" sz="2800" b="1" dirty="0" smtClean="0"/>
              <a:t>,  cig </a:t>
            </a:r>
            <a:r>
              <a:rPr lang="sv-SE" sz="2800" b="1" dirty="0" err="1" smtClean="0"/>
              <a:t>prices</a:t>
            </a:r>
            <a:r>
              <a:rPr lang="sv-SE" sz="2800" b="1" dirty="0" smtClean="0"/>
              <a:t> and </a:t>
            </a:r>
            <a:r>
              <a:rPr lang="sv-SE" sz="2800" b="1" dirty="0" err="1" smtClean="0"/>
              <a:t>frequency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of</a:t>
            </a:r>
            <a:r>
              <a:rPr lang="sv-SE" sz="2800" b="1" dirty="0" smtClean="0"/>
              <a:t> smoking</a:t>
            </a:r>
            <a:endParaRPr lang="en-GB" sz="2800" b="1" dirty="0"/>
          </a:p>
        </p:txBody>
      </p:sp>
      <p:pic>
        <p:nvPicPr>
          <p:cNvPr id="4" name="Picture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4032448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04864"/>
            <a:ext cx="4392488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920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/>
          <a:lstStyle/>
          <a:p>
            <a:r>
              <a:rPr lang="sv-SE" sz="2800" b="1" dirty="0" err="1" smtClean="0"/>
              <a:t>Results</a:t>
            </a:r>
            <a:r>
              <a:rPr lang="sv-SE" sz="2800" b="1" dirty="0" smtClean="0"/>
              <a:t>, country </a:t>
            </a:r>
            <a:r>
              <a:rPr lang="sv-SE" sz="2800" b="1" dirty="0" err="1" smtClean="0"/>
              <a:t>level</a:t>
            </a:r>
            <a:r>
              <a:rPr lang="sv-SE" sz="2800" b="1" dirty="0" smtClean="0"/>
              <a:t>: the relationship </a:t>
            </a:r>
            <a:r>
              <a:rPr lang="sv-SE" sz="2800" b="1" dirty="0" err="1" smtClean="0"/>
              <a:t>between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alcohol</a:t>
            </a:r>
            <a:r>
              <a:rPr lang="sv-SE" sz="2800" b="1" dirty="0" smtClean="0"/>
              <a:t> policy </a:t>
            </a:r>
            <a:r>
              <a:rPr lang="sv-SE" sz="2800" b="1" dirty="0" err="1" smtClean="0"/>
              <a:t>scale</a:t>
            </a:r>
            <a:r>
              <a:rPr lang="sv-SE" sz="2800" b="1" dirty="0" smtClean="0"/>
              <a:t>, </a:t>
            </a:r>
            <a:r>
              <a:rPr lang="sv-SE" sz="2800" b="1" dirty="0" err="1" smtClean="0"/>
              <a:t>alc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prices</a:t>
            </a:r>
            <a:r>
              <a:rPr lang="sv-SE" sz="2800" b="1" dirty="0" smtClean="0"/>
              <a:t> and </a:t>
            </a:r>
            <a:r>
              <a:rPr lang="sv-SE" sz="2800" b="1" dirty="0" err="1" smtClean="0"/>
              <a:t>frequency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of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alcohol</a:t>
            </a:r>
            <a:r>
              <a:rPr lang="sv-SE" sz="2800" b="1" dirty="0" smtClean="0"/>
              <a:t> </a:t>
            </a:r>
            <a:r>
              <a:rPr lang="sv-SE" sz="2800" b="1" dirty="0" err="1" smtClean="0"/>
              <a:t>use</a:t>
            </a:r>
            <a:endParaRPr lang="en-GB" sz="2800" b="1" dirty="0"/>
          </a:p>
        </p:txBody>
      </p:sp>
      <p:pic>
        <p:nvPicPr>
          <p:cNvPr id="7" name="Picture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4104456" cy="3747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905" y="1916831"/>
            <a:ext cx="4431575" cy="3747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968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833</Words>
  <Application>Microsoft Office PowerPoint</Application>
  <PresentationFormat>Bildspel på skärmen (4:3)</PresentationFormat>
  <Paragraphs>166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14" baseType="lpstr">
      <vt:lpstr>Tema1</vt:lpstr>
      <vt:lpstr>Swedish Council  for Information  on Alcohol and Other Drugs</vt:lpstr>
      <vt:lpstr>The study</vt:lpstr>
      <vt:lpstr>Rationale</vt:lpstr>
      <vt:lpstr>Multilevel approach</vt:lpstr>
      <vt:lpstr>Multilevel approach</vt:lpstr>
      <vt:lpstr>Multilevel approach</vt:lpstr>
      <vt:lpstr>Multilevel approach</vt:lpstr>
      <vt:lpstr>Results, country level: the relationship between tobacco policy scale,  cig prices and frequency of smoking</vt:lpstr>
      <vt:lpstr>Results, country level: the relationship between alcohol policy scale, alc prices and frequency of alcohol use</vt:lpstr>
      <vt:lpstr>Results, country level: the relationship between degree of decriminalisation (crude scale), prices and frequency of cannabis use</vt:lpstr>
      <vt:lpstr> Results, estimates from multilevel models (Poisson regression) </vt:lpstr>
      <vt:lpstr>Thus</vt:lpstr>
      <vt:lpstr>Strengths and limitations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CAN Presentations mall</dc:subject>
  <dc:creator/>
  <dc:description>2008-01-02</dc:description>
  <cp:lastModifiedBy/>
  <cp:revision>1</cp:revision>
  <dcterms:created xsi:type="dcterms:W3CDTF">2008-07-02T13:26:31Z</dcterms:created>
  <dcterms:modified xsi:type="dcterms:W3CDTF">2017-10-24T11:51:17Z</dcterms:modified>
</cp:coreProperties>
</file>