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drawings/drawing1.xml" ContentType="application/vnd.openxmlformats-officedocument.drawingml.chartshapes+xml"/>
  <Override PartName="/ppt/charts/chart3.xml" ContentType="application/vnd.openxmlformats-officedocument.drawingml.chart+xml"/>
  <Override PartName="/ppt/theme/themeOverride3.xml" ContentType="application/vnd.openxmlformats-officedocument.themeOverr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4.xml" ContentType="application/vnd.openxmlformats-officedocument.drawingml.chart+xml"/>
  <Override PartName="/ppt/theme/themeOverride4.xml" ContentType="application/vnd.openxmlformats-officedocument.themeOverr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  <p:sldMasterId id="2147483674" r:id="rId2"/>
    <p:sldMasterId id="2147483686" r:id="rId3"/>
    <p:sldMasterId id="2147483698" r:id="rId4"/>
  </p:sldMasterIdLst>
  <p:notesMasterIdLst>
    <p:notesMasterId r:id="rId34"/>
  </p:notesMasterIdLst>
  <p:sldIdLst>
    <p:sldId id="429" r:id="rId5"/>
    <p:sldId id="436" r:id="rId6"/>
    <p:sldId id="437" r:id="rId7"/>
    <p:sldId id="476" r:id="rId8"/>
    <p:sldId id="494" r:id="rId9"/>
    <p:sldId id="477" r:id="rId10"/>
    <p:sldId id="478" r:id="rId11"/>
    <p:sldId id="479" r:id="rId12"/>
    <p:sldId id="480" r:id="rId13"/>
    <p:sldId id="481" r:id="rId14"/>
    <p:sldId id="482" r:id="rId15"/>
    <p:sldId id="485" r:id="rId16"/>
    <p:sldId id="499" r:id="rId17"/>
    <p:sldId id="506" r:id="rId18"/>
    <p:sldId id="511" r:id="rId19"/>
    <p:sldId id="513" r:id="rId20"/>
    <p:sldId id="516" r:id="rId21"/>
    <p:sldId id="517" r:id="rId22"/>
    <p:sldId id="518" r:id="rId23"/>
    <p:sldId id="527" r:id="rId24"/>
    <p:sldId id="543" r:id="rId25"/>
    <p:sldId id="557" r:id="rId26"/>
    <p:sldId id="490" r:id="rId27"/>
    <p:sldId id="465" r:id="rId28"/>
    <p:sldId id="466" r:id="rId29"/>
    <p:sldId id="468" r:id="rId30"/>
    <p:sldId id="472" r:id="rId31"/>
    <p:sldId id="473" r:id="rId32"/>
    <p:sldId id="493" r:id="rId33"/>
  </p:sldIdLst>
  <p:sldSz cx="9144000" cy="6858000" type="screen4x3"/>
  <p:notesSz cx="7004050" cy="9290050"/>
  <p:defaultTextStyle>
    <a:defPPr>
      <a:defRPr lang="en-US"/>
    </a:defPPr>
    <a:lvl1pPr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Arial" charset="0"/>
        <a:cs typeface="Arial" charset="0"/>
      </a:defRPr>
    </a:lvl1pPr>
    <a:lvl2pPr marL="457200"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Arial" charset="0"/>
        <a:cs typeface="Arial" charset="0"/>
      </a:defRPr>
    </a:lvl2pPr>
    <a:lvl3pPr marL="914400"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Arial" charset="0"/>
        <a:cs typeface="Arial" charset="0"/>
      </a:defRPr>
    </a:lvl3pPr>
    <a:lvl4pPr marL="1371600"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Arial" charset="0"/>
        <a:cs typeface="Arial" charset="0"/>
      </a:defRPr>
    </a:lvl4pPr>
    <a:lvl5pPr marL="1828800"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Arial" charset="0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charset="0"/>
        <a:ea typeface="Arial" charset="0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charset="0"/>
        <a:ea typeface="Arial" charset="0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charset="0"/>
        <a:ea typeface="Arial" charset="0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charset="0"/>
        <a:ea typeface="Arial" charset="0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6">
          <p15:clr>
            <a:srgbClr val="A4A3A4"/>
          </p15:clr>
        </p15:guide>
        <p15:guide id="2" pos="2206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E251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590" autoAdjust="0"/>
    <p:restoredTop sz="94699" autoAdjust="0"/>
  </p:normalViewPr>
  <p:slideViewPr>
    <p:cSldViewPr>
      <p:cViewPr varScale="1">
        <p:scale>
          <a:sx n="87" d="100"/>
          <a:sy n="87" d="100"/>
        </p:scale>
        <p:origin x="1819" y="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200" d="100"/>
        <a:sy n="200" d="100"/>
      </p:scale>
      <p:origin x="0" y="18712"/>
    </p:cViewPr>
  </p:sorterViewPr>
  <p:notesViewPr>
    <p:cSldViewPr>
      <p:cViewPr>
        <p:scale>
          <a:sx n="90" d="100"/>
          <a:sy n="90" d="100"/>
        </p:scale>
        <p:origin x="-1290" y="72"/>
      </p:cViewPr>
      <p:guideLst>
        <p:guide orient="horz" pos="2926"/>
        <p:guide pos="2206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oleObject" Target="../embeddings/oleObject1.bin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1.xml"/><Relationship Id="rId2" Type="http://schemas.openxmlformats.org/officeDocument/2006/relationships/oleObject" Target="../embeddings/oleObject2.bin"/><Relationship Id="rId1" Type="http://schemas.openxmlformats.org/officeDocument/2006/relationships/themeOverride" Target="../theme/themeOverride2.xm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.xlsx"/><Relationship Id="rId1" Type="http://schemas.openxmlformats.org/officeDocument/2006/relationships/themeOverride" Target="../theme/themeOverride3.xm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.xlsx"/><Relationship Id="rId1" Type="http://schemas.openxmlformats.org/officeDocument/2006/relationships/themeOverride" Target="../theme/themeOverrid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 sz="2400"/>
            </a:pPr>
            <a:r>
              <a:rPr lang="he-IL" sz="2400" b="1" i="0" baseline="0">
                <a:effectLst/>
                <a:latin typeface="David" pitchFamily="34" charset="-79"/>
                <a:cs typeface="David" pitchFamily="34" charset="-79"/>
              </a:rPr>
              <a:t>אחוז התלמידים היהודים  בכיתה י' שהשתמשו </a:t>
            </a:r>
            <a:r>
              <a:rPr lang="he-IL" sz="2400" b="1" i="0" baseline="0">
                <a:solidFill>
                  <a:srgbClr val="FF0000"/>
                </a:solidFill>
                <a:effectLst/>
                <a:latin typeface="David" pitchFamily="34" charset="-79"/>
                <a:cs typeface="David" pitchFamily="34" charset="-79"/>
              </a:rPr>
              <a:t>במריחואנה או חשיש ("גראס")</a:t>
            </a:r>
            <a:r>
              <a:rPr lang="he-IL" sz="2400" b="1" i="0" baseline="0">
                <a:effectLst/>
                <a:latin typeface="David" pitchFamily="34" charset="-79"/>
                <a:cs typeface="David" pitchFamily="34" charset="-79"/>
              </a:rPr>
              <a:t> לפחות פעם אחת ב-12 החודשים האחרונים</a:t>
            </a:r>
            <a:endParaRPr lang="he-IL" sz="2400">
              <a:effectLst/>
              <a:latin typeface="David" pitchFamily="34" charset="-79"/>
              <a:cs typeface="David" pitchFamily="34" charset="-79"/>
            </a:endParaRPr>
          </a:p>
        </c:rich>
      </c:tx>
      <c:layout>
        <c:manualLayout>
          <c:xMode val="edge"/>
          <c:yMode val="edge"/>
          <c:x val="0.122288905231626"/>
          <c:y val="4.42554799551328E-2"/>
        </c:manualLayout>
      </c:layout>
      <c:overlay val="1"/>
    </c:title>
    <c:autoTitleDeleted val="0"/>
    <c:plotArea>
      <c:layout>
        <c:manualLayout>
          <c:layoutTarget val="inner"/>
          <c:xMode val="edge"/>
          <c:yMode val="edge"/>
          <c:x val="0.15047858737698899"/>
          <c:y val="0.27095427282206302"/>
          <c:w val="0.74477100464589896"/>
          <c:h val="0.605859843708075"/>
        </c:manualLayout>
      </c:layout>
      <c:lineChart>
        <c:grouping val="standard"/>
        <c:varyColors val="0"/>
        <c:ser>
          <c:idx val="0"/>
          <c:order val="0"/>
          <c:tx>
            <c:strRef>
              <c:f>'HBSC- אפידמיולוגי'!$AO$114</c:f>
              <c:strCache>
                <c:ptCount val="1"/>
                <c:pt idx="0">
                  <c:v>סה"כ</c:v>
                </c:pt>
              </c:strCache>
            </c:strRef>
          </c:tx>
          <c:spPr>
            <a:ln w="63500"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000"/>
                </a:pPr>
                <a:endParaRPr lang="pt-PT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'HBSC- אפידמיולוגי'!$AP$111:$AS$111</c:f>
              <c:strCache>
                <c:ptCount val="4"/>
                <c:pt idx="0">
                  <c:v>HBSC 2011</c:v>
                </c:pt>
                <c:pt idx="1">
                  <c:v>HBSC 2006</c:v>
                </c:pt>
                <c:pt idx="2">
                  <c:v>HBSC 2002</c:v>
                </c:pt>
                <c:pt idx="3">
                  <c:v>HBSC 1998</c:v>
                </c:pt>
              </c:strCache>
            </c:strRef>
          </c:cat>
          <c:val>
            <c:numRef>
              <c:f>'HBSC- אפידמיולוגי'!$AP$114:$AS$114</c:f>
              <c:numCache>
                <c:formatCode>0.0</c:formatCode>
                <c:ptCount val="4"/>
                <c:pt idx="0">
                  <c:v>4.8</c:v>
                </c:pt>
                <c:pt idx="1">
                  <c:v>4.8</c:v>
                </c:pt>
                <c:pt idx="2">
                  <c:v>7.4</c:v>
                </c:pt>
                <c:pt idx="3">
                  <c:v>8.5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D5E3-462D-A3EC-10462E80906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521673456"/>
        <c:axId val="441604896"/>
      </c:lineChart>
      <c:catAx>
        <c:axId val="521673456"/>
        <c:scaling>
          <c:orientation val="maxMin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800" b="1"/>
            </a:pPr>
            <a:endParaRPr lang="pt-PT"/>
          </a:p>
        </c:txPr>
        <c:crossAx val="441604896"/>
        <c:crosses val="autoZero"/>
        <c:auto val="1"/>
        <c:lblAlgn val="ctr"/>
        <c:lblOffset val="100"/>
        <c:noMultiLvlLbl val="0"/>
      </c:catAx>
      <c:valAx>
        <c:axId val="441604896"/>
        <c:scaling>
          <c:orientation val="minMax"/>
          <c:max val="20"/>
        </c:scaling>
        <c:delete val="0"/>
        <c:axPos val="r"/>
        <c:majorGridlines/>
        <c:numFmt formatCode="0.0" sourceLinked="1"/>
        <c:majorTickMark val="out"/>
        <c:minorTickMark val="none"/>
        <c:tickLblPos val="nextTo"/>
        <c:txPr>
          <a:bodyPr/>
          <a:lstStyle/>
          <a:p>
            <a:pPr>
              <a:defRPr sz="1800" b="1"/>
            </a:pPr>
            <a:endParaRPr lang="pt-PT"/>
          </a:p>
        </c:txPr>
        <c:crossAx val="521673456"/>
        <c:crosses val="autoZero"/>
        <c:crossBetween val="between"/>
        <c:majorUnit val="10"/>
      </c:valAx>
    </c:plotArea>
    <c:plotVisOnly val="1"/>
    <c:dispBlanksAs val="gap"/>
    <c:showDLblsOverMax val="0"/>
  </c:chart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7.8740011055103504E-2"/>
          <c:y val="0.21214202391367701"/>
          <c:w val="0.90620364387691998"/>
          <c:h val="0.6614202391367759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'[דוח משרד הספורט xlsx (3).xlsx]עזבו כי הורים לא לשלם'!$B$14</c:f>
              <c:strCache>
                <c:ptCount val="1"/>
                <c:pt idx="0">
                  <c:v>בנים</c:v>
                </c:pt>
              </c:strCache>
            </c:strRef>
          </c:tx>
          <c:spPr>
            <a:solidFill>
              <a:srgbClr val="0070C0"/>
            </a:solidFill>
          </c:spPr>
          <c:invertIfNegative val="0"/>
          <c:dLbls>
            <c:dLbl>
              <c:idx val="0"/>
              <c:layout>
                <c:manualLayout>
                  <c:x val="-8.7010611851543497E-3"/>
                  <c:y val="7.523735458993549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A2EE-49F2-8007-023EEB05D27C}"/>
                </c:ext>
              </c:extLst>
            </c:dLbl>
            <c:dLbl>
              <c:idx val="1"/>
              <c:layout>
                <c:manualLayout>
                  <c:x val="-1.3351001500333999E-2"/>
                  <c:y val="1.697838696088909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A2EE-49F2-8007-023EEB05D27C}"/>
                </c:ext>
              </c:extLst>
            </c:dLbl>
            <c:dLbl>
              <c:idx val="2"/>
              <c:layout>
                <c:manualLayout>
                  <c:x val="-4.8375348430283399E-3"/>
                  <c:y val="1.04556722076407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A2EE-49F2-8007-023EEB05D27C}"/>
                </c:ext>
              </c:extLst>
            </c:dLbl>
            <c:dLbl>
              <c:idx val="3"/>
              <c:layout>
                <c:manualLayout>
                  <c:x val="-2.3836090256159799E-3"/>
                  <c:y val="2.850940507436569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A2EE-49F2-8007-023EEB05D27C}"/>
                </c:ext>
              </c:extLst>
            </c:dLbl>
            <c:dLbl>
              <c:idx val="4"/>
              <c:layout>
                <c:manualLayout>
                  <c:x val="2.9961414767521199E-3"/>
                  <c:y val="2.22081411421206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A2EE-49F2-8007-023EEB05D27C}"/>
                </c:ext>
              </c:extLst>
            </c:dLbl>
            <c:dLbl>
              <c:idx val="5"/>
              <c:layout>
                <c:manualLayout>
                  <c:x val="-1.5354221195229599E-2"/>
                  <c:y val="1.82304526748971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A2EE-49F2-8007-023EEB05D27C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'[דוח משרד הספורט xlsx (3).xlsx]עזבו כי הורים לא לשלם'!$A$15:$A$21</c:f>
              <c:numCache>
                <c:formatCode>0</c:formatCode>
                <c:ptCount val="7"/>
                <c:pt idx="0">
                  <c:v>1994</c:v>
                </c:pt>
                <c:pt idx="1">
                  <c:v>1998</c:v>
                </c:pt>
                <c:pt idx="2">
                  <c:v>2002</c:v>
                </c:pt>
                <c:pt idx="3">
                  <c:v>2006</c:v>
                </c:pt>
                <c:pt idx="4">
                  <c:v>2009</c:v>
                </c:pt>
                <c:pt idx="5">
                  <c:v>2011</c:v>
                </c:pt>
                <c:pt idx="6">
                  <c:v>2014</c:v>
                </c:pt>
              </c:numCache>
            </c:numRef>
          </c:cat>
          <c:val>
            <c:numRef>
              <c:f>'[דוח משרד הספורט xlsx (3).xlsx]עזבו כי הורים לא לשלם'!$B$15:$B$21</c:f>
              <c:numCache>
                <c:formatCode>0.0</c:formatCode>
                <c:ptCount val="7"/>
                <c:pt idx="0">
                  <c:v>8.5</c:v>
                </c:pt>
                <c:pt idx="1">
                  <c:v>14.7</c:v>
                </c:pt>
                <c:pt idx="2">
                  <c:v>16.8</c:v>
                </c:pt>
                <c:pt idx="3">
                  <c:v>18.899999999999999</c:v>
                </c:pt>
                <c:pt idx="4">
                  <c:v>27.3</c:v>
                </c:pt>
                <c:pt idx="5">
                  <c:v>16.7</c:v>
                </c:pt>
                <c:pt idx="6">
                  <c:v>14.8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A2EE-49F2-8007-023EEB05D27C}"/>
            </c:ext>
          </c:extLst>
        </c:ser>
        <c:ser>
          <c:idx val="1"/>
          <c:order val="1"/>
          <c:tx>
            <c:strRef>
              <c:f>'[דוח משרד הספורט xlsx (3).xlsx]עזבו כי הורים לא לשלם'!$C$14</c:f>
              <c:strCache>
                <c:ptCount val="1"/>
                <c:pt idx="0">
                  <c:v>בנות </c:v>
                </c:pt>
              </c:strCache>
            </c:strRef>
          </c:tx>
          <c:spPr>
            <a:solidFill>
              <a:srgbClr val="FF0000"/>
            </a:solidFill>
            <a:ln>
              <a:solidFill>
                <a:schemeClr val="tx1"/>
              </a:solidFill>
            </a:ln>
          </c:spPr>
          <c:invertIfNegative val="0"/>
          <c:dPt>
            <c:idx val="0"/>
            <c:invertIfNegative val="0"/>
            <c:bubble3D val="0"/>
            <c:spPr>
              <a:solidFill>
                <a:srgbClr val="FF0000"/>
              </a:solidFill>
              <a:ln>
                <a:solidFill>
                  <a:sysClr val="windowText" lastClr="000000"/>
                </a:solidFill>
              </a:ln>
            </c:spPr>
            <c:extLst>
              <c:ext xmlns:c16="http://schemas.microsoft.com/office/drawing/2014/chart" uri="{C3380CC4-5D6E-409C-BE32-E72D297353CC}">
                <c16:uniqueId val="{00000008-A2EE-49F2-8007-023EEB05D27C}"/>
              </c:ext>
            </c:extLst>
          </c:dPt>
          <c:dLbls>
            <c:dLbl>
              <c:idx val="0"/>
              <c:layout>
                <c:manualLayout>
                  <c:x val="6.3757146635740405E-4"/>
                  <c:y val="4.5949985418490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A2EE-49F2-8007-023EEB05D27C}"/>
                </c:ext>
              </c:extLst>
            </c:dLbl>
            <c:dLbl>
              <c:idx val="1"/>
              <c:layout>
                <c:manualLayout>
                  <c:x val="-1.1935949866731801E-3"/>
                  <c:y val="1.424978127734030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A2EE-49F2-8007-023EEB05D27C}"/>
                </c:ext>
              </c:extLst>
            </c:dLbl>
            <c:dLbl>
              <c:idx val="2"/>
              <c:layout>
                <c:manualLayout>
                  <c:x val="9.1004903456835503E-4"/>
                  <c:y val="1.20454214056577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A2EE-49F2-8007-023EEB05D27C}"/>
                </c:ext>
              </c:extLst>
            </c:dLbl>
            <c:dLbl>
              <c:idx val="3"/>
              <c:layout>
                <c:manualLayout>
                  <c:x val="1.42896091476938E-3"/>
                  <c:y val="2.56211723534559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A2EE-49F2-8007-023EEB05D27C}"/>
                </c:ext>
              </c:extLst>
            </c:dLbl>
            <c:dLbl>
              <c:idx val="4"/>
              <c:layout>
                <c:manualLayout>
                  <c:x val="9.2721372276309902E-3"/>
                  <c:y val="2.096675415573049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A2EE-49F2-8007-023EEB05D27C}"/>
                </c:ext>
              </c:extLst>
            </c:dLbl>
            <c:dLbl>
              <c:idx val="5"/>
              <c:layout>
                <c:manualLayout>
                  <c:x val="7.4177097821048E-3"/>
                  <c:y val="6.055071518427060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A2EE-49F2-8007-023EEB05D27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050"/>
                </a:pPr>
                <a:endParaRPr lang="pt-PT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'[דוח משרד הספורט xlsx (3).xlsx]עזבו כי הורים לא לשלם'!$A$15:$A$21</c:f>
              <c:numCache>
                <c:formatCode>0</c:formatCode>
                <c:ptCount val="7"/>
                <c:pt idx="0">
                  <c:v>1994</c:v>
                </c:pt>
                <c:pt idx="1">
                  <c:v>1998</c:v>
                </c:pt>
                <c:pt idx="2">
                  <c:v>2002</c:v>
                </c:pt>
                <c:pt idx="3">
                  <c:v>2006</c:v>
                </c:pt>
                <c:pt idx="4">
                  <c:v>2009</c:v>
                </c:pt>
                <c:pt idx="5">
                  <c:v>2011</c:v>
                </c:pt>
                <c:pt idx="6">
                  <c:v>2014</c:v>
                </c:pt>
              </c:numCache>
            </c:numRef>
          </c:cat>
          <c:val>
            <c:numRef>
              <c:f>'[דוח משרד הספורט xlsx (3).xlsx]עזבו כי הורים לא לשלם'!$C$15:$C$21</c:f>
              <c:numCache>
                <c:formatCode>0.0</c:formatCode>
                <c:ptCount val="7"/>
                <c:pt idx="0">
                  <c:v>3.9</c:v>
                </c:pt>
                <c:pt idx="1">
                  <c:v>5</c:v>
                </c:pt>
                <c:pt idx="2">
                  <c:v>8.2000000000000011</c:v>
                </c:pt>
                <c:pt idx="3">
                  <c:v>9.4</c:v>
                </c:pt>
                <c:pt idx="4">
                  <c:v>14.1</c:v>
                </c:pt>
                <c:pt idx="5">
                  <c:v>7.5</c:v>
                </c:pt>
                <c:pt idx="6">
                  <c:v>6.7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A2EE-49F2-8007-023EEB05D27C}"/>
            </c:ext>
          </c:extLst>
        </c:ser>
        <c:ser>
          <c:idx val="2"/>
          <c:order val="2"/>
          <c:tx>
            <c:strRef>
              <c:f>'[דוח משרד הספורט xlsx (3).xlsx]עזבו כי הורים לא לשלם'!$D$14</c:f>
              <c:strCache>
                <c:ptCount val="1"/>
                <c:pt idx="0">
                  <c:v>סה"כ </c:v>
                </c:pt>
              </c:strCache>
            </c:strRef>
          </c:tx>
          <c:spPr>
            <a:solidFill>
              <a:srgbClr val="92D050"/>
            </a:solidFill>
            <a:ln>
              <a:solidFill>
                <a:sysClr val="windowText" lastClr="000000"/>
              </a:solidFill>
            </a:ln>
          </c:spPr>
          <c:invertIfNegative val="0"/>
          <c:dLbls>
            <c:dLbl>
              <c:idx val="0"/>
              <c:layout>
                <c:manualLayout>
                  <c:x val="1.4204968564975899E-3"/>
                  <c:y val="1.96252551764363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F-A2EE-49F2-8007-023EEB05D27C}"/>
                </c:ext>
              </c:extLst>
            </c:dLbl>
            <c:dLbl>
              <c:idx val="1"/>
              <c:layout>
                <c:manualLayout>
                  <c:x val="1.02284888807504E-3"/>
                  <c:y val="2.21347331583552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0-A2EE-49F2-8007-023EEB05D27C}"/>
                </c:ext>
              </c:extLst>
            </c:dLbl>
            <c:dLbl>
              <c:idx val="2"/>
              <c:layout>
                <c:manualLayout>
                  <c:x val="2.8670369692160602E-3"/>
                  <c:y val="1.761264216972880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1-A2EE-49F2-8007-023EEB05D27C}"/>
                </c:ext>
              </c:extLst>
            </c:dLbl>
            <c:dLbl>
              <c:idx val="3"/>
              <c:layout>
                <c:manualLayout>
                  <c:x val="-3.7404626747238002E-4"/>
                  <c:y val="2.5956182560513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2-A2EE-49F2-8007-023EEB05D27C}"/>
                </c:ext>
              </c:extLst>
            </c:dLbl>
            <c:dLbl>
              <c:idx val="4"/>
              <c:layout>
                <c:manualLayout>
                  <c:x val="-1.4461759734831501E-2"/>
                  <c:y val="1.86170247237614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3-A2EE-49F2-8007-023EEB05D27C}"/>
                </c:ext>
              </c:extLst>
            </c:dLbl>
            <c:dLbl>
              <c:idx val="5"/>
              <c:layout>
                <c:manualLayout>
                  <c:x val="-1.0560161203771699E-2"/>
                  <c:y val="1.736819934545219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4-A2EE-49F2-8007-023EEB05D27C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'[דוח משרד הספורט xlsx (3).xlsx]עזבו כי הורים לא לשלם'!$A$15:$A$21</c:f>
              <c:numCache>
                <c:formatCode>0</c:formatCode>
                <c:ptCount val="7"/>
                <c:pt idx="0">
                  <c:v>1994</c:v>
                </c:pt>
                <c:pt idx="1">
                  <c:v>1998</c:v>
                </c:pt>
                <c:pt idx="2">
                  <c:v>2002</c:v>
                </c:pt>
                <c:pt idx="3">
                  <c:v>2006</c:v>
                </c:pt>
                <c:pt idx="4">
                  <c:v>2009</c:v>
                </c:pt>
                <c:pt idx="5">
                  <c:v>2011</c:v>
                </c:pt>
                <c:pt idx="6">
                  <c:v>2014</c:v>
                </c:pt>
              </c:numCache>
            </c:numRef>
          </c:cat>
          <c:val>
            <c:numRef>
              <c:f>'[דוח משרד הספורט xlsx (3).xlsx]עזבו כי הורים לא לשלם'!$D$15:$D$21</c:f>
              <c:numCache>
                <c:formatCode>0.0</c:formatCode>
                <c:ptCount val="7"/>
                <c:pt idx="0">
                  <c:v>6.2</c:v>
                </c:pt>
                <c:pt idx="1">
                  <c:v>9.8000000000000007</c:v>
                </c:pt>
                <c:pt idx="2">
                  <c:v>12.2</c:v>
                </c:pt>
                <c:pt idx="3">
                  <c:v>13.7</c:v>
                </c:pt>
                <c:pt idx="4">
                  <c:v>20.6</c:v>
                </c:pt>
                <c:pt idx="5">
                  <c:v>12.4</c:v>
                </c:pt>
                <c:pt idx="6">
                  <c:v>10.7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5-A2EE-49F2-8007-023EEB05D27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571215760"/>
        <c:axId val="570471328"/>
      </c:barChart>
      <c:catAx>
        <c:axId val="571215760"/>
        <c:scaling>
          <c:orientation val="minMax"/>
        </c:scaling>
        <c:delete val="0"/>
        <c:axPos val="b"/>
        <c:numFmt formatCode="0" sourceLinked="1"/>
        <c:majorTickMark val="out"/>
        <c:minorTickMark val="none"/>
        <c:tickLblPos val="nextTo"/>
        <c:crossAx val="570471328"/>
        <c:crosses val="autoZero"/>
        <c:auto val="1"/>
        <c:lblAlgn val="ctr"/>
        <c:lblOffset val="100"/>
        <c:noMultiLvlLbl val="0"/>
      </c:catAx>
      <c:valAx>
        <c:axId val="570471328"/>
        <c:scaling>
          <c:orientation val="minMax"/>
          <c:max val="30"/>
          <c:min val="0"/>
        </c:scaling>
        <c:delete val="0"/>
        <c:axPos val="l"/>
        <c:majorGridlines/>
        <c:numFmt formatCode="0" sourceLinked="0"/>
        <c:majorTickMark val="out"/>
        <c:minorTickMark val="none"/>
        <c:tickLblPos val="nextTo"/>
        <c:crossAx val="571215760"/>
        <c:crosses val="autoZero"/>
        <c:crossBetween val="between"/>
        <c:majorUnit val="10"/>
      </c:valAx>
    </c:plotArea>
    <c:plotVisOnly val="1"/>
    <c:dispBlanksAs val="gap"/>
    <c:showDLblsOverMax val="0"/>
  </c:chart>
  <c:txPr>
    <a:bodyPr/>
    <a:lstStyle/>
    <a:p>
      <a:pPr>
        <a:defRPr>
          <a:latin typeface="David" panose="020E0502060401010101" pitchFamily="34" charset="-79"/>
          <a:cs typeface="David" panose="020E0502060401010101" pitchFamily="34" charset="-79"/>
        </a:defRPr>
      </a:pPr>
      <a:endParaRPr lang="pt-PT"/>
    </a:p>
  </c:txPr>
  <c:externalData r:id="rId2">
    <c:autoUpdate val="0"/>
  </c:externalData>
  <c:userShapes r:id="rId3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8.8429927363730704E-2"/>
          <c:y val="0.14923337707786499"/>
          <c:w val="0.90620364387691998"/>
          <c:h val="0.7169757217847769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גיליון4!$C$36</c:f>
              <c:strCache>
                <c:ptCount val="1"/>
                <c:pt idx="0">
                  <c:v>% שימוש</c:v>
                </c:pt>
              </c:strCache>
            </c:strRef>
          </c:tx>
          <c:spPr>
            <a:solidFill>
              <a:srgbClr val="0070C0"/>
            </a:solidFill>
          </c:spPr>
          <c:invertIfNegative val="0"/>
          <c:dLbls>
            <c:dLbl>
              <c:idx val="0"/>
              <c:layout>
                <c:manualLayout>
                  <c:x val="-8.7010611851543497E-3"/>
                  <c:y val="7.523735458993549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A405-4D9E-AE58-8CAFC9D6341F}"/>
                </c:ext>
              </c:extLst>
            </c:dLbl>
            <c:dLbl>
              <c:idx val="1"/>
              <c:layout>
                <c:manualLayout>
                  <c:x val="-1.3351001500333999E-2"/>
                  <c:y val="1.697838696088909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A405-4D9E-AE58-8CAFC9D6341F}"/>
                </c:ext>
              </c:extLst>
            </c:dLbl>
            <c:dLbl>
              <c:idx val="2"/>
              <c:layout>
                <c:manualLayout>
                  <c:x val="-4.8375348430283399E-3"/>
                  <c:y val="1.04556722076407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A405-4D9E-AE58-8CAFC9D6341F}"/>
                </c:ext>
              </c:extLst>
            </c:dLbl>
            <c:dLbl>
              <c:idx val="3"/>
              <c:layout>
                <c:manualLayout>
                  <c:x val="-2.3836090256159799E-3"/>
                  <c:y val="2.850940507436569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A405-4D9E-AE58-8CAFC9D6341F}"/>
                </c:ext>
              </c:extLst>
            </c:dLbl>
            <c:dLbl>
              <c:idx val="4"/>
              <c:layout>
                <c:manualLayout>
                  <c:x val="2.9961414767521199E-3"/>
                  <c:y val="2.22081411421206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A405-4D9E-AE58-8CAFC9D6341F}"/>
                </c:ext>
              </c:extLst>
            </c:dLbl>
            <c:dLbl>
              <c:idx val="5"/>
              <c:layout>
                <c:manualLayout>
                  <c:x val="-1.5354221195229599E-2"/>
                  <c:y val="1.82304526748971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A405-4D9E-AE58-8CAFC9D6341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/>
                </a:pPr>
                <a:endParaRPr lang="pt-PT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גיליון4!$B$37:$B$41</c:f>
              <c:numCache>
                <c:formatCode>@</c:formatCode>
                <c:ptCount val="5"/>
                <c:pt idx="0">
                  <c:v>1998</c:v>
                </c:pt>
                <c:pt idx="1">
                  <c:v>2001</c:v>
                </c:pt>
                <c:pt idx="2">
                  <c:v>2005</c:v>
                </c:pt>
                <c:pt idx="3">
                  <c:v>2009</c:v>
                </c:pt>
                <c:pt idx="4">
                  <c:v>2016</c:v>
                </c:pt>
              </c:numCache>
            </c:numRef>
          </c:cat>
          <c:val>
            <c:numRef>
              <c:f>גיליון4!$C$37:$C$41</c:f>
              <c:numCache>
                <c:formatCode>0.0</c:formatCode>
                <c:ptCount val="5"/>
                <c:pt idx="0">
                  <c:v>3.1</c:v>
                </c:pt>
                <c:pt idx="1">
                  <c:v>5.0999999999999996</c:v>
                </c:pt>
                <c:pt idx="2">
                  <c:v>5</c:v>
                </c:pt>
                <c:pt idx="3">
                  <c:v>5.5</c:v>
                </c:pt>
                <c:pt idx="4">
                  <c:v>27.3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A405-4D9E-AE58-8CAFC9D6341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525282784"/>
        <c:axId val="525285104"/>
      </c:barChart>
      <c:catAx>
        <c:axId val="525282784"/>
        <c:scaling>
          <c:orientation val="minMax"/>
        </c:scaling>
        <c:delete val="0"/>
        <c:axPos val="b"/>
        <c:numFmt formatCode="@" sourceLinked="1"/>
        <c:majorTickMark val="out"/>
        <c:minorTickMark val="none"/>
        <c:tickLblPos val="nextTo"/>
        <c:txPr>
          <a:bodyPr/>
          <a:lstStyle/>
          <a:p>
            <a:pPr>
              <a:defRPr sz="1400" b="1">
                <a:cs typeface="+mj-cs"/>
              </a:defRPr>
            </a:pPr>
            <a:endParaRPr lang="pt-PT"/>
          </a:p>
        </c:txPr>
        <c:crossAx val="525285104"/>
        <c:crosses val="autoZero"/>
        <c:auto val="1"/>
        <c:lblAlgn val="ctr"/>
        <c:lblOffset val="100"/>
        <c:noMultiLvlLbl val="0"/>
      </c:catAx>
      <c:valAx>
        <c:axId val="525285104"/>
        <c:scaling>
          <c:orientation val="minMax"/>
          <c:max val="40"/>
          <c:min val="0"/>
        </c:scaling>
        <c:delete val="0"/>
        <c:axPos val="l"/>
        <c:majorGridlines/>
        <c:numFmt formatCode="0" sourceLinked="0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pt-PT"/>
          </a:p>
        </c:txPr>
        <c:crossAx val="525282784"/>
        <c:crosses val="autoZero"/>
        <c:crossBetween val="between"/>
        <c:majorUnit val="10"/>
      </c:valAx>
    </c:plotArea>
    <c:plotVisOnly val="1"/>
    <c:dispBlanksAs val="gap"/>
    <c:showDLblsOverMax val="0"/>
  </c:chart>
  <c:txPr>
    <a:bodyPr/>
    <a:lstStyle/>
    <a:p>
      <a:pPr>
        <a:defRPr>
          <a:cs typeface="+mj-cs"/>
        </a:defRPr>
      </a:pPr>
      <a:endParaRPr lang="pt-PT"/>
    </a:p>
  </c:txPr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7.8740011462405904E-2"/>
          <c:y val="8.3310706851298794E-2"/>
          <c:w val="0.90620364387691998"/>
          <c:h val="0.7763627930129419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'עם מנוע'!$B$13</c:f>
              <c:strCache>
                <c:ptCount val="1"/>
                <c:pt idx="0">
                  <c:v>Boys</c:v>
                </c:pt>
              </c:strCache>
            </c:strRef>
          </c:tx>
          <c:spPr>
            <a:solidFill>
              <a:srgbClr val="0070C0"/>
            </a:solidFill>
          </c:spPr>
          <c:invertIfNegative val="0"/>
          <c:dLbls>
            <c:dLbl>
              <c:idx val="0"/>
              <c:layout>
                <c:manualLayout>
                  <c:x val="-8.7010611851543497E-3"/>
                  <c:y val="7.523735458993549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6CEF-49D5-A296-21FF6B96621A}"/>
                </c:ext>
              </c:extLst>
            </c:dLbl>
            <c:dLbl>
              <c:idx val="1"/>
              <c:layout>
                <c:manualLayout>
                  <c:x val="-1.3351001500333999E-2"/>
                  <c:y val="1.697838696088909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6CEF-49D5-A296-21FF6B96621A}"/>
                </c:ext>
              </c:extLst>
            </c:dLbl>
            <c:dLbl>
              <c:idx val="2"/>
              <c:layout>
                <c:manualLayout>
                  <c:x val="-4.8375348430283399E-3"/>
                  <c:y val="1.04556722076407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6CEF-49D5-A296-21FF6B96621A}"/>
                </c:ext>
              </c:extLst>
            </c:dLbl>
            <c:dLbl>
              <c:idx val="3"/>
              <c:layout>
                <c:manualLayout>
                  <c:x val="-2.3836090256159799E-3"/>
                  <c:y val="2.850940507436569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6CEF-49D5-A296-21FF6B96621A}"/>
                </c:ext>
              </c:extLst>
            </c:dLbl>
            <c:dLbl>
              <c:idx val="4"/>
              <c:layout>
                <c:manualLayout>
                  <c:x val="2.9961414767521199E-3"/>
                  <c:y val="2.22081411421206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6CEF-49D5-A296-21FF6B96621A}"/>
                </c:ext>
              </c:extLst>
            </c:dLbl>
            <c:dLbl>
              <c:idx val="5"/>
              <c:layout>
                <c:manualLayout>
                  <c:x val="-1.5354221195229599E-2"/>
                  <c:y val="1.82304526748971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6CEF-49D5-A296-21FF6B96621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/>
                </a:pPr>
                <a:endParaRPr lang="pt-PT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'עם מנוע'!$A$14:$A$15</c:f>
              <c:numCache>
                <c:formatCode>0</c:formatCode>
                <c:ptCount val="2"/>
                <c:pt idx="0">
                  <c:v>2011</c:v>
                </c:pt>
                <c:pt idx="1">
                  <c:v>2014</c:v>
                </c:pt>
              </c:numCache>
            </c:numRef>
          </c:cat>
          <c:val>
            <c:numRef>
              <c:f>'עם מנוע'!$B$14:$B$15</c:f>
              <c:numCache>
                <c:formatCode>0.0</c:formatCode>
                <c:ptCount val="2"/>
                <c:pt idx="0">
                  <c:v>6.3</c:v>
                </c:pt>
                <c:pt idx="1">
                  <c:v>7.8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6CEF-49D5-A296-21FF6B96621A}"/>
            </c:ext>
          </c:extLst>
        </c:ser>
        <c:ser>
          <c:idx val="1"/>
          <c:order val="1"/>
          <c:tx>
            <c:strRef>
              <c:f>'עם מנוע'!$C$13</c:f>
              <c:strCache>
                <c:ptCount val="1"/>
                <c:pt idx="0">
                  <c:v>Girls</c:v>
                </c:pt>
              </c:strCache>
            </c:strRef>
          </c:tx>
          <c:spPr>
            <a:solidFill>
              <a:srgbClr val="FF0000"/>
            </a:solidFill>
            <a:ln>
              <a:solidFill>
                <a:schemeClr val="tx1"/>
              </a:solidFill>
            </a:ln>
          </c:spPr>
          <c:invertIfNegative val="0"/>
          <c:dPt>
            <c:idx val="0"/>
            <c:invertIfNegative val="0"/>
            <c:bubble3D val="0"/>
            <c:spPr>
              <a:solidFill>
                <a:srgbClr val="FF0000"/>
              </a:solidFill>
              <a:ln>
                <a:solidFill>
                  <a:sysClr val="windowText" lastClr="000000"/>
                </a:solidFill>
              </a:ln>
            </c:spPr>
            <c:extLst>
              <c:ext xmlns:c16="http://schemas.microsoft.com/office/drawing/2014/chart" uri="{C3380CC4-5D6E-409C-BE32-E72D297353CC}">
                <c16:uniqueId val="{00000008-6CEF-49D5-A296-21FF6B96621A}"/>
              </c:ext>
            </c:extLst>
          </c:dPt>
          <c:dLbls>
            <c:dLbl>
              <c:idx val="0"/>
              <c:layout>
                <c:manualLayout>
                  <c:x val="6.3757146635740405E-4"/>
                  <c:y val="4.5949985418490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6CEF-49D5-A296-21FF6B96621A}"/>
                </c:ext>
              </c:extLst>
            </c:dLbl>
            <c:dLbl>
              <c:idx val="1"/>
              <c:layout>
                <c:manualLayout>
                  <c:x val="-1.1935949866731801E-3"/>
                  <c:y val="1.424978127734030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6CEF-49D5-A296-21FF6B96621A}"/>
                </c:ext>
              </c:extLst>
            </c:dLbl>
            <c:dLbl>
              <c:idx val="2"/>
              <c:layout>
                <c:manualLayout>
                  <c:x val="9.1004903456835503E-4"/>
                  <c:y val="1.20454214056577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6CEF-49D5-A296-21FF6B96621A}"/>
                </c:ext>
              </c:extLst>
            </c:dLbl>
            <c:dLbl>
              <c:idx val="3"/>
              <c:layout>
                <c:manualLayout>
                  <c:x val="1.42896091476938E-3"/>
                  <c:y val="2.56211723534559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6CEF-49D5-A296-21FF6B96621A}"/>
                </c:ext>
              </c:extLst>
            </c:dLbl>
            <c:dLbl>
              <c:idx val="4"/>
              <c:layout>
                <c:manualLayout>
                  <c:x val="9.2721372276309902E-3"/>
                  <c:y val="2.096675415573049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6CEF-49D5-A296-21FF6B96621A}"/>
                </c:ext>
              </c:extLst>
            </c:dLbl>
            <c:dLbl>
              <c:idx val="5"/>
              <c:layout>
                <c:manualLayout>
                  <c:x val="7.4177097821048E-3"/>
                  <c:y val="6.055071518427060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6CEF-49D5-A296-21FF6B96621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/>
                </a:pPr>
                <a:endParaRPr lang="pt-PT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'עם מנוע'!$A$14:$A$15</c:f>
              <c:numCache>
                <c:formatCode>0</c:formatCode>
                <c:ptCount val="2"/>
                <c:pt idx="0">
                  <c:v>2011</c:v>
                </c:pt>
                <c:pt idx="1">
                  <c:v>2014</c:v>
                </c:pt>
              </c:numCache>
            </c:numRef>
          </c:cat>
          <c:val>
            <c:numRef>
              <c:f>'עם מנוע'!$C$14:$C$15</c:f>
              <c:numCache>
                <c:formatCode>0.0</c:formatCode>
                <c:ptCount val="2"/>
                <c:pt idx="0">
                  <c:v>2.1</c:v>
                </c:pt>
                <c:pt idx="1">
                  <c:v>1.9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6CEF-49D5-A296-21FF6B96621A}"/>
            </c:ext>
          </c:extLst>
        </c:ser>
        <c:ser>
          <c:idx val="2"/>
          <c:order val="2"/>
          <c:tx>
            <c:strRef>
              <c:f>'עם מנוע'!$D$13</c:f>
              <c:strCache>
                <c:ptCount val="1"/>
                <c:pt idx="0">
                  <c:v>Total</c:v>
                </c:pt>
              </c:strCache>
            </c:strRef>
          </c:tx>
          <c:spPr>
            <a:solidFill>
              <a:srgbClr val="92D050"/>
            </a:solidFill>
            <a:ln>
              <a:solidFill>
                <a:sysClr val="windowText" lastClr="000000"/>
              </a:solidFill>
            </a:ln>
          </c:spPr>
          <c:invertIfNegative val="0"/>
          <c:dLbls>
            <c:dLbl>
              <c:idx val="0"/>
              <c:layout>
                <c:manualLayout>
                  <c:x val="1.4204968564975899E-3"/>
                  <c:y val="1.96252551764363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F-6CEF-49D5-A296-21FF6B96621A}"/>
                </c:ext>
              </c:extLst>
            </c:dLbl>
            <c:dLbl>
              <c:idx val="1"/>
              <c:layout>
                <c:manualLayout>
                  <c:x val="1.02284888807504E-3"/>
                  <c:y val="2.21347331583552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0-6CEF-49D5-A296-21FF6B96621A}"/>
                </c:ext>
              </c:extLst>
            </c:dLbl>
            <c:dLbl>
              <c:idx val="2"/>
              <c:layout>
                <c:manualLayout>
                  <c:x val="2.8670369692160602E-3"/>
                  <c:y val="1.761264216972880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1-6CEF-49D5-A296-21FF6B96621A}"/>
                </c:ext>
              </c:extLst>
            </c:dLbl>
            <c:dLbl>
              <c:idx val="3"/>
              <c:layout>
                <c:manualLayout>
                  <c:x val="-3.7404626747238002E-4"/>
                  <c:y val="2.5956182560513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2-6CEF-49D5-A296-21FF6B96621A}"/>
                </c:ext>
              </c:extLst>
            </c:dLbl>
            <c:dLbl>
              <c:idx val="4"/>
              <c:layout>
                <c:manualLayout>
                  <c:x val="-1.4461759734831501E-2"/>
                  <c:y val="1.86170247237614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3-6CEF-49D5-A296-21FF6B96621A}"/>
                </c:ext>
              </c:extLst>
            </c:dLbl>
            <c:dLbl>
              <c:idx val="5"/>
              <c:layout>
                <c:manualLayout>
                  <c:x val="-1.0560161203771699E-2"/>
                  <c:y val="1.736819934545219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4-6CEF-49D5-A296-21FF6B96621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/>
                </a:pPr>
                <a:endParaRPr lang="pt-PT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'עם מנוע'!$A$14:$A$15</c:f>
              <c:numCache>
                <c:formatCode>0</c:formatCode>
                <c:ptCount val="2"/>
                <c:pt idx="0">
                  <c:v>2011</c:v>
                </c:pt>
                <c:pt idx="1">
                  <c:v>2014</c:v>
                </c:pt>
              </c:numCache>
            </c:numRef>
          </c:cat>
          <c:val>
            <c:numRef>
              <c:f>'עם מנוע'!$D$14:$D$15</c:f>
              <c:numCache>
                <c:formatCode>0.0</c:formatCode>
                <c:ptCount val="2"/>
                <c:pt idx="0">
                  <c:v>4.2</c:v>
                </c:pt>
                <c:pt idx="1">
                  <c:v>4.8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5-6CEF-49D5-A296-21FF6B96621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570902288"/>
        <c:axId val="525230768"/>
      </c:barChart>
      <c:catAx>
        <c:axId val="570902288"/>
        <c:scaling>
          <c:orientation val="minMax"/>
        </c:scaling>
        <c:delete val="0"/>
        <c:axPos val="b"/>
        <c:numFmt formatCode="0" sourceLinked="1"/>
        <c:majorTickMark val="out"/>
        <c:minorTickMark val="none"/>
        <c:tickLblPos val="nextTo"/>
        <c:txPr>
          <a:bodyPr/>
          <a:lstStyle/>
          <a:p>
            <a:pPr>
              <a:defRPr sz="1400">
                <a:cs typeface="+mj-cs"/>
              </a:defRPr>
            </a:pPr>
            <a:endParaRPr lang="pt-PT"/>
          </a:p>
        </c:txPr>
        <c:crossAx val="525230768"/>
        <c:crosses val="autoZero"/>
        <c:auto val="1"/>
        <c:lblAlgn val="ctr"/>
        <c:lblOffset val="100"/>
        <c:noMultiLvlLbl val="0"/>
      </c:catAx>
      <c:valAx>
        <c:axId val="525230768"/>
        <c:scaling>
          <c:orientation val="minMax"/>
          <c:max val="10"/>
          <c:min val="0"/>
        </c:scaling>
        <c:delete val="0"/>
        <c:axPos val="l"/>
        <c:majorGridlines/>
        <c:numFmt formatCode="0" sourceLinked="0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pt-PT"/>
          </a:p>
        </c:txPr>
        <c:crossAx val="570902288"/>
        <c:crosses val="autoZero"/>
        <c:crossBetween val="between"/>
        <c:majorUnit val="5"/>
      </c:valAx>
    </c:plotArea>
    <c:legend>
      <c:legendPos val="t"/>
      <c:layout>
        <c:manualLayout>
          <c:xMode val="edge"/>
          <c:yMode val="edge"/>
          <c:x val="0.280868693946276"/>
          <c:y val="0.19954022988505701"/>
          <c:w val="0.25648455707742501"/>
          <c:h val="0.100752405949256"/>
        </c:manualLayout>
      </c:layout>
      <c:overlay val="0"/>
      <c:txPr>
        <a:bodyPr/>
        <a:lstStyle/>
        <a:p>
          <a:pPr>
            <a:defRPr sz="1600"/>
          </a:pPr>
          <a:endParaRPr lang="pt-PT"/>
        </a:p>
      </c:txPr>
    </c:legend>
    <c:plotVisOnly val="1"/>
    <c:dispBlanksAs val="gap"/>
    <c:showDLblsOverMax val="0"/>
  </c:chart>
  <c:txPr>
    <a:bodyPr/>
    <a:lstStyle/>
    <a:p>
      <a:pPr>
        <a:defRPr>
          <a:cs typeface="+mj-cs"/>
        </a:defRPr>
      </a:pPr>
      <a:endParaRPr lang="pt-PT"/>
    </a:p>
  </c:txPr>
  <c:externalData r:id="rId2">
    <c:autoUpdate val="0"/>
  </c:externalData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0.68087</cdr:x>
      <cdr:y>0.28997</cdr:y>
    </cdr:from>
    <cdr:to>
      <cdr:x>0.97753</cdr:x>
      <cdr:y>0.54244</cdr:y>
    </cdr:to>
    <cdr:cxnSp macro="">
      <cdr:nvCxnSpPr>
        <cdr:cNvPr id="2" name="Straight Arrow Connector 1"/>
        <cdr:cNvCxnSpPr/>
      </cdr:nvCxnSpPr>
      <cdr:spPr bwMode="auto">
        <a:xfrm xmlns:a="http://schemas.openxmlformats.org/drawingml/2006/main">
          <a:off x="4617493" y="1151400"/>
          <a:ext cx="2011907" cy="1002506"/>
        </a:xfrm>
        <a:prstGeom xmlns:a="http://schemas.openxmlformats.org/drawingml/2006/main" prst="straightConnector1">
          <a:avLst/>
        </a:prstGeom>
        <a:solidFill xmlns:a="http://schemas.openxmlformats.org/drawingml/2006/main">
          <a:schemeClr val="accent1"/>
        </a:solidFill>
        <a:ln xmlns:a="http://schemas.openxmlformats.org/drawingml/2006/main" w="57150" cap="flat" cmpd="sng" algn="ctr">
          <a:solidFill>
            <a:srgbClr val="C00000"/>
          </a:solidFill>
          <a:prstDash val="solid"/>
          <a:round/>
          <a:headEnd type="none" w="med" len="med"/>
          <a:tailEnd type="arrow"/>
        </a:ln>
        <a:effectLst xmlns:a="http://schemas.openxmlformats.org/drawingml/2006/main"/>
      </cdr:spPr>
    </cdr:cxn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5300" cy="46513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3104" tIns="46552" rIns="93104" bIns="46552" numCol="1" anchor="t" anchorCtr="0" compatLnSpc="1">
            <a:prstTxWarp prst="textNoShape">
              <a:avLst/>
            </a:prstTxWarp>
          </a:bodyPr>
          <a:lstStyle>
            <a:lvl1pPr algn="l" rtl="0">
              <a:defRPr sz="1200">
                <a:latin typeface="Calibri" pitchFamily="34" charset="0"/>
                <a:ea typeface="+mn-ea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7163" y="0"/>
            <a:ext cx="3035300" cy="46513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3104" tIns="46552" rIns="93104" bIns="46552" numCol="1" anchor="t" anchorCtr="0" compatLnSpc="1">
            <a:prstTxWarp prst="textNoShape">
              <a:avLst/>
            </a:prstTxWarp>
          </a:bodyPr>
          <a:lstStyle>
            <a:lvl1pPr algn="r" rtl="0">
              <a:defRPr sz="1200">
                <a:latin typeface="Calibri" pitchFamily="34" charset="0"/>
                <a:ea typeface="+mn-ea"/>
                <a:cs typeface="Arial" charset="0"/>
              </a:defRPr>
            </a:lvl1pPr>
          </a:lstStyle>
          <a:p>
            <a:pPr>
              <a:defRPr/>
            </a:pPr>
            <a:fld id="{EB5B74B4-8ED9-BF4E-AEB9-E968D6A326F3}" type="datetimeFigureOut">
              <a:rPr lang="en-US"/>
              <a:pPr>
                <a:defRPr/>
              </a:pPr>
              <a:t>10/24/2017</a:t>
            </a:fld>
            <a:endParaRPr lang="en-US"/>
          </a:p>
        </p:txBody>
      </p:sp>
      <p:sp>
        <p:nvSpPr>
          <p:cNvPr id="6963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79513" y="696913"/>
            <a:ext cx="4645025" cy="34829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61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0088" y="4413250"/>
            <a:ext cx="5603875" cy="417988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3104" tIns="46552" rIns="93104" bIns="4655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he-IL" altLang="en-US"/>
              <a:t>לחץ כדי לערוך סגנונות טקסט של תבנית בסיס</a:t>
            </a:r>
            <a:endParaRPr lang="en-US" altLang="en-US"/>
          </a:p>
          <a:p>
            <a:pPr lvl="1"/>
            <a:r>
              <a:rPr lang="he-IL" altLang="en-US"/>
              <a:t>רמה שנייה</a:t>
            </a:r>
            <a:endParaRPr lang="en-US" altLang="en-US"/>
          </a:p>
          <a:p>
            <a:pPr lvl="2"/>
            <a:r>
              <a:rPr lang="he-IL" altLang="en-US"/>
              <a:t>רמה שלישית</a:t>
            </a:r>
            <a:endParaRPr lang="en-US" altLang="en-US"/>
          </a:p>
          <a:p>
            <a:pPr lvl="3"/>
            <a:r>
              <a:rPr lang="he-IL" altLang="en-US"/>
              <a:t>רמה רביעית</a:t>
            </a:r>
            <a:endParaRPr lang="en-US" altLang="en-US"/>
          </a:p>
          <a:p>
            <a:pPr lvl="4"/>
            <a:r>
              <a:rPr lang="he-IL" altLang="en-US"/>
              <a:t>רמה חמישית</a:t>
            </a:r>
            <a:endParaRPr lang="en-US" altLang="en-US"/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23325"/>
            <a:ext cx="3035300" cy="46513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3104" tIns="46552" rIns="93104" bIns="46552" numCol="1" anchor="b" anchorCtr="0" compatLnSpc="1">
            <a:prstTxWarp prst="textNoShape">
              <a:avLst/>
            </a:prstTxWarp>
          </a:bodyPr>
          <a:lstStyle>
            <a:lvl1pPr algn="l" rtl="0">
              <a:defRPr sz="1200">
                <a:latin typeface="Calibri" pitchFamily="34" charset="0"/>
                <a:ea typeface="+mn-ea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7163" y="8823325"/>
            <a:ext cx="3035300" cy="46513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3104" tIns="46552" rIns="93104" bIns="46552" numCol="1" anchor="b" anchorCtr="0" compatLnSpc="1">
            <a:prstTxWarp prst="textNoShape">
              <a:avLst/>
            </a:prstTxWarp>
          </a:bodyPr>
          <a:lstStyle>
            <a:lvl1pPr rtl="0">
              <a:defRPr sz="1200"/>
            </a:lvl1pPr>
          </a:lstStyle>
          <a:p>
            <a:fld id="{8B51E034-C216-5E45-88B3-B95A2E4E208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2274638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Arial" charset="0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Arial" charset="0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Arial" charset="0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Arial" charset="0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Arial" charset="0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 rtl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1pPr>
            <a:lvl2pPr marL="742950" indent="-285750" algn="l" rtl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2pPr>
            <a:lvl3pPr marL="1143000" indent="-228600" algn="l" rtl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3pPr>
            <a:lvl4pPr marL="1600200" indent="-228600" algn="l" rtl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4pPr>
            <a:lvl5pPr marL="2057400" indent="-228600" algn="l" rtl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A6A421D3-75F2-B44D-A8C1-008F18996100}" type="slidenum">
              <a:rPr lang="he-IL" altLang="he-IL">
                <a:latin typeface="Arial" charset="0"/>
              </a:rPr>
              <a:pPr algn="r" eaLnBrk="1" hangingPunct="1">
                <a:spcBef>
                  <a:spcPct val="0"/>
                </a:spcBef>
              </a:pPr>
              <a:t>1</a:t>
            </a:fld>
            <a:endParaRPr lang="en-US" altLang="he-IL">
              <a:latin typeface="Arial" charset="0"/>
            </a:endParaRPr>
          </a:p>
        </p:txBody>
      </p:sp>
      <p:sp>
        <p:nvSpPr>
          <p:cNvPr id="706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0660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pPr eaLnBrk="1" hangingPunct="1"/>
            <a:endParaRPr lang="he-IL" altLang="he-IL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23270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algn="l" rtl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algn="l" rtl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algn="l" rtl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algn="l" rtl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algn="l" rtl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algn="l" rtl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algn="l" rtl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algn="l" rtl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algn="l" rtl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defRPr/>
            </a:pPr>
            <a:r>
              <a:rPr lang="he-IL" altLang="he-IL" dirty="0">
                <a:solidFill>
                  <a:srgbClr val="000000"/>
                </a:solidFill>
              </a:rPr>
              <a:t>ד"ר יוסי הראל-פיש - ממצאים HBSC 1994-2007</a:t>
            </a:r>
            <a:endParaRPr lang="en-US" altLang="he-IL" dirty="0">
              <a:solidFill>
                <a:srgbClr val="000000"/>
              </a:solidFill>
            </a:endParaRPr>
          </a:p>
        </p:txBody>
      </p:sp>
      <p:sp>
        <p:nvSpPr>
          <p:cNvPr id="9830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 rtl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algn="l" rtl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algn="l" rtl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algn="l" rtl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algn="l" rtl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algn="l" rtl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algn="l" rtl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algn="l" rtl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algn="l" rtl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  <a:defRPr/>
            </a:pPr>
            <a:fld id="{DF0AF5C6-6F19-44BB-BF8D-CC9791A6FE4A}" type="slidenum">
              <a:rPr lang="he-IL" altLang="he-IL" smtClean="0">
                <a:solidFill>
                  <a:srgbClr val="000000"/>
                </a:solidFill>
              </a:rPr>
              <a:pPr algn="r" eaLnBrk="1" hangingPunct="1">
                <a:spcBef>
                  <a:spcPct val="0"/>
                </a:spcBef>
                <a:defRPr/>
              </a:pPr>
              <a:t>7</a:t>
            </a:fld>
            <a:endParaRPr lang="en-US" altLang="he-IL">
              <a:solidFill>
                <a:srgbClr val="000000"/>
              </a:solidFill>
            </a:endParaRPr>
          </a:p>
        </p:txBody>
      </p:sp>
      <p:sp>
        <p:nvSpPr>
          <p:cNvPr id="9830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8309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he-IL" altLang="he-IL"/>
          </a:p>
        </p:txBody>
      </p:sp>
    </p:spTree>
    <p:extLst>
      <p:ext uri="{BB962C8B-B14F-4D97-AF65-F5344CB8AC3E}">
        <p14:creationId xmlns:p14="http://schemas.microsoft.com/office/powerpoint/2010/main" val="117031568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algn="l" rtl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algn="l" rtl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algn="l" rtl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algn="l" rtl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algn="l" rtl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algn="l" rtl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algn="l" rtl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algn="l" rtl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algn="l" rtl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defRPr/>
            </a:pPr>
            <a:r>
              <a:rPr lang="he-IL" altLang="he-IL" dirty="0">
                <a:solidFill>
                  <a:srgbClr val="000000"/>
                </a:solidFill>
                <a:latin typeface="Arial" pitchFamily="34" charset="0"/>
              </a:rPr>
              <a:t>ד"ר יוסי הראל-פיש - ממצאים HBSC 1994-2007</a:t>
            </a:r>
            <a:endParaRPr lang="en-US" altLang="he-IL" dirty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9933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 rtl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algn="l" rtl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algn="l" rtl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algn="l" rtl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algn="l" rtl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algn="l" rtl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algn="l" rtl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algn="l" rtl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algn="l" rtl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  <a:defRPr/>
            </a:pPr>
            <a:fld id="{0A09355C-51D0-47F5-A0D1-D27519C839F5}" type="slidenum">
              <a:rPr lang="he-IL" altLang="he-IL" smtClean="0">
                <a:solidFill>
                  <a:srgbClr val="000000"/>
                </a:solidFill>
                <a:latin typeface="Arial" pitchFamily="34" charset="0"/>
              </a:rPr>
              <a:pPr algn="r" eaLnBrk="1" hangingPunct="1">
                <a:spcBef>
                  <a:spcPct val="0"/>
                </a:spcBef>
                <a:defRPr/>
              </a:pPr>
              <a:t>8</a:t>
            </a:fld>
            <a:endParaRPr lang="en-US" altLang="he-IL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99332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9333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he-IL" altLang="he-IL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77847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algn="l" rtl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algn="l" rtl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algn="l" rtl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algn="l" rtl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algn="l" rtl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algn="l" rtl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algn="l" rtl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algn="l" rtl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algn="l" rtl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defRPr/>
            </a:pPr>
            <a:r>
              <a:rPr lang="he-IL" altLang="he-IL" dirty="0">
                <a:solidFill>
                  <a:srgbClr val="000000"/>
                </a:solidFill>
              </a:rPr>
              <a:t>ד"ר יוסי הראל-פיש - ממצאים HBSC 1994-2007</a:t>
            </a:r>
            <a:endParaRPr lang="en-US" altLang="he-IL" dirty="0">
              <a:solidFill>
                <a:srgbClr val="000000"/>
              </a:solidFill>
            </a:endParaRPr>
          </a:p>
        </p:txBody>
      </p:sp>
      <p:sp>
        <p:nvSpPr>
          <p:cNvPr id="1003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 rtl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algn="l" rtl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algn="l" rtl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algn="l" rtl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algn="l" rtl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algn="l" rtl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algn="l" rtl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algn="l" rtl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algn="l" rtl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  <a:defRPr/>
            </a:pPr>
            <a:fld id="{FF7C5E8D-C4CC-48F8-AC96-335B3B894D6E}" type="slidenum">
              <a:rPr lang="he-IL" altLang="he-IL" smtClean="0">
                <a:solidFill>
                  <a:srgbClr val="000000"/>
                </a:solidFill>
              </a:rPr>
              <a:pPr algn="r" eaLnBrk="1" hangingPunct="1">
                <a:spcBef>
                  <a:spcPct val="0"/>
                </a:spcBef>
                <a:defRPr/>
              </a:pPr>
              <a:t>10</a:t>
            </a:fld>
            <a:endParaRPr lang="en-US" altLang="he-IL">
              <a:solidFill>
                <a:srgbClr val="000000"/>
              </a:solidFill>
            </a:endParaRPr>
          </a:p>
        </p:txBody>
      </p:sp>
      <p:sp>
        <p:nvSpPr>
          <p:cNvPr id="10035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0357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he-IL" altLang="he-IL"/>
          </a:p>
        </p:txBody>
      </p:sp>
    </p:spTree>
    <p:extLst>
      <p:ext uri="{BB962C8B-B14F-4D97-AF65-F5344CB8AC3E}">
        <p14:creationId xmlns:p14="http://schemas.microsoft.com/office/powerpoint/2010/main" val="213864065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מציין מיקום של תמונת שקופית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5" name="מציין מיקום של הערות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he-IL" dirty="0"/>
          </a:p>
        </p:txBody>
      </p:sp>
      <p:sp>
        <p:nvSpPr>
          <p:cNvPr id="8196" name="מציין מיקום של כותרת עליונה 4"/>
          <p:cNvSpPr>
            <a:spLocks noGrp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5977" indent="-286913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7657" indent="-229531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6717" indent="-229531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65780" indent="-229531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24844" indent="-22953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83906" indent="-22953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42968" indent="-22953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902030" indent="-22953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he-IL"/>
              <a:t>שמור</a:t>
            </a:r>
          </a:p>
        </p:txBody>
      </p:sp>
    </p:spTree>
    <p:extLst>
      <p:ext uri="{BB962C8B-B14F-4D97-AF65-F5344CB8AC3E}">
        <p14:creationId xmlns:p14="http://schemas.microsoft.com/office/powerpoint/2010/main" val="211245364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תמונת שקופית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מציין מיקום של הערו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he-IL" dirty="0"/>
              <a:t>נתוני ה-</a:t>
            </a:r>
            <a:r>
              <a:rPr lang="en-US" dirty="0"/>
              <a:t>HBSC</a:t>
            </a:r>
            <a:endParaRPr lang="he-IL" dirty="0"/>
          </a:p>
        </p:txBody>
      </p:sp>
      <p:sp>
        <p:nvSpPr>
          <p:cNvPr id="4" name="מציין מיקום של מספר שקופית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C4E1069-595D-46EB-AE1A-F09BF534AB9B}" type="slidenum">
              <a:rPr lang="he-IL" smtClean="0"/>
              <a:pPr>
                <a:defRPr/>
              </a:pPr>
              <a:t>28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211700444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תמונת שקופית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מציין מיקום של הערו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r" defTabSz="931774" rtl="1">
              <a:defRPr/>
            </a:pPr>
            <a:r>
              <a:rPr lang="he-IL" b="1" i="1" dirty="0">
                <a:ea typeface="+mn-ea"/>
              </a:rPr>
              <a:t>שיעור טעות הדגימה </a:t>
            </a:r>
            <a:r>
              <a:rPr lang="he-IL" b="1" i="1" dirty="0" err="1">
                <a:ea typeface="+mn-ea"/>
              </a:rPr>
              <a:t>המירבית</a:t>
            </a:r>
            <a:r>
              <a:rPr lang="he-IL" b="1" i="1" dirty="0">
                <a:ea typeface="+mn-ea"/>
              </a:rPr>
              <a:t> : 1.3%, עבור רמת ביטחון של 95%</a:t>
            </a:r>
            <a:endParaRPr lang="en-US" dirty="0">
              <a:ea typeface="+mn-ea"/>
            </a:endParaRPr>
          </a:p>
          <a:p>
            <a:endParaRPr lang="he-IL" dirty="0"/>
          </a:p>
        </p:txBody>
      </p:sp>
      <p:sp>
        <p:nvSpPr>
          <p:cNvPr id="4" name="מציין מיקום של מספר שקופית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C4E1069-595D-46EB-AE1A-F09BF534AB9B}" type="slidenum">
              <a:rPr lang="he-IL" smtClean="0"/>
              <a:pPr>
                <a:defRPr/>
              </a:pPr>
              <a:t>29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20774409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8713974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6917001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86893943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noProof="0"/>
              <a:t>Click icon to add table</a:t>
            </a:r>
          </a:p>
        </p:txBody>
      </p:sp>
    </p:spTree>
    <p:extLst>
      <p:ext uri="{BB962C8B-B14F-4D97-AF65-F5344CB8AC3E}">
        <p14:creationId xmlns:p14="http://schemas.microsoft.com/office/powerpoint/2010/main" val="2176256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69127719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כותרת, תוכן ו- 2 תכנים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תרשים 2"/>
          <p:cNvGraphicFramePr>
            <a:graphicFrameLocks/>
          </p:cNvGraphicFramePr>
          <p:nvPr userDrawn="1"/>
        </p:nvGraphicFramePr>
        <p:xfrm>
          <a:off x="683568" y="476672"/>
          <a:ext cx="7920880" cy="56886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72429818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כותרת ותרשים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371600"/>
          </a:xfrm>
          <a:prstGeom prst="rect">
            <a:avLst/>
          </a:prstGeom>
        </p:spPr>
        <p:txBody>
          <a:bodyPr/>
          <a:lstStyle/>
          <a:p>
            <a:r>
              <a:rPr lang="he-IL"/>
              <a:t>לחץ כדי לערוך סגנון כותרת של תבנית בסיס</a:t>
            </a:r>
            <a:endParaRPr lang="en-US"/>
          </a:p>
        </p:txBody>
      </p:sp>
      <p:sp>
        <p:nvSpPr>
          <p:cNvPr id="3" name="מציין מיקום תרשים 2"/>
          <p:cNvSpPr>
            <a:spLocks noGrp="1"/>
          </p:cNvSpPr>
          <p:nvPr>
            <p:ph type="chart" idx="1"/>
          </p:nvPr>
        </p:nvSpPr>
        <p:spPr>
          <a:xfrm>
            <a:off x="457200" y="1981200"/>
            <a:ext cx="8229600" cy="38862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he-IL" noProof="0"/>
              <a:t>לחץ על הסמל כדי להוסיף תרשים</a:t>
            </a:r>
            <a:endParaRPr lang="en-US" noProof="0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>
              <a:defRPr/>
            </a:lvl1pPr>
          </a:lstStyle>
          <a:p>
            <a:r>
              <a:rPr lang="he-IL" altLang="en-US"/>
              <a:t>ניתוח משווה של דפוסי שתיית אלכוהול בקרב בני הנוער בישראל 2009 – 2011.                 ד"ר יוסי הראל- פיש 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>
              <a:defRPr/>
            </a:lvl1pPr>
          </a:lstStyle>
          <a:p>
            <a:fld id="{5406AF01-9204-4B44-AD00-C845C4C142EC}" type="slidenum">
              <a:rPr lang="he-IL" altLang="en-US"/>
              <a:pPr/>
              <a:t>‹#›</a:t>
            </a:fld>
            <a:endParaRPr lang="he-IL" altLang="en-US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>
              <a:defRPr/>
            </a:lvl1pPr>
          </a:lstStyle>
          <a:p>
            <a:fld id="{8774BF08-2158-4B41-A021-98D711E9E25D}" type="datetime9">
              <a:rPr lang="he-IL" altLang="en-US"/>
              <a:pPr/>
              <a:t>24 אוקטובר, 2017</a:t>
            </a:fld>
            <a:endParaRPr lang="he-IL" altLang="en-US"/>
          </a:p>
        </p:txBody>
      </p:sp>
    </p:spTree>
    <p:extLst>
      <p:ext uri="{BB962C8B-B14F-4D97-AF65-F5344CB8AC3E}">
        <p14:creationId xmlns:p14="http://schemas.microsoft.com/office/powerpoint/2010/main" val="2135279484"/>
      </p:ext>
    </p:extLst>
  </p:cSld>
  <p:clrMapOvr>
    <a:masterClrMapping/>
  </p:clrMapOvr>
  <p:hf sldNum="0" hdr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4A21623-7F29-0B45-82B0-6A308A9E5FE8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25248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A1914DB-4C18-5744-80A5-01063E65B218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381047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05FFAFE-45BF-2544-B4C3-8681FF0EB51E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75336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6189CE0-44F5-6B46-A69F-3D0848505BEE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30863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53070868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BD06123-2A83-844E-80CE-17D9EADBCF84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9" name="Rectangle 5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038701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B40437F-F9B4-3A4E-8CF4-D4C6D8AC16D3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708181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6CE2238-C187-1140-8BBA-708FDBCE1998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079110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21083A7-9E82-5B4D-816B-9084E1FD433A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018978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A6A1FBF-6539-794E-A81C-12B9558C7ACE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808767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1838D6A-643C-534D-AA64-FFEB510641A6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842083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8B9D0C4-5998-9944-ACEC-3984C3B87756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764328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CFC6268-A75D-F94F-BFC3-045B50FB900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6325076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D3EE067-2876-8B4B-9B31-FD76535EF63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2041597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00F6ECE-F941-A849-8707-9312FE3C364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199326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2119876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64B16B8-2088-894C-B97C-E6A0C94F071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53806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14FC67E-0FD5-A247-8EA9-78DB19EC56E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7565676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B73B99F-0530-7445-9B98-0880A388942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6270259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6FCDCB9-B484-3B45-A03F-ED25DD452A7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9235443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D72C7C6-4476-FB45-AB28-377DDCD08A9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31112502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AEF1304-03C6-DC41-9D9A-7C667975625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9937155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AF51CB5-332D-B246-8A67-04EF7428DDA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59775275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1DFD56C-6B42-B64D-947B-6B88B8E82B1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8146675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AB7C1CD-10A4-A442-93B6-3CA640F36BE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94711197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12D5BBD-1847-FB40-8FDE-5C85C7861BE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305916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966191805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E76A1FC-0393-E741-BE86-F6DBED80242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90439896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5DD28F1-15BA-D24F-B073-580FE0A3A7C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0277470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C593918-7D8D-1C4A-8C47-6055067874A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54137650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F4716CF-F055-3543-B35A-1056AE71CF4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19183846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FA2A064-F119-5044-819D-2E84F56DCFF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89820539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E54DF74-5D8F-5340-A250-B72EBAFD48E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01958600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58A94DB-7003-F347-A077-1ACFFECC297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24104605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5B1B91E-1F9F-7948-A8E4-C0BD0319A8B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24361131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BB8E95F-E787-284C-89DC-0AE049A74BE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205219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073065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038383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748659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107305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700039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5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4.xml"/><Relationship Id="rId3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3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8.xml"/><Relationship Id="rId1" Type="http://schemas.openxmlformats.org/officeDocument/2006/relationships/slideLayout" Target="../slideLayouts/slideLayout27.xml"/><Relationship Id="rId6" Type="http://schemas.openxmlformats.org/officeDocument/2006/relationships/slideLayout" Target="../slideLayouts/slideLayout32.xml"/><Relationship Id="rId11" Type="http://schemas.openxmlformats.org/officeDocument/2006/relationships/slideLayout" Target="../slideLayouts/slideLayout37.xml"/><Relationship Id="rId5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5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5.xml"/><Relationship Id="rId3" Type="http://schemas.openxmlformats.org/officeDocument/2006/relationships/slideLayout" Target="../slideLayouts/slideLayout40.xml"/><Relationship Id="rId7" Type="http://schemas.openxmlformats.org/officeDocument/2006/relationships/slideLayout" Target="../slideLayouts/slideLayout44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9.xml"/><Relationship Id="rId1" Type="http://schemas.openxmlformats.org/officeDocument/2006/relationships/slideLayout" Target="../slideLayouts/slideLayout38.xml"/><Relationship Id="rId6" Type="http://schemas.openxmlformats.org/officeDocument/2006/relationships/slideLayout" Target="../slideLayouts/slideLayout43.xml"/><Relationship Id="rId11" Type="http://schemas.openxmlformats.org/officeDocument/2006/relationships/slideLayout" Target="../slideLayouts/slideLayout48.xml"/><Relationship Id="rId5" Type="http://schemas.openxmlformats.org/officeDocument/2006/relationships/slideLayout" Target="../slideLayouts/slideLayout42.xml"/><Relationship Id="rId10" Type="http://schemas.openxmlformats.org/officeDocument/2006/relationships/slideLayout" Target="../slideLayouts/slideLayout47.xml"/><Relationship Id="rId4" Type="http://schemas.openxmlformats.org/officeDocument/2006/relationships/slideLayout" Target="../slideLayouts/slideLayout41.xml"/><Relationship Id="rId9" Type="http://schemas.openxmlformats.org/officeDocument/2006/relationships/slideLayout" Target="../slideLayouts/slideLayout4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9" descr="israel-flag"/>
          <p:cNvPicPr>
            <a:picLocks noChangeAspect="1" noChangeArrowheads="1"/>
          </p:cNvPicPr>
          <p:nvPr/>
        </p:nvPicPr>
        <p:blipFill>
          <a:blip r:embed="rId17">
            <a:lum bright="46000" contrast="-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20" descr="reshut_e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488" b="-833"/>
          <a:stretch>
            <a:fillRect/>
          </a:stretch>
        </p:blipFill>
        <p:spPr bwMode="auto">
          <a:xfrm>
            <a:off x="0" y="0"/>
            <a:ext cx="1258888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21" descr="reshut_e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916"/>
          <a:stretch>
            <a:fillRect/>
          </a:stretch>
        </p:blipFill>
        <p:spPr bwMode="auto">
          <a:xfrm>
            <a:off x="8294688" y="0"/>
            <a:ext cx="849312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049" r:id="rId1"/>
    <p:sldLayoutId id="2147484050" r:id="rId2"/>
    <p:sldLayoutId id="2147484051" r:id="rId3"/>
    <p:sldLayoutId id="2147484052" r:id="rId4"/>
    <p:sldLayoutId id="2147484053" r:id="rId5"/>
    <p:sldLayoutId id="2147484054" r:id="rId6"/>
    <p:sldLayoutId id="2147484055" r:id="rId7"/>
    <p:sldLayoutId id="2147484056" r:id="rId8"/>
    <p:sldLayoutId id="2147484057" r:id="rId9"/>
    <p:sldLayoutId id="2147484058" r:id="rId10"/>
    <p:sldLayoutId id="2147484059" r:id="rId11"/>
    <p:sldLayoutId id="2147484060" r:id="rId12"/>
    <p:sldLayoutId id="2147484061" r:id="rId13"/>
    <p:sldLayoutId id="2147484095" r:id="rId14"/>
    <p:sldLayoutId id="2147484096" r:id="rId15"/>
  </p:sldLayoutIdLst>
  <p:hf hdr="0" ftr="0" dt="0"/>
  <p:txStyles>
    <p:titleStyle>
      <a:lvl1pPr algn="ctr" defTabSz="79375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+mj-lt"/>
          <a:ea typeface="+mj-ea"/>
          <a:cs typeface="+mj-cs"/>
        </a:defRPr>
      </a:lvl1pPr>
      <a:lvl2pPr algn="ctr" defTabSz="79375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Calibri" pitchFamily="34" charset="0"/>
          <a:cs typeface="Arial" charset="0"/>
        </a:defRPr>
      </a:lvl2pPr>
      <a:lvl3pPr algn="ctr" defTabSz="79375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Calibri" pitchFamily="34" charset="0"/>
          <a:cs typeface="Arial" charset="0"/>
        </a:defRPr>
      </a:lvl3pPr>
      <a:lvl4pPr algn="ctr" defTabSz="79375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Calibri" pitchFamily="34" charset="0"/>
          <a:cs typeface="Arial" charset="0"/>
        </a:defRPr>
      </a:lvl4pPr>
      <a:lvl5pPr algn="ctr" defTabSz="79375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Calibri" pitchFamily="34" charset="0"/>
          <a:cs typeface="Arial" charset="0"/>
        </a:defRPr>
      </a:lvl5pPr>
      <a:lvl6pPr marL="457200" algn="ctr" defTabSz="7937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charset="0"/>
          <a:cs typeface="Arial" charset="0"/>
        </a:defRPr>
      </a:lvl6pPr>
      <a:lvl7pPr marL="914400" algn="ctr" defTabSz="7937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charset="0"/>
          <a:cs typeface="Arial" charset="0"/>
        </a:defRPr>
      </a:lvl7pPr>
      <a:lvl8pPr marL="1371600" algn="ctr" defTabSz="7937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charset="0"/>
          <a:cs typeface="Arial" charset="0"/>
        </a:defRPr>
      </a:lvl8pPr>
      <a:lvl9pPr marL="1828800" algn="ctr" defTabSz="7937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 descr="Parchment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blipFill dpi="0" rotWithShape="1">
            <a:blip r:embed="rId13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he-IL" altLang="he-IL"/>
              <a:t>לחץ כדי לערוך סגנון כותרת של תבנית בסיס</a:t>
            </a:r>
            <a:endParaRPr lang="en-US" altLang="he-IL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he-IL" altLang="he-IL"/>
              <a:t>לחץ כדי לערוך סגנונות טקסט של תבנית בסיס</a:t>
            </a:r>
            <a:endParaRPr lang="en-US" altLang="he-IL"/>
          </a:p>
          <a:p>
            <a:pPr lvl="1"/>
            <a:r>
              <a:rPr lang="he-IL" altLang="he-IL"/>
              <a:t>רמה שנייה</a:t>
            </a:r>
            <a:endParaRPr lang="en-US" altLang="he-IL"/>
          </a:p>
          <a:p>
            <a:pPr lvl="2"/>
            <a:r>
              <a:rPr lang="he-IL" altLang="he-IL"/>
              <a:t>רמה שלישית</a:t>
            </a:r>
            <a:endParaRPr lang="en-US" altLang="he-IL"/>
          </a:p>
          <a:p>
            <a:pPr lvl="3"/>
            <a:r>
              <a:rPr lang="he-IL" altLang="he-IL"/>
              <a:t>רמה רביעית</a:t>
            </a:r>
            <a:endParaRPr lang="en-US" altLang="he-IL"/>
          </a:p>
          <a:p>
            <a:pPr lvl="4"/>
            <a:r>
              <a:rPr lang="he-IL" altLang="he-IL"/>
              <a:t>רמה חמישית</a:t>
            </a:r>
            <a:endParaRPr lang="en-US" altLang="he-IL"/>
          </a:p>
        </p:txBody>
      </p:sp>
      <p:sp>
        <p:nvSpPr>
          <p:cNvPr id="22630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>
              <a:defRPr sz="1400" b="0">
                <a:latin typeface="Calibri" pitchFamily="34" charset="0"/>
                <a:ea typeface="+mn-ea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2631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rtl="0">
              <a:defRPr sz="1400"/>
            </a:lvl1pPr>
          </a:lstStyle>
          <a:p>
            <a:fld id="{ADB14E6B-AF8E-9448-A6E5-728979855508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22630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rtl="0">
              <a:defRPr sz="1400" b="0">
                <a:latin typeface="Calibri" pitchFamily="34" charset="0"/>
                <a:ea typeface="+mn-ea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62" r:id="rId1"/>
    <p:sldLayoutId id="2147484063" r:id="rId2"/>
    <p:sldLayoutId id="2147484064" r:id="rId3"/>
    <p:sldLayoutId id="2147484065" r:id="rId4"/>
    <p:sldLayoutId id="2147484066" r:id="rId5"/>
    <p:sldLayoutId id="2147484067" r:id="rId6"/>
    <p:sldLayoutId id="2147484068" r:id="rId7"/>
    <p:sldLayoutId id="2147484069" r:id="rId8"/>
    <p:sldLayoutId id="2147484070" r:id="rId9"/>
    <p:sldLayoutId id="2147484071" r:id="rId10"/>
    <p:sldLayoutId id="2147484072" r:id="rId11"/>
  </p:sldLayoutIdLst>
  <p:hf hdr="0" ftr="0" dt="0"/>
  <p:txStyles>
    <p:titleStyle>
      <a:lvl1pPr algn="ctr" defTabSz="79375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+mj-lt"/>
          <a:ea typeface="Arial" charset="0"/>
          <a:cs typeface="+mj-cs"/>
        </a:defRPr>
      </a:lvl1pPr>
      <a:lvl2pPr algn="ctr" defTabSz="79375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Black Chancery" pitchFamily="2" charset="0"/>
          <a:ea typeface="Arial" charset="0"/>
          <a:cs typeface="Arial" charset="0"/>
        </a:defRPr>
      </a:lvl2pPr>
      <a:lvl3pPr algn="ctr" defTabSz="79375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Black Chancery" pitchFamily="2" charset="0"/>
          <a:ea typeface="Arial" charset="0"/>
          <a:cs typeface="Arial" charset="0"/>
        </a:defRPr>
      </a:lvl3pPr>
      <a:lvl4pPr algn="ctr" defTabSz="79375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Black Chancery" pitchFamily="2" charset="0"/>
          <a:ea typeface="Arial" charset="0"/>
          <a:cs typeface="Arial" charset="0"/>
        </a:defRPr>
      </a:lvl4pPr>
      <a:lvl5pPr algn="ctr" defTabSz="79375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Black Chancery" pitchFamily="2" charset="0"/>
          <a:ea typeface="Arial" charset="0"/>
          <a:cs typeface="Arial" charset="0"/>
        </a:defRPr>
      </a:lvl5pPr>
      <a:lvl6pPr marL="457200" algn="ctr" defTabSz="7937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Black Chancery" pitchFamily="2" charset="0"/>
          <a:cs typeface="Arial" charset="0"/>
        </a:defRPr>
      </a:lvl6pPr>
      <a:lvl7pPr marL="914400" algn="ctr" defTabSz="7937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Black Chancery" pitchFamily="2" charset="0"/>
          <a:cs typeface="Arial" charset="0"/>
        </a:defRPr>
      </a:lvl7pPr>
      <a:lvl8pPr marL="1371600" algn="ctr" defTabSz="7937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Black Chancery" pitchFamily="2" charset="0"/>
          <a:cs typeface="Arial" charset="0"/>
        </a:defRPr>
      </a:lvl8pPr>
      <a:lvl9pPr marL="1828800" algn="ctr" defTabSz="7937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Black Chancery" pitchFamily="2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Arial" charset="0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Arial" charset="0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Arial" charset="0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Arial" charset="0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Arial" charset="0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he-IL" altLang="he-IL"/>
              <a:t>לחץ כדי לערוך סגנון כותרת של תבנית בסיס</a:t>
            </a:r>
            <a:endParaRPr lang="en-US" altLang="he-IL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he-IL" altLang="he-IL"/>
              <a:t>לחץ כדי לערוך סגנונות טקסט של תבנית בסיס</a:t>
            </a:r>
            <a:endParaRPr lang="en-US" altLang="he-IL"/>
          </a:p>
          <a:p>
            <a:pPr lvl="1"/>
            <a:r>
              <a:rPr lang="he-IL" altLang="he-IL"/>
              <a:t>רמה שנייה</a:t>
            </a:r>
            <a:endParaRPr lang="en-US" altLang="he-IL"/>
          </a:p>
          <a:p>
            <a:pPr lvl="2"/>
            <a:r>
              <a:rPr lang="he-IL" altLang="he-IL"/>
              <a:t>רמה שלישית</a:t>
            </a:r>
            <a:endParaRPr lang="en-US" altLang="he-IL"/>
          </a:p>
          <a:p>
            <a:pPr lvl="3"/>
            <a:r>
              <a:rPr lang="he-IL" altLang="he-IL"/>
              <a:t>רמה רביעית</a:t>
            </a:r>
            <a:endParaRPr lang="en-US" altLang="he-IL"/>
          </a:p>
          <a:p>
            <a:pPr lvl="4"/>
            <a:r>
              <a:rPr lang="he-IL" altLang="he-IL"/>
              <a:t>רמה חמישית</a:t>
            </a:r>
            <a:endParaRPr lang="en-US" altLang="he-IL"/>
          </a:p>
        </p:txBody>
      </p:sp>
      <p:sp>
        <p:nvSpPr>
          <p:cNvPr id="20787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>
              <a:defRPr sz="1400" b="0">
                <a:latin typeface="Calibri" pitchFamily="34" charset="0"/>
                <a:ea typeface="+mn-ea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787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rtl="0">
              <a:defRPr sz="1400" b="0">
                <a:latin typeface="Calibri" pitchFamily="34" charset="0"/>
                <a:ea typeface="+mn-ea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787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rtl="0">
              <a:defRPr sz="1400"/>
            </a:lvl1pPr>
          </a:lstStyle>
          <a:p>
            <a:fld id="{0EFC77BD-0D86-EF49-ACBA-9B0842683F07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73" r:id="rId1"/>
    <p:sldLayoutId id="2147484074" r:id="rId2"/>
    <p:sldLayoutId id="2147484075" r:id="rId3"/>
    <p:sldLayoutId id="2147484076" r:id="rId4"/>
    <p:sldLayoutId id="2147484077" r:id="rId5"/>
    <p:sldLayoutId id="2147484078" r:id="rId6"/>
    <p:sldLayoutId id="2147484079" r:id="rId7"/>
    <p:sldLayoutId id="2147484080" r:id="rId8"/>
    <p:sldLayoutId id="2147484081" r:id="rId9"/>
    <p:sldLayoutId id="2147484082" r:id="rId10"/>
    <p:sldLayoutId id="2147484083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Arial" charset="0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Arial" charset="0"/>
          <a:cs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Arial" charset="0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Arial" charset="0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Arial" charset="0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Arial" charset="0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Arial" charset="0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he-IL" altLang="he-IL"/>
              <a:t>לחץ כדי לערוך סגנון כותרת של תבנית בסיס</a:t>
            </a:r>
            <a:endParaRPr lang="en-US" altLang="he-IL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he-IL" altLang="he-IL"/>
              <a:t>לחץ כדי לערוך סגנונות טקסט של תבנית בסיס</a:t>
            </a:r>
            <a:endParaRPr lang="en-US" altLang="he-IL"/>
          </a:p>
          <a:p>
            <a:pPr lvl="1"/>
            <a:r>
              <a:rPr lang="he-IL" altLang="he-IL"/>
              <a:t>רמה שנייה</a:t>
            </a:r>
            <a:endParaRPr lang="en-US" altLang="he-IL"/>
          </a:p>
          <a:p>
            <a:pPr lvl="2"/>
            <a:r>
              <a:rPr lang="he-IL" altLang="he-IL"/>
              <a:t>רמה שלישית</a:t>
            </a:r>
            <a:endParaRPr lang="en-US" altLang="he-IL"/>
          </a:p>
          <a:p>
            <a:pPr lvl="3"/>
            <a:r>
              <a:rPr lang="he-IL" altLang="he-IL"/>
              <a:t>רמה רביעית</a:t>
            </a:r>
            <a:endParaRPr lang="en-US" altLang="he-IL"/>
          </a:p>
          <a:p>
            <a:pPr lvl="4"/>
            <a:r>
              <a:rPr lang="he-IL" altLang="he-IL"/>
              <a:t>רמה חמישית</a:t>
            </a:r>
            <a:endParaRPr lang="en-US" altLang="he-IL"/>
          </a:p>
        </p:txBody>
      </p:sp>
      <p:sp>
        <p:nvSpPr>
          <p:cNvPr id="20890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>
              <a:defRPr sz="1400" b="0">
                <a:latin typeface="Calibri" pitchFamily="34" charset="0"/>
                <a:ea typeface="+mn-ea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890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rtl="0">
              <a:defRPr sz="1400" b="0">
                <a:latin typeface="Calibri" pitchFamily="34" charset="0"/>
                <a:ea typeface="+mn-ea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890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rtl="0">
              <a:defRPr sz="1400"/>
            </a:lvl1pPr>
          </a:lstStyle>
          <a:p>
            <a:fld id="{4040AF41-A963-0F40-8570-09A6DB0FC4E7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84" r:id="rId1"/>
    <p:sldLayoutId id="2147484085" r:id="rId2"/>
    <p:sldLayoutId id="2147484086" r:id="rId3"/>
    <p:sldLayoutId id="2147484087" r:id="rId4"/>
    <p:sldLayoutId id="2147484088" r:id="rId5"/>
    <p:sldLayoutId id="2147484089" r:id="rId6"/>
    <p:sldLayoutId id="2147484090" r:id="rId7"/>
    <p:sldLayoutId id="2147484091" r:id="rId8"/>
    <p:sldLayoutId id="2147484092" r:id="rId9"/>
    <p:sldLayoutId id="2147484093" r:id="rId10"/>
    <p:sldLayoutId id="2147484094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Arial" charset="0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Arial" charset="0"/>
          <a:cs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Arial" charset="0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Arial" charset="0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Arial" charset="0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Arial" charset="0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Arial" charset="0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-31830" y="685800"/>
            <a:ext cx="9144000" cy="54864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br>
              <a:rPr lang="en-US" altLang="he-IL" sz="2400" i="1" dirty="0">
                <a:solidFill>
                  <a:srgbClr val="002060"/>
                </a:solidFill>
                <a:latin typeface="Georgia" charset="0"/>
                <a:cs typeface="David" charset="0"/>
              </a:rPr>
            </a:br>
            <a:br>
              <a:rPr lang="en-US" altLang="he-IL" sz="2400" i="1" dirty="0">
                <a:solidFill>
                  <a:srgbClr val="002060"/>
                </a:solidFill>
                <a:latin typeface="Georgia" charset="0"/>
                <a:cs typeface="David" charset="0"/>
              </a:rPr>
            </a:br>
            <a:r>
              <a:rPr lang="en-US" altLang="he-IL" sz="2400" i="1" dirty="0">
                <a:solidFill>
                  <a:srgbClr val="002060"/>
                </a:solidFill>
                <a:latin typeface="Georgia" charset="0"/>
                <a:cs typeface="David" charset="0"/>
              </a:rPr>
              <a:t>The social epidemiology of alcohol and drug use </a:t>
            </a:r>
            <a:br>
              <a:rPr lang="he-IL" altLang="he-IL" sz="2400" i="1" dirty="0">
                <a:solidFill>
                  <a:srgbClr val="002060"/>
                </a:solidFill>
                <a:latin typeface="Georgia" charset="0"/>
                <a:cs typeface="David" charset="0"/>
              </a:rPr>
            </a:br>
            <a:r>
              <a:rPr lang="en-US" altLang="he-IL" sz="2400" i="1" dirty="0">
                <a:solidFill>
                  <a:srgbClr val="002060"/>
                </a:solidFill>
                <a:latin typeface="Georgia" charset="0"/>
                <a:cs typeface="David" charset="0"/>
              </a:rPr>
              <a:t>among Israeli school-aged children:</a:t>
            </a:r>
            <a:br>
              <a:rPr lang="en-US" altLang="he-IL" sz="2400" i="1" dirty="0">
                <a:solidFill>
                  <a:srgbClr val="002060"/>
                </a:solidFill>
                <a:latin typeface="Georgia" charset="0"/>
                <a:cs typeface="David" charset="0"/>
              </a:rPr>
            </a:br>
            <a:r>
              <a:rPr lang="en-US" altLang="he-IL" sz="2400" i="1" dirty="0">
                <a:solidFill>
                  <a:srgbClr val="C00000"/>
                </a:solidFill>
                <a:latin typeface="Georgia" charset="0"/>
                <a:cs typeface="David" charset="0"/>
              </a:rPr>
              <a:t>Recent developments and current challenges</a:t>
            </a:r>
            <a:br>
              <a:rPr lang="en-US" altLang="he-IL" sz="2000" i="1" dirty="0">
                <a:solidFill>
                  <a:srgbClr val="C00000"/>
                </a:solidFill>
                <a:latin typeface="Georgia" charset="0"/>
                <a:cs typeface="David" charset="0"/>
              </a:rPr>
            </a:br>
            <a:br>
              <a:rPr lang="en-US" altLang="he-IL" sz="2000" i="1" dirty="0">
                <a:solidFill>
                  <a:srgbClr val="C00000"/>
                </a:solidFill>
                <a:latin typeface="Georgia" charset="0"/>
                <a:cs typeface="David" charset="0"/>
              </a:rPr>
            </a:br>
            <a:br>
              <a:rPr lang="en-US" altLang="he-IL" sz="2400" i="1" dirty="0">
                <a:solidFill>
                  <a:srgbClr val="002060"/>
                </a:solidFill>
                <a:latin typeface="Georgia" charset="0"/>
                <a:cs typeface="David" charset="0"/>
              </a:rPr>
            </a:br>
            <a:r>
              <a:rPr lang="en-US" sz="2400" i="1" dirty="0">
                <a:solidFill>
                  <a:srgbClr val="002060"/>
                </a:solidFill>
                <a:latin typeface="David" panose="020E0502060401010101" pitchFamily="34" charset="-79"/>
              </a:rPr>
              <a:t>Prof. Yossi Harel-Fisch</a:t>
            </a:r>
            <a:br>
              <a:rPr lang="en-US" sz="2400" dirty="0">
                <a:solidFill>
                  <a:srgbClr val="002060"/>
                </a:solidFill>
                <a:latin typeface="David" panose="020E0502060401010101" pitchFamily="34" charset="-79"/>
              </a:rPr>
            </a:br>
            <a:r>
              <a:rPr lang="en-US" sz="2400" b="0" i="1" dirty="0">
                <a:solidFill>
                  <a:srgbClr val="002060"/>
                </a:solidFill>
                <a:latin typeface="David" panose="020E0502060401010101" pitchFamily="34" charset="-79"/>
              </a:rPr>
              <a:t> </a:t>
            </a:r>
            <a:br>
              <a:rPr lang="en-US" sz="2400" b="0" i="1" dirty="0">
                <a:solidFill>
                  <a:srgbClr val="002060"/>
                </a:solidFill>
                <a:latin typeface="David" panose="020E0502060401010101" pitchFamily="34" charset="-79"/>
              </a:rPr>
            </a:br>
            <a:r>
              <a:rPr lang="en-US" sz="2400" b="0" i="1" dirty="0">
                <a:solidFill>
                  <a:srgbClr val="002060"/>
                </a:solidFill>
                <a:latin typeface="David" panose="020E0502060401010101" pitchFamily="34" charset="-79"/>
              </a:rPr>
              <a:t>Chief Scientist</a:t>
            </a:r>
            <a:br>
              <a:rPr lang="en-US" sz="2400" b="0" i="1" dirty="0">
                <a:solidFill>
                  <a:srgbClr val="002060"/>
                </a:solidFill>
                <a:latin typeface="David" panose="020E0502060401010101" pitchFamily="34" charset="-79"/>
              </a:rPr>
            </a:br>
            <a:r>
              <a:rPr lang="en-US" sz="2400" b="0" i="1" dirty="0">
                <a:solidFill>
                  <a:srgbClr val="C00000"/>
                </a:solidFill>
                <a:latin typeface="David" panose="020E0502060401010101" pitchFamily="34" charset="-79"/>
              </a:rPr>
              <a:t>Israel Anti-Drug Authority (IADA)</a:t>
            </a:r>
            <a:br>
              <a:rPr lang="en-US" sz="2400" b="0" i="1" dirty="0">
                <a:solidFill>
                  <a:srgbClr val="C00000"/>
                </a:solidFill>
                <a:latin typeface="David" panose="020E0502060401010101" pitchFamily="34" charset="-79"/>
              </a:rPr>
            </a:br>
            <a:r>
              <a:rPr lang="en-US" sz="2400" b="0" i="1" dirty="0">
                <a:solidFill>
                  <a:srgbClr val="002060"/>
                </a:solidFill>
                <a:latin typeface="David" panose="020E0502060401010101" pitchFamily="34" charset="-79"/>
              </a:rPr>
              <a:t>&amp;</a:t>
            </a:r>
            <a:br>
              <a:rPr lang="en-US" sz="2400" dirty="0">
                <a:solidFill>
                  <a:srgbClr val="002060"/>
                </a:solidFill>
                <a:latin typeface="David" panose="020E0502060401010101" pitchFamily="34" charset="-79"/>
              </a:rPr>
            </a:br>
            <a:r>
              <a:rPr lang="en-US" sz="2400" b="0" i="1" dirty="0">
                <a:solidFill>
                  <a:srgbClr val="002060"/>
                </a:solidFill>
                <a:latin typeface="David" panose="020E0502060401010101" pitchFamily="34" charset="-79"/>
              </a:rPr>
              <a:t>Director, International Research Program </a:t>
            </a:r>
            <a:br>
              <a:rPr lang="en-US" sz="2400" b="0" i="1" dirty="0">
                <a:solidFill>
                  <a:srgbClr val="002060"/>
                </a:solidFill>
                <a:latin typeface="David" panose="020E0502060401010101" pitchFamily="34" charset="-79"/>
              </a:rPr>
            </a:br>
            <a:r>
              <a:rPr lang="en-US" sz="2400" b="0" i="1" dirty="0">
                <a:solidFill>
                  <a:srgbClr val="002060"/>
                </a:solidFill>
                <a:latin typeface="David" panose="020E0502060401010101" pitchFamily="34" charset="-79"/>
              </a:rPr>
              <a:t>on Adolescent Well-Being and Health,</a:t>
            </a:r>
            <a:br>
              <a:rPr lang="en-US" sz="2400" b="0" i="1" dirty="0">
                <a:solidFill>
                  <a:srgbClr val="002060"/>
                </a:solidFill>
                <a:latin typeface="David" panose="020E0502060401010101" pitchFamily="34" charset="-79"/>
              </a:rPr>
            </a:br>
            <a:r>
              <a:rPr lang="en-US" sz="2400" b="0" i="1" dirty="0">
                <a:solidFill>
                  <a:srgbClr val="C00000"/>
                </a:solidFill>
                <a:latin typeface="David" panose="020E0502060401010101" pitchFamily="34" charset="-79"/>
              </a:rPr>
              <a:t>School of Education, Bar </a:t>
            </a:r>
            <a:r>
              <a:rPr lang="en-US" sz="2400" b="0" i="1" dirty="0" err="1">
                <a:solidFill>
                  <a:srgbClr val="C00000"/>
                </a:solidFill>
                <a:latin typeface="David" panose="020E0502060401010101" pitchFamily="34" charset="-79"/>
              </a:rPr>
              <a:t>Ilan</a:t>
            </a:r>
            <a:r>
              <a:rPr lang="en-US" sz="2400" b="0" i="1" dirty="0">
                <a:solidFill>
                  <a:srgbClr val="C00000"/>
                </a:solidFill>
                <a:latin typeface="David" panose="020E0502060401010101" pitchFamily="34" charset="-79"/>
              </a:rPr>
              <a:t> University, Israel</a:t>
            </a:r>
            <a:br>
              <a:rPr lang="en-US" sz="2400" b="0" i="1" dirty="0">
                <a:solidFill>
                  <a:srgbClr val="C00000"/>
                </a:solidFill>
                <a:latin typeface="David" panose="020E0502060401010101" pitchFamily="34" charset="-79"/>
              </a:rPr>
            </a:br>
            <a:endParaRPr lang="en-US" altLang="he-IL" sz="1800" i="1" dirty="0">
              <a:solidFill>
                <a:srgbClr val="C00000"/>
              </a:solidFill>
              <a:latin typeface="Georgia" charset="0"/>
              <a:cs typeface="David" charset="0"/>
            </a:endParaRPr>
          </a:p>
        </p:txBody>
      </p:sp>
      <p:sp>
        <p:nvSpPr>
          <p:cNvPr id="7171" name="Rectangle 11"/>
          <p:cNvSpPr>
            <a:spLocks noChangeArrowheads="1"/>
          </p:cNvSpPr>
          <p:nvPr/>
        </p:nvSpPr>
        <p:spPr bwMode="auto">
          <a:xfrm>
            <a:off x="0" y="2971800"/>
            <a:ext cx="1033463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9pPr>
          </a:lstStyle>
          <a:p>
            <a:pPr algn="l" rtl="0" eaLnBrk="1" hangingPunct="1"/>
            <a:endParaRPr lang="he-IL" altLang="he-IL"/>
          </a:p>
        </p:txBody>
      </p:sp>
      <p:sp>
        <p:nvSpPr>
          <p:cNvPr id="7172" name="Rectangle 24"/>
          <p:cNvSpPr>
            <a:spLocks noChangeArrowheads="1"/>
          </p:cNvSpPr>
          <p:nvPr/>
        </p:nvSpPr>
        <p:spPr bwMode="auto">
          <a:xfrm>
            <a:off x="0" y="3884613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tabLst>
                <a:tab pos="2636838" algn="ctr"/>
                <a:tab pos="5273675" algn="r"/>
              </a:tabLs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1pPr>
            <a:lvl2pPr marL="742950" indent="-285750" eaLnBrk="0" hangingPunct="0">
              <a:tabLst>
                <a:tab pos="2636838" algn="ctr"/>
                <a:tab pos="5273675" algn="r"/>
              </a:tabLs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2pPr>
            <a:lvl3pPr marL="1143000" indent="-228600" eaLnBrk="0" hangingPunct="0">
              <a:tabLst>
                <a:tab pos="2636838" algn="ctr"/>
                <a:tab pos="5273675" algn="r"/>
              </a:tabLs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3pPr>
            <a:lvl4pPr marL="1600200" indent="-228600" eaLnBrk="0" hangingPunct="0">
              <a:tabLst>
                <a:tab pos="2636838" algn="ctr"/>
                <a:tab pos="5273675" algn="r"/>
              </a:tabLs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4pPr>
            <a:lvl5pPr marL="2057400" indent="-228600" eaLnBrk="0" hangingPunct="0">
              <a:tabLst>
                <a:tab pos="2636838" algn="ctr"/>
                <a:tab pos="5273675" algn="r"/>
              </a:tabLs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tabLst>
                <a:tab pos="2636838" algn="ctr"/>
                <a:tab pos="5273675" algn="r"/>
              </a:tabLs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tabLst>
                <a:tab pos="2636838" algn="ctr"/>
                <a:tab pos="5273675" algn="r"/>
              </a:tabLs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tabLst>
                <a:tab pos="2636838" algn="ctr"/>
                <a:tab pos="5273675" algn="r"/>
              </a:tabLs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tabLst>
                <a:tab pos="2636838" algn="ctr"/>
                <a:tab pos="5273675" algn="r"/>
              </a:tabLs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9pPr>
          </a:lstStyle>
          <a:p>
            <a:pPr algn="l" rtl="0" eaLnBrk="1" hangingPunct="1"/>
            <a:endParaRPr lang="he-IL" altLang="he-IL"/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457200" y="6216134"/>
            <a:ext cx="82296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9pPr>
          </a:lstStyle>
          <a:p>
            <a:pPr algn="ctr" rtl="0" eaLnBrk="1" hangingPunct="1"/>
            <a:r>
              <a:rPr lang="en-US" altLang="he-IL" i="1" dirty="0">
                <a:solidFill>
                  <a:srgbClr val="002060"/>
                </a:solidFill>
              </a:rPr>
              <a:t>Presentation at the </a:t>
            </a:r>
            <a:r>
              <a:rPr lang="en-US" altLang="he-IL" i="1" dirty="0" err="1">
                <a:solidFill>
                  <a:srgbClr val="C00000"/>
                </a:solidFill>
              </a:rPr>
              <a:t>MedSPAD</a:t>
            </a:r>
            <a:r>
              <a:rPr lang="en-US" altLang="he-IL" i="1" dirty="0">
                <a:solidFill>
                  <a:srgbClr val="C00000"/>
                </a:solidFill>
              </a:rPr>
              <a:t> Round Table</a:t>
            </a:r>
            <a:r>
              <a:rPr lang="en-US" altLang="he-IL" i="1" dirty="0">
                <a:solidFill>
                  <a:srgbClr val="002060"/>
                </a:solidFill>
              </a:rPr>
              <a:t>, LISBON ADDICTION, 24-26 October, 2017 </a:t>
            </a:r>
            <a:endParaRPr lang="he-IL" altLang="he-IL" i="1" dirty="0">
              <a:solidFill>
                <a:srgbClr val="002060"/>
              </a:solidFill>
            </a:endParaRPr>
          </a:p>
        </p:txBody>
      </p:sp>
      <p:cxnSp>
        <p:nvCxnSpPr>
          <p:cNvPr id="3" name="Straight Connector 2"/>
          <p:cNvCxnSpPr/>
          <p:nvPr/>
        </p:nvCxnSpPr>
        <p:spPr bwMode="auto">
          <a:xfrm>
            <a:off x="685800" y="6216134"/>
            <a:ext cx="777240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381000"/>
            <a:ext cx="7848600" cy="990600"/>
          </a:xfrm>
          <a:extLst/>
        </p:spPr>
        <p:txBody>
          <a:bodyPr rtlCol="1" anchor="t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he-IL" sz="2000" u="sng">
                <a:solidFill>
                  <a:srgbClr val="C00000"/>
                </a:solidFill>
                <a:latin typeface="Times New Roman" pitchFamily="18" charset="0"/>
                <a:cs typeface="+mj-cs"/>
              </a:rPr>
              <a:t>B</a:t>
            </a:r>
            <a:r>
              <a:rPr lang="he-IL" altLang="he-IL" sz="2000" u="sng">
                <a:solidFill>
                  <a:srgbClr val="C00000"/>
                </a:solidFill>
                <a:latin typeface="Times New Roman" pitchFamily="18" charset="0"/>
                <a:cs typeface="+mj-cs"/>
              </a:rPr>
              <a:t>inge drinking:</a:t>
            </a:r>
            <a:r>
              <a:rPr lang="en-US" altLang="he-IL" sz="2000" u="sng">
                <a:solidFill>
                  <a:srgbClr val="C00000"/>
                </a:solidFill>
                <a:latin typeface="Times New Roman" pitchFamily="18" charset="0"/>
                <a:cs typeface="+mj-cs"/>
              </a:rPr>
              <a:t> </a:t>
            </a:r>
            <a:r>
              <a:rPr lang="en-US" altLang="he-IL" sz="2000" u="sng">
                <a:solidFill>
                  <a:srgbClr val="002060"/>
                </a:solidFill>
                <a:latin typeface="Times New Roman" pitchFamily="18" charset="0"/>
                <a:cs typeface="+mj-cs"/>
              </a:rPr>
              <a:t>P</a:t>
            </a:r>
            <a:r>
              <a:rPr lang="he-IL" altLang="he-IL" sz="2000" u="sng">
                <a:solidFill>
                  <a:srgbClr val="002060"/>
                </a:solidFill>
                <a:latin typeface="Times New Roman" pitchFamily="18" charset="0"/>
                <a:cs typeface="+mj-cs"/>
              </a:rPr>
              <a:t>ercent of  6th, 8th and 10th grade </a:t>
            </a:r>
            <a:r>
              <a:rPr lang="en-US" altLang="he-IL" sz="2000" u="sng">
                <a:solidFill>
                  <a:srgbClr val="002060"/>
                </a:solidFill>
                <a:latin typeface="Times New Roman" pitchFamily="18" charset="0"/>
                <a:cs typeface="+mj-cs"/>
              </a:rPr>
              <a:t>Israeli</a:t>
            </a:r>
            <a:r>
              <a:rPr lang="he-IL" altLang="he-IL" sz="2000" u="sng">
                <a:solidFill>
                  <a:srgbClr val="002060"/>
                </a:solidFill>
                <a:latin typeface="Times New Roman" pitchFamily="18" charset="0"/>
                <a:cs typeface="+mj-cs"/>
              </a:rPr>
              <a:t> students who drank five or more alcohol drinks during one occasion </a:t>
            </a:r>
            <a:br>
              <a:rPr lang="he-IL" altLang="he-IL" sz="2000" u="sng">
                <a:solidFill>
                  <a:srgbClr val="002060"/>
                </a:solidFill>
                <a:latin typeface="Times New Roman" pitchFamily="18" charset="0"/>
                <a:cs typeface="+mj-cs"/>
              </a:rPr>
            </a:br>
            <a:r>
              <a:rPr lang="he-IL" altLang="he-IL" sz="2000" u="sng">
                <a:solidFill>
                  <a:srgbClr val="002060"/>
                </a:solidFill>
                <a:latin typeface="Times New Roman" pitchFamily="18" charset="0"/>
                <a:cs typeface="+mj-cs"/>
              </a:rPr>
              <a:t>at least once during the past 30 days: by gender and survey year</a:t>
            </a:r>
            <a:endParaRPr lang="en-US" altLang="he-IL" sz="2000" u="sng">
              <a:solidFill>
                <a:srgbClr val="002060"/>
              </a:solidFill>
              <a:latin typeface="Times New Roman" pitchFamily="18" charset="0"/>
              <a:cs typeface="+mj-c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010400" y="1371600"/>
            <a:ext cx="2133600" cy="47482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l" rtl="0">
              <a:defRPr/>
            </a:pPr>
            <a:r>
              <a:rPr lang="en-US" b="1" u="sng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Findings show: </a:t>
            </a:r>
          </a:p>
          <a:p>
            <a:pPr algn="l" rtl="0">
              <a:defRPr/>
            </a:pPr>
            <a:endParaRPr lang="en-US" sz="1400" b="1" u="sng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 rtl="0">
              <a:defRPr/>
            </a:pPr>
            <a:r>
              <a:rPr lang="en-US" sz="1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Significant increase</a:t>
            </a:r>
            <a:r>
              <a:rPr lang="en-US" sz="1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of binge drinking rates from 6.5% in 1994 to over 20% in 2009.</a:t>
            </a:r>
          </a:p>
          <a:p>
            <a:pPr algn="l" rtl="0">
              <a:defRPr/>
            </a:pPr>
            <a:endParaRPr lang="en-US" sz="1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 rtl="0">
              <a:defRPr/>
            </a:pPr>
            <a:r>
              <a:rPr lang="en-US" sz="1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However, from the  implementation of the national alcohol strategy in January 2010 and till the end of 2011 – findings show a </a:t>
            </a:r>
            <a:r>
              <a:rPr lang="en-US" sz="1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significant decrease </a:t>
            </a:r>
            <a:r>
              <a:rPr lang="en-US" sz="1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in rates from over 20% in 2009 to 10.7% in 2014. These trends are similar for both genders.</a:t>
            </a:r>
          </a:p>
          <a:p>
            <a:pPr algn="l" rtl="0">
              <a:defRPr/>
            </a:pPr>
            <a:endParaRPr lang="he-IL" sz="105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 rtl="0">
              <a:defRPr/>
            </a:pPr>
            <a:r>
              <a:rPr lang="en-US" sz="12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Yossi Harel-Fisch, PhD</a:t>
            </a:r>
          </a:p>
          <a:p>
            <a:pPr algn="l" rtl="0">
              <a:defRPr/>
            </a:pPr>
            <a:r>
              <a:rPr lang="en-US" sz="12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Chief Scientist,</a:t>
            </a:r>
          </a:p>
          <a:p>
            <a:pPr algn="l" rtl="0">
              <a:defRPr/>
            </a:pPr>
            <a:r>
              <a:rPr lang="en-US" sz="12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Israeli Anti-Drugs Authority</a:t>
            </a:r>
            <a:endParaRPr lang="en-US" sz="14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0660" name="חץ שמאלה-ימינה 9"/>
          <p:cNvSpPr>
            <a:spLocks noChangeArrowheads="1"/>
          </p:cNvSpPr>
          <p:nvPr/>
        </p:nvSpPr>
        <p:spPr bwMode="auto">
          <a:xfrm>
            <a:off x="5029200" y="5334000"/>
            <a:ext cx="1752600" cy="152400"/>
          </a:xfrm>
          <a:prstGeom prst="leftRightArrow">
            <a:avLst>
              <a:gd name="adj1" fmla="val 50000"/>
              <a:gd name="adj2" fmla="val 49993"/>
            </a:avLst>
          </a:prstGeom>
          <a:solidFill>
            <a:srgbClr val="FF00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he-IL" altLang="he-IL" sz="160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12" name="חץ ימינה 11"/>
          <p:cNvSpPr/>
          <p:nvPr/>
        </p:nvSpPr>
        <p:spPr bwMode="auto">
          <a:xfrm>
            <a:off x="762000" y="5334000"/>
            <a:ext cx="4191000" cy="152400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600" b="1" dirty="0">
              <a:ln w="12700">
                <a:solidFill>
                  <a:srgbClr val="1F497D">
                    <a:satMod val="155000"/>
                  </a:srgbClr>
                </a:solidFill>
                <a:prstDash val="solid"/>
              </a:ln>
              <a:solidFill>
                <a:srgbClr val="EEECE1">
                  <a:tint val="85000"/>
                  <a:satMod val="155000"/>
                </a:srgb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" charset="0"/>
              <a:cs typeface="Arial" charset="0"/>
            </a:endParaRPr>
          </a:p>
        </p:txBody>
      </p:sp>
      <p:sp>
        <p:nvSpPr>
          <p:cNvPr id="70662" name="TextBox 12"/>
          <p:cNvSpPr txBox="1">
            <a:spLocks noChangeArrowheads="1"/>
          </p:cNvSpPr>
          <p:nvPr/>
        </p:nvSpPr>
        <p:spPr bwMode="auto">
          <a:xfrm>
            <a:off x="4800600" y="5486400"/>
            <a:ext cx="2133600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rtl="0" eaLnBrk="1" hangingPunct="1">
              <a:spcBef>
                <a:spcPct val="0"/>
              </a:spcBef>
              <a:buFontTx/>
              <a:buNone/>
            </a:pPr>
            <a:r>
              <a:rPr lang="en-US" altLang="he-IL" sz="1400" b="1">
                <a:solidFill>
                  <a:srgbClr val="FF0000"/>
                </a:solidFill>
              </a:rPr>
              <a:t>Implementation of the national Alcohol strategy - 2010-2011</a:t>
            </a:r>
          </a:p>
        </p:txBody>
      </p:sp>
      <p:sp>
        <p:nvSpPr>
          <p:cNvPr id="70663" name="TextBox 13"/>
          <p:cNvSpPr txBox="1">
            <a:spLocks noChangeArrowheads="1"/>
          </p:cNvSpPr>
          <p:nvPr/>
        </p:nvSpPr>
        <p:spPr bwMode="auto">
          <a:xfrm>
            <a:off x="685800" y="5486400"/>
            <a:ext cx="4267200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rtl="0" eaLnBrk="1" hangingPunct="1">
              <a:spcBef>
                <a:spcPct val="0"/>
              </a:spcBef>
              <a:buFontTx/>
              <a:buNone/>
            </a:pPr>
            <a:r>
              <a:rPr lang="en-US" altLang="he-IL" sz="1400" b="1">
                <a:solidFill>
                  <a:srgbClr val="002060"/>
                </a:solidFill>
              </a:rPr>
              <a:t>The period prior to the implementation of a national alcohol strategy</a:t>
            </a:r>
          </a:p>
          <a:p>
            <a:pPr algn="ctr" rtl="0" eaLnBrk="1" hangingPunct="1">
              <a:spcBef>
                <a:spcPct val="0"/>
              </a:spcBef>
              <a:buFontTx/>
              <a:buNone/>
            </a:pPr>
            <a:r>
              <a:rPr lang="en-US" altLang="he-IL" sz="1400" b="1">
                <a:solidFill>
                  <a:srgbClr val="002060"/>
                </a:solidFill>
              </a:rPr>
              <a:t>1994 - 2009</a:t>
            </a:r>
          </a:p>
        </p:txBody>
      </p:sp>
      <p:sp>
        <p:nvSpPr>
          <p:cNvPr id="70664" name="TextBox 1"/>
          <p:cNvSpPr txBox="1">
            <a:spLocks noChangeArrowheads="1"/>
          </p:cNvSpPr>
          <p:nvPr/>
        </p:nvSpPr>
        <p:spPr bwMode="auto">
          <a:xfrm>
            <a:off x="7048500" y="6248400"/>
            <a:ext cx="18669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l" rtl="0" eaLnBrk="1" hangingPunct="1">
              <a:spcBef>
                <a:spcPct val="0"/>
              </a:spcBef>
              <a:buFontTx/>
              <a:buNone/>
            </a:pPr>
            <a:r>
              <a:rPr lang="en-US" altLang="he-IL" sz="1200" u="sng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Data source:</a:t>
            </a:r>
            <a:r>
              <a:rPr lang="en-US" altLang="he-IL" sz="12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HBSC-Israel, </a:t>
            </a:r>
          </a:p>
          <a:p>
            <a:pPr algn="l" rtl="0" eaLnBrk="1" hangingPunct="1">
              <a:spcBef>
                <a:spcPct val="0"/>
              </a:spcBef>
              <a:buFontTx/>
              <a:buNone/>
            </a:pPr>
            <a:r>
              <a:rPr lang="en-US" altLang="he-IL" sz="12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1994-2014</a:t>
            </a:r>
            <a:endParaRPr lang="he-IL" altLang="he-IL" sz="120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6" name="תרשים 7"/>
          <p:cNvGraphicFramePr>
            <a:graphicFrameLocks/>
          </p:cNvGraphicFramePr>
          <p:nvPr/>
        </p:nvGraphicFramePr>
        <p:xfrm>
          <a:off x="152400" y="1591800"/>
          <a:ext cx="6781800" cy="3970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TextBox 4"/>
          <p:cNvSpPr txBox="1">
            <a:spLocks noChangeArrowheads="1"/>
          </p:cNvSpPr>
          <p:nvPr/>
        </p:nvSpPr>
        <p:spPr bwMode="auto">
          <a:xfrm>
            <a:off x="304800" y="6550223"/>
            <a:ext cx="769620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9pPr>
          </a:lstStyle>
          <a:p>
            <a:pPr algn="ctr" rtl="0" eaLnBrk="1" hangingPunct="1"/>
            <a:r>
              <a:rPr lang="en-US" altLang="he-IL" sz="1400" dirty="0">
                <a:solidFill>
                  <a:srgbClr val="002060"/>
                </a:solidFill>
              </a:rPr>
              <a:t>Prof. Yossi Harel-Fisch, LISBON ADDICTION 24-26, Oct. 2017 </a:t>
            </a:r>
            <a:endParaRPr lang="he-IL" altLang="he-IL" sz="14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881243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4"/>
          <p:cNvSpPr>
            <a:spLocks noChangeArrowheads="1"/>
          </p:cNvSpPr>
          <p:nvPr/>
        </p:nvSpPr>
        <p:spPr bwMode="auto">
          <a:xfrm>
            <a:off x="26988" y="425450"/>
            <a:ext cx="9269412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he-IL" sz="2200" b="1" i="1" u="sng">
                <a:solidFill>
                  <a:srgbClr val="002060"/>
                </a:solidFill>
                <a:ea typeface="MS PGothic" pitchFamily="34" charset="-128"/>
                <a:cs typeface="David" pitchFamily="34" charset="-79"/>
              </a:rPr>
              <a:t>Percent of 11, 13 and 15 years old adolescents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he-IL" sz="2200" b="1" i="1" u="sng">
                <a:solidFill>
                  <a:srgbClr val="C00000"/>
                </a:solidFill>
                <a:ea typeface="MS PGothic" pitchFamily="34" charset="-128"/>
                <a:cs typeface="David" pitchFamily="34" charset="-79"/>
              </a:rPr>
              <a:t>who got drunk </a:t>
            </a:r>
            <a:r>
              <a:rPr lang="en-US" altLang="he-IL" sz="2200" b="1" i="1" u="sng">
                <a:solidFill>
                  <a:srgbClr val="002060"/>
                </a:solidFill>
                <a:ea typeface="MS PGothic" pitchFamily="34" charset="-128"/>
                <a:cs typeface="David" pitchFamily="34" charset="-79"/>
              </a:rPr>
              <a:t>at least once during the past 12 months, by country</a:t>
            </a:r>
            <a:endParaRPr lang="he-IL" altLang="he-IL" sz="2200" b="1" i="1" u="sng">
              <a:solidFill>
                <a:srgbClr val="002060"/>
              </a:solidFill>
              <a:ea typeface="MS PGothic" pitchFamily="34" charset="-128"/>
              <a:cs typeface="David" pitchFamily="34" charset="-79"/>
            </a:endParaRPr>
          </a:p>
        </p:txBody>
      </p:sp>
      <p:pic>
        <p:nvPicPr>
          <p:cNvPr id="7168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8500" y="1303338"/>
            <a:ext cx="5207000" cy="4868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723900" y="6550223"/>
            <a:ext cx="769620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9pPr>
          </a:lstStyle>
          <a:p>
            <a:pPr algn="ctr" rtl="0" eaLnBrk="1" hangingPunct="1"/>
            <a:r>
              <a:rPr lang="en-US" altLang="he-IL" sz="1400" dirty="0">
                <a:solidFill>
                  <a:srgbClr val="002060"/>
                </a:solidFill>
              </a:rPr>
              <a:t>Prof. Yossi Harel-Fisch, LISBON ADDICTION 24-26, Oct. 2017 </a:t>
            </a:r>
            <a:endParaRPr lang="he-IL" altLang="he-IL" sz="14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968874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Title 1"/>
          <p:cNvSpPr>
            <a:spLocks noGrp="1"/>
          </p:cNvSpPr>
          <p:nvPr>
            <p:ph type="title"/>
          </p:nvPr>
        </p:nvSpPr>
        <p:spPr>
          <a:xfrm>
            <a:off x="381000" y="3429000"/>
            <a:ext cx="8229600" cy="1371600"/>
          </a:xfrm>
        </p:spPr>
        <p:txBody>
          <a:bodyPr/>
          <a:lstStyle/>
          <a:p>
            <a:r>
              <a:rPr lang="en-US" altLang="he-IL" sz="6000" i="1" dirty="0">
                <a:solidFill>
                  <a:srgbClr val="C00000"/>
                </a:solidFill>
                <a:latin typeface="David" charset="0"/>
                <a:cs typeface="David" charset="0"/>
              </a:rPr>
              <a:t>U</a:t>
            </a:r>
            <a:r>
              <a:rPr lang="he-IL" altLang="he-IL" sz="6000" i="1" dirty="0" err="1">
                <a:solidFill>
                  <a:srgbClr val="C00000"/>
                </a:solidFill>
                <a:latin typeface="David" charset="0"/>
                <a:cs typeface="David" charset="0"/>
              </a:rPr>
              <a:t>se</a:t>
            </a:r>
            <a:r>
              <a:rPr lang="he-IL" altLang="he-IL" sz="6000" i="1" dirty="0">
                <a:solidFill>
                  <a:srgbClr val="C00000"/>
                </a:solidFill>
                <a:latin typeface="David" charset="0"/>
                <a:cs typeface="David" charset="0"/>
              </a:rPr>
              <a:t> </a:t>
            </a:r>
            <a:r>
              <a:rPr lang="he-IL" altLang="he-IL" sz="6000" i="1" dirty="0" err="1">
                <a:solidFill>
                  <a:srgbClr val="C00000"/>
                </a:solidFill>
                <a:latin typeface="David" charset="0"/>
                <a:cs typeface="David" charset="0"/>
              </a:rPr>
              <a:t>of</a:t>
            </a:r>
            <a:r>
              <a:rPr lang="he-IL" altLang="he-IL" sz="6000" i="1" dirty="0">
                <a:solidFill>
                  <a:srgbClr val="C00000"/>
                </a:solidFill>
                <a:latin typeface="David" charset="0"/>
                <a:cs typeface="David" charset="0"/>
              </a:rPr>
              <a:t> </a:t>
            </a:r>
            <a:r>
              <a:rPr lang="en-US" altLang="he-IL" sz="6000" i="1" dirty="0">
                <a:solidFill>
                  <a:srgbClr val="C00000"/>
                </a:solidFill>
                <a:latin typeface="David" charset="0"/>
                <a:cs typeface="David" charset="0"/>
              </a:rPr>
              <a:t>C</a:t>
            </a:r>
            <a:r>
              <a:rPr lang="he-IL" altLang="he-IL" sz="6000" i="1" dirty="0" err="1">
                <a:solidFill>
                  <a:srgbClr val="C00000"/>
                </a:solidFill>
                <a:latin typeface="David" charset="0"/>
                <a:cs typeface="David" charset="0"/>
              </a:rPr>
              <a:t>anabis</a:t>
            </a:r>
            <a:r>
              <a:rPr lang="he-IL" altLang="he-IL" sz="6000" i="1" dirty="0">
                <a:solidFill>
                  <a:srgbClr val="C00000"/>
                </a:solidFill>
                <a:latin typeface="David" charset="0"/>
                <a:cs typeface="David" charset="0"/>
              </a:rPr>
              <a:t> </a:t>
            </a:r>
            <a:br>
              <a:rPr lang="he-IL" altLang="he-IL" sz="6000" i="1" dirty="0">
                <a:solidFill>
                  <a:srgbClr val="002060"/>
                </a:solidFill>
                <a:latin typeface="David" charset="0"/>
                <a:cs typeface="David" charset="0"/>
              </a:rPr>
            </a:br>
            <a:r>
              <a:rPr lang="he-IL" altLang="he-IL" sz="4800" i="1" dirty="0">
                <a:solidFill>
                  <a:srgbClr val="002060"/>
                </a:solidFill>
                <a:latin typeface="David" charset="0"/>
                <a:cs typeface="David" charset="0"/>
              </a:rPr>
              <a:t>)</a:t>
            </a:r>
            <a:r>
              <a:rPr lang="en-US" altLang="he-IL" sz="4800" i="1" dirty="0">
                <a:solidFill>
                  <a:srgbClr val="002060"/>
                </a:solidFill>
                <a:latin typeface="David" charset="0"/>
                <a:cs typeface="David" charset="0"/>
              </a:rPr>
              <a:t>M</a:t>
            </a:r>
            <a:r>
              <a:rPr lang="he-IL" altLang="he-IL" sz="4800" i="1" dirty="0" err="1">
                <a:solidFill>
                  <a:srgbClr val="002060"/>
                </a:solidFill>
                <a:latin typeface="David" charset="0"/>
                <a:cs typeface="David" charset="0"/>
              </a:rPr>
              <a:t>arijuana</a:t>
            </a:r>
            <a:r>
              <a:rPr lang="he-IL" altLang="he-IL" sz="4800" i="1" dirty="0">
                <a:solidFill>
                  <a:srgbClr val="002060"/>
                </a:solidFill>
                <a:latin typeface="David" charset="0"/>
                <a:cs typeface="David" charset="0"/>
              </a:rPr>
              <a:t>, </a:t>
            </a:r>
            <a:r>
              <a:rPr lang="en-US" altLang="he-IL" sz="4800" i="1" dirty="0">
                <a:solidFill>
                  <a:srgbClr val="002060"/>
                </a:solidFill>
                <a:latin typeface="David" charset="0"/>
                <a:cs typeface="David" charset="0"/>
              </a:rPr>
              <a:t>H</a:t>
            </a:r>
            <a:r>
              <a:rPr lang="he-IL" altLang="he-IL" sz="4800" i="1" dirty="0" err="1">
                <a:solidFill>
                  <a:srgbClr val="002060"/>
                </a:solidFill>
                <a:latin typeface="David" charset="0"/>
                <a:cs typeface="David" charset="0"/>
              </a:rPr>
              <a:t>ashish</a:t>
            </a:r>
            <a:r>
              <a:rPr lang="he-IL" altLang="he-IL" sz="4800" i="1" dirty="0">
                <a:solidFill>
                  <a:srgbClr val="002060"/>
                </a:solidFill>
                <a:latin typeface="David" charset="0"/>
                <a:cs typeface="David" charset="0"/>
              </a:rPr>
              <a:t>, </a:t>
            </a:r>
            <a:r>
              <a:rPr lang="en-US" altLang="he-IL" sz="4800" i="1" dirty="0">
                <a:solidFill>
                  <a:srgbClr val="002060"/>
                </a:solidFill>
                <a:latin typeface="David" charset="0"/>
                <a:cs typeface="David" charset="0"/>
              </a:rPr>
              <a:t>G</a:t>
            </a:r>
            <a:r>
              <a:rPr lang="he-IL" altLang="he-IL" sz="4800" i="1" dirty="0" err="1">
                <a:solidFill>
                  <a:srgbClr val="002060"/>
                </a:solidFill>
                <a:latin typeface="David" charset="0"/>
                <a:cs typeface="David" charset="0"/>
              </a:rPr>
              <a:t>ras</a:t>
            </a:r>
            <a:r>
              <a:rPr lang="en-US" altLang="he-IL" sz="4800" i="1" dirty="0">
                <a:solidFill>
                  <a:srgbClr val="002060"/>
                </a:solidFill>
                <a:latin typeface="David" charset="0"/>
                <a:cs typeface="David" charset="0"/>
              </a:rPr>
              <a:t>s)</a:t>
            </a:r>
            <a:endParaRPr lang="he-IL" altLang="he-IL" sz="4800" b="1" i="1" dirty="0">
              <a:solidFill>
                <a:srgbClr val="002060"/>
              </a:solidFill>
              <a:latin typeface="David" pitchFamily="34" charset="-79"/>
              <a:cs typeface="David" pitchFamily="34" charset="-79"/>
            </a:endParaRPr>
          </a:p>
        </p:txBody>
      </p:sp>
      <p:pic>
        <p:nvPicPr>
          <p:cNvPr id="102402" name="Picture 2" descr="C:\Users\Yossi Harel-Fisch\AppData\Local\Microsoft\Windows\Temporary Internet Files\Content.IE5\AU4KUISC\450px-Cannabis_leaf.svg[1]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182837">
            <a:off x="617959" y="853651"/>
            <a:ext cx="1857375" cy="1981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Users\Yossi Harel-Fisch\AppData\Local\Microsoft\Windows\Temporary Internet Files\Content.IE5\AU4KUISC\450px-Cannabis_leaf.svg[1]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317316">
            <a:off x="6795234" y="932395"/>
            <a:ext cx="1857375" cy="1981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838199" y="6550223"/>
            <a:ext cx="769620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9pPr>
          </a:lstStyle>
          <a:p>
            <a:pPr algn="ctr" rtl="0" eaLnBrk="1" hangingPunct="1"/>
            <a:r>
              <a:rPr lang="en-US" altLang="he-IL" sz="1400" dirty="0">
                <a:solidFill>
                  <a:srgbClr val="002060"/>
                </a:solidFill>
              </a:rPr>
              <a:t>Prof. Yossi Harel-Fisch, LISBON ADDICTION 24-26, Oct. 2017 </a:t>
            </a:r>
            <a:endParaRPr lang="he-IL" altLang="he-IL" sz="14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050428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51972"/>
            <a:ext cx="8229600" cy="1143000"/>
          </a:xfrm>
        </p:spPr>
        <p:txBody>
          <a:bodyPr/>
          <a:lstStyle/>
          <a:p>
            <a:pPr algn="ctr" defTabSz="7937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3200" i="1" dirty="0">
                <a:solidFill>
                  <a:srgbClr val="C00000"/>
                </a:solidFill>
                <a:latin typeface="Times New Roman" charset="0"/>
                <a:ea typeface="Times New Roman" charset="0"/>
                <a:cs typeface="Times New Roman" charset="0"/>
              </a:rPr>
              <a:t>Cannabis related developments in Israel </a:t>
            </a:r>
            <a:br>
              <a:rPr lang="en-US" sz="3200" i="1" dirty="0">
                <a:solidFill>
                  <a:srgbClr val="C00000"/>
                </a:solidFill>
                <a:latin typeface="Times New Roman" charset="0"/>
                <a:ea typeface="Times New Roman" charset="0"/>
                <a:cs typeface="Times New Roman" charset="0"/>
              </a:rPr>
            </a:br>
            <a:r>
              <a:rPr lang="en-US" i="1" dirty="0">
                <a:solidFill>
                  <a:srgbClr val="002060"/>
                </a:solidFill>
                <a:latin typeface="Times New Roman" charset="0"/>
                <a:ea typeface="Times New Roman" charset="0"/>
                <a:cs typeface="Times New Roman" charset="0"/>
              </a:rPr>
              <a:t>during the past 4-5 years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0700" y="2286000"/>
            <a:ext cx="5562600" cy="2971800"/>
          </a:xfrm>
        </p:spPr>
        <p:txBody>
          <a:bodyPr/>
          <a:lstStyle/>
          <a:p>
            <a:r>
              <a:rPr lang="en-US" altLang="he-IL" sz="4800" i="1" dirty="0">
                <a:solidFill>
                  <a:srgbClr val="002060"/>
                </a:solidFill>
                <a:latin typeface="David" charset="0"/>
                <a:cs typeface="David" charset="0"/>
              </a:rPr>
              <a:t>Medicalization,</a:t>
            </a:r>
          </a:p>
          <a:p>
            <a:r>
              <a:rPr lang="en-US" altLang="he-IL" sz="4800" i="1" dirty="0">
                <a:solidFill>
                  <a:srgbClr val="002060"/>
                </a:solidFill>
                <a:latin typeface="David" charset="0"/>
                <a:cs typeface="David" charset="0"/>
              </a:rPr>
              <a:t>Legalization,</a:t>
            </a:r>
          </a:p>
          <a:p>
            <a:r>
              <a:rPr lang="en-US" altLang="he-IL" sz="4800" i="1" dirty="0">
                <a:solidFill>
                  <a:srgbClr val="002060"/>
                </a:solidFill>
                <a:latin typeface="David" charset="0"/>
                <a:cs typeface="David" charset="0"/>
              </a:rPr>
              <a:t>De-criminalization</a:t>
            </a:r>
            <a:endParaRPr lang="en-US" sz="4000" dirty="0">
              <a:solidFill>
                <a:srgbClr val="002060"/>
              </a:solidFill>
              <a:latin typeface="Times New Roman" charset="0"/>
              <a:ea typeface="Times New Roman" charset="0"/>
              <a:cs typeface="Times New Roman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838199" y="6550223"/>
            <a:ext cx="769620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9pPr>
          </a:lstStyle>
          <a:p>
            <a:pPr algn="ctr" rtl="0" eaLnBrk="1" hangingPunct="1"/>
            <a:r>
              <a:rPr lang="en-US" altLang="he-IL" sz="1400" dirty="0">
                <a:solidFill>
                  <a:srgbClr val="002060"/>
                </a:solidFill>
              </a:rPr>
              <a:t>Prof. Yossi Harel-Fisch, LISBON ADDICTION 24-26, Oct. 2017 </a:t>
            </a:r>
            <a:endParaRPr lang="he-IL" altLang="he-IL" sz="14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848153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5257800"/>
          </a:xfrm>
        </p:spPr>
        <p:txBody>
          <a:bodyPr/>
          <a:lstStyle/>
          <a:p>
            <a:pPr lvl="1" eaLnBrk="1" hangingPunct="1"/>
            <a:r>
              <a:rPr lang="en-US" b="0" i="1" u="sng" dirty="0">
                <a:solidFill>
                  <a:srgbClr val="002060"/>
                </a:solidFill>
                <a:latin typeface="Times New Roman" charset="0"/>
                <a:ea typeface="Times New Roman" charset="0"/>
                <a:cs typeface="Times New Roman" charset="0"/>
              </a:rPr>
              <a:t>The unintended consequences of </a:t>
            </a:r>
            <a:br>
              <a:rPr lang="en-US" b="0" i="1" u="sng" dirty="0">
                <a:solidFill>
                  <a:srgbClr val="002060"/>
                </a:solidFill>
                <a:latin typeface="Times New Roman" charset="0"/>
                <a:ea typeface="Times New Roman" charset="0"/>
                <a:cs typeface="Times New Roman" charset="0"/>
              </a:rPr>
            </a:br>
            <a:r>
              <a:rPr lang="en-US" b="0" i="1" u="sng" dirty="0">
                <a:solidFill>
                  <a:srgbClr val="002060"/>
                </a:solidFill>
                <a:latin typeface="Times New Roman" charset="0"/>
                <a:ea typeface="Times New Roman" charset="0"/>
                <a:cs typeface="Times New Roman" charset="0"/>
              </a:rPr>
              <a:t>these developments where:</a:t>
            </a:r>
            <a:br>
              <a:rPr lang="en-US" b="0" i="1" u="sng" dirty="0">
                <a:solidFill>
                  <a:srgbClr val="002060"/>
                </a:solidFill>
                <a:latin typeface="Times New Roman" charset="0"/>
                <a:ea typeface="Times New Roman" charset="0"/>
                <a:cs typeface="Times New Roman" charset="0"/>
              </a:rPr>
            </a:br>
            <a:br>
              <a:rPr lang="en-US" altLang="he-IL" sz="4000" b="1" i="1" dirty="0">
                <a:solidFill>
                  <a:srgbClr val="002060"/>
                </a:solidFill>
                <a:latin typeface="David" pitchFamily="34" charset="-79"/>
                <a:cs typeface="David" pitchFamily="34" charset="-79"/>
              </a:rPr>
            </a:br>
            <a:r>
              <a:rPr lang="en-US" altLang="he-IL" sz="4000" b="1" i="1" dirty="0">
                <a:solidFill>
                  <a:srgbClr val="002060"/>
                </a:solidFill>
                <a:latin typeface="David" pitchFamily="34" charset="-79"/>
                <a:cs typeface="David" pitchFamily="34" charset="-79"/>
              </a:rPr>
              <a:t>Decline in the </a:t>
            </a:r>
            <a:br>
              <a:rPr lang="en-US" altLang="he-IL" sz="4000" b="1" i="1" dirty="0">
                <a:solidFill>
                  <a:srgbClr val="002060"/>
                </a:solidFill>
                <a:latin typeface="David" pitchFamily="34" charset="-79"/>
                <a:cs typeface="David" pitchFamily="34" charset="-79"/>
              </a:rPr>
            </a:br>
            <a:r>
              <a:rPr lang="en-US" altLang="he-IL" sz="4000" i="1" dirty="0">
                <a:solidFill>
                  <a:srgbClr val="C00000"/>
                </a:solidFill>
                <a:latin typeface="David" pitchFamily="34" charset="-79"/>
                <a:cs typeface="David" pitchFamily="34" charset="-79"/>
              </a:rPr>
              <a:t>perception of risk</a:t>
            </a:r>
            <a:br>
              <a:rPr lang="he-IL" altLang="he-IL" sz="4000" b="1" i="1" dirty="0">
                <a:solidFill>
                  <a:srgbClr val="C00000"/>
                </a:solidFill>
                <a:latin typeface="David" pitchFamily="34" charset="-79"/>
                <a:cs typeface="David" pitchFamily="34" charset="-79"/>
              </a:rPr>
            </a:br>
            <a:br>
              <a:rPr lang="he-IL" altLang="he-IL" sz="4000" b="1" i="1" dirty="0">
                <a:solidFill>
                  <a:srgbClr val="C00000"/>
                </a:solidFill>
                <a:latin typeface="David" pitchFamily="34" charset="-79"/>
                <a:cs typeface="David" pitchFamily="34" charset="-79"/>
              </a:rPr>
            </a:br>
            <a:r>
              <a:rPr lang="en-US" altLang="he-IL" sz="4000" b="1" i="1" dirty="0">
                <a:solidFill>
                  <a:srgbClr val="002060"/>
                </a:solidFill>
                <a:latin typeface="David" pitchFamily="34" charset="-79"/>
                <a:cs typeface="David" pitchFamily="34" charset="-79"/>
              </a:rPr>
              <a:t>followed by</a:t>
            </a:r>
            <a:br>
              <a:rPr lang="en-US" altLang="he-IL" sz="4000" b="1" i="1" dirty="0">
                <a:solidFill>
                  <a:srgbClr val="002060"/>
                </a:solidFill>
                <a:latin typeface="David" pitchFamily="34" charset="-79"/>
                <a:cs typeface="David" pitchFamily="34" charset="-79"/>
              </a:rPr>
            </a:br>
            <a:br>
              <a:rPr lang="en-US" altLang="he-IL" sz="4000" i="1" dirty="0">
                <a:solidFill>
                  <a:srgbClr val="002060"/>
                </a:solidFill>
                <a:latin typeface="David" pitchFamily="34" charset="-79"/>
                <a:cs typeface="David" pitchFamily="34" charset="-79"/>
              </a:rPr>
            </a:br>
            <a:r>
              <a:rPr lang="en-US" altLang="he-IL" sz="4000" i="1" dirty="0">
                <a:solidFill>
                  <a:srgbClr val="002060"/>
                </a:solidFill>
                <a:latin typeface="David" pitchFamily="34" charset="-79"/>
                <a:cs typeface="David" pitchFamily="34" charset="-79"/>
              </a:rPr>
              <a:t>an increase in the </a:t>
            </a:r>
            <a:br>
              <a:rPr lang="en-US" altLang="he-IL" sz="4000" i="1" dirty="0">
                <a:solidFill>
                  <a:srgbClr val="002060"/>
                </a:solidFill>
                <a:latin typeface="David" pitchFamily="34" charset="-79"/>
                <a:cs typeface="David" pitchFamily="34" charset="-79"/>
              </a:rPr>
            </a:br>
            <a:r>
              <a:rPr lang="en-US" altLang="he-IL" sz="4000" i="1" dirty="0">
                <a:solidFill>
                  <a:srgbClr val="C00000"/>
                </a:solidFill>
                <a:latin typeface="David" pitchFamily="34" charset="-79"/>
                <a:cs typeface="David" pitchFamily="34" charset="-79"/>
              </a:rPr>
              <a:t>rates of Cannabis use</a:t>
            </a:r>
            <a:endParaRPr lang="he-IL" altLang="he-IL" sz="4000" b="1" i="1" dirty="0">
              <a:solidFill>
                <a:srgbClr val="C00000"/>
              </a:solidFill>
              <a:latin typeface="David" pitchFamily="34" charset="-79"/>
              <a:cs typeface="David" pitchFamily="34" charset="-79"/>
            </a:endParaRP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838199" y="6550223"/>
            <a:ext cx="769620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9pPr>
          </a:lstStyle>
          <a:p>
            <a:pPr algn="ctr" rtl="0" eaLnBrk="1" hangingPunct="1"/>
            <a:r>
              <a:rPr lang="en-US" altLang="he-IL" sz="1400" dirty="0">
                <a:solidFill>
                  <a:srgbClr val="002060"/>
                </a:solidFill>
              </a:rPr>
              <a:t>Prof. Yossi Harel-Fisch, LISBON ADDICTION 24-26, Oct. 2017 </a:t>
            </a:r>
            <a:endParaRPr lang="he-IL" altLang="he-IL" sz="14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722548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76200"/>
            <a:ext cx="8229600" cy="1417035"/>
          </a:xfrm>
        </p:spPr>
        <p:txBody>
          <a:bodyPr/>
          <a:lstStyle/>
          <a:p>
            <a:r>
              <a:rPr lang="en-US" altLang="he-IL" sz="2400" dirty="0">
                <a:solidFill>
                  <a:srgbClr val="C00000"/>
                </a:solidFill>
                <a:latin typeface="David" pitchFamily="34" charset="-79"/>
                <a:cs typeface="David" pitchFamily="34" charset="-79"/>
              </a:rPr>
              <a:t>Use of Cannabis:</a:t>
            </a:r>
            <a:br>
              <a:rPr lang="en-US" altLang="he-IL" sz="2400" dirty="0">
                <a:solidFill>
                  <a:srgbClr val="C00000"/>
                </a:solidFill>
                <a:latin typeface="David" pitchFamily="34" charset="-79"/>
                <a:cs typeface="David" pitchFamily="34" charset="-79"/>
              </a:rPr>
            </a:br>
            <a:r>
              <a:rPr lang="en-US" altLang="he-IL" sz="2400" dirty="0">
                <a:solidFill>
                  <a:srgbClr val="002060"/>
                </a:solidFill>
                <a:latin typeface="David" pitchFamily="34" charset="-79"/>
                <a:cs typeface="David" pitchFamily="34" charset="-79"/>
              </a:rPr>
              <a:t>Percent of students grades 10</a:t>
            </a:r>
            <a:r>
              <a:rPr lang="en-US" altLang="he-IL" sz="2400" baseline="30000" dirty="0">
                <a:solidFill>
                  <a:srgbClr val="002060"/>
                </a:solidFill>
                <a:latin typeface="David" pitchFamily="34" charset="-79"/>
                <a:cs typeface="David" pitchFamily="34" charset="-79"/>
              </a:rPr>
              <a:t>th</a:t>
            </a:r>
            <a:r>
              <a:rPr lang="en-US" altLang="he-IL" sz="2400" dirty="0">
                <a:solidFill>
                  <a:srgbClr val="002060"/>
                </a:solidFill>
                <a:latin typeface="David" pitchFamily="34" charset="-79"/>
                <a:cs typeface="David" pitchFamily="34" charset="-79"/>
              </a:rPr>
              <a:t>-12</a:t>
            </a:r>
            <a:r>
              <a:rPr lang="en-US" altLang="he-IL" sz="2400" baseline="30000" dirty="0">
                <a:solidFill>
                  <a:srgbClr val="002060"/>
                </a:solidFill>
                <a:latin typeface="David" pitchFamily="34" charset="-79"/>
                <a:cs typeface="David" pitchFamily="34" charset="-79"/>
              </a:rPr>
              <a:t>th</a:t>
            </a:r>
            <a:r>
              <a:rPr lang="en-US" altLang="he-IL" sz="2400" dirty="0">
                <a:solidFill>
                  <a:srgbClr val="002060"/>
                </a:solidFill>
                <a:latin typeface="David" pitchFamily="34" charset="-79"/>
                <a:cs typeface="David" pitchFamily="34" charset="-79"/>
              </a:rPr>
              <a:t> </a:t>
            </a:r>
            <a:br>
              <a:rPr lang="en-US" altLang="he-IL" sz="2400" dirty="0">
                <a:solidFill>
                  <a:srgbClr val="002060"/>
                </a:solidFill>
                <a:latin typeface="David" pitchFamily="34" charset="-79"/>
                <a:cs typeface="David" pitchFamily="34" charset="-79"/>
              </a:rPr>
            </a:br>
            <a:r>
              <a:rPr lang="en-US" altLang="he-IL" sz="2400" dirty="0">
                <a:solidFill>
                  <a:srgbClr val="002060"/>
                </a:solidFill>
                <a:latin typeface="David" pitchFamily="34" charset="-79"/>
                <a:cs typeface="David" pitchFamily="34" charset="-79"/>
              </a:rPr>
              <a:t>who </a:t>
            </a:r>
            <a:r>
              <a:rPr lang="en-US" altLang="he-IL" sz="2400" dirty="0">
                <a:solidFill>
                  <a:srgbClr val="C00000"/>
                </a:solidFill>
                <a:latin typeface="David" pitchFamily="34" charset="-79"/>
                <a:cs typeface="David" pitchFamily="34" charset="-79"/>
              </a:rPr>
              <a:t>ever used </a:t>
            </a:r>
            <a:r>
              <a:rPr lang="en-US" altLang="he-IL" sz="2400">
                <a:solidFill>
                  <a:srgbClr val="C00000"/>
                </a:solidFill>
                <a:latin typeface="David" pitchFamily="34" charset="-79"/>
                <a:cs typeface="David" pitchFamily="34" charset="-79"/>
              </a:rPr>
              <a:t>Cannabis </a:t>
            </a:r>
            <a:r>
              <a:rPr lang="en-US" sz="2400">
                <a:solidFill>
                  <a:srgbClr val="002060"/>
                </a:solidFill>
                <a:latin typeface="Times New Roman" charset="0"/>
                <a:ea typeface="Times New Roman" charset="0"/>
              </a:rPr>
              <a:t>: </a:t>
            </a:r>
            <a:br>
              <a:rPr lang="en-US" sz="2400" dirty="0">
                <a:solidFill>
                  <a:srgbClr val="002060"/>
                </a:solidFill>
                <a:latin typeface="Times New Roman" charset="0"/>
                <a:ea typeface="Times New Roman" charset="0"/>
              </a:rPr>
            </a:br>
            <a:r>
              <a:rPr lang="en-US" sz="2400" dirty="0">
                <a:solidFill>
                  <a:srgbClr val="002060"/>
                </a:solidFill>
                <a:latin typeface="Times New Roman" charset="0"/>
                <a:ea typeface="Times New Roman" charset="0"/>
              </a:rPr>
              <a:t>by gender and year of survey</a:t>
            </a:r>
            <a:endParaRPr lang="en-US" altLang="he-IL" sz="2400" dirty="0">
              <a:solidFill>
                <a:srgbClr val="002060"/>
              </a:solidFill>
              <a:latin typeface="Times New Roman" charset="0"/>
              <a:ea typeface="Times New Roman" charset="0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96885" y="1576384"/>
            <a:ext cx="8153400" cy="4876800"/>
          </a:xfrm>
          <a:prstGeom prst="rect">
            <a:avLst/>
          </a:prstGeom>
        </p:spPr>
      </p:pic>
      <p:cxnSp>
        <p:nvCxnSpPr>
          <p:cNvPr id="7" name="Straight Arrow Connector 6"/>
          <p:cNvCxnSpPr/>
          <p:nvPr/>
        </p:nvCxnSpPr>
        <p:spPr bwMode="auto">
          <a:xfrm flipV="1">
            <a:off x="3657600" y="3657600"/>
            <a:ext cx="3200400" cy="678852"/>
          </a:xfrm>
          <a:prstGeom prst="straightConnector1">
            <a:avLst/>
          </a:prstGeom>
          <a:solidFill>
            <a:schemeClr val="accent1"/>
          </a:solidFill>
          <a:ln w="31750" cap="flat" cmpd="sng" algn="ctr">
            <a:solidFill>
              <a:srgbClr val="C00000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838199" y="6550223"/>
            <a:ext cx="769620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9pPr>
          </a:lstStyle>
          <a:p>
            <a:pPr algn="ctr" rtl="0" eaLnBrk="1" hangingPunct="1"/>
            <a:r>
              <a:rPr lang="en-US" altLang="he-IL" sz="1400" dirty="0">
                <a:solidFill>
                  <a:srgbClr val="002060"/>
                </a:solidFill>
              </a:rPr>
              <a:t>Prof. Yossi Harel-Fisch, LISBON ADDICTION 24-26, Oct. 2017 </a:t>
            </a:r>
            <a:endParaRPr lang="he-IL" altLang="he-IL" sz="14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680679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 bwMode="auto">
          <a:xfrm>
            <a:off x="26988" y="9525"/>
            <a:ext cx="1116012" cy="904875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1"/>
          <a:lstStyle/>
          <a:p>
            <a:pPr algn="l">
              <a:defRPr/>
            </a:pPr>
            <a:endParaRPr lang="he-IL" b="1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5" name="Rectangle 4"/>
          <p:cNvSpPr/>
          <p:nvPr/>
        </p:nvSpPr>
        <p:spPr bwMode="auto">
          <a:xfrm>
            <a:off x="8362950" y="9525"/>
            <a:ext cx="762000" cy="838200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1"/>
          <a:lstStyle/>
          <a:p>
            <a:pPr algn="l">
              <a:defRPr/>
            </a:pPr>
            <a:endParaRPr lang="he-IL" b="1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10244" name="Rectangle 4"/>
          <p:cNvSpPr>
            <a:spLocks noChangeArrowheads="1"/>
          </p:cNvSpPr>
          <p:nvPr/>
        </p:nvSpPr>
        <p:spPr bwMode="auto">
          <a:xfrm>
            <a:off x="26988" y="178098"/>
            <a:ext cx="9269412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rtl="0">
              <a:defRPr sz="1800" b="1" i="0" u="none" strike="noStrike" kern="120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r>
              <a:rPr lang="en-US" altLang="he-IL" sz="2000" b="1" dirty="0">
                <a:solidFill>
                  <a:srgbClr val="002060"/>
                </a:solidFill>
                <a:latin typeface="Times New Roman" charset="0"/>
                <a:ea typeface="Times New Roman" charset="0"/>
              </a:rPr>
              <a:t>Percent of 10</a:t>
            </a:r>
            <a:r>
              <a:rPr lang="en-US" altLang="he-IL" sz="2000" b="1" baseline="30000" dirty="0">
                <a:solidFill>
                  <a:srgbClr val="002060"/>
                </a:solidFill>
                <a:latin typeface="Times New Roman" charset="0"/>
                <a:ea typeface="Times New Roman" charset="0"/>
              </a:rPr>
              <a:t>th</a:t>
            </a:r>
            <a:r>
              <a:rPr lang="en-US" altLang="he-IL" sz="2000" b="1" dirty="0">
                <a:solidFill>
                  <a:srgbClr val="002060"/>
                </a:solidFill>
                <a:latin typeface="Times New Roman" charset="0"/>
                <a:ea typeface="Times New Roman" charset="0"/>
              </a:rPr>
              <a:t> grade students (age 15) </a:t>
            </a:r>
            <a:r>
              <a:rPr lang="en-US" sz="2000" b="1" dirty="0">
                <a:solidFill>
                  <a:srgbClr val="002060"/>
                </a:solidFill>
                <a:latin typeface="Times New Roman" charset="0"/>
                <a:ea typeface="Times New Roman" charset="0"/>
              </a:rPr>
              <a:t>who used cannabis </a:t>
            </a:r>
            <a:br>
              <a:rPr lang="en-US" sz="2000" b="1" dirty="0">
                <a:solidFill>
                  <a:srgbClr val="002060"/>
                </a:solidFill>
                <a:latin typeface="Times New Roman" charset="0"/>
                <a:ea typeface="Times New Roman" charset="0"/>
              </a:rPr>
            </a:br>
            <a:r>
              <a:rPr lang="en-US" sz="2000" b="1" dirty="0">
                <a:solidFill>
                  <a:srgbClr val="C00000"/>
                </a:solidFill>
                <a:latin typeface="Times New Roman" charset="0"/>
                <a:ea typeface="Times New Roman" charset="0"/>
              </a:rPr>
              <a:t>at least once during the past 12 months</a:t>
            </a:r>
            <a:r>
              <a:rPr lang="en-US" sz="2000" b="1" dirty="0">
                <a:solidFill>
                  <a:srgbClr val="002060"/>
                </a:solidFill>
                <a:latin typeface="Times New Roman" charset="0"/>
                <a:ea typeface="Times New Roman" charset="0"/>
              </a:rPr>
              <a:t>: </a:t>
            </a:r>
            <a:br>
              <a:rPr lang="en-US" sz="2000" b="1" dirty="0">
                <a:solidFill>
                  <a:srgbClr val="002060"/>
                </a:solidFill>
                <a:latin typeface="Times New Roman" charset="0"/>
                <a:ea typeface="Times New Roman" charset="0"/>
              </a:rPr>
            </a:br>
            <a:r>
              <a:rPr lang="en-US" sz="2000" b="1" dirty="0">
                <a:solidFill>
                  <a:srgbClr val="002060"/>
                </a:solidFill>
                <a:latin typeface="Times New Roman" charset="0"/>
                <a:ea typeface="Times New Roman" charset="0"/>
              </a:rPr>
              <a:t>by country - </a:t>
            </a:r>
            <a:r>
              <a:rPr lang="en-US" sz="2000" b="1" dirty="0">
                <a:solidFill>
                  <a:srgbClr val="002060"/>
                </a:solidFill>
                <a:latin typeface="Times New Roman" charset="0"/>
                <a:ea typeface="Times New Roman" charset="0"/>
                <a:cs typeface="Times New Roman" charset="0"/>
              </a:rPr>
              <a:t> HBSC 2014</a:t>
            </a:r>
            <a:endParaRPr lang="he-IL" sz="2000" b="1" dirty="0">
              <a:solidFill>
                <a:srgbClr val="002060"/>
              </a:solidFill>
              <a:latin typeface="Times New Roman" charset="0"/>
              <a:ea typeface="Times New Roman" charset="0"/>
              <a:cs typeface="Times New Roman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1" y="1193761"/>
            <a:ext cx="5638799" cy="52832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Left Arrow 6"/>
          <p:cNvSpPr/>
          <p:nvPr/>
        </p:nvSpPr>
        <p:spPr bwMode="auto">
          <a:xfrm rot="350196">
            <a:off x="6784994" y="5324942"/>
            <a:ext cx="971550" cy="112349"/>
          </a:xfrm>
          <a:prstGeom prst="leftArrow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1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he-IL" sz="1800" b="1" i="0" u="none" strike="noStrike" cap="none" normalizeH="0" baseline="0">
              <a:ln>
                <a:noFill/>
              </a:ln>
              <a:solidFill>
                <a:srgbClr val="FF0000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838199" y="6550223"/>
            <a:ext cx="769620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9pPr>
          </a:lstStyle>
          <a:p>
            <a:pPr algn="ctr" rtl="0" eaLnBrk="1" hangingPunct="1"/>
            <a:r>
              <a:rPr lang="en-US" altLang="he-IL" sz="1400" dirty="0">
                <a:solidFill>
                  <a:srgbClr val="002060"/>
                </a:solidFill>
              </a:rPr>
              <a:t>Prof. Yossi Harel-Fisch, LISBON ADDICTION 24-26, Oct. 2017 </a:t>
            </a:r>
            <a:endParaRPr lang="he-IL" altLang="he-IL" sz="14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2188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ctrTitle"/>
          </p:nvPr>
        </p:nvSpPr>
        <p:spPr bwMode="auto">
          <a:xfrm>
            <a:off x="685800" y="1371600"/>
            <a:ext cx="7772400" cy="38862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he-IL" sz="7200" i="1" dirty="0">
                <a:solidFill>
                  <a:srgbClr val="002060"/>
                </a:solidFill>
                <a:latin typeface="David" pitchFamily="34" charset="-79"/>
                <a:cs typeface="David" pitchFamily="34" charset="-79"/>
              </a:rPr>
              <a:t>Use of Cannabis</a:t>
            </a:r>
            <a:br>
              <a:rPr lang="en-US" altLang="he-IL" sz="7200" i="1" dirty="0">
                <a:solidFill>
                  <a:srgbClr val="002060"/>
                </a:solidFill>
                <a:latin typeface="David" pitchFamily="34" charset="-79"/>
                <a:cs typeface="David" pitchFamily="34" charset="-79"/>
              </a:rPr>
            </a:br>
            <a:r>
              <a:rPr lang="en-US" altLang="he-IL" sz="7200" i="1" dirty="0">
                <a:solidFill>
                  <a:srgbClr val="C00000"/>
                </a:solidFill>
                <a:latin typeface="David" pitchFamily="34" charset="-79"/>
                <a:cs typeface="David" pitchFamily="34" charset="-79"/>
              </a:rPr>
              <a:t>by adults</a:t>
            </a:r>
            <a:br>
              <a:rPr lang="en-US" altLang="he-IL" sz="7200" i="1" dirty="0">
                <a:solidFill>
                  <a:srgbClr val="C00000"/>
                </a:solidFill>
                <a:latin typeface="David" pitchFamily="34" charset="-79"/>
                <a:cs typeface="David" pitchFamily="34" charset="-79"/>
              </a:rPr>
            </a:br>
            <a:br>
              <a:rPr lang="en-US" altLang="he-IL" sz="5400" i="1" dirty="0">
                <a:solidFill>
                  <a:srgbClr val="C00000"/>
                </a:solidFill>
                <a:latin typeface="David" pitchFamily="34" charset="-79"/>
                <a:cs typeface="David" pitchFamily="34" charset="-79"/>
              </a:rPr>
            </a:br>
            <a:r>
              <a:rPr lang="en-US" altLang="he-IL" sz="3600" b="0" i="1" dirty="0">
                <a:solidFill>
                  <a:srgbClr val="002060"/>
                </a:solidFill>
                <a:latin typeface="David" pitchFamily="34" charset="-79"/>
                <a:cs typeface="David" pitchFamily="34" charset="-79"/>
              </a:rPr>
              <a:t>NESDA </a:t>
            </a:r>
            <a:r>
              <a:rPr lang="mr-IN" altLang="he-IL" sz="3600" b="0" i="1" dirty="0">
                <a:solidFill>
                  <a:srgbClr val="002060"/>
                </a:solidFill>
                <a:latin typeface="David" pitchFamily="34" charset="-79"/>
                <a:cs typeface="David" pitchFamily="34" charset="-79"/>
              </a:rPr>
              <a:t>–</a:t>
            </a:r>
            <a:r>
              <a:rPr lang="en-US" altLang="he-IL" sz="3600" b="0" i="1" dirty="0">
                <a:solidFill>
                  <a:srgbClr val="002060"/>
                </a:solidFill>
                <a:latin typeface="David" pitchFamily="34" charset="-79"/>
                <a:cs typeface="David" pitchFamily="34" charset="-79"/>
              </a:rPr>
              <a:t> Adults 18-65 years of age</a:t>
            </a:r>
            <a:br>
              <a:rPr lang="en-US" altLang="he-IL" sz="3600" b="0" i="1" dirty="0">
                <a:solidFill>
                  <a:srgbClr val="002060"/>
                </a:solidFill>
                <a:latin typeface="David" pitchFamily="34" charset="-79"/>
                <a:cs typeface="David" pitchFamily="34" charset="-79"/>
              </a:rPr>
            </a:br>
            <a:r>
              <a:rPr lang="en-US" altLang="he-IL" sz="3600" b="0" i="1" dirty="0">
                <a:solidFill>
                  <a:srgbClr val="002060"/>
                </a:solidFill>
                <a:latin typeface="David" pitchFamily="34" charset="-79"/>
                <a:cs typeface="David" pitchFamily="34" charset="-79"/>
              </a:rPr>
              <a:t>December 2016</a:t>
            </a:r>
            <a:endParaRPr lang="he-IL" altLang="he-IL" sz="7200" i="1" dirty="0">
              <a:solidFill>
                <a:srgbClr val="C00000"/>
              </a:solidFill>
              <a:latin typeface="David" pitchFamily="34" charset="-79"/>
              <a:cs typeface="David" pitchFamily="34" charset="-79"/>
            </a:endParaRPr>
          </a:p>
        </p:txBody>
      </p:sp>
      <p:sp>
        <p:nvSpPr>
          <p:cNvPr id="3" name="Rectangle 2"/>
          <p:cNvSpPr/>
          <p:nvPr/>
        </p:nvSpPr>
        <p:spPr bwMode="auto">
          <a:xfrm>
            <a:off x="8362950" y="9525"/>
            <a:ext cx="762000" cy="838200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1"/>
          <a:lstStyle/>
          <a:p>
            <a:pPr algn="l">
              <a:defRPr/>
            </a:pPr>
            <a:endParaRPr lang="he-IL" b="1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5" name="Rectangle 4"/>
          <p:cNvSpPr/>
          <p:nvPr/>
        </p:nvSpPr>
        <p:spPr bwMode="auto">
          <a:xfrm>
            <a:off x="26988" y="9525"/>
            <a:ext cx="1116012" cy="904875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1"/>
          <a:lstStyle/>
          <a:p>
            <a:pPr algn="l">
              <a:defRPr/>
            </a:pPr>
            <a:endParaRPr lang="he-IL" b="1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838199" y="6550223"/>
            <a:ext cx="769620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9pPr>
          </a:lstStyle>
          <a:p>
            <a:pPr algn="ctr" rtl="0" eaLnBrk="1" hangingPunct="1"/>
            <a:r>
              <a:rPr lang="en-US" altLang="he-IL" sz="1400" dirty="0">
                <a:solidFill>
                  <a:srgbClr val="002060"/>
                </a:solidFill>
              </a:rPr>
              <a:t>Prof. Yossi Harel-Fisch, LISBON ADDICTION 24-26, Oct. 2017 </a:t>
            </a:r>
            <a:endParaRPr lang="he-IL" altLang="he-IL" sz="14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370374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 bwMode="auto">
          <a:xfrm>
            <a:off x="0" y="9525"/>
            <a:ext cx="1116012" cy="904875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1"/>
          <a:lstStyle/>
          <a:p>
            <a:pPr algn="l">
              <a:defRPr/>
            </a:pPr>
            <a:endParaRPr lang="he-IL" b="1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5" name="Rectangle 4"/>
          <p:cNvSpPr/>
          <p:nvPr/>
        </p:nvSpPr>
        <p:spPr bwMode="auto">
          <a:xfrm>
            <a:off x="8362950" y="9525"/>
            <a:ext cx="762000" cy="838200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1"/>
          <a:lstStyle/>
          <a:p>
            <a:pPr algn="l">
              <a:defRPr/>
            </a:pPr>
            <a:endParaRPr lang="he-IL" b="1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-250815" y="191125"/>
            <a:ext cx="9569430" cy="20005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rtl="0"/>
            <a:r>
              <a:rPr lang="en-US" sz="2800" u="sng" dirty="0">
                <a:solidFill>
                  <a:srgbClr val="002060"/>
                </a:solidFill>
              </a:rPr>
              <a:t>Dramatic increase in reported cannabis use </a:t>
            </a:r>
            <a:br>
              <a:rPr lang="en-US" sz="2800" u="sng" dirty="0">
                <a:solidFill>
                  <a:srgbClr val="002060"/>
                </a:solidFill>
              </a:rPr>
            </a:br>
            <a:r>
              <a:rPr lang="en-US" sz="2400" dirty="0">
                <a:solidFill>
                  <a:srgbClr val="002060"/>
                </a:solidFill>
              </a:rPr>
              <a:t>Percent of Israeli adults 18-40 who</a:t>
            </a:r>
          </a:p>
          <a:p>
            <a:pPr algn="ctr" rtl="0"/>
            <a:r>
              <a:rPr lang="en-US" sz="2400" dirty="0">
                <a:solidFill>
                  <a:srgbClr val="C00000"/>
                </a:solidFill>
              </a:rPr>
              <a:t>used cannabis at least once during the </a:t>
            </a:r>
            <a:r>
              <a:rPr lang="en-US" sz="2400" u="sng" dirty="0">
                <a:solidFill>
                  <a:srgbClr val="C00000"/>
                </a:solidFill>
              </a:rPr>
              <a:t>past 30 days </a:t>
            </a:r>
          </a:p>
          <a:p>
            <a:pPr algn="ctr" rtl="0"/>
            <a:r>
              <a:rPr lang="en-US" sz="2400" b="1" u="sng" dirty="0">
                <a:solidFill>
                  <a:srgbClr val="C00000"/>
                </a:solidFill>
              </a:rPr>
              <a:t>Trends: 1998-2016 </a:t>
            </a:r>
            <a:br>
              <a:rPr lang="en-US" sz="2400" dirty="0">
                <a:solidFill>
                  <a:srgbClr val="002060"/>
                </a:solidFill>
              </a:rPr>
            </a:br>
            <a:endParaRPr lang="en-US" altLang="he-IL" sz="2400" dirty="0">
              <a:solidFill>
                <a:srgbClr val="C00000"/>
              </a:solidFill>
              <a:latin typeface="David" pitchFamily="34" charset="-79"/>
              <a:cs typeface="David" pitchFamily="34" charset="-79"/>
            </a:endParaRPr>
          </a:p>
        </p:txBody>
      </p:sp>
      <p:graphicFrame>
        <p:nvGraphicFramePr>
          <p:cNvPr id="10" name="תרשים 9"/>
          <p:cNvGraphicFramePr>
            <a:graphicFrameLocks/>
          </p:cNvGraphicFramePr>
          <p:nvPr>
            <p:extLst/>
          </p:nvPr>
        </p:nvGraphicFramePr>
        <p:xfrm>
          <a:off x="685800" y="1524000"/>
          <a:ext cx="7543800" cy="4572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838199" y="6550223"/>
            <a:ext cx="769620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9pPr>
          </a:lstStyle>
          <a:p>
            <a:pPr algn="ctr" rtl="0" eaLnBrk="1" hangingPunct="1"/>
            <a:r>
              <a:rPr lang="en-US" altLang="he-IL" sz="1400" dirty="0">
                <a:solidFill>
                  <a:srgbClr val="002060"/>
                </a:solidFill>
              </a:rPr>
              <a:t>Prof. Yossi Harel-Fisch, LISBON ADDICTION 24-26, Oct. 2017 </a:t>
            </a:r>
            <a:endParaRPr lang="he-IL" altLang="he-IL" sz="14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9066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0" grpId="0">
        <p:bldAsOne/>
      </p:bldGraphic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defTabSz="7937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dirty="0">
                <a:solidFill>
                  <a:srgbClr val="C00000"/>
                </a:solidFill>
                <a:latin typeface="Times New Roman" charset="0"/>
                <a:ea typeface="Times New Roman" charset="0"/>
                <a:cs typeface="Times New Roman" charset="0"/>
              </a:rPr>
              <a:t>Dramatic increase in reported cannabis use</a:t>
            </a:r>
            <a:br>
              <a:rPr lang="en-US" dirty="0">
                <a:solidFill>
                  <a:srgbClr val="C00000"/>
                </a:solidFill>
                <a:latin typeface="Times New Roman" charset="0"/>
                <a:ea typeface="Times New Roman" charset="0"/>
                <a:cs typeface="Times New Roman" charset="0"/>
              </a:rPr>
            </a:br>
            <a:r>
              <a:rPr lang="en-US" dirty="0">
                <a:solidFill>
                  <a:srgbClr val="002060"/>
                </a:solidFill>
                <a:latin typeface="Times New Roman" charset="0"/>
                <a:ea typeface="Times New Roman" charset="0"/>
                <a:cs typeface="Times New Roman" charset="0"/>
              </a:rPr>
              <a:t>Adults 18-40 years of age,</a:t>
            </a:r>
            <a:br>
              <a:rPr lang="en-US" dirty="0">
                <a:solidFill>
                  <a:srgbClr val="002060"/>
                </a:solidFill>
                <a:latin typeface="Times New Roman" charset="0"/>
                <a:ea typeface="Times New Roman" charset="0"/>
                <a:cs typeface="Times New Roman" charset="0"/>
              </a:rPr>
            </a:br>
            <a:r>
              <a:rPr lang="en-US" dirty="0">
                <a:solidFill>
                  <a:srgbClr val="C00000"/>
                </a:solidFill>
                <a:latin typeface="Times New Roman" charset="0"/>
                <a:ea typeface="Times New Roman" charset="0"/>
                <a:cs typeface="Times New Roman" charset="0"/>
              </a:rPr>
              <a:t>Israel 2009 </a:t>
            </a:r>
            <a:r>
              <a:rPr lang="mr-IN" dirty="0">
                <a:solidFill>
                  <a:srgbClr val="C00000"/>
                </a:solidFill>
                <a:latin typeface="Times New Roman" charset="0"/>
                <a:ea typeface="Times New Roman" charset="0"/>
                <a:cs typeface="Times New Roman" charset="0"/>
              </a:rPr>
              <a:t>–</a:t>
            </a:r>
            <a:r>
              <a:rPr lang="en-US" dirty="0">
                <a:solidFill>
                  <a:srgbClr val="C00000"/>
                </a:solidFill>
                <a:latin typeface="Times New Roman" charset="0"/>
                <a:ea typeface="Times New Roman" charset="0"/>
                <a:cs typeface="Times New Roman" charset="0"/>
              </a:rPr>
              <a:t> 2016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524000"/>
            <a:ext cx="8121295" cy="4890030"/>
          </a:xfrm>
          <a:prstGeom prst="rect">
            <a:avLst/>
          </a:prstGeom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838199" y="6550223"/>
            <a:ext cx="769620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9pPr>
          </a:lstStyle>
          <a:p>
            <a:pPr algn="ctr" rtl="0" eaLnBrk="1" hangingPunct="1"/>
            <a:r>
              <a:rPr lang="en-US" altLang="he-IL" sz="1400" dirty="0">
                <a:solidFill>
                  <a:srgbClr val="002060"/>
                </a:solidFill>
              </a:rPr>
              <a:t>Prof. Yossi Harel-Fisch, LISBON ADDICTION 24-26, Oct. 2017 </a:t>
            </a:r>
            <a:endParaRPr lang="he-IL" altLang="he-IL" sz="14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40762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כותרת 1"/>
          <p:cNvSpPr>
            <a:spLocks noGrp="1"/>
          </p:cNvSpPr>
          <p:nvPr>
            <p:ph type="title"/>
          </p:nvPr>
        </p:nvSpPr>
        <p:spPr bwMode="auto">
          <a:xfrm>
            <a:off x="304800" y="685800"/>
            <a:ext cx="8258175" cy="762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indent="-342900"/>
            <a:r>
              <a:rPr lang="en-US" altLang="he-IL" sz="3200" dirty="0">
                <a:solidFill>
                  <a:srgbClr val="C00000"/>
                </a:solidFill>
                <a:cs typeface="David" charset="0"/>
              </a:rPr>
              <a:t>Population surveys: </a:t>
            </a:r>
            <a:r>
              <a:rPr lang="en-US" altLang="he-IL" sz="3200" i="1" dirty="0">
                <a:solidFill>
                  <a:srgbClr val="002060"/>
                </a:solidFill>
                <a:cs typeface="David" charset="0"/>
              </a:rPr>
              <a:t>Children and youth</a:t>
            </a:r>
          </a:p>
        </p:txBody>
      </p:sp>
      <p:sp>
        <p:nvSpPr>
          <p:cNvPr id="3" name="מציין מיקום תוכן 2"/>
          <p:cNvSpPr>
            <a:spLocks noGrp="1"/>
          </p:cNvSpPr>
          <p:nvPr>
            <p:ph idx="1"/>
          </p:nvPr>
        </p:nvSpPr>
        <p:spPr bwMode="auto">
          <a:xfrm>
            <a:off x="304800" y="1600200"/>
            <a:ext cx="8762999" cy="5029200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indent="0" algn="ctr">
              <a:buFontTx/>
              <a:buNone/>
              <a:defRPr/>
            </a:pPr>
            <a:r>
              <a:rPr lang="en-US" sz="2800" b="1" dirty="0">
                <a:solidFill>
                  <a:schemeClr val="accent6">
                    <a:lumMod val="50000"/>
                  </a:schemeClr>
                </a:solidFill>
                <a:latin typeface="Times New Roman" charset="0"/>
                <a:ea typeface="Times New Roman" charset="0"/>
                <a:cs typeface="Times New Roman" charset="0"/>
              </a:rPr>
              <a:t>Every two years IADA conducts a school-based survey </a:t>
            </a:r>
          </a:p>
          <a:p>
            <a:pPr marL="0" indent="0" algn="ctr">
              <a:buFontTx/>
              <a:buNone/>
              <a:defRPr/>
            </a:pPr>
            <a:r>
              <a:rPr lang="en-US" sz="2800" b="1" dirty="0">
                <a:solidFill>
                  <a:schemeClr val="accent6">
                    <a:lumMod val="50000"/>
                  </a:schemeClr>
                </a:solidFill>
                <a:latin typeface="Times New Roman" charset="0"/>
                <a:ea typeface="Times New Roman" charset="0"/>
                <a:cs typeface="Times New Roman" charset="0"/>
              </a:rPr>
              <a:t>of a national representative sample of about </a:t>
            </a:r>
          </a:p>
          <a:p>
            <a:pPr marL="0" indent="0" algn="ctr">
              <a:buFontTx/>
              <a:buNone/>
              <a:defRPr/>
            </a:pPr>
            <a:r>
              <a:rPr lang="en-US" sz="2800" b="1" dirty="0">
                <a:solidFill>
                  <a:srgbClr val="C00000"/>
                </a:solidFill>
                <a:latin typeface="Times New Roman" charset="0"/>
                <a:ea typeface="Times New Roman" charset="0"/>
                <a:cs typeface="Times New Roman" charset="0"/>
              </a:rPr>
              <a:t>15,000 students ages 11-17 ( grades 6</a:t>
            </a:r>
            <a:r>
              <a:rPr lang="en-US" sz="2800" b="1" baseline="30000" dirty="0">
                <a:solidFill>
                  <a:srgbClr val="C00000"/>
                </a:solidFill>
                <a:latin typeface="Times New Roman" charset="0"/>
                <a:ea typeface="Times New Roman" charset="0"/>
                <a:cs typeface="Times New Roman" charset="0"/>
              </a:rPr>
              <a:t>th</a:t>
            </a:r>
            <a:r>
              <a:rPr lang="en-US" sz="2800" b="1" dirty="0">
                <a:solidFill>
                  <a:srgbClr val="C00000"/>
                </a:solidFill>
                <a:latin typeface="Times New Roman" charset="0"/>
                <a:ea typeface="Times New Roman" charset="0"/>
                <a:cs typeface="Times New Roman" charset="0"/>
              </a:rPr>
              <a:t>-12</a:t>
            </a:r>
            <a:r>
              <a:rPr lang="en-US" sz="2800" b="1" baseline="30000" dirty="0">
                <a:solidFill>
                  <a:srgbClr val="C00000"/>
                </a:solidFill>
                <a:latin typeface="Times New Roman" charset="0"/>
                <a:ea typeface="Times New Roman" charset="0"/>
                <a:cs typeface="Times New Roman" charset="0"/>
              </a:rPr>
              <a:t>th)</a:t>
            </a:r>
            <a:r>
              <a:rPr lang="en-US" sz="2800" b="1" dirty="0">
                <a:solidFill>
                  <a:srgbClr val="C00000"/>
                </a:solidFill>
                <a:latin typeface="Times New Roman" charset="0"/>
                <a:ea typeface="Times New Roman" charset="0"/>
                <a:cs typeface="Times New Roman" charset="0"/>
              </a:rPr>
              <a:t>. </a:t>
            </a:r>
          </a:p>
          <a:p>
            <a:pPr marL="0" indent="0" algn="ctr">
              <a:buFontTx/>
              <a:buNone/>
              <a:defRPr/>
            </a:pPr>
            <a:endParaRPr lang="en-US" sz="2800" b="1" dirty="0">
              <a:solidFill>
                <a:srgbClr val="C00000"/>
              </a:solidFill>
              <a:latin typeface="Times New Roman" charset="0"/>
              <a:ea typeface="Times New Roman" charset="0"/>
              <a:cs typeface="Times New Roman" charset="0"/>
            </a:endParaRPr>
          </a:p>
          <a:p>
            <a:pPr marL="0" indent="0">
              <a:buFontTx/>
              <a:buNone/>
              <a:defRPr/>
            </a:pPr>
            <a:r>
              <a:rPr lang="en-US" sz="2800" b="1" dirty="0">
                <a:solidFill>
                  <a:schemeClr val="accent6">
                    <a:lumMod val="50000"/>
                  </a:schemeClr>
                </a:solidFill>
                <a:latin typeface="Times New Roman" charset="0"/>
                <a:ea typeface="Times New Roman" charset="0"/>
                <a:cs typeface="Times New Roman" charset="0"/>
              </a:rPr>
              <a:t>      </a:t>
            </a:r>
            <a:r>
              <a:rPr lang="en-US" sz="2800" b="1" u="sng" dirty="0">
                <a:solidFill>
                  <a:schemeClr val="accent6">
                    <a:lumMod val="50000"/>
                  </a:schemeClr>
                </a:solidFill>
                <a:latin typeface="Times New Roman" charset="0"/>
                <a:ea typeface="Times New Roman" charset="0"/>
                <a:cs typeface="Times New Roman" charset="0"/>
              </a:rPr>
              <a:t>The survey is based on:</a:t>
            </a:r>
            <a:endParaRPr lang="en-US" sz="1200" b="1" u="sng" dirty="0">
              <a:solidFill>
                <a:schemeClr val="accent6">
                  <a:lumMod val="50000"/>
                </a:schemeClr>
              </a:solidFill>
              <a:latin typeface="Times New Roman" charset="0"/>
              <a:ea typeface="Times New Roman" charset="0"/>
              <a:cs typeface="Times New Roman" charset="0"/>
            </a:endParaRPr>
          </a:p>
          <a:p>
            <a:pPr marL="857250" lvl="1" indent="-457200">
              <a:buFont typeface="+mj-lt"/>
              <a:buAutoNum type="arabicPeriod"/>
              <a:defRPr/>
            </a:pPr>
            <a:r>
              <a:rPr lang="en-US" sz="2400" b="1" dirty="0">
                <a:solidFill>
                  <a:schemeClr val="accent6">
                    <a:lumMod val="50000"/>
                  </a:schemeClr>
                </a:solidFill>
                <a:latin typeface="Times New Roman" charset="0"/>
                <a:ea typeface="Times New Roman" charset="0"/>
                <a:cs typeface="Times New Roman" charset="0"/>
              </a:rPr>
              <a:t>The World Health Organization - Health Behavior in School-aged Children </a:t>
            </a:r>
            <a:r>
              <a:rPr lang="en-US" sz="2400" b="1" dirty="0">
                <a:solidFill>
                  <a:srgbClr val="C00000"/>
                </a:solidFill>
                <a:latin typeface="Times New Roman" charset="0"/>
                <a:ea typeface="Times New Roman" charset="0"/>
                <a:cs typeface="Times New Roman" charset="0"/>
              </a:rPr>
              <a:t>(WHO-HBSC) </a:t>
            </a:r>
            <a:r>
              <a:rPr lang="en-US" sz="2400" b="1" dirty="0">
                <a:solidFill>
                  <a:schemeClr val="accent6">
                    <a:lumMod val="50000"/>
                  </a:schemeClr>
                </a:solidFill>
                <a:latin typeface="Times New Roman" charset="0"/>
                <a:ea typeface="Times New Roman" charset="0"/>
                <a:cs typeface="Times New Roman" charset="0"/>
              </a:rPr>
              <a:t>School-based Survey</a:t>
            </a:r>
          </a:p>
          <a:p>
            <a:pPr marL="857250" lvl="1" indent="-457200">
              <a:buFont typeface="+mj-lt"/>
              <a:buAutoNum type="arabicPeriod"/>
              <a:defRPr/>
            </a:pPr>
            <a:r>
              <a:rPr lang="en-US" sz="2400" b="1" dirty="0">
                <a:solidFill>
                  <a:schemeClr val="accent6">
                    <a:lumMod val="50000"/>
                  </a:schemeClr>
                </a:solidFill>
                <a:latin typeface="Times New Roman" charset="0"/>
                <a:ea typeface="Times New Roman" charset="0"/>
                <a:cs typeface="Times New Roman" charset="0"/>
              </a:rPr>
              <a:t>The European School Survey Project on Alcohol and other Drugs </a:t>
            </a:r>
            <a:r>
              <a:rPr lang="en-US" sz="2400" b="1" dirty="0">
                <a:solidFill>
                  <a:srgbClr val="C00000"/>
                </a:solidFill>
                <a:latin typeface="Times New Roman" charset="0"/>
                <a:ea typeface="Times New Roman" charset="0"/>
                <a:cs typeface="Times New Roman" charset="0"/>
              </a:rPr>
              <a:t>(ESPAD)</a:t>
            </a:r>
          </a:p>
          <a:p>
            <a:pPr marL="857250" lvl="1" indent="-457200">
              <a:buFontTx/>
              <a:buNone/>
              <a:defRPr/>
            </a:pPr>
            <a:endParaRPr lang="en-US" sz="1200" b="1" dirty="0">
              <a:solidFill>
                <a:schemeClr val="accent6">
                  <a:lumMod val="50000"/>
                </a:schemeClr>
              </a:solidFill>
              <a:latin typeface="Times New Roman" charset="0"/>
              <a:ea typeface="Times New Roman" charset="0"/>
              <a:cs typeface="Times New Roman" charset="0"/>
            </a:endParaRPr>
          </a:p>
          <a:p>
            <a:pPr marL="0" indent="0">
              <a:buFontTx/>
              <a:buNone/>
              <a:defRPr/>
            </a:pPr>
            <a:endParaRPr lang="en-US" sz="3600" b="1" dirty="0">
              <a:solidFill>
                <a:srgbClr val="002060"/>
              </a:solidFill>
              <a:latin typeface="Times New Roman" charset="0"/>
              <a:ea typeface="Times New Roman" charset="0"/>
              <a:cs typeface="Times New Roman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853523" y="6553200"/>
            <a:ext cx="769620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9pPr>
          </a:lstStyle>
          <a:p>
            <a:pPr algn="ctr" rtl="0" eaLnBrk="1" hangingPunct="1"/>
            <a:r>
              <a:rPr lang="en-US" altLang="he-IL" sz="1400" dirty="0">
                <a:solidFill>
                  <a:srgbClr val="002060"/>
                </a:solidFill>
              </a:rPr>
              <a:t>Prof. Yossi Harel-Fisch, LISBON ADDICTION 24-26, Oct. 2017 </a:t>
            </a:r>
            <a:endParaRPr lang="he-IL" altLang="he-IL" sz="14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defTabSz="793750" rtl="1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4400" i="1" dirty="0">
                <a:solidFill>
                  <a:srgbClr val="C00000"/>
                </a:solidFill>
                <a:latin typeface="Times New Roman" charset="0"/>
                <a:ea typeface="Times New Roman" charset="0"/>
                <a:cs typeface="Times New Roman" charset="0"/>
              </a:rPr>
              <a:t>In sum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0999" y="1065312"/>
            <a:ext cx="8610600" cy="5638799"/>
          </a:xfrm>
        </p:spPr>
        <p:txBody>
          <a:bodyPr/>
          <a:lstStyle/>
          <a:p>
            <a:pPr marL="342900" indent="-342900" algn="l" eaLnBrk="0" fontAlgn="base" hangingPunct="0">
              <a:spcBef>
                <a:spcPct val="20000"/>
              </a:spcBef>
              <a:spcAft>
                <a:spcPct val="0"/>
              </a:spcAft>
              <a:buChar char="•"/>
            </a:pPr>
            <a:r>
              <a:rPr lang="en-US" sz="2400" dirty="0">
                <a:solidFill>
                  <a:srgbClr val="002060"/>
                </a:solidFill>
              </a:rPr>
              <a:t>The push for </a:t>
            </a:r>
            <a:r>
              <a:rPr lang="en-US" sz="2400" dirty="0">
                <a:solidFill>
                  <a:srgbClr val="C00000"/>
                </a:solidFill>
              </a:rPr>
              <a:t>MM use </a:t>
            </a:r>
            <a:r>
              <a:rPr lang="en-US" sz="2400" dirty="0">
                <a:solidFill>
                  <a:srgbClr val="002060"/>
                </a:solidFill>
              </a:rPr>
              <a:t>and the public debate regarding </a:t>
            </a:r>
            <a:r>
              <a:rPr lang="en-US" sz="2400" dirty="0">
                <a:solidFill>
                  <a:srgbClr val="C00000"/>
                </a:solidFill>
              </a:rPr>
              <a:t>legalization</a:t>
            </a:r>
            <a:r>
              <a:rPr lang="en-US" sz="2400" dirty="0"/>
              <a:t> </a:t>
            </a:r>
            <a:r>
              <a:rPr lang="en-US" sz="2400" dirty="0">
                <a:solidFill>
                  <a:srgbClr val="002060"/>
                </a:solidFill>
              </a:rPr>
              <a:t>have resulted in a</a:t>
            </a:r>
            <a:r>
              <a:rPr lang="en-US" sz="2400" dirty="0"/>
              <a:t> </a:t>
            </a:r>
            <a:r>
              <a:rPr lang="en-US" sz="2400" dirty="0">
                <a:solidFill>
                  <a:srgbClr val="C00000"/>
                </a:solidFill>
              </a:rPr>
              <a:t>dramatic increase in cannabis use </a:t>
            </a:r>
            <a:r>
              <a:rPr lang="en-US" sz="2400" dirty="0">
                <a:solidFill>
                  <a:srgbClr val="002060"/>
                </a:solidFill>
              </a:rPr>
              <a:t>among the Israeli population.</a:t>
            </a:r>
          </a:p>
          <a:p>
            <a:pPr marL="342900" indent="-342900" algn="l" eaLnBrk="0" fontAlgn="base" hangingPunct="0">
              <a:spcBef>
                <a:spcPct val="20000"/>
              </a:spcBef>
              <a:spcAft>
                <a:spcPct val="0"/>
              </a:spcAft>
              <a:buChar char="•"/>
            </a:pPr>
            <a:endParaRPr lang="en-US" sz="900" dirty="0">
              <a:solidFill>
                <a:srgbClr val="C00000"/>
              </a:solidFill>
            </a:endParaRPr>
          </a:p>
          <a:p>
            <a:pPr marL="342900" indent="-342900" algn="l" eaLnBrk="0" fontAlgn="base" hangingPunct="0">
              <a:spcBef>
                <a:spcPct val="20000"/>
              </a:spcBef>
              <a:spcAft>
                <a:spcPct val="0"/>
              </a:spcAft>
              <a:buChar char="•"/>
            </a:pPr>
            <a:r>
              <a:rPr lang="en-US" sz="2400" dirty="0">
                <a:solidFill>
                  <a:srgbClr val="002060"/>
                </a:solidFill>
              </a:rPr>
              <a:t>Israel has moved </a:t>
            </a:r>
            <a:r>
              <a:rPr lang="en-US" sz="2400" dirty="0">
                <a:solidFill>
                  <a:srgbClr val="C00000"/>
                </a:solidFill>
              </a:rPr>
              <a:t>from a low-rate to a high-rate country</a:t>
            </a:r>
            <a:r>
              <a:rPr lang="en-US" sz="2400" dirty="0"/>
              <a:t>.</a:t>
            </a:r>
          </a:p>
          <a:p>
            <a:pPr marL="342900" indent="-342900" algn="l" eaLnBrk="0" fontAlgn="base" hangingPunct="0">
              <a:spcBef>
                <a:spcPct val="20000"/>
              </a:spcBef>
              <a:spcAft>
                <a:spcPct val="0"/>
              </a:spcAft>
              <a:buChar char="•"/>
            </a:pPr>
            <a:endParaRPr lang="en-US" sz="1100" dirty="0"/>
          </a:p>
          <a:p>
            <a:pPr marL="342900" indent="-342900" algn="l" eaLnBrk="0" fontAlgn="base" hangingPunct="0">
              <a:spcBef>
                <a:spcPct val="20000"/>
              </a:spcBef>
              <a:spcAft>
                <a:spcPct val="0"/>
              </a:spcAft>
              <a:buChar char="•"/>
            </a:pPr>
            <a:r>
              <a:rPr lang="en-US" sz="2400" dirty="0">
                <a:solidFill>
                  <a:srgbClr val="002060"/>
                </a:solidFill>
              </a:rPr>
              <a:t>The new situation creates a</a:t>
            </a:r>
            <a:r>
              <a:rPr lang="en-US" sz="2400" dirty="0">
                <a:solidFill>
                  <a:srgbClr val="C00000"/>
                </a:solidFill>
              </a:rPr>
              <a:t> challenge to adapt new prevention, education and treatment strategies</a:t>
            </a:r>
            <a:r>
              <a:rPr lang="en-US" sz="2400" dirty="0">
                <a:solidFill>
                  <a:srgbClr val="002060"/>
                </a:solidFill>
              </a:rPr>
              <a:t> accordingly.</a:t>
            </a:r>
          </a:p>
          <a:p>
            <a:pPr marL="342900" indent="-342900" algn="l" eaLnBrk="0" fontAlgn="base" hangingPunct="0">
              <a:spcBef>
                <a:spcPct val="20000"/>
              </a:spcBef>
              <a:spcAft>
                <a:spcPct val="0"/>
              </a:spcAft>
              <a:buChar char="•"/>
            </a:pPr>
            <a:endParaRPr lang="en-US" sz="1000" dirty="0">
              <a:solidFill>
                <a:srgbClr val="002060"/>
              </a:solidFill>
            </a:endParaRPr>
          </a:p>
          <a:p>
            <a:r>
              <a:rPr lang="en-US" sz="2400" dirty="0">
                <a:solidFill>
                  <a:srgbClr val="002060"/>
                </a:solidFill>
              </a:rPr>
              <a:t>An </a:t>
            </a:r>
            <a:r>
              <a:rPr lang="en-US" sz="2400" dirty="0">
                <a:solidFill>
                  <a:srgbClr val="C00000"/>
                </a:solidFill>
              </a:rPr>
              <a:t>evaluation research system</a:t>
            </a:r>
            <a:r>
              <a:rPr lang="en-US" sz="2400" dirty="0">
                <a:solidFill>
                  <a:srgbClr val="002060"/>
                </a:solidFill>
              </a:rPr>
              <a:t>, is being developed, including the</a:t>
            </a:r>
            <a:r>
              <a:rPr lang="en-US" sz="2400" dirty="0"/>
              <a:t> </a:t>
            </a:r>
            <a:r>
              <a:rPr lang="en-US" sz="2400" dirty="0">
                <a:solidFill>
                  <a:srgbClr val="C00000"/>
                </a:solidFill>
              </a:rPr>
              <a:t>implementation of the various GPS annually.</a:t>
            </a:r>
          </a:p>
          <a:p>
            <a:endParaRPr lang="en-US" sz="1000" dirty="0">
              <a:solidFill>
                <a:srgbClr val="C00000"/>
              </a:solidFill>
            </a:endParaRPr>
          </a:p>
          <a:p>
            <a:r>
              <a:rPr lang="en-US" sz="2400" dirty="0">
                <a:solidFill>
                  <a:srgbClr val="002060"/>
                </a:solidFill>
              </a:rPr>
              <a:t>The</a:t>
            </a:r>
            <a:r>
              <a:rPr lang="en-US" sz="2400" dirty="0"/>
              <a:t> </a:t>
            </a:r>
            <a:r>
              <a:rPr lang="en-US" sz="2400" dirty="0">
                <a:solidFill>
                  <a:srgbClr val="C00000"/>
                </a:solidFill>
              </a:rPr>
              <a:t>Israeli experience might be valuable </a:t>
            </a:r>
            <a:r>
              <a:rPr lang="en-US" sz="2400" dirty="0">
                <a:solidFill>
                  <a:srgbClr val="002060"/>
                </a:solidFill>
              </a:rPr>
              <a:t>for other low-rate countries who are undergoing similar public debates regarding MM and legalization.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838199" y="6550223"/>
            <a:ext cx="769620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9pPr>
          </a:lstStyle>
          <a:p>
            <a:pPr algn="ctr" rtl="0" eaLnBrk="1" hangingPunct="1"/>
            <a:r>
              <a:rPr lang="en-US" altLang="he-IL" sz="1400" dirty="0">
                <a:solidFill>
                  <a:srgbClr val="002060"/>
                </a:solidFill>
              </a:rPr>
              <a:t>Prof. Yossi Harel-Fisch, LISBON ADDICTION 24-26, Oct. 2017 </a:t>
            </a:r>
            <a:endParaRPr lang="he-IL" altLang="he-IL" sz="14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9591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TextBox 1"/>
          <p:cNvSpPr txBox="1">
            <a:spLocks noChangeArrowheads="1"/>
          </p:cNvSpPr>
          <p:nvPr/>
        </p:nvSpPr>
        <p:spPr bwMode="auto">
          <a:xfrm>
            <a:off x="457200" y="685800"/>
            <a:ext cx="8229600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9pPr>
          </a:lstStyle>
          <a:p>
            <a:pPr algn="ctr" rtl="0" eaLnBrk="1" hangingPunct="1"/>
            <a:r>
              <a:rPr lang="en-US" altLang="he-IL" sz="4000" b="1" u="sng">
                <a:solidFill>
                  <a:srgbClr val="002060"/>
                </a:solidFill>
                <a:latin typeface="Georgia" charset="0"/>
                <a:cs typeface="David" charset="0"/>
              </a:rPr>
              <a:t>Youth and young adults</a:t>
            </a:r>
          </a:p>
          <a:p>
            <a:pPr algn="ctr" rtl="0" eaLnBrk="1" hangingPunct="1"/>
            <a:r>
              <a:rPr lang="en-US" altLang="he-IL" sz="4000" b="1" u="sng">
                <a:solidFill>
                  <a:srgbClr val="002060"/>
                </a:solidFill>
                <a:latin typeface="Georgia" charset="0"/>
                <a:cs typeface="David" charset="0"/>
              </a:rPr>
              <a:t>need to take responsibility</a:t>
            </a:r>
            <a:endParaRPr lang="he-IL" altLang="he-IL" sz="4000" b="1" u="sng">
              <a:solidFill>
                <a:srgbClr val="002060"/>
              </a:solidFill>
              <a:latin typeface="Georgia" charset="0"/>
              <a:cs typeface="David" charset="0"/>
            </a:endParaRPr>
          </a:p>
        </p:txBody>
      </p:sp>
      <p:sp>
        <p:nvSpPr>
          <p:cNvPr id="4" name="Rounded Rectangle 3"/>
          <p:cNvSpPr/>
          <p:nvPr/>
        </p:nvSpPr>
        <p:spPr bwMode="auto">
          <a:xfrm>
            <a:off x="844550" y="2400300"/>
            <a:ext cx="7620000" cy="39624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 rtl="0">
              <a:defRPr/>
            </a:pPr>
            <a:r>
              <a:rPr lang="en-US" sz="4800" dirty="0">
                <a:solidFill>
                  <a:srgbClr val="002060"/>
                </a:solidFill>
                <a:latin typeface="Georgia" pitchFamily="18" charset="0"/>
                <a:ea typeface="MS PGothic" pitchFamily="34" charset="-128"/>
                <a:cs typeface="+mj-cs"/>
              </a:rPr>
              <a:t>To learn how to</a:t>
            </a:r>
          </a:p>
          <a:p>
            <a:pPr algn="ctr" rtl="0">
              <a:defRPr/>
            </a:pPr>
            <a:r>
              <a:rPr lang="en-US" sz="4800" dirty="0">
                <a:solidFill>
                  <a:srgbClr val="002060"/>
                </a:solidFill>
                <a:latin typeface="Georgia" pitchFamily="18" charset="0"/>
                <a:ea typeface="MS PGothic" pitchFamily="34" charset="-128"/>
                <a:cs typeface="+mj-cs"/>
              </a:rPr>
              <a:t> </a:t>
            </a:r>
            <a:r>
              <a:rPr lang="en-US" sz="4800" dirty="0">
                <a:solidFill>
                  <a:srgbClr val="FF0000"/>
                </a:solidFill>
                <a:latin typeface="Georgia" pitchFamily="18" charset="0"/>
                <a:ea typeface="MS PGothic" pitchFamily="34" charset="-128"/>
                <a:cs typeface="+mj-cs"/>
              </a:rPr>
              <a:t>influence fun</a:t>
            </a:r>
          </a:p>
          <a:p>
            <a:pPr algn="ctr" rtl="0">
              <a:defRPr/>
            </a:pPr>
            <a:r>
              <a:rPr lang="en-US" sz="4800" dirty="0">
                <a:solidFill>
                  <a:srgbClr val="002060"/>
                </a:solidFill>
                <a:latin typeface="Georgia" pitchFamily="18" charset="0"/>
                <a:ea typeface="MS PGothic" pitchFamily="34" charset="-128"/>
                <a:cs typeface="+mj-cs"/>
              </a:rPr>
              <a:t>instead of seeking</a:t>
            </a:r>
          </a:p>
          <a:p>
            <a:pPr algn="ctr" rtl="0">
              <a:defRPr/>
            </a:pPr>
            <a:r>
              <a:rPr lang="en-US" sz="4800" dirty="0">
                <a:solidFill>
                  <a:srgbClr val="FF0000"/>
                </a:solidFill>
                <a:latin typeface="Georgia" pitchFamily="18" charset="0"/>
                <a:ea typeface="MS PGothic" pitchFamily="34" charset="-128"/>
                <a:cs typeface="+mj-cs"/>
              </a:rPr>
              <a:t>fun under the influence</a:t>
            </a:r>
            <a:endParaRPr lang="he-IL" sz="4800" dirty="0">
              <a:solidFill>
                <a:srgbClr val="FF0000"/>
              </a:solidFill>
              <a:latin typeface="Georgia" pitchFamily="18" charset="0"/>
              <a:ea typeface="MS PGothic" pitchFamily="34" charset="-128"/>
              <a:cs typeface="+mj-cs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838199" y="6550223"/>
            <a:ext cx="769620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9pPr>
          </a:lstStyle>
          <a:p>
            <a:pPr algn="ctr" rtl="0" eaLnBrk="1" hangingPunct="1"/>
            <a:r>
              <a:rPr lang="en-US" altLang="he-IL" sz="1400" dirty="0">
                <a:solidFill>
                  <a:srgbClr val="002060"/>
                </a:solidFill>
              </a:rPr>
              <a:t>Prof. Yossi Harel-Fisch, LISBON ADDICTION 24-26, Oct. 2017 </a:t>
            </a:r>
            <a:endParaRPr lang="he-IL" altLang="he-IL" sz="14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707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כותרת 1"/>
          <p:cNvSpPr>
            <a:spLocks noGrp="1"/>
          </p:cNvSpPr>
          <p:nvPr>
            <p:ph type="title"/>
          </p:nvPr>
        </p:nvSpPr>
        <p:spPr bwMode="auto">
          <a:xfrm>
            <a:off x="533400" y="5562600"/>
            <a:ext cx="8229600" cy="1143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he-IL" sz="5400" i="1">
                <a:solidFill>
                  <a:srgbClr val="000099"/>
                </a:solidFill>
                <a:latin typeface="Times New Roman" charset="0"/>
                <a:ea typeface="Times New Roman" charset="0"/>
              </a:rPr>
              <a:t>Thank you!!!</a:t>
            </a:r>
          </a:p>
        </p:txBody>
      </p:sp>
      <p:pic>
        <p:nvPicPr>
          <p:cNvPr id="68611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685800"/>
            <a:ext cx="7204075" cy="48006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838199" y="6550223"/>
            <a:ext cx="769620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9pPr>
          </a:lstStyle>
          <a:p>
            <a:pPr algn="ctr" rtl="0" eaLnBrk="1" hangingPunct="1"/>
            <a:r>
              <a:rPr lang="en-US" altLang="he-IL" sz="1400" dirty="0">
                <a:solidFill>
                  <a:srgbClr val="002060"/>
                </a:solidFill>
              </a:rPr>
              <a:t>Prof. Yossi Harel-Fisch, LISBON ADDICTION 24-26, Oct. 2017 </a:t>
            </a:r>
            <a:endParaRPr lang="he-IL" altLang="he-IL" sz="14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888796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Title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4267200"/>
          </a:xfrm>
        </p:spPr>
        <p:txBody>
          <a:bodyPr/>
          <a:lstStyle/>
          <a:p>
            <a:pPr algn="ctr" rtl="1"/>
            <a:br>
              <a:rPr lang="en-US" altLang="he-IL" sz="6000" b="1" i="1" dirty="0">
                <a:solidFill>
                  <a:srgbClr val="C00000"/>
                </a:solidFill>
                <a:latin typeface="David" pitchFamily="34" charset="-79"/>
                <a:cs typeface="David" pitchFamily="34" charset="-79"/>
              </a:rPr>
            </a:br>
            <a:br>
              <a:rPr lang="en-US" altLang="he-IL" sz="6000" i="1" dirty="0">
                <a:solidFill>
                  <a:srgbClr val="C00000"/>
                </a:solidFill>
                <a:latin typeface="David" pitchFamily="34" charset="-79"/>
                <a:cs typeface="David" pitchFamily="34" charset="-79"/>
              </a:rPr>
            </a:br>
            <a:r>
              <a:rPr lang="en-US" altLang="he-IL" sz="6000" b="1" i="1" dirty="0">
                <a:solidFill>
                  <a:srgbClr val="C00000"/>
                </a:solidFill>
                <a:latin typeface="David" pitchFamily="34" charset="-79"/>
                <a:cs typeface="David" pitchFamily="34" charset="-79"/>
              </a:rPr>
              <a:t>New Psychoactive Substances</a:t>
            </a:r>
            <a:br>
              <a:rPr lang="he-IL" altLang="he-IL" sz="6000" b="1" i="1" dirty="0">
                <a:solidFill>
                  <a:srgbClr val="002060"/>
                </a:solidFill>
                <a:latin typeface="David" pitchFamily="34" charset="-79"/>
                <a:cs typeface="David" pitchFamily="34" charset="-79"/>
              </a:rPr>
            </a:br>
            <a:endParaRPr lang="he-IL" altLang="he-IL" sz="3200" b="1" i="1" dirty="0">
              <a:solidFill>
                <a:srgbClr val="002060"/>
              </a:solidFill>
              <a:latin typeface="David" pitchFamily="34" charset="-79"/>
              <a:cs typeface="David" pitchFamily="34" charset="-79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838199" y="6550223"/>
            <a:ext cx="769620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9pPr>
          </a:lstStyle>
          <a:p>
            <a:pPr algn="ctr" rtl="0" eaLnBrk="1" hangingPunct="1"/>
            <a:r>
              <a:rPr lang="en-US" altLang="he-IL" sz="1400" dirty="0">
                <a:solidFill>
                  <a:srgbClr val="002060"/>
                </a:solidFill>
              </a:rPr>
              <a:t>Prof. Yossi Harel-Fisch, LISBON ADDICTION 24-26, Oct. 2017 </a:t>
            </a:r>
            <a:endParaRPr lang="he-IL" altLang="he-IL" sz="14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31967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u043558881\Desktop\סוגי אריזות.bmp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6200" y="1524000"/>
            <a:ext cx="9298046" cy="5428656"/>
          </a:xfrm>
          <a:prstGeom prst="rect">
            <a:avLst/>
          </a:prstGeom>
          <a:noFill/>
          <a:effectLst>
            <a:glow rad="584200">
              <a:schemeClr val="bg2">
                <a:alpha val="40000"/>
              </a:schemeClr>
            </a:glow>
            <a:softEdge rad="2286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מלבן 2"/>
          <p:cNvSpPr/>
          <p:nvPr/>
        </p:nvSpPr>
        <p:spPr>
          <a:xfrm>
            <a:off x="990600" y="838200"/>
            <a:ext cx="70866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defRPr/>
            </a:pPr>
            <a:r>
              <a:rPr lang="en-US" b="1" dirty="0"/>
              <a:t>Sold in Israel under </a:t>
            </a:r>
            <a:r>
              <a:rPr lang="en-US" b="1" dirty="0">
                <a:solidFill>
                  <a:srgbClr val="FF0000"/>
                </a:solidFill>
              </a:rPr>
              <a:t>different nicknames </a:t>
            </a:r>
            <a:r>
              <a:rPr lang="en-US" b="1" dirty="0"/>
              <a:t>such as: "</a:t>
            </a:r>
            <a:r>
              <a:rPr lang="en-US" b="1" dirty="0" err="1"/>
              <a:t>Mabsuton</a:t>
            </a:r>
            <a:r>
              <a:rPr lang="en-US" b="1" dirty="0"/>
              <a:t>", "Mr. Nice Guy", "Spice", "</a:t>
            </a:r>
            <a:r>
              <a:rPr lang="en-US" b="1" dirty="0" err="1"/>
              <a:t>Sabbaba</a:t>
            </a:r>
            <a:r>
              <a:rPr lang="en-US" b="1" dirty="0"/>
              <a:t>“, "Lemon Grass“, “Drum”…</a:t>
            </a:r>
          </a:p>
        </p:txBody>
      </p:sp>
      <p:sp>
        <p:nvSpPr>
          <p:cNvPr id="2" name="כותרת 1"/>
          <p:cNvSpPr>
            <a:spLocks noGrp="1"/>
          </p:cNvSpPr>
          <p:nvPr>
            <p:ph type="ctrTitle"/>
          </p:nvPr>
        </p:nvSpPr>
        <p:spPr>
          <a:xfrm>
            <a:off x="685800" y="228600"/>
            <a:ext cx="7772400" cy="1470025"/>
          </a:xfrm>
        </p:spPr>
        <p:txBody>
          <a:bodyPr/>
          <a:lstStyle/>
          <a:p>
            <a:pPr>
              <a:defRPr/>
            </a:pPr>
            <a:r>
              <a:rPr lang="en-US" dirty="0"/>
              <a:t>Synthetic Cannabinoids</a:t>
            </a:r>
            <a:endParaRPr lang="he-IL" dirty="0"/>
          </a:p>
          <a:p>
            <a:endParaRPr lang="he-IL" dirty="0"/>
          </a:p>
        </p:txBody>
      </p:sp>
    </p:spTree>
    <p:extLst>
      <p:ext uri="{BB962C8B-B14F-4D97-AF65-F5344CB8AC3E}">
        <p14:creationId xmlns:p14="http://schemas.microsoft.com/office/powerpoint/2010/main" val="1546436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000" dirty="0">
                <a:solidFill>
                  <a:srgbClr val="002060"/>
                </a:solidFill>
                <a:latin typeface="David" panose="020E0502060401010101" pitchFamily="34" charset="-79"/>
                <a:cs typeface="David" panose="020E0502060401010101" pitchFamily="34" charset="-79"/>
              </a:rPr>
              <a:t>The emerging NPS in Israel</a:t>
            </a:r>
            <a:endParaRPr lang="en-US" sz="4000" dirty="0">
              <a:solidFill>
                <a:srgbClr val="C00000"/>
              </a:solidFill>
              <a:latin typeface="David" panose="020E0502060401010101" pitchFamily="34" charset="-79"/>
              <a:cs typeface="David" panose="020E0502060401010101" pitchFamily="34" charset="-79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14400"/>
            <a:ext cx="8229600" cy="5059363"/>
          </a:xfrm>
        </p:spPr>
        <p:txBody>
          <a:bodyPr>
            <a:noAutofit/>
          </a:bodyPr>
          <a:lstStyle/>
          <a:p>
            <a:r>
              <a:rPr lang="en-US" sz="2800" dirty="0">
                <a:solidFill>
                  <a:srgbClr val="C00000"/>
                </a:solidFill>
                <a:latin typeface="David" panose="020E0502060401010101" pitchFamily="34" charset="-79"/>
                <a:cs typeface="David" panose="020E0502060401010101" pitchFamily="34" charset="-79"/>
              </a:rPr>
              <a:t>Marketed at </a:t>
            </a:r>
            <a:r>
              <a:rPr lang="en-US" sz="2800" dirty="0">
                <a:solidFill>
                  <a:srgbClr val="002060"/>
                </a:solidFill>
                <a:latin typeface="David" panose="020E0502060401010101" pitchFamily="34" charset="-79"/>
                <a:cs typeface="David" panose="020E0502060401010101" pitchFamily="34" charset="-79"/>
              </a:rPr>
              <a:t>24/7 convenience stores and at party settings</a:t>
            </a:r>
          </a:p>
          <a:p>
            <a:r>
              <a:rPr lang="en-US" sz="2800" dirty="0">
                <a:solidFill>
                  <a:srgbClr val="C00000"/>
                </a:solidFill>
                <a:latin typeface="David" panose="020E0502060401010101" pitchFamily="34" charset="-79"/>
                <a:cs typeface="David" panose="020E0502060401010101" pitchFamily="34" charset="-79"/>
              </a:rPr>
              <a:t>Sexy names: </a:t>
            </a:r>
            <a:r>
              <a:rPr lang="en-US" sz="2800" dirty="0" err="1">
                <a:solidFill>
                  <a:srgbClr val="002060"/>
                </a:solidFill>
                <a:latin typeface="David" panose="020E0502060401010101" pitchFamily="34" charset="-79"/>
                <a:cs typeface="David" panose="020E0502060401010101" pitchFamily="34" charset="-79"/>
              </a:rPr>
              <a:t>Mabsuton</a:t>
            </a:r>
            <a:r>
              <a:rPr lang="en-US" sz="2800" dirty="0">
                <a:solidFill>
                  <a:srgbClr val="002060"/>
                </a:solidFill>
                <a:latin typeface="David" panose="020E0502060401010101" pitchFamily="34" charset="-79"/>
                <a:cs typeface="David" panose="020E0502060401010101" pitchFamily="34" charset="-79"/>
              </a:rPr>
              <a:t>, Nice Guy, </a:t>
            </a:r>
            <a:r>
              <a:rPr lang="en-US" sz="2800" dirty="0" err="1">
                <a:solidFill>
                  <a:srgbClr val="002060"/>
                </a:solidFill>
                <a:latin typeface="David" panose="020E0502060401010101" pitchFamily="34" charset="-79"/>
                <a:cs typeface="David" panose="020E0502060401010101" pitchFamily="34" charset="-79"/>
              </a:rPr>
              <a:t>Hagigat</a:t>
            </a:r>
            <a:r>
              <a:rPr lang="en-US" sz="2800" dirty="0">
                <a:solidFill>
                  <a:srgbClr val="002060"/>
                </a:solidFill>
                <a:latin typeface="David" panose="020E0502060401010101" pitchFamily="34" charset="-79"/>
                <a:cs typeface="David" panose="020E0502060401010101" pitchFamily="34" charset="-79"/>
              </a:rPr>
              <a:t>, </a:t>
            </a:r>
            <a:r>
              <a:rPr lang="en-US" sz="2800" dirty="0" err="1">
                <a:solidFill>
                  <a:srgbClr val="002060"/>
                </a:solidFill>
                <a:latin typeface="David" panose="020E0502060401010101" pitchFamily="34" charset="-79"/>
                <a:cs typeface="David" panose="020E0502060401010101" pitchFamily="34" charset="-79"/>
              </a:rPr>
              <a:t>Hertzel</a:t>
            </a:r>
            <a:r>
              <a:rPr lang="en-US" sz="2800" dirty="0">
                <a:solidFill>
                  <a:srgbClr val="002060"/>
                </a:solidFill>
                <a:latin typeface="David" panose="020E0502060401010101" pitchFamily="34" charset="-79"/>
                <a:cs typeface="David" panose="020E0502060401010101" pitchFamily="34" charset="-79"/>
              </a:rPr>
              <a:t> gives you wings, La La Land, etc.</a:t>
            </a:r>
            <a:endParaRPr lang="he-IL" sz="2800" dirty="0">
              <a:solidFill>
                <a:srgbClr val="002060"/>
              </a:solidFill>
              <a:latin typeface="David" panose="020E0502060401010101" pitchFamily="34" charset="-79"/>
              <a:cs typeface="David" panose="020E0502060401010101" pitchFamily="34" charset="-79"/>
            </a:endParaRPr>
          </a:p>
          <a:p>
            <a:r>
              <a:rPr lang="en-US" sz="2800" dirty="0">
                <a:solidFill>
                  <a:srgbClr val="002060"/>
                </a:solidFill>
                <a:latin typeface="David" panose="020E0502060401010101" pitchFamily="34" charset="-79"/>
                <a:cs typeface="David" panose="020E0502060401010101" pitchFamily="34" charset="-79"/>
              </a:rPr>
              <a:t>Colorful </a:t>
            </a:r>
            <a:r>
              <a:rPr lang="en-US" sz="2800" dirty="0">
                <a:solidFill>
                  <a:srgbClr val="C00000"/>
                </a:solidFill>
                <a:latin typeface="David" panose="020E0502060401010101" pitchFamily="34" charset="-79"/>
                <a:cs typeface="David" panose="020E0502060401010101" pitchFamily="34" charset="-79"/>
              </a:rPr>
              <a:t>attractive wrappings</a:t>
            </a:r>
          </a:p>
          <a:p>
            <a:r>
              <a:rPr lang="en-US" sz="2800" dirty="0">
                <a:solidFill>
                  <a:srgbClr val="002060"/>
                </a:solidFill>
                <a:latin typeface="David" panose="020E0502060401010101" pitchFamily="34" charset="-79"/>
                <a:cs typeface="David" panose="020E0502060401010101" pitchFamily="34" charset="-79"/>
              </a:rPr>
              <a:t>Visible declaration </a:t>
            </a:r>
            <a:r>
              <a:rPr lang="en-US" sz="2800" dirty="0">
                <a:solidFill>
                  <a:srgbClr val="C00000"/>
                </a:solidFill>
                <a:latin typeface="David" panose="020E0502060401010101" pitchFamily="34" charset="-79"/>
                <a:cs typeface="David" panose="020E0502060401010101" pitchFamily="34" charset="-79"/>
              </a:rPr>
              <a:t>“Legal Substance” </a:t>
            </a:r>
            <a:r>
              <a:rPr lang="en-US" sz="2800" dirty="0">
                <a:solidFill>
                  <a:srgbClr val="002060"/>
                </a:solidFill>
                <a:latin typeface="David" panose="020E0502060401010101" pitchFamily="34" charset="-79"/>
                <a:cs typeface="David" panose="020E0502060401010101" pitchFamily="34" charset="-79"/>
              </a:rPr>
              <a:t>(</a:t>
            </a:r>
            <a:r>
              <a:rPr lang="is-IS" sz="2800" dirty="0">
                <a:solidFill>
                  <a:srgbClr val="002060"/>
                </a:solidFill>
                <a:latin typeface="David" panose="020E0502060401010101" pitchFamily="34" charset="-79"/>
                <a:cs typeface="David" panose="020E0502060401010101" pitchFamily="34" charset="-79"/>
              </a:rPr>
              <a:t>…</a:t>
            </a:r>
            <a:r>
              <a:rPr lang="en-US" sz="2800" dirty="0">
                <a:solidFill>
                  <a:srgbClr val="002060"/>
                </a:solidFill>
                <a:latin typeface="David" panose="020E0502060401010101" pitchFamily="34" charset="-79"/>
                <a:cs typeface="David" panose="020E0502060401010101" pitchFamily="34" charset="-79"/>
              </a:rPr>
              <a:t>Legal highs)</a:t>
            </a:r>
            <a:endParaRPr lang="he-IL" sz="2800" dirty="0">
              <a:solidFill>
                <a:srgbClr val="C00000"/>
              </a:solidFill>
              <a:latin typeface="David" panose="020E0502060401010101" pitchFamily="34" charset="-79"/>
              <a:cs typeface="David" panose="020E0502060401010101" pitchFamily="34" charset="-79"/>
            </a:endParaRPr>
          </a:p>
          <a:p>
            <a:r>
              <a:rPr lang="en-US" sz="2800" dirty="0">
                <a:solidFill>
                  <a:srgbClr val="002060"/>
                </a:solidFill>
                <a:latin typeface="David" panose="020E0502060401010101" pitchFamily="34" charset="-79"/>
                <a:cs typeface="David" panose="020E0502060401010101" pitchFamily="34" charset="-79"/>
              </a:rPr>
              <a:t>Attractive to young people because:</a:t>
            </a:r>
          </a:p>
          <a:p>
            <a:pPr lvl="1"/>
            <a:r>
              <a:rPr lang="en-US" sz="2800" dirty="0">
                <a:solidFill>
                  <a:srgbClr val="002060"/>
                </a:solidFill>
                <a:latin typeface="David" panose="020E0502060401010101" pitchFamily="34" charset="-79"/>
                <a:cs typeface="David" panose="020E0502060401010101" pitchFamily="34" charset="-79"/>
              </a:rPr>
              <a:t>Perceived as</a:t>
            </a:r>
            <a:r>
              <a:rPr lang="en-US" sz="2800" dirty="0">
                <a:solidFill>
                  <a:srgbClr val="C00000"/>
                </a:solidFill>
                <a:latin typeface="David" panose="020E0502060401010101" pitchFamily="34" charset="-79"/>
                <a:cs typeface="David" panose="020E0502060401010101" pitchFamily="34" charset="-79"/>
              </a:rPr>
              <a:t> legal</a:t>
            </a:r>
          </a:p>
          <a:p>
            <a:pPr lvl="1"/>
            <a:r>
              <a:rPr lang="en-US" sz="2800" dirty="0">
                <a:solidFill>
                  <a:srgbClr val="C00000"/>
                </a:solidFill>
                <a:latin typeface="David" panose="020E0502060401010101" pitchFamily="34" charset="-79"/>
                <a:cs typeface="David" panose="020E0502060401010101" pitchFamily="34" charset="-79"/>
              </a:rPr>
              <a:t>Cheep</a:t>
            </a:r>
          </a:p>
          <a:p>
            <a:pPr lvl="1"/>
            <a:r>
              <a:rPr lang="en-US" sz="2800" dirty="0">
                <a:solidFill>
                  <a:srgbClr val="C00000"/>
                </a:solidFill>
                <a:latin typeface="David" panose="020E0502060401010101" pitchFamily="34" charset="-79"/>
                <a:cs typeface="David" panose="020E0502060401010101" pitchFamily="34" charset="-79"/>
              </a:rPr>
              <a:t>Accessible and available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838199" y="6550223"/>
            <a:ext cx="769620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9pPr>
          </a:lstStyle>
          <a:p>
            <a:pPr algn="ctr" rtl="0" eaLnBrk="1" hangingPunct="1"/>
            <a:r>
              <a:rPr lang="en-US" altLang="he-IL" sz="1400" dirty="0">
                <a:solidFill>
                  <a:srgbClr val="002060"/>
                </a:solidFill>
              </a:rPr>
              <a:t>Prof. Yossi Harel-Fisch, LISBON ADDICTION 24-26, Oct. 2017 </a:t>
            </a:r>
            <a:endParaRPr lang="he-IL" altLang="he-IL" sz="14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87593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5300"/>
            <a:ext cx="8229600" cy="1143000"/>
          </a:xfrm>
        </p:spPr>
        <p:txBody>
          <a:bodyPr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solidFill>
                  <a:srgbClr val="002060"/>
                </a:solidFill>
                <a:latin typeface="David" panose="020E0502060401010101" pitchFamily="34" charset="-79"/>
                <a:cs typeface="David" panose="020E0502060401010101" pitchFamily="34" charset="-79"/>
              </a:rPr>
              <a:t>As a consequence of the implementation and </a:t>
            </a:r>
            <a:r>
              <a:rPr lang="en-US" u="sng" dirty="0">
                <a:solidFill>
                  <a:srgbClr val="002060"/>
                </a:solidFill>
                <a:latin typeface="David" panose="020E0502060401010101" pitchFamily="34" charset="-79"/>
                <a:cs typeface="David" panose="020E0502060401010101" pitchFamily="34" charset="-79"/>
              </a:rPr>
              <a:t>enforcement of the </a:t>
            </a:r>
            <a:r>
              <a:rPr lang="en-US" u="sng" dirty="0">
                <a:solidFill>
                  <a:srgbClr val="C00000"/>
                </a:solidFill>
                <a:latin typeface="David" panose="020E0502060401010101" pitchFamily="34" charset="-79"/>
                <a:cs typeface="David" panose="020E0502060401010101" pitchFamily="34" charset="-79"/>
              </a:rPr>
              <a:t>new 2013 NPS law</a:t>
            </a:r>
            <a:r>
              <a:rPr lang="en-US" u="sng" dirty="0">
                <a:solidFill>
                  <a:srgbClr val="002060"/>
                </a:solidFill>
                <a:latin typeface="David" panose="020E0502060401010101" pitchFamily="34" charset="-79"/>
                <a:cs typeface="David" panose="020E0502060401010101" pitchFamily="34" charset="-79"/>
              </a:rPr>
              <a:t>: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76400" y="1600200"/>
            <a:ext cx="6629400" cy="4868863"/>
          </a:xfrm>
        </p:spPr>
        <p:txBody>
          <a:bodyPr>
            <a:no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2800" dirty="0">
                <a:solidFill>
                  <a:srgbClr val="C00000"/>
                </a:solidFill>
                <a:latin typeface="David" panose="020E0502060401010101" pitchFamily="34" charset="-79"/>
                <a:cs typeface="David" panose="020E0502060401010101" pitchFamily="34" charset="-79"/>
              </a:rPr>
              <a:t>No open marketing </a:t>
            </a:r>
            <a:r>
              <a:rPr lang="en-US" sz="2800" dirty="0">
                <a:solidFill>
                  <a:srgbClr val="002060"/>
                </a:solidFill>
                <a:latin typeface="David" panose="020E0502060401010101" pitchFamily="34" charset="-79"/>
                <a:cs typeface="David" panose="020E0502060401010101" pitchFamily="34" charset="-79"/>
              </a:rPr>
              <a:t>or sales of NPS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2800" dirty="0">
              <a:solidFill>
                <a:srgbClr val="002060"/>
              </a:solidFill>
              <a:latin typeface="David" panose="020E0502060401010101" pitchFamily="34" charset="-79"/>
              <a:cs typeface="David" panose="020E0502060401010101" pitchFamily="34" charset="-79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2800" dirty="0">
                <a:solidFill>
                  <a:srgbClr val="002060"/>
                </a:solidFill>
                <a:latin typeface="David" panose="020E0502060401010101" pitchFamily="34" charset="-79"/>
                <a:cs typeface="David" panose="020E0502060401010101" pitchFamily="34" charset="-79"/>
              </a:rPr>
              <a:t>Marketing and sales </a:t>
            </a:r>
            <a:r>
              <a:rPr lang="en-US" sz="2800" dirty="0">
                <a:solidFill>
                  <a:srgbClr val="C00000"/>
                </a:solidFill>
                <a:latin typeface="David" panose="020E0502060401010101" pitchFamily="34" charset="-79"/>
                <a:cs typeface="David" panose="020E0502060401010101" pitchFamily="34" charset="-79"/>
              </a:rPr>
              <a:t>went underground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2800" dirty="0">
              <a:solidFill>
                <a:srgbClr val="002060"/>
              </a:solidFill>
              <a:latin typeface="David" panose="020E0502060401010101" pitchFamily="34" charset="-79"/>
              <a:cs typeface="David" panose="020E0502060401010101" pitchFamily="34" charset="-79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2800" dirty="0">
                <a:solidFill>
                  <a:srgbClr val="002060"/>
                </a:solidFill>
                <a:latin typeface="David" panose="020E0502060401010101" pitchFamily="34" charset="-79"/>
                <a:cs typeface="David" panose="020E0502060401010101" pitchFamily="34" charset="-79"/>
              </a:rPr>
              <a:t>Marketing via </a:t>
            </a:r>
            <a:r>
              <a:rPr lang="en-US" sz="2800" dirty="0">
                <a:solidFill>
                  <a:srgbClr val="C00000"/>
                </a:solidFill>
                <a:latin typeface="David" panose="020E0502060401010101" pitchFamily="34" charset="-79"/>
                <a:cs typeface="David" panose="020E0502060401010101" pitchFamily="34" charset="-79"/>
              </a:rPr>
              <a:t>internet - </a:t>
            </a:r>
            <a:r>
              <a:rPr lang="en-US" sz="2800" dirty="0">
                <a:solidFill>
                  <a:srgbClr val="002060"/>
                </a:solidFill>
                <a:latin typeface="David" panose="020E0502060401010101" pitchFamily="34" charset="-79"/>
                <a:cs typeface="David" panose="020E0502060401010101" pitchFamily="34" charset="-79"/>
              </a:rPr>
              <a:t>mainly “dark net”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2800" dirty="0">
              <a:solidFill>
                <a:srgbClr val="002060"/>
              </a:solidFill>
              <a:latin typeface="David" panose="020E0502060401010101" pitchFamily="34" charset="-79"/>
              <a:cs typeface="David" panose="020E0502060401010101" pitchFamily="34" charset="-79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2800" dirty="0">
                <a:solidFill>
                  <a:srgbClr val="C00000"/>
                </a:solidFill>
                <a:latin typeface="David" panose="020E0502060401010101" pitchFamily="34" charset="-79"/>
                <a:cs typeface="David" panose="020E0502060401010101" pitchFamily="34" charset="-79"/>
              </a:rPr>
              <a:t>Price </a:t>
            </a:r>
            <a:r>
              <a:rPr lang="en-US" sz="2800" dirty="0">
                <a:solidFill>
                  <a:srgbClr val="002060"/>
                </a:solidFill>
                <a:latin typeface="David" panose="020E0502060401010101" pitchFamily="34" charset="-79"/>
                <a:cs typeface="David" panose="020E0502060401010101" pitchFamily="34" charset="-79"/>
              </a:rPr>
              <a:t>increased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2800" dirty="0">
              <a:solidFill>
                <a:srgbClr val="002060"/>
              </a:solidFill>
              <a:latin typeface="David" panose="020E0502060401010101" pitchFamily="34" charset="-79"/>
              <a:cs typeface="David" panose="020E0502060401010101" pitchFamily="34" charset="-79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2800" dirty="0">
                <a:solidFill>
                  <a:srgbClr val="C00000"/>
                </a:solidFill>
                <a:latin typeface="David" panose="020E0502060401010101" pitchFamily="34" charset="-79"/>
                <a:cs typeface="David" panose="020E0502060401010101" pitchFamily="34" charset="-79"/>
              </a:rPr>
              <a:t>Perception of risk </a:t>
            </a:r>
            <a:r>
              <a:rPr lang="en-US" sz="2800" dirty="0">
                <a:solidFill>
                  <a:srgbClr val="002060"/>
                </a:solidFill>
                <a:latin typeface="David" panose="020E0502060401010101" pitchFamily="34" charset="-79"/>
                <a:cs typeface="David" panose="020E0502060401010101" pitchFamily="34" charset="-79"/>
              </a:rPr>
              <a:t>and illegality increased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2800" dirty="0">
              <a:solidFill>
                <a:srgbClr val="002060"/>
              </a:solidFill>
              <a:latin typeface="David" panose="020E0502060401010101" pitchFamily="34" charset="-79"/>
              <a:cs typeface="David" panose="020E0502060401010101" pitchFamily="34" charset="-79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2800" dirty="0">
                <a:solidFill>
                  <a:srgbClr val="C00000"/>
                </a:solidFill>
                <a:latin typeface="David" panose="020E0502060401010101" pitchFamily="34" charset="-79"/>
                <a:cs typeface="David" panose="020E0502060401010101" pitchFamily="34" charset="-79"/>
              </a:rPr>
              <a:t>Rates decreased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838199" y="6550223"/>
            <a:ext cx="769620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9pPr>
          </a:lstStyle>
          <a:p>
            <a:pPr algn="ctr" rtl="0" eaLnBrk="1" hangingPunct="1"/>
            <a:r>
              <a:rPr lang="en-US" altLang="he-IL" sz="1400" dirty="0">
                <a:solidFill>
                  <a:srgbClr val="002060"/>
                </a:solidFill>
              </a:rPr>
              <a:t>Prof. Yossi Harel-Fisch, LISBON ADDICTION 24-26, Oct. 2017 </a:t>
            </a:r>
            <a:endParaRPr lang="he-IL" altLang="he-IL" sz="14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307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ctrTitle"/>
          </p:nvPr>
        </p:nvSpPr>
        <p:spPr bwMode="auto">
          <a:xfrm>
            <a:off x="595032" y="2106255"/>
            <a:ext cx="7772400" cy="14700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he-IL" sz="7200" i="1">
                <a:solidFill>
                  <a:srgbClr val="002060"/>
                </a:solidFill>
                <a:latin typeface="David" pitchFamily="34" charset="-79"/>
                <a:cs typeface="David" pitchFamily="34" charset="-79"/>
              </a:rPr>
              <a:t>Current</a:t>
            </a:r>
            <a:br>
              <a:rPr lang="en-US" altLang="he-IL" sz="7200" i="1">
                <a:solidFill>
                  <a:srgbClr val="002060"/>
                </a:solidFill>
                <a:latin typeface="David" pitchFamily="34" charset="-79"/>
                <a:cs typeface="David" pitchFamily="34" charset="-79"/>
              </a:rPr>
            </a:br>
            <a:r>
              <a:rPr lang="en-US" altLang="he-IL" sz="7200" i="1">
                <a:solidFill>
                  <a:srgbClr val="002060"/>
                </a:solidFill>
                <a:latin typeface="David" pitchFamily="34" charset="-79"/>
                <a:cs typeface="David" pitchFamily="34" charset="-79"/>
              </a:rPr>
              <a:t> </a:t>
            </a:r>
            <a:r>
              <a:rPr lang="en-US" altLang="he-IL" sz="7200" i="1" dirty="0">
                <a:solidFill>
                  <a:srgbClr val="C00000"/>
                </a:solidFill>
                <a:latin typeface="David" pitchFamily="34" charset="-79"/>
                <a:cs typeface="David" pitchFamily="34" charset="-79"/>
              </a:rPr>
              <a:t>prevalence</a:t>
            </a:r>
            <a:endParaRPr lang="he-IL" altLang="he-IL" sz="7200" i="1" dirty="0">
              <a:solidFill>
                <a:srgbClr val="C00000"/>
              </a:solidFill>
              <a:latin typeface="David" pitchFamily="34" charset="-79"/>
              <a:cs typeface="David" pitchFamily="34" charset="-79"/>
            </a:endParaRPr>
          </a:p>
        </p:txBody>
      </p:sp>
      <p:sp>
        <p:nvSpPr>
          <p:cNvPr id="3" name="Rectangle 2"/>
          <p:cNvSpPr/>
          <p:nvPr/>
        </p:nvSpPr>
        <p:spPr bwMode="auto">
          <a:xfrm>
            <a:off x="8362950" y="9525"/>
            <a:ext cx="762000" cy="838200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1"/>
          <a:lstStyle/>
          <a:p>
            <a:pPr algn="l">
              <a:defRPr/>
            </a:pPr>
            <a:endParaRPr lang="he-IL" b="1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5" name="Rectangle 4"/>
          <p:cNvSpPr/>
          <p:nvPr/>
        </p:nvSpPr>
        <p:spPr bwMode="auto">
          <a:xfrm>
            <a:off x="26988" y="9525"/>
            <a:ext cx="1116012" cy="904875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1"/>
          <a:lstStyle/>
          <a:p>
            <a:pPr algn="l">
              <a:defRPr/>
            </a:pPr>
            <a:endParaRPr lang="he-IL" b="1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838199" y="6550223"/>
            <a:ext cx="769620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9pPr>
          </a:lstStyle>
          <a:p>
            <a:pPr algn="ctr" rtl="0" eaLnBrk="1" hangingPunct="1"/>
            <a:r>
              <a:rPr lang="en-US" altLang="he-IL" sz="1400" dirty="0">
                <a:solidFill>
                  <a:srgbClr val="002060"/>
                </a:solidFill>
              </a:rPr>
              <a:t>Prof. Yossi Harel-Fisch, LISBON ADDICTION 24-26, Oct. 2017 </a:t>
            </a:r>
            <a:endParaRPr lang="he-IL" altLang="he-IL" sz="14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076679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 bwMode="auto">
          <a:xfrm>
            <a:off x="26988" y="9525"/>
            <a:ext cx="1116012" cy="904875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1"/>
          <a:lstStyle/>
          <a:p>
            <a:pPr algn="l">
              <a:defRPr/>
            </a:pPr>
            <a:endParaRPr lang="he-IL" b="1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5" name="Rectangle 4"/>
          <p:cNvSpPr/>
          <p:nvPr/>
        </p:nvSpPr>
        <p:spPr bwMode="auto">
          <a:xfrm>
            <a:off x="8362950" y="9525"/>
            <a:ext cx="762000" cy="838200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1"/>
          <a:lstStyle/>
          <a:p>
            <a:pPr algn="l">
              <a:defRPr/>
            </a:pPr>
            <a:endParaRPr lang="he-IL" b="1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13316" name="Rectangle 4"/>
          <p:cNvSpPr>
            <a:spLocks noChangeArrowheads="1"/>
          </p:cNvSpPr>
          <p:nvPr/>
        </p:nvSpPr>
        <p:spPr bwMode="auto">
          <a:xfrm>
            <a:off x="762000" y="152400"/>
            <a:ext cx="7543800" cy="181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rtl="0"/>
            <a:r>
              <a:rPr lang="en-US" altLang="he-IL" sz="2800" b="1" dirty="0">
                <a:solidFill>
                  <a:srgbClr val="002060"/>
                </a:solidFill>
                <a:latin typeface="David" pitchFamily="34" charset="-79"/>
                <a:cs typeface="David" pitchFamily="34" charset="-79"/>
              </a:rPr>
              <a:t>Percent of 11</a:t>
            </a:r>
            <a:r>
              <a:rPr lang="en-US" altLang="he-IL" sz="2800" b="1" baseline="30000" dirty="0">
                <a:solidFill>
                  <a:srgbClr val="002060"/>
                </a:solidFill>
                <a:latin typeface="David" pitchFamily="34" charset="-79"/>
                <a:cs typeface="David" pitchFamily="34" charset="-79"/>
              </a:rPr>
              <a:t>th</a:t>
            </a:r>
            <a:r>
              <a:rPr lang="en-US" altLang="he-IL" sz="2800" b="1" dirty="0">
                <a:solidFill>
                  <a:srgbClr val="002060"/>
                </a:solidFill>
                <a:latin typeface="David" pitchFamily="34" charset="-79"/>
                <a:cs typeface="David" pitchFamily="34" charset="-79"/>
              </a:rPr>
              <a:t>-12</a:t>
            </a:r>
            <a:r>
              <a:rPr lang="en-US" altLang="he-IL" sz="2800" b="1" baseline="30000" dirty="0">
                <a:solidFill>
                  <a:srgbClr val="002060"/>
                </a:solidFill>
                <a:latin typeface="David" pitchFamily="34" charset="-79"/>
                <a:cs typeface="David" pitchFamily="34" charset="-79"/>
              </a:rPr>
              <a:t>th</a:t>
            </a:r>
            <a:r>
              <a:rPr lang="en-US" altLang="he-IL" sz="2800" b="1" dirty="0">
                <a:solidFill>
                  <a:srgbClr val="002060"/>
                </a:solidFill>
                <a:latin typeface="David" pitchFamily="34" charset="-79"/>
                <a:cs typeface="David" pitchFamily="34" charset="-79"/>
              </a:rPr>
              <a:t> grade students </a:t>
            </a:r>
          </a:p>
          <a:p>
            <a:pPr algn="ctr" rtl="0"/>
            <a:r>
              <a:rPr lang="en-US" altLang="he-IL" sz="2800" b="1" dirty="0">
                <a:solidFill>
                  <a:srgbClr val="002060"/>
                </a:solidFill>
                <a:latin typeface="David" pitchFamily="34" charset="-79"/>
                <a:cs typeface="David" pitchFamily="34" charset="-79"/>
              </a:rPr>
              <a:t>who </a:t>
            </a:r>
            <a:r>
              <a:rPr lang="en-US" altLang="he-IL" sz="2800" b="1" dirty="0">
                <a:solidFill>
                  <a:srgbClr val="C00000"/>
                </a:solidFill>
                <a:latin typeface="David" pitchFamily="34" charset="-79"/>
                <a:cs typeface="David" pitchFamily="34" charset="-79"/>
              </a:rPr>
              <a:t>used NPS an least once </a:t>
            </a:r>
          </a:p>
          <a:p>
            <a:pPr algn="ctr" rtl="0"/>
            <a:r>
              <a:rPr lang="en-US" altLang="he-IL" sz="2800" b="1" dirty="0">
                <a:solidFill>
                  <a:srgbClr val="002060"/>
                </a:solidFill>
                <a:latin typeface="David" pitchFamily="34" charset="-79"/>
                <a:cs typeface="David" pitchFamily="34" charset="-79"/>
              </a:rPr>
              <a:t>during the past 12 months </a:t>
            </a:r>
          </a:p>
          <a:p>
            <a:pPr algn="ctr" rtl="0"/>
            <a:r>
              <a:rPr lang="en-US" altLang="he-IL" sz="2800" b="1" dirty="0">
                <a:solidFill>
                  <a:srgbClr val="002060"/>
                </a:solidFill>
                <a:latin typeface="David" pitchFamily="34" charset="-79"/>
                <a:cs typeface="David" pitchFamily="34" charset="-79"/>
              </a:rPr>
              <a:t>by gender and year of study</a:t>
            </a:r>
            <a:endParaRPr lang="en-US" altLang="he-IL" sz="2800" dirty="0">
              <a:solidFill>
                <a:srgbClr val="002060"/>
              </a:solidFill>
              <a:latin typeface="David" pitchFamily="34" charset="-79"/>
              <a:cs typeface="David" pitchFamily="34" charset="-79"/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e-IL"/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0" y="24669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e-IL"/>
          </a:p>
        </p:txBody>
      </p:sp>
      <p:graphicFrame>
        <p:nvGraphicFramePr>
          <p:cNvPr id="10" name="תרשים 9"/>
          <p:cNvGraphicFramePr>
            <a:graphicFrameLocks/>
          </p:cNvGraphicFramePr>
          <p:nvPr>
            <p:extLst/>
          </p:nvPr>
        </p:nvGraphicFramePr>
        <p:xfrm>
          <a:off x="584994" y="1752600"/>
          <a:ext cx="7949405" cy="4419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838199" y="6550223"/>
            <a:ext cx="769620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9pPr>
          </a:lstStyle>
          <a:p>
            <a:pPr algn="ctr" rtl="0" eaLnBrk="1" hangingPunct="1"/>
            <a:r>
              <a:rPr lang="en-US" altLang="he-IL" sz="1400" dirty="0">
                <a:solidFill>
                  <a:srgbClr val="002060"/>
                </a:solidFill>
              </a:rPr>
              <a:t>Prof. Yossi Harel-Fisch, LISBON ADDICTION 24-26, Oct. 2017 </a:t>
            </a:r>
            <a:endParaRPr lang="he-IL" altLang="he-IL" sz="14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027263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 bwMode="auto">
          <a:xfrm>
            <a:off x="26988" y="9525"/>
            <a:ext cx="1116012" cy="904875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1"/>
          <a:lstStyle/>
          <a:p>
            <a:pPr algn="l">
              <a:defRPr/>
            </a:pPr>
            <a:endParaRPr lang="he-IL" b="1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457200" y="77450"/>
            <a:ext cx="8286750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rtl="0"/>
            <a:r>
              <a:rPr lang="en-US" altLang="he-IL" sz="2200" b="1" u="sng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avid" pitchFamily="34" charset="-79"/>
                <a:cs typeface="David" pitchFamily="34" charset="-79"/>
              </a:rPr>
              <a:t>Substance use: </a:t>
            </a:r>
            <a:r>
              <a:rPr lang="en-US" altLang="he-IL" sz="2200" b="1" u="sng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avid" pitchFamily="34" charset="-79"/>
                <a:cs typeface="David" pitchFamily="34" charset="-79"/>
              </a:rPr>
              <a:t>Percent of students grades 6</a:t>
            </a:r>
            <a:r>
              <a:rPr lang="en-US" altLang="he-IL" sz="2200" b="1" u="sng" baseline="300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avid" pitchFamily="34" charset="-79"/>
                <a:cs typeface="David" pitchFamily="34" charset="-79"/>
              </a:rPr>
              <a:t>th</a:t>
            </a:r>
            <a:r>
              <a:rPr lang="en-US" altLang="he-IL" sz="2200" b="1" u="sng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avid" pitchFamily="34" charset="-79"/>
                <a:cs typeface="David" pitchFamily="34" charset="-79"/>
              </a:rPr>
              <a:t>-12</a:t>
            </a:r>
            <a:r>
              <a:rPr lang="en-US" altLang="he-IL" sz="2200" b="1" u="sng" baseline="300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avid" pitchFamily="34" charset="-79"/>
                <a:cs typeface="David" pitchFamily="34" charset="-79"/>
              </a:rPr>
              <a:t>th</a:t>
            </a:r>
            <a:r>
              <a:rPr lang="en-US" altLang="he-IL" sz="2200" b="1" u="sng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avid" pitchFamily="34" charset="-79"/>
                <a:cs typeface="David" pitchFamily="34" charset="-79"/>
              </a:rPr>
              <a:t> </a:t>
            </a:r>
          </a:p>
          <a:p>
            <a:pPr algn="ctr" rtl="0"/>
            <a:r>
              <a:rPr lang="en-US" altLang="he-IL" sz="2200" b="1" u="sng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avid" pitchFamily="34" charset="-79"/>
                <a:cs typeface="David" pitchFamily="34" charset="-79"/>
              </a:rPr>
              <a:t>that used the following substances </a:t>
            </a:r>
          </a:p>
          <a:p>
            <a:pPr algn="ctr" rtl="0"/>
            <a:r>
              <a:rPr lang="en-US" altLang="he-IL" sz="2200" b="1" u="sng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avid" pitchFamily="34" charset="-79"/>
                <a:cs typeface="David" pitchFamily="34" charset="-79"/>
              </a:rPr>
              <a:t>at least once during the past 12 months, </a:t>
            </a:r>
          </a:p>
          <a:p>
            <a:pPr algn="ctr" rtl="0"/>
            <a:r>
              <a:rPr lang="en-US" altLang="he-IL" sz="2200" b="1" u="sng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avid" pitchFamily="34" charset="-79"/>
                <a:cs typeface="David" pitchFamily="34" charset="-79"/>
              </a:rPr>
              <a:t>by type of substance, gender, age group and sub-population</a:t>
            </a:r>
            <a:endParaRPr lang="en-US" altLang="he-IL" sz="2200" dirty="0">
              <a:solidFill>
                <a:srgbClr val="002060"/>
              </a:solidFill>
              <a:latin typeface="David" pitchFamily="34" charset="-79"/>
              <a:cs typeface="David" pitchFamily="34" charset="-79"/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e-IL"/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0" y="22193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e-IL"/>
          </a:p>
        </p:txBody>
      </p:sp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152400" y="152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e-IL"/>
          </a:p>
        </p:txBody>
      </p:sp>
      <p:sp>
        <p:nvSpPr>
          <p:cNvPr id="11" name="Rectangle 6"/>
          <p:cNvSpPr>
            <a:spLocks noChangeArrowheads="1"/>
          </p:cNvSpPr>
          <p:nvPr/>
        </p:nvSpPr>
        <p:spPr bwMode="auto">
          <a:xfrm>
            <a:off x="152400" y="23717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e-IL"/>
          </a:p>
        </p:txBody>
      </p:sp>
      <p:graphicFrame>
        <p:nvGraphicFramePr>
          <p:cNvPr id="3" name="טבלה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2196717"/>
              </p:ext>
            </p:extLst>
          </p:nvPr>
        </p:nvGraphicFramePr>
        <p:xfrm>
          <a:off x="602222" y="1943951"/>
          <a:ext cx="8008378" cy="4152049"/>
        </p:xfrm>
        <a:graphic>
          <a:graphicData uri="http://schemas.openxmlformats.org/drawingml/2006/table">
            <a:tbl>
              <a:tblPr rtl="1" firstRow="1" firstCol="1" bandRow="1">
                <a:tableStyleId>{5C22544A-7EE6-4342-B048-85BDC9FD1C3A}</a:tableStyleId>
              </a:tblPr>
              <a:tblGrid>
                <a:gridCol w="18898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4844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4844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231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9231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2329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2329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2329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767157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277615">
                <a:tc rowSpan="2"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2060"/>
                          </a:solidFill>
                          <a:effectLst/>
                          <a:cs typeface="+mj-cs"/>
                        </a:rPr>
                        <a:t>2014</a:t>
                      </a:r>
                      <a:endParaRPr lang="en-US" sz="1100" b="1" dirty="0">
                        <a:solidFill>
                          <a:srgbClr val="002060"/>
                        </a:solidFill>
                        <a:effectLst/>
                        <a:latin typeface="Calibri"/>
                        <a:ea typeface="Calibri"/>
                        <a:cs typeface="+mj-cs"/>
                      </a:endParaRPr>
                    </a:p>
                  </a:txBody>
                  <a:tcPr marL="63222" marR="6322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8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1200" dirty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j-cs"/>
                        </a:rPr>
                        <a:t>Gender</a:t>
                      </a:r>
                    </a:p>
                  </a:txBody>
                  <a:tcPr marL="63222" marR="6322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he-IL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1200" dirty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j-cs"/>
                        </a:rPr>
                        <a:t>Age Group</a:t>
                      </a:r>
                    </a:p>
                  </a:txBody>
                  <a:tcPr marL="63222" marR="6322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he-I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rtl="1"/>
                      <a:endParaRPr lang="he-IL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1200" dirty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j-cs"/>
                        </a:rPr>
                        <a:t>Sub-population</a:t>
                      </a:r>
                    </a:p>
                  </a:txBody>
                  <a:tcPr marL="63222" marR="6322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he-IL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kern="1200" dirty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j-cs"/>
                        </a:rPr>
                        <a:t>Total</a:t>
                      </a:r>
                    </a:p>
                  </a:txBody>
                  <a:tcPr marL="63222" marR="6322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2801">
                <a:tc vMerge="1">
                  <a:txBody>
                    <a:bodyPr/>
                    <a:lstStyle/>
                    <a:p>
                      <a:pPr rtl="1"/>
                      <a:endParaRPr lang="he-I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e-IL" sz="1200" b="1" dirty="0">
                          <a:solidFill>
                            <a:schemeClr val="tx1"/>
                          </a:solidFill>
                          <a:effectLst/>
                          <a:cs typeface="+mj-cs"/>
                        </a:rPr>
                        <a:t>בנים</a:t>
                      </a:r>
                      <a:endParaRPr lang="en-US" sz="105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+mj-cs"/>
                      </a:endParaRPr>
                    </a:p>
                  </a:txBody>
                  <a:tcPr marL="63222" marR="6322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e-IL" sz="1200" b="1" dirty="0">
                          <a:solidFill>
                            <a:schemeClr val="tx1"/>
                          </a:solidFill>
                          <a:effectLst/>
                          <a:cs typeface="+mj-cs"/>
                        </a:rPr>
                        <a:t>בנות</a:t>
                      </a:r>
                      <a:endParaRPr lang="en-US" sz="105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+mj-cs"/>
                      </a:endParaRPr>
                    </a:p>
                  </a:txBody>
                  <a:tcPr marL="63222" marR="6322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e-IL" sz="1200" b="1" dirty="0">
                          <a:solidFill>
                            <a:schemeClr val="tx1"/>
                          </a:solidFill>
                          <a:effectLst/>
                          <a:cs typeface="+mj-cs"/>
                        </a:rPr>
                        <a:t>י'</a:t>
                      </a:r>
                      <a:endParaRPr lang="en-US" sz="105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+mj-cs"/>
                      </a:endParaRPr>
                    </a:p>
                  </a:txBody>
                  <a:tcPr marL="63222" marR="6322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e-IL" sz="1200" b="1" dirty="0">
                          <a:solidFill>
                            <a:schemeClr val="tx1"/>
                          </a:solidFill>
                          <a:effectLst/>
                          <a:cs typeface="+mj-cs"/>
                        </a:rPr>
                        <a:t>יא'</a:t>
                      </a:r>
                      <a:endParaRPr lang="en-US" sz="105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+mj-cs"/>
                      </a:endParaRPr>
                    </a:p>
                  </a:txBody>
                  <a:tcPr marL="63222" marR="6322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e-IL" sz="1200" b="1" dirty="0" err="1">
                          <a:solidFill>
                            <a:schemeClr val="tx1"/>
                          </a:solidFill>
                          <a:effectLst/>
                          <a:cs typeface="+mj-cs"/>
                        </a:rPr>
                        <a:t>יב</a:t>
                      </a:r>
                      <a:r>
                        <a:rPr lang="he-IL" sz="1200" b="1" dirty="0">
                          <a:solidFill>
                            <a:schemeClr val="tx1"/>
                          </a:solidFill>
                          <a:effectLst/>
                          <a:cs typeface="+mj-cs"/>
                        </a:rPr>
                        <a:t>'</a:t>
                      </a:r>
                      <a:endParaRPr lang="en-US" sz="105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+mj-cs"/>
                      </a:endParaRPr>
                    </a:p>
                  </a:txBody>
                  <a:tcPr marL="63222" marR="6322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e-IL" sz="1200" b="1" dirty="0">
                          <a:solidFill>
                            <a:schemeClr val="tx1"/>
                          </a:solidFill>
                          <a:effectLst/>
                          <a:cs typeface="+mj-cs"/>
                        </a:rPr>
                        <a:t>יהודי</a:t>
                      </a:r>
                      <a:endParaRPr lang="en-US" sz="105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+mj-cs"/>
                      </a:endParaRPr>
                    </a:p>
                  </a:txBody>
                  <a:tcPr marL="63222" marR="6322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e-IL" sz="1200" b="1" dirty="0">
                          <a:solidFill>
                            <a:schemeClr val="tx1"/>
                          </a:solidFill>
                          <a:effectLst/>
                          <a:cs typeface="+mj-cs"/>
                        </a:rPr>
                        <a:t>ערבי</a:t>
                      </a:r>
                      <a:endParaRPr lang="en-US" sz="105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+mj-cs"/>
                      </a:endParaRPr>
                    </a:p>
                  </a:txBody>
                  <a:tcPr marL="63222" marR="6322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rtl="1"/>
                      <a:endParaRPr lang="he-IL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0307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2060"/>
                          </a:solidFill>
                          <a:effectLst/>
                          <a:cs typeface="+mj-cs"/>
                        </a:rPr>
                        <a:t>Cannabis</a:t>
                      </a:r>
                      <a:endParaRPr lang="en-US" sz="1100" b="1" dirty="0">
                        <a:solidFill>
                          <a:srgbClr val="002060"/>
                        </a:solidFill>
                        <a:effectLst/>
                        <a:latin typeface="Calibri"/>
                        <a:ea typeface="Calibri"/>
                        <a:cs typeface="+mj-cs"/>
                      </a:endParaRPr>
                    </a:p>
                  </a:txBody>
                  <a:tcPr marL="63222" marR="6322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cs typeface="+mj-cs"/>
                        </a:rPr>
                        <a:t>15.4</a:t>
                      </a:r>
                      <a:endParaRPr lang="en-US" sz="1100" b="1" dirty="0">
                        <a:effectLst/>
                        <a:latin typeface="Calibri"/>
                        <a:ea typeface="Calibri"/>
                        <a:cs typeface="+mj-cs"/>
                      </a:endParaRPr>
                    </a:p>
                  </a:txBody>
                  <a:tcPr marL="63222" marR="6322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cs typeface="+mj-cs"/>
                        </a:rPr>
                        <a:t>5.2</a:t>
                      </a:r>
                      <a:endParaRPr lang="en-US" sz="1100" b="1" dirty="0">
                        <a:effectLst/>
                        <a:latin typeface="Calibri"/>
                        <a:ea typeface="Calibri"/>
                        <a:cs typeface="+mj-cs"/>
                      </a:endParaRPr>
                    </a:p>
                  </a:txBody>
                  <a:tcPr marL="63222" marR="6322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cs typeface="+mj-cs"/>
                        </a:rPr>
                        <a:t>7.9</a:t>
                      </a:r>
                      <a:endParaRPr lang="en-US" sz="1100" b="1" dirty="0">
                        <a:effectLst/>
                        <a:latin typeface="Calibri"/>
                        <a:ea typeface="Calibri"/>
                        <a:cs typeface="+mj-cs"/>
                      </a:endParaRPr>
                    </a:p>
                  </a:txBody>
                  <a:tcPr marL="63222" marR="6322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cs typeface="+mj-cs"/>
                        </a:rPr>
                        <a:t>8.8</a:t>
                      </a:r>
                      <a:endParaRPr lang="en-US" sz="1100" b="1" dirty="0">
                        <a:effectLst/>
                        <a:latin typeface="Calibri"/>
                        <a:ea typeface="Calibri"/>
                        <a:cs typeface="+mj-cs"/>
                      </a:endParaRPr>
                    </a:p>
                  </a:txBody>
                  <a:tcPr marL="63222" marR="6322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effectLst/>
                          <a:cs typeface="+mj-cs"/>
                        </a:rPr>
                        <a:t>14.1</a:t>
                      </a:r>
                      <a:endParaRPr lang="en-US" sz="1100" b="1">
                        <a:effectLst/>
                        <a:latin typeface="Calibri"/>
                        <a:ea typeface="Calibri"/>
                        <a:cs typeface="+mj-cs"/>
                      </a:endParaRPr>
                    </a:p>
                  </a:txBody>
                  <a:tcPr marL="63222" marR="6322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cs typeface="+mj-cs"/>
                        </a:rPr>
                        <a:t>9.8</a:t>
                      </a:r>
                      <a:endParaRPr lang="en-US" sz="1100" b="1" dirty="0">
                        <a:effectLst/>
                        <a:latin typeface="Calibri"/>
                        <a:ea typeface="Calibri"/>
                        <a:cs typeface="+mj-cs"/>
                      </a:endParaRPr>
                    </a:p>
                  </a:txBody>
                  <a:tcPr marL="63222" marR="6322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cs typeface="+mj-cs"/>
                        </a:rPr>
                        <a:t>12.0</a:t>
                      </a:r>
                      <a:endParaRPr lang="en-US" sz="1100" b="1" dirty="0">
                        <a:effectLst/>
                        <a:latin typeface="Calibri"/>
                        <a:ea typeface="Calibri"/>
                        <a:cs typeface="+mj-cs"/>
                      </a:endParaRPr>
                    </a:p>
                  </a:txBody>
                  <a:tcPr marL="63222" marR="6322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C00000"/>
                          </a:solidFill>
                          <a:effectLst/>
                          <a:cs typeface="+mj-cs"/>
                        </a:rPr>
                        <a:t>10.2</a:t>
                      </a:r>
                      <a:endParaRPr lang="en-US" sz="1400" b="1" dirty="0">
                        <a:solidFill>
                          <a:srgbClr val="C00000"/>
                        </a:solidFill>
                        <a:effectLst/>
                        <a:latin typeface="Calibri"/>
                        <a:ea typeface="Calibri"/>
                        <a:cs typeface="+mj-cs"/>
                      </a:endParaRPr>
                    </a:p>
                  </a:txBody>
                  <a:tcPr marL="63222" marR="6322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05030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2060"/>
                          </a:solidFill>
                          <a:effectLst/>
                          <a:cs typeface="+mj-cs"/>
                        </a:rPr>
                        <a:t>Medications (pills) with out prescriptions</a:t>
                      </a:r>
                      <a:endParaRPr lang="en-US" sz="1100" b="1" dirty="0">
                        <a:solidFill>
                          <a:srgbClr val="002060"/>
                        </a:solidFill>
                        <a:effectLst/>
                        <a:latin typeface="Calibri"/>
                        <a:ea typeface="Calibri"/>
                        <a:cs typeface="+mj-cs"/>
                      </a:endParaRPr>
                    </a:p>
                  </a:txBody>
                  <a:tcPr marL="63222" marR="6322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cs typeface="+mj-cs"/>
                        </a:rPr>
                        <a:t>7.8</a:t>
                      </a:r>
                      <a:endParaRPr lang="en-US" sz="1100" b="1" dirty="0">
                        <a:effectLst/>
                        <a:latin typeface="Calibri"/>
                        <a:ea typeface="Calibri"/>
                        <a:cs typeface="+mj-cs"/>
                      </a:endParaRPr>
                    </a:p>
                  </a:txBody>
                  <a:tcPr marL="63222" marR="6322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cs typeface="+mj-cs"/>
                        </a:rPr>
                        <a:t>5.3</a:t>
                      </a:r>
                      <a:endParaRPr lang="en-US" sz="1100" b="1" dirty="0">
                        <a:effectLst/>
                        <a:latin typeface="Calibri"/>
                        <a:ea typeface="Calibri"/>
                        <a:cs typeface="+mj-cs"/>
                      </a:endParaRPr>
                    </a:p>
                  </a:txBody>
                  <a:tcPr marL="63222" marR="6322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cs typeface="+mj-cs"/>
                        </a:rPr>
                        <a:t>6.6</a:t>
                      </a:r>
                      <a:endParaRPr lang="en-US" sz="1100" b="1" dirty="0">
                        <a:effectLst/>
                        <a:latin typeface="Calibri"/>
                        <a:ea typeface="Calibri"/>
                        <a:cs typeface="+mj-cs"/>
                      </a:endParaRPr>
                    </a:p>
                  </a:txBody>
                  <a:tcPr marL="63222" marR="6322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cs typeface="+mj-cs"/>
                        </a:rPr>
                        <a:t>6.5</a:t>
                      </a:r>
                      <a:endParaRPr lang="en-US" sz="1100" b="1" dirty="0">
                        <a:effectLst/>
                        <a:latin typeface="Calibri"/>
                        <a:ea typeface="Calibri"/>
                        <a:cs typeface="+mj-cs"/>
                      </a:endParaRPr>
                    </a:p>
                  </a:txBody>
                  <a:tcPr marL="63222" marR="6322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cs typeface="+mj-cs"/>
                        </a:rPr>
                        <a:t>6.6</a:t>
                      </a:r>
                      <a:endParaRPr lang="en-US" sz="1100" b="1" dirty="0">
                        <a:effectLst/>
                        <a:latin typeface="Calibri"/>
                        <a:ea typeface="Calibri"/>
                        <a:cs typeface="+mj-cs"/>
                      </a:endParaRPr>
                    </a:p>
                  </a:txBody>
                  <a:tcPr marL="63222" marR="6322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cs typeface="+mj-cs"/>
                        </a:rPr>
                        <a:t>5.3</a:t>
                      </a:r>
                      <a:endParaRPr lang="en-US" sz="1100" b="1" dirty="0">
                        <a:effectLst/>
                        <a:latin typeface="Calibri"/>
                        <a:ea typeface="Calibri"/>
                        <a:cs typeface="+mj-cs"/>
                      </a:endParaRPr>
                    </a:p>
                  </a:txBody>
                  <a:tcPr marL="63222" marR="6322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cs typeface="+mj-cs"/>
                        </a:rPr>
                        <a:t>12.2</a:t>
                      </a:r>
                      <a:endParaRPr lang="en-US" sz="1100" b="1" dirty="0">
                        <a:effectLst/>
                        <a:latin typeface="Calibri"/>
                        <a:ea typeface="Calibri"/>
                        <a:cs typeface="+mj-cs"/>
                      </a:endParaRPr>
                    </a:p>
                  </a:txBody>
                  <a:tcPr marL="63222" marR="6322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C00000"/>
                          </a:solidFill>
                          <a:effectLst/>
                          <a:cs typeface="+mj-cs"/>
                        </a:rPr>
                        <a:t>6.5</a:t>
                      </a:r>
                      <a:endParaRPr lang="en-US" sz="1400" b="1" dirty="0">
                        <a:solidFill>
                          <a:srgbClr val="C00000"/>
                        </a:solidFill>
                        <a:effectLst/>
                        <a:latin typeface="Calibri"/>
                        <a:ea typeface="Calibri"/>
                        <a:cs typeface="+mj-cs"/>
                      </a:endParaRPr>
                    </a:p>
                  </a:txBody>
                  <a:tcPr marL="63222" marR="6322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05030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2060"/>
                          </a:solidFill>
                          <a:effectLst/>
                          <a:cs typeface="+mj-cs"/>
                        </a:rPr>
                        <a:t>Inhaling (air-condition gas, laughing gas, glue, </a:t>
                      </a:r>
                      <a:r>
                        <a:rPr lang="en-US" sz="1400" b="1" dirty="0" err="1">
                          <a:solidFill>
                            <a:srgbClr val="002060"/>
                          </a:solidFill>
                          <a:effectLst/>
                          <a:cs typeface="+mj-cs"/>
                        </a:rPr>
                        <a:t>tipex</a:t>
                      </a:r>
                      <a:r>
                        <a:rPr lang="en-US" sz="1400" b="1" dirty="0">
                          <a:solidFill>
                            <a:srgbClr val="002060"/>
                          </a:solidFill>
                          <a:effectLst/>
                          <a:cs typeface="+mj-cs"/>
                        </a:rPr>
                        <a:t>, turpentine,</a:t>
                      </a:r>
                      <a:r>
                        <a:rPr lang="en-US" sz="1400" b="1" baseline="0" dirty="0">
                          <a:solidFill>
                            <a:srgbClr val="002060"/>
                          </a:solidFill>
                          <a:effectLst/>
                          <a:cs typeface="+mj-cs"/>
                        </a:rPr>
                        <a:t> etc.)</a:t>
                      </a:r>
                      <a:endParaRPr lang="en-US" sz="1100" b="1" dirty="0">
                        <a:solidFill>
                          <a:srgbClr val="002060"/>
                        </a:solidFill>
                        <a:effectLst/>
                        <a:latin typeface="Calibri"/>
                        <a:ea typeface="Calibri"/>
                        <a:cs typeface="+mj-cs"/>
                      </a:endParaRPr>
                    </a:p>
                  </a:txBody>
                  <a:tcPr marL="63222" marR="6322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cs typeface="+mj-cs"/>
                        </a:rPr>
                        <a:t>10.7</a:t>
                      </a:r>
                      <a:endParaRPr lang="en-US" sz="1100" b="1" dirty="0">
                        <a:effectLst/>
                        <a:latin typeface="Calibri"/>
                        <a:ea typeface="Calibri"/>
                        <a:cs typeface="+mj-cs"/>
                      </a:endParaRPr>
                    </a:p>
                  </a:txBody>
                  <a:tcPr marL="63222" marR="6322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cs typeface="+mj-cs"/>
                        </a:rPr>
                        <a:t>8.0</a:t>
                      </a:r>
                      <a:endParaRPr lang="en-US" sz="1100" b="1" dirty="0">
                        <a:effectLst/>
                        <a:latin typeface="Calibri"/>
                        <a:ea typeface="Calibri"/>
                        <a:cs typeface="+mj-cs"/>
                      </a:endParaRPr>
                    </a:p>
                  </a:txBody>
                  <a:tcPr marL="63222" marR="6322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cs typeface="+mj-cs"/>
                        </a:rPr>
                        <a:t>11.0</a:t>
                      </a:r>
                      <a:endParaRPr lang="en-US" sz="1100" b="1" dirty="0">
                        <a:effectLst/>
                        <a:latin typeface="Calibri"/>
                        <a:ea typeface="Calibri"/>
                        <a:cs typeface="+mj-cs"/>
                      </a:endParaRPr>
                    </a:p>
                  </a:txBody>
                  <a:tcPr marL="63222" marR="6322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cs typeface="+mj-cs"/>
                        </a:rPr>
                        <a:t>9.0</a:t>
                      </a:r>
                      <a:endParaRPr lang="en-US" sz="1100" b="1" dirty="0">
                        <a:effectLst/>
                        <a:latin typeface="Calibri"/>
                        <a:ea typeface="Calibri"/>
                        <a:cs typeface="+mj-cs"/>
                      </a:endParaRPr>
                    </a:p>
                  </a:txBody>
                  <a:tcPr marL="63222" marR="6322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cs typeface="+mj-cs"/>
                        </a:rPr>
                        <a:t>8.2</a:t>
                      </a:r>
                      <a:endParaRPr lang="en-US" sz="1100" b="1" dirty="0">
                        <a:effectLst/>
                        <a:latin typeface="Calibri"/>
                        <a:ea typeface="Calibri"/>
                        <a:cs typeface="+mj-cs"/>
                      </a:endParaRPr>
                    </a:p>
                  </a:txBody>
                  <a:tcPr marL="63222" marR="6322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cs typeface="+mj-cs"/>
                        </a:rPr>
                        <a:t>8.0</a:t>
                      </a:r>
                      <a:endParaRPr lang="en-US" sz="1100" b="1" dirty="0">
                        <a:effectLst/>
                        <a:latin typeface="Calibri"/>
                        <a:ea typeface="Calibri"/>
                        <a:cs typeface="+mj-cs"/>
                      </a:endParaRPr>
                    </a:p>
                  </a:txBody>
                  <a:tcPr marL="63222" marR="6322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cs typeface="+mj-cs"/>
                        </a:rPr>
                        <a:t>14.9</a:t>
                      </a:r>
                      <a:endParaRPr lang="en-US" sz="1100" b="1" dirty="0">
                        <a:effectLst/>
                        <a:latin typeface="Calibri"/>
                        <a:ea typeface="Calibri"/>
                        <a:cs typeface="+mj-cs"/>
                      </a:endParaRPr>
                    </a:p>
                  </a:txBody>
                  <a:tcPr marL="63222" marR="6322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C00000"/>
                          </a:solidFill>
                          <a:effectLst/>
                          <a:cs typeface="+mj-cs"/>
                        </a:rPr>
                        <a:t>9.3</a:t>
                      </a:r>
                      <a:endParaRPr lang="en-US" sz="1400" b="1" dirty="0">
                        <a:solidFill>
                          <a:srgbClr val="C00000"/>
                        </a:solidFill>
                        <a:effectLst/>
                        <a:latin typeface="Calibri"/>
                        <a:ea typeface="Calibri"/>
                        <a:cs typeface="+mj-cs"/>
                      </a:endParaRPr>
                    </a:p>
                  </a:txBody>
                  <a:tcPr marL="63222" marR="6322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705030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2060"/>
                          </a:solidFill>
                          <a:effectLst/>
                          <a:cs typeface="+mj-cs"/>
                        </a:rPr>
                        <a:t>NPS</a:t>
                      </a:r>
                      <a:endParaRPr lang="en-US" sz="1100" b="1" dirty="0">
                        <a:solidFill>
                          <a:srgbClr val="002060"/>
                        </a:solidFill>
                        <a:effectLst/>
                        <a:latin typeface="Calibri"/>
                        <a:ea typeface="Calibri"/>
                        <a:cs typeface="+mj-cs"/>
                      </a:endParaRPr>
                    </a:p>
                  </a:txBody>
                  <a:tcPr marL="63222" marR="6322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effectLst/>
                          <a:cs typeface="+mj-cs"/>
                        </a:rPr>
                        <a:t>7.6</a:t>
                      </a:r>
                      <a:endParaRPr lang="en-US" sz="1100" b="1">
                        <a:effectLst/>
                        <a:latin typeface="Calibri"/>
                        <a:ea typeface="Calibri"/>
                        <a:cs typeface="+mj-cs"/>
                      </a:endParaRPr>
                    </a:p>
                  </a:txBody>
                  <a:tcPr marL="63222" marR="6322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cs typeface="+mj-cs"/>
                        </a:rPr>
                        <a:t>2.0</a:t>
                      </a:r>
                      <a:endParaRPr lang="en-US" sz="1100" b="1" dirty="0">
                        <a:effectLst/>
                        <a:latin typeface="Calibri"/>
                        <a:ea typeface="Calibri"/>
                        <a:cs typeface="+mj-cs"/>
                      </a:endParaRPr>
                    </a:p>
                  </a:txBody>
                  <a:tcPr marL="63222" marR="6322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cs typeface="+mj-cs"/>
                        </a:rPr>
                        <a:t>4.8</a:t>
                      </a:r>
                      <a:endParaRPr lang="en-US" sz="1100" b="1" dirty="0">
                        <a:effectLst/>
                        <a:latin typeface="Calibri"/>
                        <a:ea typeface="Calibri"/>
                        <a:cs typeface="+mj-cs"/>
                      </a:endParaRPr>
                    </a:p>
                  </a:txBody>
                  <a:tcPr marL="63222" marR="6322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cs typeface="+mj-cs"/>
                        </a:rPr>
                        <a:t>4.2</a:t>
                      </a:r>
                      <a:endParaRPr lang="en-US" sz="1100" b="1" dirty="0">
                        <a:effectLst/>
                        <a:latin typeface="Calibri"/>
                        <a:ea typeface="Calibri"/>
                        <a:cs typeface="+mj-cs"/>
                      </a:endParaRPr>
                    </a:p>
                  </a:txBody>
                  <a:tcPr marL="63222" marR="6322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cs typeface="+mj-cs"/>
                        </a:rPr>
                        <a:t>5.4</a:t>
                      </a:r>
                      <a:endParaRPr lang="en-US" sz="1100" b="1" dirty="0">
                        <a:effectLst/>
                        <a:latin typeface="Calibri"/>
                        <a:ea typeface="Calibri"/>
                        <a:cs typeface="+mj-cs"/>
                      </a:endParaRPr>
                    </a:p>
                  </a:txBody>
                  <a:tcPr marL="63222" marR="6322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cs typeface="+mj-cs"/>
                        </a:rPr>
                        <a:t>3.3</a:t>
                      </a:r>
                      <a:endParaRPr lang="en-US" sz="1100" b="1" dirty="0">
                        <a:effectLst/>
                        <a:latin typeface="Calibri"/>
                        <a:ea typeface="Calibri"/>
                        <a:cs typeface="+mj-cs"/>
                      </a:endParaRPr>
                    </a:p>
                  </a:txBody>
                  <a:tcPr marL="63222" marR="6322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cs typeface="+mj-cs"/>
                        </a:rPr>
                        <a:t>11.6</a:t>
                      </a:r>
                      <a:endParaRPr lang="en-US" sz="1100" b="1" dirty="0">
                        <a:effectLst/>
                        <a:latin typeface="Calibri"/>
                        <a:ea typeface="Calibri"/>
                        <a:cs typeface="+mj-cs"/>
                      </a:endParaRPr>
                    </a:p>
                  </a:txBody>
                  <a:tcPr marL="63222" marR="6322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C00000"/>
                          </a:solidFill>
                          <a:effectLst/>
                          <a:cs typeface="+mj-cs"/>
                        </a:rPr>
                        <a:t>4.8</a:t>
                      </a:r>
                      <a:endParaRPr lang="en-US" sz="1400" b="1" dirty="0">
                        <a:solidFill>
                          <a:srgbClr val="C00000"/>
                        </a:solidFill>
                        <a:effectLst/>
                        <a:latin typeface="Calibri"/>
                        <a:ea typeface="Calibri"/>
                        <a:cs typeface="+mj-cs"/>
                      </a:endParaRPr>
                    </a:p>
                  </a:txBody>
                  <a:tcPr marL="63222" marR="6322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43572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2060"/>
                          </a:solidFill>
                          <a:effectLst/>
                          <a:cs typeface="+mj-cs"/>
                        </a:rPr>
                        <a:t>Gat or Gat juice</a:t>
                      </a:r>
                      <a:endParaRPr lang="en-US" sz="1100" b="1" dirty="0">
                        <a:solidFill>
                          <a:srgbClr val="002060"/>
                        </a:solidFill>
                        <a:effectLst/>
                        <a:latin typeface="Calibri"/>
                        <a:ea typeface="Calibri"/>
                        <a:cs typeface="+mj-cs"/>
                      </a:endParaRPr>
                    </a:p>
                  </a:txBody>
                  <a:tcPr marL="63222" marR="6322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effectLst/>
                          <a:cs typeface="+mj-cs"/>
                        </a:rPr>
                        <a:t>11.2</a:t>
                      </a:r>
                      <a:endParaRPr lang="en-US" sz="1100" b="1">
                        <a:effectLst/>
                        <a:latin typeface="Calibri"/>
                        <a:ea typeface="Calibri"/>
                        <a:cs typeface="+mj-cs"/>
                      </a:endParaRPr>
                    </a:p>
                  </a:txBody>
                  <a:tcPr marL="63222" marR="6322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cs typeface="+mj-cs"/>
                        </a:rPr>
                        <a:t>2.3</a:t>
                      </a:r>
                      <a:endParaRPr lang="en-US" sz="1100" b="1" dirty="0">
                        <a:effectLst/>
                        <a:latin typeface="Calibri"/>
                        <a:ea typeface="Calibri"/>
                        <a:cs typeface="+mj-cs"/>
                      </a:endParaRPr>
                    </a:p>
                  </a:txBody>
                  <a:tcPr marL="63222" marR="6322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effectLst/>
                          <a:cs typeface="+mj-cs"/>
                        </a:rPr>
                        <a:t>3.9</a:t>
                      </a:r>
                      <a:endParaRPr lang="en-US" sz="1100" b="1">
                        <a:effectLst/>
                        <a:latin typeface="Calibri"/>
                        <a:ea typeface="Calibri"/>
                        <a:cs typeface="+mj-cs"/>
                      </a:endParaRPr>
                    </a:p>
                  </a:txBody>
                  <a:tcPr marL="63222" marR="6322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cs typeface="+mj-cs"/>
                        </a:rPr>
                        <a:t>6.6</a:t>
                      </a:r>
                      <a:endParaRPr lang="en-US" sz="1100" b="1" dirty="0">
                        <a:effectLst/>
                        <a:latin typeface="Calibri"/>
                        <a:ea typeface="Calibri"/>
                        <a:cs typeface="+mj-cs"/>
                      </a:endParaRPr>
                    </a:p>
                  </a:txBody>
                  <a:tcPr marL="63222" marR="6322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cs typeface="+mj-cs"/>
                        </a:rPr>
                        <a:t>8.6</a:t>
                      </a:r>
                      <a:endParaRPr lang="en-US" sz="1100" b="1" dirty="0">
                        <a:effectLst/>
                        <a:latin typeface="Calibri"/>
                        <a:ea typeface="Calibri"/>
                        <a:cs typeface="+mj-cs"/>
                      </a:endParaRPr>
                    </a:p>
                  </a:txBody>
                  <a:tcPr marL="63222" marR="6322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cs typeface="+mj-cs"/>
                        </a:rPr>
                        <a:t>5.4</a:t>
                      </a:r>
                      <a:endParaRPr lang="en-US" sz="1100" b="1" dirty="0">
                        <a:effectLst/>
                        <a:latin typeface="Calibri"/>
                        <a:ea typeface="Calibri"/>
                        <a:cs typeface="+mj-cs"/>
                      </a:endParaRPr>
                    </a:p>
                  </a:txBody>
                  <a:tcPr marL="63222" marR="6322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cs typeface="+mj-cs"/>
                        </a:rPr>
                        <a:t>12.0</a:t>
                      </a:r>
                      <a:endParaRPr lang="en-US" sz="1100" b="1" dirty="0">
                        <a:effectLst/>
                        <a:latin typeface="Calibri"/>
                        <a:ea typeface="Calibri"/>
                        <a:cs typeface="+mj-cs"/>
                      </a:endParaRPr>
                    </a:p>
                  </a:txBody>
                  <a:tcPr marL="63222" marR="6322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C00000"/>
                          </a:solidFill>
                          <a:effectLst/>
                          <a:cs typeface="+mj-cs"/>
                        </a:rPr>
                        <a:t>6.6</a:t>
                      </a:r>
                      <a:endParaRPr lang="en-US" sz="1400" b="1" dirty="0">
                        <a:solidFill>
                          <a:srgbClr val="C00000"/>
                        </a:solidFill>
                        <a:effectLst/>
                        <a:latin typeface="Calibri"/>
                        <a:ea typeface="Calibri"/>
                        <a:cs typeface="+mj-cs"/>
                      </a:endParaRPr>
                    </a:p>
                  </a:txBody>
                  <a:tcPr marL="63222" marR="6322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43572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2060"/>
                          </a:solidFill>
                          <a:effectLst/>
                          <a:cs typeface="+mj-cs"/>
                        </a:rPr>
                        <a:t>Ecstasy or L.S.D</a:t>
                      </a:r>
                      <a:endParaRPr lang="en-US" sz="1100" b="1" dirty="0">
                        <a:solidFill>
                          <a:srgbClr val="002060"/>
                        </a:solidFill>
                        <a:effectLst/>
                        <a:latin typeface="Calibri"/>
                        <a:ea typeface="Calibri"/>
                        <a:cs typeface="+mj-cs"/>
                      </a:endParaRPr>
                    </a:p>
                  </a:txBody>
                  <a:tcPr marL="63222" marR="6322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effectLst/>
                          <a:cs typeface="+mj-cs"/>
                        </a:rPr>
                        <a:t>7.9</a:t>
                      </a:r>
                      <a:endParaRPr lang="en-US" sz="1100" b="1">
                        <a:effectLst/>
                        <a:latin typeface="Calibri"/>
                        <a:ea typeface="Calibri"/>
                        <a:cs typeface="+mj-cs"/>
                      </a:endParaRPr>
                    </a:p>
                  </a:txBody>
                  <a:tcPr marL="63222" marR="6322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cs typeface="+mj-cs"/>
                        </a:rPr>
                        <a:t>1.3</a:t>
                      </a:r>
                      <a:endParaRPr lang="en-US" sz="1100" b="1" dirty="0">
                        <a:effectLst/>
                        <a:latin typeface="Calibri"/>
                        <a:ea typeface="Calibri"/>
                        <a:cs typeface="+mj-cs"/>
                      </a:endParaRPr>
                    </a:p>
                  </a:txBody>
                  <a:tcPr marL="63222" marR="6322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effectLst/>
                          <a:cs typeface="+mj-cs"/>
                        </a:rPr>
                        <a:t>3.0</a:t>
                      </a:r>
                      <a:endParaRPr lang="en-US" sz="1100" b="1">
                        <a:effectLst/>
                        <a:latin typeface="Calibri"/>
                        <a:ea typeface="Calibri"/>
                        <a:cs typeface="+mj-cs"/>
                      </a:endParaRPr>
                    </a:p>
                  </a:txBody>
                  <a:tcPr marL="63222" marR="6322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effectLst/>
                          <a:cs typeface="+mj-cs"/>
                        </a:rPr>
                        <a:t>6.1</a:t>
                      </a:r>
                      <a:endParaRPr lang="en-US" sz="1100" b="1">
                        <a:effectLst/>
                        <a:latin typeface="Calibri"/>
                        <a:ea typeface="Calibri"/>
                        <a:cs typeface="+mj-cs"/>
                      </a:endParaRPr>
                    </a:p>
                  </a:txBody>
                  <a:tcPr marL="63222" marR="6322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cs typeface="+mj-cs"/>
                        </a:rPr>
                        <a:t>4.8</a:t>
                      </a:r>
                      <a:endParaRPr lang="en-US" sz="1100" b="1" dirty="0">
                        <a:effectLst/>
                        <a:latin typeface="Calibri"/>
                        <a:ea typeface="Calibri"/>
                        <a:cs typeface="+mj-cs"/>
                      </a:endParaRPr>
                    </a:p>
                  </a:txBody>
                  <a:tcPr marL="63222" marR="6322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cs typeface="+mj-cs"/>
                        </a:rPr>
                        <a:t>2.8</a:t>
                      </a:r>
                      <a:endParaRPr lang="en-US" sz="1100" b="1" dirty="0">
                        <a:effectLst/>
                        <a:latin typeface="Calibri"/>
                        <a:ea typeface="Calibri"/>
                        <a:cs typeface="+mj-cs"/>
                      </a:endParaRPr>
                    </a:p>
                  </a:txBody>
                  <a:tcPr marL="63222" marR="6322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cs typeface="+mj-cs"/>
                        </a:rPr>
                        <a:t>12.0</a:t>
                      </a:r>
                      <a:endParaRPr lang="en-US" sz="1100" b="1" dirty="0">
                        <a:effectLst/>
                        <a:latin typeface="Calibri"/>
                        <a:ea typeface="Calibri"/>
                        <a:cs typeface="+mj-cs"/>
                      </a:endParaRPr>
                    </a:p>
                  </a:txBody>
                  <a:tcPr marL="63222" marR="6322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C00000"/>
                          </a:solidFill>
                          <a:effectLst/>
                          <a:cs typeface="+mj-cs"/>
                        </a:rPr>
                        <a:t>4.5</a:t>
                      </a:r>
                      <a:endParaRPr lang="en-US" sz="1400" b="1" dirty="0">
                        <a:solidFill>
                          <a:srgbClr val="C00000"/>
                        </a:solidFill>
                        <a:effectLst/>
                        <a:latin typeface="Calibri"/>
                        <a:ea typeface="Calibri"/>
                        <a:cs typeface="+mj-cs"/>
                      </a:endParaRPr>
                    </a:p>
                  </a:txBody>
                  <a:tcPr marL="63222" marR="6322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515358"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2060"/>
                          </a:solidFill>
                          <a:effectLst/>
                          <a:cs typeface="+mj-cs"/>
                        </a:rPr>
                        <a:t>Crack, Cocaine,  Opium, Heroin,</a:t>
                      </a:r>
                      <a:r>
                        <a:rPr lang="en-US" sz="1400" b="1" baseline="0" dirty="0">
                          <a:solidFill>
                            <a:srgbClr val="002060"/>
                          </a:solidFill>
                          <a:effectLst/>
                          <a:cs typeface="+mj-cs"/>
                        </a:rPr>
                        <a:t> Persian Coke</a:t>
                      </a:r>
                      <a:endParaRPr lang="en-US" sz="1100" b="1" dirty="0">
                        <a:solidFill>
                          <a:srgbClr val="002060"/>
                        </a:solidFill>
                        <a:effectLst/>
                        <a:latin typeface="Calibri"/>
                        <a:ea typeface="Calibri"/>
                        <a:cs typeface="+mj-cs"/>
                      </a:endParaRPr>
                    </a:p>
                  </a:txBody>
                  <a:tcPr marL="63222" marR="6322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effectLst/>
                          <a:cs typeface="+mj-cs"/>
                        </a:rPr>
                        <a:t>7.6</a:t>
                      </a:r>
                      <a:endParaRPr lang="en-US" sz="1100" b="1">
                        <a:effectLst/>
                        <a:latin typeface="Calibri"/>
                        <a:ea typeface="Calibri"/>
                        <a:cs typeface="+mj-cs"/>
                      </a:endParaRPr>
                    </a:p>
                  </a:txBody>
                  <a:tcPr marL="63222" marR="6322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cs typeface="+mj-cs"/>
                        </a:rPr>
                        <a:t>1.2</a:t>
                      </a:r>
                      <a:endParaRPr lang="en-US" sz="1100" b="1" dirty="0">
                        <a:effectLst/>
                        <a:latin typeface="Calibri"/>
                        <a:ea typeface="Calibri"/>
                        <a:cs typeface="+mj-cs"/>
                      </a:endParaRPr>
                    </a:p>
                  </a:txBody>
                  <a:tcPr marL="63222" marR="6322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effectLst/>
                          <a:cs typeface="+mj-cs"/>
                        </a:rPr>
                        <a:t>3.3</a:t>
                      </a:r>
                      <a:endParaRPr lang="en-US" sz="1100" b="1">
                        <a:effectLst/>
                        <a:latin typeface="Calibri"/>
                        <a:ea typeface="Calibri"/>
                        <a:cs typeface="+mj-cs"/>
                      </a:endParaRPr>
                    </a:p>
                  </a:txBody>
                  <a:tcPr marL="63222" marR="6322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effectLst/>
                          <a:cs typeface="+mj-cs"/>
                        </a:rPr>
                        <a:t>5.6</a:t>
                      </a:r>
                      <a:endParaRPr lang="en-US" sz="1100" b="1">
                        <a:effectLst/>
                        <a:latin typeface="Calibri"/>
                        <a:ea typeface="Calibri"/>
                        <a:cs typeface="+mj-cs"/>
                      </a:endParaRPr>
                    </a:p>
                  </a:txBody>
                  <a:tcPr marL="63222" marR="6322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cs typeface="+mj-cs"/>
                        </a:rPr>
                        <a:t>4.5</a:t>
                      </a:r>
                      <a:endParaRPr lang="en-US" sz="1100" b="1" dirty="0">
                        <a:effectLst/>
                        <a:latin typeface="Calibri"/>
                        <a:ea typeface="Calibri"/>
                        <a:cs typeface="+mj-cs"/>
                      </a:endParaRPr>
                    </a:p>
                  </a:txBody>
                  <a:tcPr marL="63222" marR="6322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cs typeface="+mj-cs"/>
                        </a:rPr>
                        <a:t>2.4</a:t>
                      </a:r>
                      <a:endParaRPr lang="en-US" sz="1100" b="1" dirty="0">
                        <a:effectLst/>
                        <a:latin typeface="Calibri"/>
                        <a:ea typeface="Calibri"/>
                        <a:cs typeface="+mj-cs"/>
                      </a:endParaRPr>
                    </a:p>
                  </a:txBody>
                  <a:tcPr marL="63222" marR="6322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cs typeface="+mj-cs"/>
                        </a:rPr>
                        <a:t>13.0</a:t>
                      </a:r>
                      <a:endParaRPr lang="en-US" sz="1100" b="1" dirty="0">
                        <a:effectLst/>
                        <a:latin typeface="Calibri"/>
                        <a:ea typeface="Calibri"/>
                        <a:cs typeface="+mj-cs"/>
                      </a:endParaRPr>
                    </a:p>
                  </a:txBody>
                  <a:tcPr marL="63222" marR="6322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C00000"/>
                          </a:solidFill>
                          <a:effectLst/>
                          <a:cs typeface="+mj-cs"/>
                        </a:rPr>
                        <a:t>4.4</a:t>
                      </a:r>
                      <a:endParaRPr lang="en-US" sz="1400" b="1" dirty="0">
                        <a:solidFill>
                          <a:srgbClr val="C00000"/>
                        </a:solidFill>
                        <a:effectLst/>
                        <a:latin typeface="Calibri"/>
                        <a:ea typeface="Calibri"/>
                        <a:cs typeface="+mj-cs"/>
                      </a:endParaRPr>
                    </a:p>
                  </a:txBody>
                  <a:tcPr marL="63222" marR="6322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838199" y="6550223"/>
            <a:ext cx="769620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9pPr>
          </a:lstStyle>
          <a:p>
            <a:pPr algn="ctr" rtl="0" eaLnBrk="1" hangingPunct="1"/>
            <a:r>
              <a:rPr lang="en-US" altLang="he-IL" sz="1400" dirty="0">
                <a:solidFill>
                  <a:srgbClr val="002060"/>
                </a:solidFill>
              </a:rPr>
              <a:t>Prof. Yossi Harel-Fisch, LISBON ADDICTION 24-26, Oct. 2017 </a:t>
            </a:r>
            <a:endParaRPr lang="he-IL" altLang="he-IL" sz="14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91851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2863" y="152400"/>
            <a:ext cx="6840537" cy="6400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sp>
        <p:nvSpPr>
          <p:cNvPr id="6" name="Rectangle 5"/>
          <p:cNvSpPr/>
          <p:nvPr/>
        </p:nvSpPr>
        <p:spPr>
          <a:xfrm>
            <a:off x="914400" y="5715000"/>
            <a:ext cx="7045455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he-IL" sz="54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Calibri" pitchFamily="34" charset="0"/>
                <a:ea typeface="+mn-ea"/>
                <a:cs typeface="Arial" pitchFamily="34" charset="0"/>
              </a:rPr>
              <a:t>www.hbsc.biu.ac.il</a:t>
            </a:r>
            <a:endParaRPr lang="en-US" sz="54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Calibri" pitchFamily="34" charset="0"/>
              <a:ea typeface="+mn-ea"/>
              <a:cs typeface="Arial" pitchFamily="34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723900" y="6550223"/>
            <a:ext cx="769620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9pPr>
          </a:lstStyle>
          <a:p>
            <a:pPr algn="ctr" rtl="0" eaLnBrk="1" hangingPunct="1"/>
            <a:r>
              <a:rPr lang="en-US" altLang="he-IL" sz="1400" dirty="0">
                <a:solidFill>
                  <a:srgbClr val="002060"/>
                </a:solidFill>
              </a:rPr>
              <a:t>Prof. Yossi Harel-Fisch, LISBON ADDICTION 24-26, Oct. 2017 </a:t>
            </a:r>
            <a:endParaRPr lang="he-IL" altLang="he-IL" sz="14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כותרת 1"/>
          <p:cNvSpPr>
            <a:spLocks noGrp="1"/>
          </p:cNvSpPr>
          <p:nvPr>
            <p:ph type="title"/>
          </p:nvPr>
        </p:nvSpPr>
        <p:spPr>
          <a:xfrm>
            <a:off x="419100" y="685800"/>
            <a:ext cx="8229600" cy="1143000"/>
          </a:xfrm>
        </p:spPr>
        <p:txBody>
          <a:bodyPr/>
          <a:lstStyle/>
          <a:p>
            <a:pPr algn="ctr" eaLnBrk="1" hangingPunct="1"/>
            <a:r>
              <a:rPr lang="en-US" altLang="he-IL" sz="6600" i="1" u="sng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Using HBSC-ESPAD</a:t>
            </a:r>
            <a:endParaRPr lang="en-US" altLang="he-IL" sz="6600" b="1" u="sng" dirty="0">
              <a:solidFill>
                <a:srgbClr val="FF0000"/>
              </a:solidFill>
              <a:cs typeface="David" pitchFamily="34" charset="-79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800100" y="1832658"/>
            <a:ext cx="7467600" cy="4525963"/>
          </a:xfrm>
        </p:spPr>
        <p:txBody>
          <a:bodyPr/>
          <a:lstStyle/>
          <a:p>
            <a:pPr marL="0" indent="0" algn="ctr">
              <a:buNone/>
            </a:pPr>
            <a:r>
              <a:rPr lang="en-US" altLang="he-IL" sz="72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Develop evidence-based policy</a:t>
            </a:r>
          </a:p>
          <a:p>
            <a:pPr marL="0" indent="0" algn="ctr">
              <a:buNone/>
            </a:pPr>
            <a:r>
              <a:rPr lang="en-US" altLang="he-IL" sz="72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Learn from success</a:t>
            </a:r>
            <a:endParaRPr lang="he-IL" altLang="he-IL" sz="7200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endParaRPr lang="en-US" sz="4800" dirty="0"/>
          </a:p>
        </p:txBody>
      </p:sp>
      <p:sp>
        <p:nvSpPr>
          <p:cNvPr id="7" name="TextBox 4"/>
          <p:cNvSpPr txBox="1">
            <a:spLocks noChangeArrowheads="1"/>
          </p:cNvSpPr>
          <p:nvPr/>
        </p:nvSpPr>
        <p:spPr bwMode="auto">
          <a:xfrm>
            <a:off x="723900" y="6550223"/>
            <a:ext cx="769620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9pPr>
          </a:lstStyle>
          <a:p>
            <a:pPr algn="ctr" rtl="0" eaLnBrk="1" hangingPunct="1"/>
            <a:r>
              <a:rPr lang="en-US" altLang="he-IL" sz="1400" dirty="0">
                <a:solidFill>
                  <a:srgbClr val="002060"/>
                </a:solidFill>
              </a:rPr>
              <a:t>Prof. Yossi Harel-Fisch, LISBON ADDICTION 24-26, Oct. 2017 </a:t>
            </a:r>
            <a:endParaRPr lang="he-IL" altLang="he-IL" sz="14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0065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4" grpId="0"/>
      <p:bldP spid="2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 bwMode="auto">
          <a:xfrm>
            <a:off x="457200" y="609600"/>
            <a:ext cx="8229600" cy="80803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he-IL">
                <a:solidFill>
                  <a:srgbClr val="C00000"/>
                </a:solidFill>
                <a:ea typeface="Times New Roman" charset="0"/>
              </a:rPr>
              <a:t>Recent developments</a:t>
            </a:r>
            <a:br>
              <a:rPr lang="en-US" altLang="he-IL">
                <a:solidFill>
                  <a:srgbClr val="C00000"/>
                </a:solidFill>
                <a:ea typeface="Times New Roman" charset="0"/>
              </a:rPr>
            </a:br>
            <a:r>
              <a:rPr lang="en-US" altLang="he-IL">
                <a:solidFill>
                  <a:srgbClr val="C00000"/>
                </a:solidFill>
                <a:ea typeface="Times New Roman" charset="0"/>
              </a:rPr>
              <a:t> </a:t>
            </a:r>
            <a:r>
              <a:rPr lang="en-US" altLang="he-IL">
                <a:solidFill>
                  <a:srgbClr val="002060"/>
                </a:solidFill>
                <a:ea typeface="Times New Roman" charset="0"/>
              </a:rPr>
              <a:t>in Israel </a:t>
            </a:r>
            <a:endParaRPr lang="he-IL" altLang="he-IL">
              <a:solidFill>
                <a:srgbClr val="002060"/>
              </a:solidFill>
              <a:ea typeface="Times New Roman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 bwMode="auto">
          <a:xfrm>
            <a:off x="457200" y="2057400"/>
            <a:ext cx="8229600" cy="452596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he-IL" sz="2400" b="1" dirty="0">
                <a:solidFill>
                  <a:srgbClr val="002060"/>
                </a:solidFill>
                <a:ea typeface="Arial" charset="0"/>
              </a:rPr>
              <a:t>Israel traditionally has been a relatively </a:t>
            </a:r>
            <a:r>
              <a:rPr lang="en-US" altLang="he-IL" sz="2400" b="1" dirty="0">
                <a:solidFill>
                  <a:srgbClr val="C00000"/>
                </a:solidFill>
                <a:ea typeface="Arial" charset="0"/>
              </a:rPr>
              <a:t>low-rate substance-use country</a:t>
            </a:r>
          </a:p>
          <a:p>
            <a:r>
              <a:rPr lang="en-US" altLang="he-IL" sz="2400" b="1" dirty="0">
                <a:solidFill>
                  <a:srgbClr val="002060"/>
                </a:solidFill>
                <a:ea typeface="Arial" charset="0"/>
              </a:rPr>
              <a:t>However, during the past several years, Israel has </a:t>
            </a:r>
            <a:r>
              <a:rPr lang="en-US" altLang="he-IL" sz="2400" b="1" dirty="0">
                <a:solidFill>
                  <a:srgbClr val="C00000"/>
                </a:solidFill>
                <a:ea typeface="Arial" charset="0"/>
              </a:rPr>
              <a:t>experienced significant changes </a:t>
            </a:r>
            <a:r>
              <a:rPr lang="en-US" altLang="he-IL" sz="2400" b="1" dirty="0">
                <a:solidFill>
                  <a:srgbClr val="002060"/>
                </a:solidFill>
                <a:ea typeface="Arial" charset="0"/>
              </a:rPr>
              <a:t>in three areas related to psychoactive substances: </a:t>
            </a:r>
          </a:p>
          <a:p>
            <a:endParaRPr lang="en-US" altLang="he-IL" sz="2400" b="1" dirty="0">
              <a:solidFill>
                <a:srgbClr val="002060"/>
              </a:solidFill>
              <a:ea typeface="Arial" charset="0"/>
            </a:endParaRPr>
          </a:p>
          <a:p>
            <a:pPr marL="2686050" lvl="5" indent="-457200">
              <a:buFont typeface="+mj-lt"/>
              <a:buAutoNum type="arabicPeriod"/>
            </a:pPr>
            <a:r>
              <a:rPr lang="en-US" altLang="he-IL" sz="3200" b="1" dirty="0">
                <a:solidFill>
                  <a:srgbClr val="002060"/>
                </a:solidFill>
                <a:ea typeface="Arial" charset="0"/>
              </a:rPr>
              <a:t>Problem </a:t>
            </a:r>
            <a:r>
              <a:rPr lang="en-US" altLang="he-IL" sz="3200" b="1" dirty="0">
                <a:solidFill>
                  <a:srgbClr val="C00000"/>
                </a:solidFill>
                <a:ea typeface="Arial" charset="0"/>
              </a:rPr>
              <a:t>drinking</a:t>
            </a:r>
          </a:p>
          <a:p>
            <a:pPr marL="2686050" lvl="5" indent="-457200">
              <a:buFont typeface="+mj-lt"/>
              <a:buAutoNum type="arabicPeriod"/>
            </a:pPr>
            <a:r>
              <a:rPr lang="en-US" altLang="he-IL" sz="3200" b="1" dirty="0">
                <a:solidFill>
                  <a:srgbClr val="C00000"/>
                </a:solidFill>
                <a:ea typeface="Arial" charset="0"/>
              </a:rPr>
              <a:t>Cannabis</a:t>
            </a:r>
            <a:r>
              <a:rPr lang="en-US" altLang="he-IL" sz="3200" b="1" dirty="0">
                <a:solidFill>
                  <a:srgbClr val="002060"/>
                </a:solidFill>
                <a:ea typeface="Arial" charset="0"/>
              </a:rPr>
              <a:t> use</a:t>
            </a:r>
          </a:p>
          <a:p>
            <a:pPr marL="2743200" lvl="5" indent="-514350">
              <a:buFont typeface="+mj-lt"/>
              <a:buAutoNum type="arabicPeriod"/>
            </a:pPr>
            <a:r>
              <a:rPr lang="en-US" altLang="he-IL" sz="3200" b="1" dirty="0">
                <a:solidFill>
                  <a:srgbClr val="002060"/>
                </a:solidFill>
                <a:ea typeface="Arial" charset="0"/>
              </a:rPr>
              <a:t>Emerging</a:t>
            </a:r>
            <a:r>
              <a:rPr lang="en-US" altLang="he-IL" sz="3200" b="1" dirty="0">
                <a:solidFill>
                  <a:srgbClr val="C00000"/>
                </a:solidFill>
                <a:ea typeface="Arial" charset="0"/>
              </a:rPr>
              <a:t> NPS</a:t>
            </a:r>
          </a:p>
          <a:p>
            <a:pPr lvl="1"/>
            <a:endParaRPr lang="he-IL" altLang="he-IL" sz="2400" b="1" dirty="0">
              <a:solidFill>
                <a:srgbClr val="002060"/>
              </a:solidFill>
              <a:ea typeface="Arial" charset="0"/>
            </a:endParaRPr>
          </a:p>
        </p:txBody>
      </p:sp>
      <p:sp>
        <p:nvSpPr>
          <p:cNvPr id="4" name="TextBox 4"/>
          <p:cNvSpPr txBox="1">
            <a:spLocks noChangeArrowheads="1"/>
          </p:cNvSpPr>
          <p:nvPr/>
        </p:nvSpPr>
        <p:spPr bwMode="auto">
          <a:xfrm>
            <a:off x="723900" y="6550223"/>
            <a:ext cx="769620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9pPr>
          </a:lstStyle>
          <a:p>
            <a:pPr algn="ctr" rtl="0" eaLnBrk="1" hangingPunct="1"/>
            <a:r>
              <a:rPr lang="en-US" altLang="he-IL" sz="1400" dirty="0">
                <a:solidFill>
                  <a:srgbClr val="002060"/>
                </a:solidFill>
              </a:rPr>
              <a:t>Prof. Yossi Harel-Fisch, LISBON ADDICTION 24-26, Oct. 2017 </a:t>
            </a:r>
            <a:endParaRPr lang="he-IL" altLang="he-IL" sz="14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1207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כותרת 1"/>
          <p:cNvSpPr>
            <a:spLocks noGrp="1"/>
          </p:cNvSpPr>
          <p:nvPr>
            <p:ph type="title"/>
          </p:nvPr>
        </p:nvSpPr>
        <p:spPr>
          <a:xfrm>
            <a:off x="457200" y="2438400"/>
            <a:ext cx="8229600" cy="2209800"/>
          </a:xfrm>
        </p:spPr>
        <p:txBody>
          <a:bodyPr/>
          <a:lstStyle/>
          <a:p>
            <a:pPr algn="ctr" rtl="0" eaLnBrk="1" hangingPunct="1"/>
            <a:r>
              <a:rPr lang="en-US" altLang="he-IL" sz="5400" b="1" i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Alcohol</a:t>
            </a:r>
            <a:br>
              <a:rPr lang="en-US" altLang="he-IL" sz="5400" b="1" i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altLang="he-IL" sz="5400" b="1" i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“Binge Drinking”</a:t>
            </a:r>
          </a:p>
        </p:txBody>
      </p:sp>
      <p:pic>
        <p:nvPicPr>
          <p:cNvPr id="6553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25" y="381000"/>
            <a:ext cx="1997075" cy="2014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5540" name="Picture 2" descr="C:\Users\Yossi Harel-Fisch\AppData\Local\Microsoft\Windows\Temporary Internet Files\Content.IE5\L450HEBE\MC900437986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5029200"/>
            <a:ext cx="1835150" cy="123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4"/>
          <p:cNvSpPr txBox="1">
            <a:spLocks noChangeArrowheads="1"/>
          </p:cNvSpPr>
          <p:nvPr/>
        </p:nvSpPr>
        <p:spPr bwMode="auto">
          <a:xfrm>
            <a:off x="723900" y="6550223"/>
            <a:ext cx="769620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9pPr>
          </a:lstStyle>
          <a:p>
            <a:pPr algn="ctr" rtl="0" eaLnBrk="1" hangingPunct="1"/>
            <a:r>
              <a:rPr lang="en-US" altLang="he-IL" sz="1400" dirty="0">
                <a:solidFill>
                  <a:srgbClr val="002060"/>
                </a:solidFill>
              </a:rPr>
              <a:t>Prof. Yossi Harel-Fisch, LISBON ADDICTION 24-26, Oct. 2017 </a:t>
            </a:r>
            <a:endParaRPr lang="he-IL" altLang="he-IL" sz="14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55952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6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381000"/>
            <a:ext cx="7848600" cy="990600"/>
          </a:xfrm>
          <a:extLst/>
        </p:spPr>
        <p:txBody>
          <a:bodyPr rtlCol="1" anchor="t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he-IL" sz="2000" u="sng">
                <a:solidFill>
                  <a:srgbClr val="C00000"/>
                </a:solidFill>
                <a:latin typeface="Times New Roman" pitchFamily="18" charset="0"/>
                <a:cs typeface="+mj-cs"/>
              </a:rPr>
              <a:t>B</a:t>
            </a:r>
            <a:r>
              <a:rPr lang="he-IL" altLang="he-IL" sz="2000" u="sng">
                <a:solidFill>
                  <a:srgbClr val="C00000"/>
                </a:solidFill>
                <a:latin typeface="Times New Roman" pitchFamily="18" charset="0"/>
                <a:cs typeface="+mj-cs"/>
              </a:rPr>
              <a:t>inge drinking:</a:t>
            </a:r>
            <a:r>
              <a:rPr lang="en-US" altLang="he-IL" sz="2000" u="sng">
                <a:solidFill>
                  <a:srgbClr val="C00000"/>
                </a:solidFill>
                <a:latin typeface="Times New Roman" pitchFamily="18" charset="0"/>
                <a:cs typeface="+mj-cs"/>
              </a:rPr>
              <a:t> </a:t>
            </a:r>
            <a:r>
              <a:rPr lang="en-US" altLang="he-IL" sz="2000" u="sng">
                <a:solidFill>
                  <a:srgbClr val="002060"/>
                </a:solidFill>
                <a:latin typeface="Times New Roman" pitchFamily="18" charset="0"/>
                <a:cs typeface="+mj-cs"/>
              </a:rPr>
              <a:t>P</a:t>
            </a:r>
            <a:r>
              <a:rPr lang="he-IL" altLang="he-IL" sz="2000" u="sng">
                <a:solidFill>
                  <a:srgbClr val="002060"/>
                </a:solidFill>
                <a:latin typeface="Times New Roman" pitchFamily="18" charset="0"/>
                <a:cs typeface="+mj-cs"/>
              </a:rPr>
              <a:t>ercent of  6th, 8th and 10th grade </a:t>
            </a:r>
            <a:r>
              <a:rPr lang="en-US" altLang="he-IL" sz="2000" u="sng">
                <a:solidFill>
                  <a:srgbClr val="002060"/>
                </a:solidFill>
                <a:latin typeface="Times New Roman" pitchFamily="18" charset="0"/>
                <a:cs typeface="+mj-cs"/>
              </a:rPr>
              <a:t>Israeli</a:t>
            </a:r>
            <a:r>
              <a:rPr lang="he-IL" altLang="he-IL" sz="2000" u="sng">
                <a:solidFill>
                  <a:srgbClr val="002060"/>
                </a:solidFill>
                <a:latin typeface="Times New Roman" pitchFamily="18" charset="0"/>
                <a:cs typeface="+mj-cs"/>
              </a:rPr>
              <a:t> students who drank five or more alcohol drinks during one occasion </a:t>
            </a:r>
            <a:br>
              <a:rPr lang="he-IL" altLang="he-IL" sz="2000" u="sng">
                <a:solidFill>
                  <a:srgbClr val="002060"/>
                </a:solidFill>
                <a:latin typeface="Times New Roman" pitchFamily="18" charset="0"/>
                <a:cs typeface="+mj-cs"/>
              </a:rPr>
            </a:br>
            <a:r>
              <a:rPr lang="he-IL" altLang="he-IL" sz="2000" u="sng">
                <a:solidFill>
                  <a:srgbClr val="002060"/>
                </a:solidFill>
                <a:latin typeface="Times New Roman" pitchFamily="18" charset="0"/>
                <a:cs typeface="+mj-cs"/>
              </a:rPr>
              <a:t>at least once during the past 30 days: by gender and survey year</a:t>
            </a:r>
            <a:endParaRPr lang="en-US" altLang="he-IL" sz="2000" u="sng">
              <a:solidFill>
                <a:srgbClr val="002060"/>
              </a:solidFill>
              <a:latin typeface="Times New Roman" pitchFamily="18" charset="0"/>
              <a:cs typeface="+mj-cs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" y="1524000"/>
            <a:ext cx="7086600" cy="4914900"/>
          </a:xfrm>
          <a:prstGeom prst="rect">
            <a:avLst/>
          </a:prstGeom>
        </p:spPr>
      </p:pic>
      <p:sp>
        <p:nvSpPr>
          <p:cNvPr id="4" name="TextBox 4"/>
          <p:cNvSpPr txBox="1">
            <a:spLocks noChangeArrowheads="1"/>
          </p:cNvSpPr>
          <p:nvPr/>
        </p:nvSpPr>
        <p:spPr bwMode="auto">
          <a:xfrm>
            <a:off x="723900" y="6550223"/>
            <a:ext cx="769620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9pPr>
          </a:lstStyle>
          <a:p>
            <a:pPr algn="ctr" rtl="0" eaLnBrk="1" hangingPunct="1"/>
            <a:r>
              <a:rPr lang="en-US" altLang="he-IL" sz="1400" dirty="0">
                <a:solidFill>
                  <a:srgbClr val="002060"/>
                </a:solidFill>
              </a:rPr>
              <a:t>Prof. Yossi Harel-Fisch, LISBON ADDICTION 24-26, Oct. 2017 </a:t>
            </a:r>
            <a:endParaRPr lang="he-IL" altLang="he-IL" sz="14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690510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350838"/>
          </a:xfrm>
          <a:extLst/>
        </p:spPr>
        <p:txBody>
          <a:bodyPr rtlCol="1" anchor="t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he-IL" sz="3200">
                <a:cs typeface="+mj-cs"/>
              </a:rPr>
              <a:t>Children 11 years old – weekly drinking</a:t>
            </a:r>
          </a:p>
        </p:txBody>
      </p:sp>
      <p:sp>
        <p:nvSpPr>
          <p:cNvPr id="68611" name="Line 4"/>
          <p:cNvSpPr>
            <a:spLocks noChangeShapeType="1"/>
          </p:cNvSpPr>
          <p:nvPr/>
        </p:nvSpPr>
        <p:spPr bwMode="auto">
          <a:xfrm>
            <a:off x="685800" y="1295400"/>
            <a:ext cx="503238" cy="0"/>
          </a:xfrm>
          <a:prstGeom prst="line">
            <a:avLst/>
          </a:prstGeom>
          <a:noFill/>
          <a:ln w="76200">
            <a:solidFill>
              <a:srgbClr val="750909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he-IL"/>
          </a:p>
        </p:txBody>
      </p:sp>
      <p:pic>
        <p:nvPicPr>
          <p:cNvPr id="6861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33400" y="914400"/>
            <a:ext cx="7926388" cy="54673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723900" y="6550223"/>
            <a:ext cx="769620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9pPr>
          </a:lstStyle>
          <a:p>
            <a:pPr algn="ctr" rtl="0" eaLnBrk="1" hangingPunct="1"/>
            <a:r>
              <a:rPr lang="en-US" altLang="he-IL" sz="1400" dirty="0">
                <a:solidFill>
                  <a:srgbClr val="002060"/>
                </a:solidFill>
              </a:rPr>
              <a:t>Prof. Yossi Harel-Fisch, LISBON ADDICTION 24-26, Oct. 2017 </a:t>
            </a:r>
            <a:endParaRPr lang="he-IL" altLang="he-IL" sz="14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304534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כותרת 1"/>
          <p:cNvSpPr>
            <a:spLocks noGrp="1"/>
          </p:cNvSpPr>
          <p:nvPr>
            <p:ph type="title"/>
          </p:nvPr>
        </p:nvSpPr>
        <p:spPr>
          <a:xfrm>
            <a:off x="633412" y="457200"/>
            <a:ext cx="8258175" cy="1371600"/>
          </a:xfrm>
        </p:spPr>
        <p:txBody>
          <a:bodyPr anchor="t"/>
          <a:lstStyle/>
          <a:p>
            <a:pPr eaLnBrk="1" hangingPunct="1"/>
            <a:r>
              <a:rPr lang="en-US" altLang="he-IL" sz="4000">
                <a:solidFill>
                  <a:srgbClr val="002060"/>
                </a:solidFill>
                <a:cs typeface="Times New Roman" pitchFamily="18" charset="0"/>
              </a:rPr>
              <a:t>The national strategy to reduce the problem of</a:t>
            </a:r>
            <a:r>
              <a:rPr lang="he-IL" altLang="he-IL" sz="4000">
                <a:solidFill>
                  <a:srgbClr val="002060"/>
                </a:solidFill>
                <a:cs typeface="Times New Roman" pitchFamily="18" charset="0"/>
              </a:rPr>
              <a:t> </a:t>
            </a:r>
            <a:r>
              <a:rPr lang="en-US" altLang="he-IL" sz="4000">
                <a:solidFill>
                  <a:srgbClr val="002060"/>
                </a:solidFill>
                <a:cs typeface="Times New Roman" pitchFamily="18" charset="0"/>
              </a:rPr>
              <a:t> alcohol: </a:t>
            </a:r>
            <a:r>
              <a:rPr lang="he-IL" altLang="he-IL" sz="4000">
                <a:solidFill>
                  <a:srgbClr val="002060"/>
                </a:solidFill>
                <a:cs typeface="Times New Roman" pitchFamily="18" charset="0"/>
              </a:rPr>
              <a:t>2010-2016</a:t>
            </a:r>
            <a:endParaRPr lang="en-US" altLang="he-IL" sz="4000">
              <a:solidFill>
                <a:srgbClr val="002060"/>
              </a:solidFill>
              <a:cs typeface="Times New Roman" pitchFamily="18" charset="0"/>
            </a:endParaRPr>
          </a:p>
        </p:txBody>
      </p:sp>
      <p:sp>
        <p:nvSpPr>
          <p:cNvPr id="16387" name="מציין מיקום תוכן 2"/>
          <p:cNvSpPr>
            <a:spLocks noGrp="1"/>
          </p:cNvSpPr>
          <p:nvPr>
            <p:ph idx="1"/>
          </p:nvPr>
        </p:nvSpPr>
        <p:spPr>
          <a:xfrm>
            <a:off x="304800" y="1828800"/>
            <a:ext cx="8967787" cy="4800600"/>
          </a:xfrm>
        </p:spPr>
        <p:txBody>
          <a:bodyPr/>
          <a:lstStyle/>
          <a:p>
            <a:pPr algn="l" rtl="0" eaLnBrk="1" hangingPunct="1"/>
            <a:r>
              <a:rPr lang="en-US" altLang="he-IL" sz="3000" b="1" dirty="0">
                <a:solidFill>
                  <a:srgbClr val="002060"/>
                </a:solidFill>
                <a:cs typeface="David" pitchFamily="34" charset="-79"/>
              </a:rPr>
              <a:t>Implementing a comprehensive </a:t>
            </a:r>
            <a:r>
              <a:rPr lang="en-US" altLang="he-IL" sz="3000" b="1" dirty="0">
                <a:solidFill>
                  <a:srgbClr val="FF0000"/>
                </a:solidFill>
                <a:cs typeface="David" pitchFamily="34" charset="-79"/>
              </a:rPr>
              <a:t>national strategy</a:t>
            </a:r>
          </a:p>
          <a:p>
            <a:pPr algn="l" rtl="0" eaLnBrk="1" hangingPunct="1"/>
            <a:r>
              <a:rPr lang="en-US" altLang="he-IL" sz="3000" b="1" dirty="0">
                <a:solidFill>
                  <a:srgbClr val="002060"/>
                </a:solidFill>
                <a:cs typeface="David" pitchFamily="34" charset="-79"/>
              </a:rPr>
              <a:t>Building </a:t>
            </a:r>
            <a:r>
              <a:rPr lang="en-US" altLang="he-IL" sz="3000" b="1" dirty="0">
                <a:solidFill>
                  <a:srgbClr val="FF0000"/>
                </a:solidFill>
                <a:cs typeface="David" pitchFamily="34" charset="-79"/>
              </a:rPr>
              <a:t>partnerships</a:t>
            </a:r>
            <a:r>
              <a:rPr lang="en-US" altLang="he-IL" sz="3000" b="1" dirty="0">
                <a:solidFill>
                  <a:srgbClr val="002060"/>
                </a:solidFill>
                <a:cs typeface="David" pitchFamily="34" charset="-79"/>
              </a:rPr>
              <a:t> with relevant agencies</a:t>
            </a:r>
          </a:p>
          <a:p>
            <a:pPr algn="l" rtl="0" eaLnBrk="1" hangingPunct="1"/>
            <a:r>
              <a:rPr lang="en-US" altLang="he-IL" sz="3000" b="1" dirty="0">
                <a:solidFill>
                  <a:srgbClr val="002060"/>
                </a:solidFill>
                <a:cs typeface="David" pitchFamily="34" charset="-79"/>
              </a:rPr>
              <a:t>Developing consistent and </a:t>
            </a:r>
            <a:r>
              <a:rPr lang="en-US" altLang="he-IL" sz="3000" b="1" dirty="0">
                <a:solidFill>
                  <a:srgbClr val="FF0000"/>
                </a:solidFill>
                <a:cs typeface="David" pitchFamily="34" charset="-79"/>
              </a:rPr>
              <a:t>coherent messages</a:t>
            </a:r>
          </a:p>
          <a:p>
            <a:pPr algn="l" rtl="0" eaLnBrk="1" hangingPunct="1"/>
            <a:r>
              <a:rPr lang="en-US" altLang="he-IL" sz="3000" b="1" dirty="0">
                <a:solidFill>
                  <a:srgbClr val="002060"/>
                </a:solidFill>
                <a:cs typeface="David" pitchFamily="34" charset="-79"/>
              </a:rPr>
              <a:t>Implementing effective national </a:t>
            </a:r>
            <a:r>
              <a:rPr lang="en-US" altLang="he-IL" sz="3000" b="1" dirty="0">
                <a:solidFill>
                  <a:srgbClr val="FF0000"/>
                </a:solidFill>
                <a:cs typeface="David" pitchFamily="34" charset="-79"/>
              </a:rPr>
              <a:t>media campaign</a:t>
            </a:r>
          </a:p>
          <a:p>
            <a:pPr algn="l" rtl="0" eaLnBrk="1" hangingPunct="1"/>
            <a:r>
              <a:rPr lang="en-US" altLang="he-IL" sz="3000" b="1" dirty="0">
                <a:solidFill>
                  <a:srgbClr val="002060"/>
                </a:solidFill>
                <a:cs typeface="David" pitchFamily="34" charset="-79"/>
              </a:rPr>
              <a:t>Developing, passing and enforcing </a:t>
            </a:r>
            <a:r>
              <a:rPr lang="en-US" altLang="he-IL" sz="3000" b="1" dirty="0">
                <a:solidFill>
                  <a:srgbClr val="FF0000"/>
                </a:solidFill>
                <a:cs typeface="David" pitchFamily="34" charset="-79"/>
              </a:rPr>
              <a:t>new legislation</a:t>
            </a:r>
          </a:p>
          <a:p>
            <a:pPr algn="l" rtl="0" eaLnBrk="1" hangingPunct="1"/>
            <a:r>
              <a:rPr lang="en-US" altLang="he-IL" sz="3000" b="1" dirty="0">
                <a:solidFill>
                  <a:srgbClr val="002060"/>
                </a:solidFill>
                <a:cs typeface="David" pitchFamily="34" charset="-79"/>
              </a:rPr>
              <a:t>Implementing a wide variety of </a:t>
            </a:r>
            <a:r>
              <a:rPr lang="en-US" altLang="he-IL" sz="3000" b="1" dirty="0">
                <a:solidFill>
                  <a:srgbClr val="FF0000"/>
                </a:solidFill>
                <a:cs typeface="David" pitchFamily="34" charset="-79"/>
              </a:rPr>
              <a:t>school-based programs</a:t>
            </a:r>
          </a:p>
          <a:p>
            <a:pPr algn="l" rtl="0" eaLnBrk="1" hangingPunct="1"/>
            <a:r>
              <a:rPr lang="en-US" altLang="he-IL" sz="3000" b="1" dirty="0">
                <a:solidFill>
                  <a:srgbClr val="002060"/>
                </a:solidFill>
                <a:cs typeface="David" pitchFamily="34" charset="-79"/>
              </a:rPr>
              <a:t>Implementing comprehensive </a:t>
            </a:r>
            <a:r>
              <a:rPr lang="en-US" altLang="he-IL" sz="3000" b="1" dirty="0">
                <a:solidFill>
                  <a:srgbClr val="FF0000"/>
                </a:solidFill>
                <a:cs typeface="David" pitchFamily="34" charset="-79"/>
              </a:rPr>
              <a:t>community-based intervention</a:t>
            </a:r>
            <a:r>
              <a:rPr lang="en-US" altLang="he-IL" sz="3000" b="1" dirty="0">
                <a:solidFill>
                  <a:srgbClr val="002060"/>
                </a:solidFill>
                <a:cs typeface="David" pitchFamily="34" charset="-79"/>
              </a:rPr>
              <a:t> strategies at the local settings </a:t>
            </a:r>
          </a:p>
        </p:txBody>
      </p:sp>
      <p:sp>
        <p:nvSpPr>
          <p:cNvPr id="4" name="TextBox 4"/>
          <p:cNvSpPr txBox="1">
            <a:spLocks noChangeArrowheads="1"/>
          </p:cNvSpPr>
          <p:nvPr/>
        </p:nvSpPr>
        <p:spPr bwMode="auto">
          <a:xfrm>
            <a:off x="723900" y="6550223"/>
            <a:ext cx="769620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9pPr>
          </a:lstStyle>
          <a:p>
            <a:pPr algn="ctr" rtl="0" eaLnBrk="1" hangingPunct="1"/>
            <a:r>
              <a:rPr lang="en-US" altLang="he-IL" sz="1400" dirty="0">
                <a:solidFill>
                  <a:srgbClr val="002060"/>
                </a:solidFill>
              </a:rPr>
              <a:t>Prof. Yossi Harel-Fisch, LISBON ADDICTION 24-26, Oct. 2017 </a:t>
            </a:r>
            <a:endParaRPr lang="he-IL" altLang="he-IL" sz="14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6194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3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3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3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3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63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63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38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38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flag">
  <a:themeElements>
    <a:clrScheme name="עיצוב ברירת מחדל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he-IL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he-IL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עיצוב ברירת מחדל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עיצוב ברירת מחדל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עיצוב ברירת מחדל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עיצוב ברירת מחדל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עיצוב ברירת מחדל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עיצוב ברירת מחדל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עיצוב ברירת מחדל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עיצוב ברירת מחדל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עיצוב ברירת מחדל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עיצוב ברירת מחדל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עיצוב ברירת מחדל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עיצוב ברירת מחדל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עיצוב ברירת מחדל 13">
        <a:dk1>
          <a:srgbClr val="000099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82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2_עיצוב מותאם אישית">
  <a:themeElements>
    <a:clrScheme name="2_עיצוב מותאם אישית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_עיצוב מותאם אישית">
      <a:majorFont>
        <a:latin typeface="Black Chancery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he-IL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he-IL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2_עיצוב מותאם אישית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עיצוב מותאם אישית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עיצוב מותאם אישית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עיצוב מותאם אישית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עיצוב מותאם אישית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עיצוב מותאם אישית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עיצוב מותאם אישית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עיצוב מותאם אישית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עיצוב מותאם אישית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עיצוב מותאם אישית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עיצוב מותאם אישית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עיצוב מותאם אישית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עיצוב מותאם אישית">
  <a:themeElements>
    <a:clrScheme name="עיצוב מותאם אישית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עיצוב מותאם אישית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he-IL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he-IL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עיצוב מותאם אישית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עיצוב מותאם אישית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עיצוב מותאם אישית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עיצוב מותאם אישית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עיצוב מותאם אישית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עיצוב מותאם אישית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עיצוב מותאם אישית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עיצוב מותאם אישית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עיצוב מותאם אישית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עיצוב מותאם אישית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עיצוב מותאם אישית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עיצוב מותאם אישית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1_עיצוב מותאם אישית">
  <a:themeElements>
    <a:clrScheme name="1_עיצוב מותאם אישית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עיצוב מותאם אישית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he-IL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he-IL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1_עיצוב מותאם אישית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עיצוב מותאם אישית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עיצוב מותאם אישית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עיצוב מותאם אישית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עיצוב מותאם אישית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עיצוב מותאם אישית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עיצוב מותאם אישית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עיצוב מותאם אישית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עיצוב מותאם אישית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עיצוב מותאם אישית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עיצוב מותאם אישית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עיצוב מותאם אישית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flag</Template>
  <TotalTime>7991</TotalTime>
  <Words>1238</Words>
  <Application>Microsoft Office PowerPoint</Application>
  <PresentationFormat>On-screen Show (4:3)</PresentationFormat>
  <Paragraphs>249</Paragraphs>
  <Slides>29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29</vt:i4>
      </vt:variant>
    </vt:vector>
  </HeadingPairs>
  <TitlesOfParts>
    <vt:vector size="40" baseType="lpstr">
      <vt:lpstr>MS PGothic</vt:lpstr>
      <vt:lpstr>Arial</vt:lpstr>
      <vt:lpstr>Black Chancery</vt:lpstr>
      <vt:lpstr>Calibri</vt:lpstr>
      <vt:lpstr>David</vt:lpstr>
      <vt:lpstr>Georgia</vt:lpstr>
      <vt:lpstr>Times New Roman</vt:lpstr>
      <vt:lpstr>flag</vt:lpstr>
      <vt:lpstr>2_עיצוב מותאם אישית</vt:lpstr>
      <vt:lpstr>עיצוב מותאם אישית</vt:lpstr>
      <vt:lpstr>1_עיצוב מותאם אישית</vt:lpstr>
      <vt:lpstr>  The social epidemiology of alcohol and drug use  among Israeli school-aged children: Recent developments and current challenges   Prof. Yossi Harel-Fisch   Chief Scientist Israel Anti-Drug Authority (IADA) &amp; Director, International Research Program  on Adolescent Well-Being and Health, School of Education, Bar Ilan University, Israel </vt:lpstr>
      <vt:lpstr>Population surveys: Children and youth</vt:lpstr>
      <vt:lpstr>PowerPoint Presentation</vt:lpstr>
      <vt:lpstr>Using HBSC-ESPAD</vt:lpstr>
      <vt:lpstr>Recent developments  in Israel </vt:lpstr>
      <vt:lpstr>Alcohol “Binge Drinking”</vt:lpstr>
      <vt:lpstr>Binge drinking: Percent of  6th, 8th and 10th grade Israeli students who drank five or more alcohol drinks during one occasion  at least once during the past 30 days: by gender and survey year</vt:lpstr>
      <vt:lpstr>Children 11 years old – weekly drinking</vt:lpstr>
      <vt:lpstr>The national strategy to reduce the problem of  alcohol: 2010-2016</vt:lpstr>
      <vt:lpstr>Binge drinking: Percent of  6th, 8th and 10th grade Israeli students who drank five or more alcohol drinks during one occasion  at least once during the past 30 days: by gender and survey year</vt:lpstr>
      <vt:lpstr>PowerPoint Presentation</vt:lpstr>
      <vt:lpstr>Use of Canabis  )Marijuana, Hashish, Grass)</vt:lpstr>
      <vt:lpstr>Cannabis related developments in Israel  during the past 4-5 years</vt:lpstr>
      <vt:lpstr>The unintended consequences of  these developments where:  Decline in the  perception of risk  followed by  an increase in the  rates of Cannabis use</vt:lpstr>
      <vt:lpstr>Use of Cannabis: Percent of students grades 10th-12th  who ever used Cannabis :  by gender and year of survey</vt:lpstr>
      <vt:lpstr>PowerPoint Presentation</vt:lpstr>
      <vt:lpstr>Use of Cannabis by adults  NESDA – Adults 18-65 years of age December 2016</vt:lpstr>
      <vt:lpstr>PowerPoint Presentation</vt:lpstr>
      <vt:lpstr>Dramatic increase in reported cannabis use Adults 18-40 years of age, Israel 2009 – 2016</vt:lpstr>
      <vt:lpstr>In sum</vt:lpstr>
      <vt:lpstr>PowerPoint Presentation</vt:lpstr>
      <vt:lpstr>Thank you!!!</vt:lpstr>
      <vt:lpstr>  New Psychoactive Substances </vt:lpstr>
      <vt:lpstr>Synthetic Cannabinoids </vt:lpstr>
      <vt:lpstr>The emerging NPS in Israel</vt:lpstr>
      <vt:lpstr>As a consequence of the implementation and enforcement of the new 2013 NPS law:</vt:lpstr>
      <vt:lpstr>Current  prevalence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Sonia Hizi</dc:creator>
  <cp:lastModifiedBy>EVENTOS</cp:lastModifiedBy>
  <cp:revision>262</cp:revision>
  <cp:lastPrinted>2012-05-29T12:30:55Z</cp:lastPrinted>
  <dcterms:created xsi:type="dcterms:W3CDTF">2011-02-15T10:19:31Z</dcterms:created>
  <dcterms:modified xsi:type="dcterms:W3CDTF">2017-10-24T10:53:23Z</dcterms:modified>
</cp:coreProperties>
</file>