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Feuille_de_calcul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Feuille_de_calcul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de_calcul_Microsoft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Feuil1!$C$4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Feuil1!$B$5:$B$7</c:f>
              <c:strCache>
                <c:ptCount val="3"/>
                <c:pt idx="0">
                  <c:v>cannabis</c:v>
                </c:pt>
                <c:pt idx="1">
                  <c:v>alcohol</c:v>
                </c:pt>
                <c:pt idx="2">
                  <c:v>medication</c:v>
                </c:pt>
              </c:strCache>
            </c:strRef>
          </c:cat>
          <c:val>
            <c:numRef>
              <c:f>Feuil1!$C$5:$C$7</c:f>
              <c:numCache>
                <c:formatCode>General</c:formatCode>
                <c:ptCount val="3"/>
                <c:pt idx="0">
                  <c:v>5.5</c:v>
                </c:pt>
                <c:pt idx="1">
                  <c:v>3.8</c:v>
                </c:pt>
                <c:pt idx="2">
                  <c:v>3.2</c:v>
                </c:pt>
              </c:numCache>
            </c:numRef>
          </c:val>
        </c:ser>
        <c:ser>
          <c:idx val="1"/>
          <c:order val="1"/>
          <c:tx>
            <c:strRef>
              <c:f>Feuil1!$D$4</c:f>
              <c:strCache>
                <c:ptCount val="1"/>
                <c:pt idx="0">
                  <c:v>girls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Feuil1!$B$5:$B$7</c:f>
              <c:strCache>
                <c:ptCount val="3"/>
                <c:pt idx="0">
                  <c:v>cannabis</c:v>
                </c:pt>
                <c:pt idx="1">
                  <c:v>alcohol</c:v>
                </c:pt>
                <c:pt idx="2">
                  <c:v>medication</c:v>
                </c:pt>
              </c:strCache>
            </c:strRef>
          </c:cat>
          <c:val>
            <c:numRef>
              <c:f>Feuil1!$D$5:$D$7</c:f>
              <c:numCache>
                <c:formatCode>General</c:formatCode>
                <c:ptCount val="3"/>
                <c:pt idx="0">
                  <c:v>0.2</c:v>
                </c:pt>
                <c:pt idx="1">
                  <c:v>0.3</c:v>
                </c:pt>
                <c:pt idx="2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185856"/>
        <c:axId val="136451968"/>
      </c:barChart>
      <c:catAx>
        <c:axId val="44185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136451968"/>
        <c:crosses val="autoZero"/>
        <c:auto val="1"/>
        <c:lblAlgn val="ctr"/>
        <c:lblOffset val="100"/>
        <c:noMultiLvlLbl val="0"/>
      </c:catAx>
      <c:valAx>
        <c:axId val="1364519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41858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Feuil1!$C$4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Feuil1!$A$5:$B$7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Feuil1!$C$5:$C$7</c:f>
              <c:numCache>
                <c:formatCode>General</c:formatCode>
                <c:ptCount val="3"/>
                <c:pt idx="0">
                  <c:v>17.399999999999999</c:v>
                </c:pt>
                <c:pt idx="1">
                  <c:v>15.6</c:v>
                </c:pt>
                <c:pt idx="2">
                  <c:v>13.3</c:v>
                </c:pt>
              </c:numCache>
            </c:numRef>
          </c:val>
        </c:ser>
        <c:ser>
          <c:idx val="1"/>
          <c:order val="1"/>
          <c:tx>
            <c:strRef>
              <c:f>Feuil1!$D$4</c:f>
              <c:strCache>
                <c:ptCount val="1"/>
                <c:pt idx="0">
                  <c:v>no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Feuil1!$A$5:$B$7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Feuil1!$D$5:$D$7</c:f>
              <c:numCache>
                <c:formatCode>General</c:formatCode>
                <c:ptCount val="3"/>
                <c:pt idx="0">
                  <c:v>0.2</c:v>
                </c:pt>
                <c:pt idx="1">
                  <c:v>0.4</c:v>
                </c:pt>
                <c:pt idx="2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2662784"/>
        <c:axId val="263250304"/>
      </c:barChart>
      <c:catAx>
        <c:axId val="262662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263250304"/>
        <c:crosses val="autoZero"/>
        <c:auto val="1"/>
        <c:lblAlgn val="ctr"/>
        <c:lblOffset val="100"/>
        <c:noMultiLvlLbl val="0"/>
      </c:catAx>
      <c:valAx>
        <c:axId val="2632503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6266278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200" b="1" i="1"/>
          </a:pPr>
          <a:endParaRPr lang="fr-FR"/>
        </a:p>
      </c:txPr>
    </c:legend>
    <c:plotVisOnly val="1"/>
    <c:dispBlanksAs val="gap"/>
    <c:showDLblsOverMax val="0"/>
  </c:chart>
  <c:spPr>
    <a:ln>
      <a:solidFill>
        <a:srgbClr val="C00000"/>
      </a:solidFill>
    </a:ln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Feuil1!$C$4</c:f>
              <c:strCache>
                <c:ptCount val="1"/>
                <c:pt idx="0">
                  <c:v>yes</c:v>
                </c:pt>
              </c:strCache>
            </c:strRef>
          </c:tx>
          <c:spPr>
            <a:solidFill>
              <a:schemeClr val="accent5"/>
            </a:solidFill>
            <a:ln w="25400" cap="flat" cmpd="sng" algn="ctr">
              <a:solidFill>
                <a:schemeClr val="accent5">
                  <a:shade val="50000"/>
                </a:schemeClr>
              </a:solidFill>
              <a:prstDash val="solid"/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Feuil1!$B$5:$B$7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Feuil1!$C$5:$C$7</c:f>
              <c:numCache>
                <c:formatCode>General</c:formatCode>
                <c:ptCount val="3"/>
                <c:pt idx="0">
                  <c:v>20.6</c:v>
                </c:pt>
                <c:pt idx="1">
                  <c:v>17.2</c:v>
                </c:pt>
                <c:pt idx="2">
                  <c:v>10.199999999999999</c:v>
                </c:pt>
              </c:numCache>
            </c:numRef>
          </c:val>
        </c:ser>
        <c:ser>
          <c:idx val="1"/>
          <c:order val="1"/>
          <c:tx>
            <c:strRef>
              <c:f>Feuil1!$D$4</c:f>
              <c:strCache>
                <c:ptCount val="1"/>
                <c:pt idx="0">
                  <c:v>no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35000"/>
                    <a:satMod val="253000"/>
                  </a:schemeClr>
                </a:gs>
                <a:gs pos="50000">
                  <a:schemeClr val="accent1">
                    <a:tint val="42000"/>
                    <a:satMod val="255000"/>
                  </a:schemeClr>
                </a:gs>
                <a:gs pos="97000">
                  <a:schemeClr val="accent1">
                    <a:tint val="53000"/>
                    <a:satMod val="260000"/>
                  </a:schemeClr>
                </a:gs>
                <a:gs pos="100000">
                  <a:schemeClr val="accent1">
                    <a:tint val="56000"/>
                    <a:satMod val="275000"/>
                  </a:schemeClr>
                </a:gs>
              </a:gsLst>
              <a:path path="circle">
                <a:fillToRect l="50000" t="50000" r="50000" b="50000"/>
              </a:path>
            </a:gradFill>
            <a:ln w="9525" cap="flat" cmpd="sng" algn="ctr">
              <a:solidFill>
                <a:schemeClr val="accent1"/>
              </a:solidFill>
              <a:prstDash val="solid"/>
            </a:ln>
            <a:effectLst>
              <a:outerShdw blurRad="63500" dist="25400" dir="5400000" rotWithShape="0">
                <a:srgbClr val="000000">
                  <a:alpha val="43137"/>
                </a:srgb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Feuil1!$B$5:$B$7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Feuil1!$D$5:$D$7</c:f>
              <c:numCache>
                <c:formatCode>General</c:formatCode>
                <c:ptCount val="3"/>
                <c:pt idx="0">
                  <c:v>3.2</c:v>
                </c:pt>
                <c:pt idx="1">
                  <c:v>1.5</c:v>
                </c:pt>
                <c:pt idx="2">
                  <c:v>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760512"/>
        <c:axId val="199762304"/>
      </c:barChart>
      <c:catAx>
        <c:axId val="199760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199762304"/>
        <c:crosses val="autoZero"/>
        <c:auto val="1"/>
        <c:lblAlgn val="ctr"/>
        <c:lblOffset val="100"/>
        <c:noMultiLvlLbl val="0"/>
      </c:catAx>
      <c:valAx>
        <c:axId val="1997623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97605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200" b="1" i="1"/>
          </a:pPr>
          <a:endParaRPr lang="fr-FR"/>
        </a:p>
      </c:txPr>
    </c:legend>
    <c:plotVisOnly val="1"/>
    <c:dispBlanksAs val="gap"/>
    <c:showDLblsOverMax val="0"/>
  </c:chart>
  <c:spPr>
    <a:ln>
      <a:solidFill>
        <a:schemeClr val="tx2">
          <a:lumMod val="60000"/>
          <a:lumOff val="40000"/>
        </a:schemeClr>
      </a:solidFill>
    </a:ln>
  </c:sp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Feuil1!$B$4</c:f>
              <c:strCache>
                <c:ptCount val="1"/>
                <c:pt idx="0">
                  <c:v>above average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Feuil1!$C$3:$E$3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Feuil1!$C$4:$E$4</c:f>
              <c:numCache>
                <c:formatCode>General</c:formatCode>
                <c:ptCount val="3"/>
                <c:pt idx="0">
                  <c:v>2.5</c:v>
                </c:pt>
                <c:pt idx="1">
                  <c:v>1.2</c:v>
                </c:pt>
                <c:pt idx="2">
                  <c:v>1.6</c:v>
                </c:pt>
              </c:numCache>
            </c:numRef>
          </c:val>
        </c:ser>
        <c:ser>
          <c:idx val="1"/>
          <c:order val="1"/>
          <c:tx>
            <c:strRef>
              <c:f>Feuil1!$B$5</c:f>
              <c:strCache>
                <c:ptCount val="1"/>
                <c:pt idx="0">
                  <c:v>average level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Feuil1!$C$3:$E$3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Feuil1!$C$5:$E$5</c:f>
              <c:numCache>
                <c:formatCode>General</c:formatCode>
                <c:ptCount val="3"/>
                <c:pt idx="0">
                  <c:v>2.6</c:v>
                </c:pt>
                <c:pt idx="1">
                  <c:v>1.8</c:v>
                </c:pt>
                <c:pt idx="2">
                  <c:v>2</c:v>
                </c:pt>
              </c:numCache>
            </c:numRef>
          </c:val>
        </c:ser>
        <c:ser>
          <c:idx val="2"/>
          <c:order val="2"/>
          <c:tx>
            <c:strRef>
              <c:f>Feuil1!$B$6</c:f>
              <c:strCache>
                <c:ptCount val="1"/>
                <c:pt idx="0">
                  <c:v>below average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fr-F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Feuil1!$C$3:$E$3</c:f>
              <c:strCache>
                <c:ptCount val="3"/>
                <c:pt idx="0">
                  <c:v>cannabis</c:v>
                </c:pt>
                <c:pt idx="1">
                  <c:v>medication</c:v>
                </c:pt>
                <c:pt idx="2">
                  <c:v>alcohol</c:v>
                </c:pt>
              </c:strCache>
            </c:strRef>
          </c:cat>
          <c:val>
            <c:numRef>
              <c:f>Feuil1!$C$6:$E$6</c:f>
              <c:numCache>
                <c:formatCode>General</c:formatCode>
                <c:ptCount val="3"/>
                <c:pt idx="0">
                  <c:v>6</c:v>
                </c:pt>
                <c:pt idx="1">
                  <c:v>3.8</c:v>
                </c:pt>
                <c:pt idx="2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9341952"/>
        <c:axId val="199810048"/>
      </c:barChart>
      <c:catAx>
        <c:axId val="199341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fr-FR"/>
          </a:p>
        </c:txPr>
        <c:crossAx val="199810048"/>
        <c:crosses val="autoZero"/>
        <c:auto val="1"/>
        <c:lblAlgn val="ctr"/>
        <c:lblOffset val="100"/>
        <c:noMultiLvlLbl val="0"/>
      </c:catAx>
      <c:valAx>
        <c:axId val="1998100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934195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0.67083</cdr:x>
      <cdr:y>0.03646</cdr:y>
    </cdr:from>
    <cdr:to>
      <cdr:x>0.97083</cdr:x>
      <cdr:y>0.14757</cdr:y>
    </cdr:to>
    <cdr:sp macro="" textlink="">
      <cdr:nvSpPr>
        <cdr:cNvPr id="2" name="ZoneTexte 1"/>
        <cdr:cNvSpPr txBox="1"/>
      </cdr:nvSpPr>
      <cdr:spPr>
        <a:xfrm xmlns:a="http://schemas.openxmlformats.org/drawingml/2006/main">
          <a:off x="3067050" y="100013"/>
          <a:ext cx="13716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400" b="1" dirty="0"/>
            <a:t>friends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0.45455</cdr:x>
      <cdr:y>0.09091</cdr:y>
    </cdr:from>
    <cdr:to>
      <cdr:x>0.98485</cdr:x>
      <cdr:y>0.24242</cdr:y>
    </cdr:to>
    <cdr:sp macro="" textlink="">
      <cdr:nvSpPr>
        <cdr:cNvPr id="2" name="ZoneTexte 1"/>
        <cdr:cNvSpPr txBox="1"/>
      </cdr:nvSpPr>
      <cdr:spPr>
        <a:xfrm xmlns:a="http://schemas.openxmlformats.org/drawingml/2006/main">
          <a:off x="2160240" y="216024"/>
          <a:ext cx="252028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GB" sz="1100" dirty="0"/>
        </a:p>
      </cdr:txBody>
    </cdr:sp>
  </cdr:relSizeAnchor>
  <cdr:relSizeAnchor xmlns:cdr="http://schemas.openxmlformats.org/drawingml/2006/chartDrawing">
    <cdr:from>
      <cdr:x>0.5303</cdr:x>
      <cdr:y>0.18182</cdr:y>
    </cdr:from>
    <cdr:to>
      <cdr:x>0.9697</cdr:x>
      <cdr:y>0.33333</cdr:y>
    </cdr:to>
    <cdr:sp macro="" textlink="">
      <cdr:nvSpPr>
        <cdr:cNvPr id="3" name="ZoneTexte 2"/>
        <cdr:cNvSpPr txBox="1"/>
      </cdr:nvSpPr>
      <cdr:spPr>
        <a:xfrm xmlns:a="http://schemas.openxmlformats.org/drawingml/2006/main">
          <a:off x="2520280" y="432048"/>
          <a:ext cx="20882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fr-FR" sz="1100" dirty="0" smtClean="0"/>
            <a:t>            </a:t>
          </a:r>
          <a:r>
            <a:rPr lang="fr-FR" sz="1200" b="1" dirty="0" smtClean="0"/>
            <a:t>Family </a:t>
          </a:r>
          <a:r>
            <a:rPr lang="fr-FR" sz="1400" b="1" dirty="0" smtClean="0"/>
            <a:t>members</a:t>
          </a:r>
          <a:endParaRPr lang="en-GB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78998-94E5-4E6C-A4C5-37213BC54D40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DB271C-5BB1-4BF4-9C76-D00D1E98FEA1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476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B271C-5BB1-4BF4-9C76-D00D1E98FEA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023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DB271C-5BB1-4BF4-9C76-D00D1E98FEA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2892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22" name="Sous-titr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Modifiez le style des sous-titres du masque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20" name="Espace réservé du pied de pag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  <p:sp>
        <p:nvSpPr>
          <p:cNvPr id="8" name="El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Modifiez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9" name="Organigramme : Processu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Organigramme : Processu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cteurs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Bouée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fr-FR" smtClean="0"/>
              <a:t>Modifiez le style du titre</a:t>
            </a:r>
            <a:endParaRPr kumimoji="0" lang="en-US"/>
          </a:p>
        </p:txBody>
      </p:sp>
      <p:sp>
        <p:nvSpPr>
          <p:cNvPr id="9" name="Espace réservé du texte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Modifiez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6236AD-D060-4495-87EE-2D8ECC833E37}" type="datetimeFigureOut">
              <a:rPr lang="en-GB" smtClean="0"/>
              <a:t>22/10/2017</a:t>
            </a:fld>
            <a:endParaRPr lang="en-GB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GB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F0822DD-1675-47FE-B3FD-264C01404124}" type="slidenum">
              <a:rPr lang="en-GB" smtClean="0"/>
              <a:t>‹N°›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51520" y="44624"/>
            <a:ext cx="8712968" cy="1872208"/>
          </a:xfrm>
        </p:spPr>
        <p:txBody>
          <a:bodyPr>
            <a:normAutofit fontScale="90000"/>
          </a:bodyPr>
          <a:lstStyle/>
          <a:p>
            <a:pPr algn="ctr">
              <a:lnSpc>
                <a:spcPts val="3000"/>
              </a:lnSpc>
            </a:pPr>
            <a:r>
              <a:rPr lang="en-GB" sz="4800" b="0" i="0" u="none" strike="noStrike" baseline="0" dirty="0" smtClean="0">
                <a:solidFill>
                  <a:srgbClr val="000000"/>
                </a:solidFill>
                <a:latin typeface="Arial"/>
              </a:rPr>
              <a:t>    </a:t>
            </a:r>
            <a:br>
              <a:rPr lang="en-GB" sz="4800" b="0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GB" sz="48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>
                <a:solidFill>
                  <a:srgbClr val="000000"/>
                </a:solidFill>
                <a:latin typeface="Arial"/>
              </a:rPr>
            </a:br>
            <a:r>
              <a:rPr lang="en-GB" sz="48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>
                <a:solidFill>
                  <a:srgbClr val="000000"/>
                </a:solidFill>
                <a:latin typeface="Arial"/>
              </a:rPr>
            </a:br>
            <a:r>
              <a:rPr lang="en-GB" sz="48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>
                <a:solidFill>
                  <a:srgbClr val="000000"/>
                </a:solidFill>
                <a:latin typeface="Arial"/>
              </a:rPr>
            </a:br>
            <a:r>
              <a:rPr lang="en-GB" sz="48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b="0" i="0" u="none" strike="noStrike" baseline="0" dirty="0" smtClean="0">
                <a:solidFill>
                  <a:srgbClr val="000000"/>
                </a:solidFill>
                <a:latin typeface="Arial"/>
              </a:rPr>
              <a:t> </a:t>
            </a:r>
            <a:br>
              <a:rPr lang="en-GB" sz="4800" b="0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>
                <a:solidFill>
                  <a:srgbClr val="000000"/>
                </a:solidFill>
                <a:latin typeface="Arial"/>
              </a:rPr>
            </a:br>
            <a:r>
              <a:rPr lang="en-GB" sz="4800" dirty="0" smtClean="0">
                <a:solidFill>
                  <a:srgbClr val="000000"/>
                </a:solidFill>
                <a:latin typeface="Arial"/>
              </a:rPr>
              <a:t>  </a:t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sz="4800" dirty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>
                <a:solidFill>
                  <a:srgbClr val="000000"/>
                </a:solidFill>
                <a:latin typeface="Arial"/>
              </a:rPr>
            </a:br>
            <a:r>
              <a:rPr lang="en-GB" sz="4800" dirty="0" smtClean="0">
                <a:solidFill>
                  <a:srgbClr val="000000"/>
                </a:solidFill>
                <a:latin typeface="Arial"/>
              </a:rPr>
              <a:t/>
            </a:r>
            <a:br>
              <a:rPr lang="en-GB" sz="4800" dirty="0" smtClean="0">
                <a:solidFill>
                  <a:srgbClr val="000000"/>
                </a:solidFill>
                <a:latin typeface="Arial"/>
              </a:rPr>
            </a:br>
            <a:r>
              <a:rPr lang="en-GB" b="1" i="0" u="none" strike="noStrike" baseline="0" dirty="0" smtClean="0">
                <a:solidFill>
                  <a:srgbClr val="000000"/>
                </a:solidFill>
                <a:latin typeface="Arial"/>
              </a:rPr>
              <a:t>Lisbon Addictions 2017</a:t>
            </a:r>
            <a:br>
              <a:rPr lang="en-GB" b="1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en-GB" sz="2000" b="1" dirty="0" smtClean="0">
                <a:solidFill>
                  <a:srgbClr val="000000"/>
                </a:solidFill>
                <a:latin typeface="Arial"/>
              </a:rPr>
              <a:t>structured session 14</a:t>
            </a:r>
            <a:r>
              <a:rPr lang="en-GB" b="1" i="0" u="none" strike="noStrike" baseline="0" dirty="0" smtClean="0">
                <a:solidFill>
                  <a:srgbClr val="000000"/>
                </a:solidFill>
                <a:latin typeface="Arial"/>
              </a:rPr>
              <a:t> </a:t>
            </a:r>
            <a:br>
              <a:rPr lang="en-GB" b="1" i="0" u="none" strike="noStrike" baseline="0" dirty="0" smtClean="0">
                <a:solidFill>
                  <a:srgbClr val="000000"/>
                </a:solidFill>
                <a:latin typeface="Arial"/>
              </a:rPr>
            </a:br>
            <a:r>
              <a:rPr lang="en-GB" b="1" i="0" u="none" strike="noStrike" baseline="0" dirty="0" smtClean="0">
                <a:solidFill>
                  <a:srgbClr val="000000"/>
                </a:solidFill>
                <a:latin typeface="Arial"/>
              </a:rPr>
              <a:t>        </a:t>
            </a:r>
            <a:r>
              <a:rPr lang="en-GB" sz="2000" b="1" i="0" u="none" strike="noStrike" baseline="0" dirty="0" smtClean="0">
                <a:solidFill>
                  <a:srgbClr val="000000"/>
                </a:solidFill>
                <a:latin typeface="Arial"/>
              </a:rPr>
              <a:t>                               Lisbon, 24 – 26 october 2017                        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8568952" cy="47063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endParaRPr lang="fr-FR" sz="2800" dirty="0" smtClean="0">
              <a:solidFill>
                <a:schemeClr val="tx1"/>
              </a:solidFill>
            </a:endParaRPr>
          </a:p>
          <a:p>
            <a:endParaRPr lang="fr-FR" sz="2800" dirty="0">
              <a:solidFill>
                <a:schemeClr val="tx1"/>
              </a:solidFill>
            </a:endParaRPr>
          </a:p>
          <a:p>
            <a:pPr algn="ctr"/>
            <a:r>
              <a:rPr lang="fr-FR" sz="3800" dirty="0" smtClean="0">
                <a:latin typeface="Britannic Bold" pitchFamily="34" charset="0"/>
              </a:rPr>
              <a:t>Prevalence of Alcohol,</a:t>
            </a:r>
          </a:p>
          <a:p>
            <a:pPr algn="ctr"/>
            <a:r>
              <a:rPr lang="fr-FR" sz="3800" dirty="0" smtClean="0">
                <a:latin typeface="Britannic Bold" pitchFamily="34" charset="0"/>
              </a:rPr>
              <a:t>Tobacco and drug use </a:t>
            </a:r>
          </a:p>
          <a:p>
            <a:pPr algn="ctr"/>
            <a:r>
              <a:rPr lang="fr-FR" sz="3800" dirty="0" smtClean="0">
                <a:latin typeface="Britannic Bold" pitchFamily="34" charset="0"/>
              </a:rPr>
              <a:t>among school aged children in Algeria</a:t>
            </a:r>
          </a:p>
          <a:p>
            <a:endParaRPr lang="fr-FR" sz="4300" b="1" dirty="0" smtClean="0">
              <a:latin typeface="Engravers MT" pitchFamily="18" charset="0"/>
            </a:endParaRPr>
          </a:p>
          <a:p>
            <a:pPr algn="ctr"/>
            <a:r>
              <a:rPr lang="fr-FR" sz="3400" dirty="0" smtClean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Legal, social and economic aspects</a:t>
            </a:r>
          </a:p>
          <a:p>
            <a:pPr algn="ctr"/>
            <a:r>
              <a:rPr lang="fr-FR" sz="3400" dirty="0" smtClean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 that impact on prevalence</a:t>
            </a:r>
          </a:p>
          <a:p>
            <a:pPr algn="ctr"/>
            <a:endParaRPr lang="fr-FR" sz="2800" dirty="0">
              <a:ea typeface="Arial Unicode MS" pitchFamily="34" charset="-128"/>
              <a:cs typeface="Arial Unicode MS" pitchFamily="34" charset="-128"/>
            </a:endParaRPr>
          </a:p>
          <a:p>
            <a:pPr algn="l"/>
            <a:endParaRPr lang="fr-FR" sz="2400" b="1" dirty="0"/>
          </a:p>
          <a:p>
            <a:pPr algn="l"/>
            <a:endParaRPr lang="fr-FR" sz="2400" b="1" dirty="0" smtClean="0"/>
          </a:p>
          <a:p>
            <a:pPr algn="l"/>
            <a:r>
              <a:rPr lang="fr-FR" sz="3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Salah  ABDENNOURI</a:t>
            </a:r>
          </a:p>
          <a:p>
            <a:pPr marL="92075" indent="-92075">
              <a:buFont typeface="Arial" pitchFamily="34" charset="0"/>
              <a:buChar char="•"/>
            </a:pPr>
            <a:r>
              <a:rPr lang="fr-FR" sz="2300" b="1" dirty="0" smtClean="0">
                <a:latin typeface="Times New Roman" pitchFamily="18" charset="0"/>
                <a:cs typeface="Times New Roman" pitchFamily="18" charset="0"/>
              </a:rPr>
              <a:t>Former Director General </a:t>
            </a:r>
            <a:r>
              <a:rPr lang="fr-FR" sz="2300" b="1" dirty="0" err="1" smtClean="0"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fr-FR" sz="2300" b="1" dirty="0" smtClean="0">
                <a:latin typeface="Times New Roman" pitchFamily="18" charset="0"/>
                <a:cs typeface="Times New Roman" pitchFamily="18" charset="0"/>
              </a:rPr>
              <a:t> interim of the  "Office national de lutte contre la drogue et la </a:t>
            </a:r>
            <a:r>
              <a:rPr lang="fr-FR" sz="2300" b="1" dirty="0">
                <a:latin typeface="Times New Roman" pitchFamily="18" charset="0"/>
                <a:cs typeface="Times New Roman" pitchFamily="18" charset="0"/>
              </a:rPr>
              <a:t>toxicomanie" </a:t>
            </a:r>
            <a:endParaRPr lang="fr-FR" sz="2300" b="1" dirty="0" smtClean="0">
              <a:latin typeface="Times New Roman" pitchFamily="18" charset="0"/>
              <a:cs typeface="Times New Roman" pitchFamily="18" charset="0"/>
            </a:endParaRPr>
          </a:p>
          <a:p>
            <a:pPr marL="92075" indent="-92075" algn="l">
              <a:spcAft>
                <a:spcPts val="0"/>
              </a:spcAft>
              <a:buFont typeface="Arial" pitchFamily="34" charset="0"/>
              <a:buChar char="•"/>
            </a:pPr>
            <a:r>
              <a:rPr lang="fr-FR" sz="23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Pompidou Group consultant</a:t>
            </a:r>
            <a:endParaRPr lang="en-GB" sz="2300" dirty="0" smtClean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l"/>
            <a:endParaRPr lang="en-GB" sz="2300" b="1" dirty="0">
              <a:solidFill>
                <a:schemeClr val="tx1"/>
              </a:solidFill>
              <a:latin typeface="Modern No. 2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6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578298"/>
          </a:xfrm>
        </p:spPr>
        <p:txBody>
          <a:bodyPr>
            <a:normAutofit fontScale="90000"/>
          </a:bodyPr>
          <a:lstStyle/>
          <a:p>
            <a:pPr marL="82296" lvl="0">
              <a:spcBef>
                <a:spcPts val="600"/>
              </a:spcBef>
            </a:pPr>
            <a:r>
              <a:rPr lang="fr-FR" sz="32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                </a:t>
            </a:r>
            <a:r>
              <a:rPr lang="fr-FR" sz="36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Drug </a:t>
            </a:r>
            <a:r>
              <a:rPr lang="fr-FR" sz="3600" b="1" dirty="0">
                <a:solidFill>
                  <a:prstClr val="black"/>
                </a:solidFill>
                <a:effectLst/>
                <a:ea typeface="+mn-ea"/>
                <a:cs typeface="+mn-cs"/>
              </a:rPr>
              <a:t>prevalence use</a:t>
            </a:r>
            <a:r>
              <a:rPr lang="fr-FR" sz="24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fr-FR" sz="24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b="1" dirty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fr-FR" sz="2400" b="1" dirty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b="1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Data source:  </a:t>
            </a:r>
            <a:r>
              <a:rPr lang="fr-FR" sz="2400" b="1" dirty="0">
                <a:solidFill>
                  <a:prstClr val="black"/>
                </a:solidFill>
                <a:effectLst/>
                <a:ea typeface="+mn-ea"/>
                <a:cs typeface="+mn-cs"/>
              </a:rPr>
              <a:t>MedSPAD Algeria, 2016. </a:t>
            </a: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Total population in 2017:  41 millions</a:t>
            </a:r>
            <a:b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Students enrolled: 8,5 millions</a:t>
            </a:r>
            <a:b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Sampling frame: </a:t>
            </a:r>
            <a:r>
              <a:rPr lang="fr-FR" sz="24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2.111.759</a:t>
            </a: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Sample size:  </a:t>
            </a:r>
            <a:r>
              <a:rPr lang="fr-FR" sz="24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12.103</a:t>
            </a: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/>
            </a:r>
            <a:b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</a:br>
            <a:r>
              <a:rPr lang="fr-FR" sz="2400" dirty="0" smtClean="0">
                <a:solidFill>
                  <a:prstClr val="black"/>
                </a:solidFill>
                <a:effectLst/>
                <a:ea typeface="+mn-ea"/>
                <a:cs typeface="+mn-cs"/>
              </a:rPr>
              <a:t>age group: 16 years old</a:t>
            </a:r>
            <a:endParaRPr lang="en-GB" sz="2400" dirty="0">
              <a:solidFill>
                <a:prstClr val="black"/>
              </a:solidFill>
              <a:effectLst/>
              <a:ea typeface="+mn-ea"/>
              <a:cs typeface="+mn-cs"/>
            </a:endParaRP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4566322"/>
              </p:ext>
            </p:extLst>
          </p:nvPr>
        </p:nvGraphicFramePr>
        <p:xfrm>
          <a:off x="971600" y="3388990"/>
          <a:ext cx="4032447" cy="2272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864096"/>
                <a:gridCol w="842942"/>
                <a:gridCol w="1029265"/>
              </a:tblGrid>
              <a:tr h="730378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Drug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Life time %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Last</a:t>
                      </a:r>
                      <a:r>
                        <a:rPr lang="fr-FR" sz="1400" baseline="0" dirty="0" smtClean="0"/>
                        <a:t> year %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Last month %</a:t>
                      </a:r>
                      <a:endParaRPr lang="en-GB" sz="1400" dirty="0"/>
                    </a:p>
                  </a:txBody>
                  <a:tcPr/>
                </a:tc>
              </a:tr>
              <a:tr h="324613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Tobacco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8,5</a:t>
                      </a:r>
                      <a:endParaRPr lang="en-GB" sz="1400" dirty="0"/>
                    </a:p>
                  </a:txBody>
                  <a:tcPr/>
                </a:tc>
              </a:tr>
              <a:tr h="3246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Cannabis</a:t>
                      </a:r>
                      <a:endParaRPr lang="en-GB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5,5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3,5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2,5</a:t>
                      </a:r>
                      <a:endParaRPr lang="en-GB" sz="1400" dirty="0"/>
                    </a:p>
                  </a:txBody>
                  <a:tcPr/>
                </a:tc>
              </a:tr>
              <a:tr h="324613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Alcohol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2,5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1,3</a:t>
                      </a:r>
                      <a:endParaRPr lang="en-GB" sz="1400" dirty="0"/>
                    </a:p>
                  </a:txBody>
                  <a:tcPr/>
                </a:tc>
              </a:tr>
              <a:tr h="568072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effectLst/>
                          <a:latin typeface="Arial"/>
                          <a:ea typeface="Times New Roman"/>
                        </a:rPr>
                        <a:t>medication without MP*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3,5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2,2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1,5</a:t>
                      </a:r>
                      <a:endParaRPr lang="en-GB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621" y="3140968"/>
            <a:ext cx="3756025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115616" y="6332513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Arial"/>
                <a:ea typeface="Times New Roman"/>
              </a:rPr>
              <a:t>* </a:t>
            </a:r>
            <a:r>
              <a:rPr lang="fr-FR" dirty="0" smtClean="0"/>
              <a:t>MP:   Medical Prescription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408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633670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fr-FR" sz="2400" b="1" dirty="0" smtClean="0"/>
              <a:t>Two comments</a:t>
            </a:r>
          </a:p>
          <a:p>
            <a:pPr marL="82296" indent="0">
              <a:buNone/>
            </a:pPr>
            <a:endParaRPr lang="fr-FR" sz="2400" b="1" dirty="0"/>
          </a:p>
          <a:p>
            <a:pPr marL="82296" indent="0">
              <a:buNone/>
            </a:pPr>
            <a:r>
              <a:rPr lang="fr-FR" sz="2000" b="1" dirty="0" smtClean="0"/>
              <a:t>I. The substances prevalence use order</a:t>
            </a:r>
          </a:p>
          <a:p>
            <a:pPr marL="82296" indent="0">
              <a:buNone/>
            </a:pPr>
            <a:r>
              <a:rPr lang="fr-FR" sz="2000" b="1" dirty="0" smtClean="0"/>
              <a:t>    -  In Algeria</a:t>
            </a:r>
            <a:r>
              <a:rPr lang="fr-FR" sz="2000" dirty="0" smtClean="0"/>
              <a:t>: Tobacco, cannabis, Alcohol, medication (without MP)</a:t>
            </a:r>
          </a:p>
          <a:p>
            <a:pPr marL="628650" lvl="0" indent="-547688">
              <a:buClr>
                <a:srgbClr val="3891A7"/>
              </a:buClr>
              <a:buNone/>
            </a:pPr>
            <a:r>
              <a:rPr lang="fr-FR" sz="2000" dirty="0"/>
              <a:t> </a:t>
            </a:r>
            <a:r>
              <a:rPr lang="fr-FR" sz="2000" dirty="0" smtClean="0"/>
              <a:t>   </a:t>
            </a:r>
            <a:r>
              <a:rPr lang="fr-FR" sz="2000" b="1" dirty="0" smtClean="0"/>
              <a:t>-</a:t>
            </a:r>
            <a:r>
              <a:rPr lang="fr-FR" sz="2000" dirty="0" smtClean="0"/>
              <a:t>  </a:t>
            </a:r>
            <a:r>
              <a:rPr lang="fr-FR" sz="2000" b="1" dirty="0" smtClean="0"/>
              <a:t>in the northern countries of the Mediterranean sea </a:t>
            </a:r>
            <a:r>
              <a:rPr lang="fr-FR" sz="2000" dirty="0" smtClean="0"/>
              <a:t>: </a:t>
            </a:r>
          </a:p>
          <a:p>
            <a:pPr marL="628650" lvl="0" indent="-547688">
              <a:buClr>
                <a:srgbClr val="3891A7"/>
              </a:buClr>
              <a:buNone/>
            </a:pPr>
            <a:r>
              <a:rPr lang="fr-FR" sz="2000" dirty="0"/>
              <a:t> </a:t>
            </a:r>
            <a:r>
              <a:rPr lang="fr-FR" sz="2000" dirty="0" smtClean="0"/>
              <a:t>        Alcohol, Tobacco, Cannabis,  medication </a:t>
            </a:r>
            <a:r>
              <a:rPr lang="fr-FR" sz="2000" dirty="0" smtClean="0">
                <a:solidFill>
                  <a:prstClr val="black"/>
                </a:solidFill>
              </a:rPr>
              <a:t>(without </a:t>
            </a:r>
            <a:r>
              <a:rPr lang="fr-FR" sz="2000" dirty="0">
                <a:solidFill>
                  <a:prstClr val="black"/>
                </a:solidFill>
              </a:rPr>
              <a:t>MP</a:t>
            </a:r>
            <a:r>
              <a:rPr lang="fr-FR" sz="2000" dirty="0" smtClean="0">
                <a:solidFill>
                  <a:prstClr val="black"/>
                </a:solidFill>
              </a:rPr>
              <a:t>).</a:t>
            </a:r>
          </a:p>
          <a:p>
            <a:pPr marL="80962" lvl="0" indent="0">
              <a:buClr>
                <a:srgbClr val="3891A7"/>
              </a:buClr>
              <a:buNone/>
            </a:pPr>
            <a:r>
              <a:rPr lang="fr-FR" sz="2000" b="1" dirty="0" smtClean="0">
                <a:solidFill>
                  <a:prstClr val="black"/>
                </a:solidFill>
              </a:rPr>
              <a:t>II.</a:t>
            </a:r>
            <a:r>
              <a:rPr lang="fr-FR" sz="2000" dirty="0" smtClean="0">
                <a:solidFill>
                  <a:prstClr val="black"/>
                </a:solidFill>
              </a:rPr>
              <a:t>  </a:t>
            </a:r>
            <a:r>
              <a:rPr lang="fr-FR" sz="2000" b="1" dirty="0" smtClean="0">
                <a:solidFill>
                  <a:prstClr val="black"/>
                </a:solidFill>
              </a:rPr>
              <a:t>Comparative analysis</a:t>
            </a:r>
            <a:endParaRPr lang="fr-FR" sz="2000" b="1" dirty="0">
              <a:solidFill>
                <a:prstClr val="black"/>
              </a:solidFill>
            </a:endParaRPr>
          </a:p>
          <a:p>
            <a:pPr marL="82296" indent="0">
              <a:buNone/>
            </a:pPr>
            <a:r>
              <a:rPr lang="fr-FR" sz="2000" dirty="0" smtClean="0"/>
              <a:t>  life time substances use (%)</a:t>
            </a:r>
            <a:endParaRPr lang="en-GB" sz="2000" dirty="0"/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082917"/>
              </p:ext>
            </p:extLst>
          </p:nvPr>
        </p:nvGraphicFramePr>
        <p:xfrm>
          <a:off x="1835696" y="4077072"/>
          <a:ext cx="607285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1345005"/>
                <a:gridCol w="1080120"/>
                <a:gridCol w="1055440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AGERIA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SC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NC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Alcohol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4,9</a:t>
                      </a:r>
                      <a:endParaRPr lang="en-GB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9,1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>
                          <a:solidFill>
                            <a:srgbClr val="C00000"/>
                          </a:solidFill>
                        </a:rPr>
                        <a:t>84,4</a:t>
                      </a:r>
                      <a:endParaRPr lang="en-GB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Tobacco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22,1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42,9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Cannabis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5,4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2,4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17,7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Medication without MP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3,4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1,4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5,3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ZoneTexte 3"/>
          <p:cNvSpPr txBox="1"/>
          <p:nvPr/>
        </p:nvSpPr>
        <p:spPr>
          <a:xfrm>
            <a:off x="1835696" y="6165304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SC: southern countries             NC: northern countries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161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3608" y="332656"/>
            <a:ext cx="7890080" cy="640871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fr-FR" sz="2800" b="1" dirty="0" smtClean="0">
                <a:latin typeface="Times New Roman" pitchFamily="18" charset="0"/>
                <a:cs typeface="Times New Roman" pitchFamily="18" charset="0"/>
              </a:rPr>
              <a:t>Legal aspects that impact on prevalence</a:t>
            </a:r>
          </a:p>
          <a:p>
            <a:pPr marL="82296" indent="0">
              <a:buNone/>
            </a:pPr>
            <a:r>
              <a:rPr lang="fr-FR" sz="2400" b="1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Two sources of prohibition: </a:t>
            </a:r>
            <a:r>
              <a:rPr lang="fr-F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law</a:t>
            </a:r>
            <a:r>
              <a:rPr lang="fr-FR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fr-FR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religion</a:t>
            </a:r>
            <a:r>
              <a:rPr lang="fr-FR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628650" indent="-547688">
              <a:buNone/>
            </a:pPr>
            <a:r>
              <a:rPr lang="fr-FR" sz="28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. </a:t>
            </a:r>
            <a:r>
              <a:rPr lang="fr-FR" sz="2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The Law punishes the detention or the consumption of </a:t>
            </a:r>
            <a:r>
              <a:rPr lang="fr-FR" sz="200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drug</a:t>
            </a:r>
            <a:r>
              <a:rPr lang="fr-FR" sz="2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with imprisonnment from 2 months to 2 </a:t>
            </a:r>
            <a:r>
              <a:rPr lang="fr-FR" sz="200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years</a:t>
            </a:r>
            <a:r>
              <a:rPr lang="fr-FR" sz="2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, in addition to a fine</a:t>
            </a:r>
          </a:p>
          <a:p>
            <a:pPr marL="628650" indent="-547688">
              <a:buNone/>
            </a:pPr>
            <a:r>
              <a:rPr lang="fr-FR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fr-FR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fr-FR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Islam prohibits the consumption of alcohol and all other drugs</a:t>
            </a:r>
          </a:p>
          <a:p>
            <a:pPr marL="628650" indent="-547688">
              <a:buNone/>
            </a:pPr>
            <a:endParaRPr lang="fr-FR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547688">
              <a:buNone/>
            </a:pPr>
            <a:endParaRPr lang="fr-FR" sz="2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547688">
              <a:buNone/>
            </a:pPr>
            <a:endParaRPr lang="fr-FR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547688">
              <a:buNone/>
            </a:pPr>
            <a:endParaRPr lang="fr-FR" sz="2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8650" indent="-547688">
              <a:buNone/>
            </a:pPr>
            <a:endParaRPr lang="fr-FR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11113">
              <a:buNone/>
            </a:pPr>
            <a:endParaRPr lang="fr-FR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11113">
              <a:buNone/>
            </a:pPr>
            <a:r>
              <a:rPr lang="fr-FR" sz="2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At least 57,9 % of substances users (cannabis, medication without MP and alcohol) declared that they were aware that the law porohibits the use of these products.</a:t>
            </a:r>
          </a:p>
          <a:p>
            <a:pPr marL="92075" indent="-11113">
              <a:buNone/>
            </a:pPr>
            <a:endParaRPr lang="fr-FR" sz="20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679476"/>
              </p:ext>
            </p:extLst>
          </p:nvPr>
        </p:nvGraphicFramePr>
        <p:xfrm>
          <a:off x="1475656" y="2852936"/>
          <a:ext cx="684075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20280"/>
                <a:gridCol w="1800199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Respondents %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Consumers %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cannabis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70,5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76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Times New Roman"/>
                          <a:cs typeface="+mn-cs"/>
                        </a:rPr>
                        <a:t>medication without MP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66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60,2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alcohol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57,9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42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5616" y="188640"/>
            <a:ext cx="7818072" cy="6480720"/>
          </a:xfrm>
        </p:spPr>
        <p:txBody>
          <a:bodyPr/>
          <a:lstStyle/>
          <a:p>
            <a:pPr marL="82296" lvl="0" indent="0">
              <a:buClr>
                <a:srgbClr val="3891A7"/>
              </a:buClr>
              <a:buNone/>
            </a:pPr>
            <a:r>
              <a:rPr lang="fr-FR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Social </a:t>
            </a:r>
            <a:r>
              <a:rPr lang="fr-FR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aspects that impact on </a:t>
            </a:r>
            <a:r>
              <a:rPr lang="fr-FR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prevalence.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fr-FR" sz="20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To determine the influence of different factors on drug use, we used logistic regression.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fr-FR" sz="20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20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The possibility of using drugs last 12 months is higher </a:t>
            </a:r>
            <a:r>
              <a:rPr lang="fr-FR" sz="1600" b="1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when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: </a:t>
            </a:r>
          </a:p>
          <a:p>
            <a:pPr marL="720725" lvl="0" indent="0">
              <a:buClr>
                <a:srgbClr val="3891A7"/>
              </a:buClr>
              <a:buFont typeface="Wingdings" pitchFamily="2" charset="2"/>
              <a:buChar char="Ø"/>
            </a:pP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friends consume</a:t>
            </a:r>
          </a:p>
          <a:p>
            <a:pPr marL="720725" lvl="0" indent="0">
              <a:buClr>
                <a:srgbClr val="3891A7"/>
              </a:buClr>
              <a:buFont typeface="Wingdings" pitchFamily="2" charset="2"/>
              <a:buChar char="Ø"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the pupil’s average is low ( &lt; 5/20 )  </a:t>
            </a:r>
          </a:p>
          <a:p>
            <a:pPr marL="720725" lvl="0" indent="0">
              <a:buClr>
                <a:srgbClr val="3891A7"/>
              </a:buClr>
              <a:buFont typeface="Wingdings" pitchFamily="2" charset="2"/>
              <a:buChar char="Ø"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members of the family consume</a:t>
            </a:r>
          </a:p>
          <a:p>
            <a:pPr marL="720725" lvl="0" indent="0">
              <a:buClr>
                <a:srgbClr val="3891A7"/>
              </a:buClr>
              <a:buFont typeface="Wingdings" pitchFamily="2" charset="2"/>
              <a:buChar char="Ø"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the consumption </a:t>
            </a: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by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boys is higher than by girls (gender)   </a:t>
            </a:r>
          </a:p>
          <a:p>
            <a:pPr marL="720725" lvl="0" indent="0">
              <a:buClr>
                <a:srgbClr val="3891A7"/>
              </a:buClr>
              <a:buFont typeface="Wingdings" pitchFamily="2" charset="2"/>
              <a:buChar char="Ø"/>
            </a:pPr>
            <a:endParaRPr lang="fr-FR" sz="1600" dirty="0">
              <a:solidFill>
                <a:prstClr val="black"/>
              </a:solidFill>
              <a:latin typeface="Segoe UI Symbol" pitchFamily="34" charset="0"/>
              <a:ea typeface="Segoe UI Symbol" pitchFamily="34" charset="0"/>
              <a:cs typeface="Times New Roman" pitchFamily="18" charset="0"/>
            </a:endParaRP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1600" b="1" i="1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for example :  the alcohol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b="1" i="1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1600" b="1" i="1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   . 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Boys use alcohol 34 times more than girls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    . 37,5 times more if their friends use it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    </a:t>
            </a: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. </a:t>
            </a: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34,5 times more if their average is low (</a:t>
            </a:r>
            <a:r>
              <a:rPr lang="fr-FR" sz="20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&lt; </a:t>
            </a:r>
            <a:r>
              <a:rPr lang="fr-FR" sz="1600" dirty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5/20 ) </a:t>
            </a:r>
            <a:endParaRPr lang="fr-FR" sz="1600" dirty="0" smtClean="0">
              <a:solidFill>
                <a:prstClr val="black"/>
              </a:solidFill>
              <a:latin typeface="Segoe UI Symbol" pitchFamily="34" charset="0"/>
              <a:ea typeface="Segoe UI Symbol" pitchFamily="34" charset="0"/>
              <a:cs typeface="Times New Roman" pitchFamily="18" charset="0"/>
            </a:endParaRP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b="1" i="1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Influence of family structure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The possibility of using drugs is the highest when pupils live with other family members but without the father and the mother. 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Prevalence use during the last year in this case is:</a:t>
            </a:r>
          </a:p>
          <a:p>
            <a:pPr marL="0" lvl="0" indent="0">
              <a:buClr>
                <a:srgbClr val="3891A7"/>
              </a:buClr>
              <a:buNone/>
            </a:pPr>
            <a:r>
              <a:rPr lang="fr-FR" sz="1600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   </a:t>
            </a:r>
            <a:r>
              <a:rPr lang="fr-FR" sz="1600" i="1" dirty="0" smtClean="0">
                <a:solidFill>
                  <a:prstClr val="black"/>
                </a:solidFill>
                <a:latin typeface="Segoe UI Symbol" pitchFamily="34" charset="0"/>
                <a:ea typeface="Segoe UI Symbol" pitchFamily="34" charset="0"/>
                <a:cs typeface="Times New Roman" pitchFamily="18" charset="0"/>
              </a:rPr>
              <a:t>5,5 %  cannabis,    3,4 % medication without MP         and 4,4 % alcohol.</a:t>
            </a:r>
            <a:endParaRPr lang="fr-FR" sz="1600" i="1" dirty="0">
              <a:solidFill>
                <a:prstClr val="black"/>
              </a:solidFill>
              <a:latin typeface="Segoe UI Symbol" pitchFamily="34" charset="0"/>
              <a:ea typeface="Segoe UI Symbol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4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3608" y="194310"/>
            <a:ext cx="7890080" cy="659511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fr-FR" sz="2000" b="1" dirty="0" smtClean="0"/>
              <a:t>Social background (residence)</a:t>
            </a:r>
          </a:p>
          <a:p>
            <a:pPr marL="82296" indent="0">
              <a:buNone/>
            </a:pPr>
            <a:endParaRPr lang="fr-FR" sz="2000" b="1" dirty="0" smtClean="0"/>
          </a:p>
          <a:p>
            <a:pPr marL="365125" indent="-11113">
              <a:buFont typeface="Arial" pitchFamily="34" charset="0"/>
              <a:buChar char="•"/>
            </a:pPr>
            <a:r>
              <a:rPr lang="fr-FR" sz="1600" b="1" i="1" dirty="0" smtClean="0"/>
              <a:t>  </a:t>
            </a:r>
            <a:r>
              <a:rPr lang="fr-FR" sz="2000" b="1" i="1" dirty="0" smtClean="0"/>
              <a:t>Cannabis:</a:t>
            </a:r>
            <a:r>
              <a:rPr lang="fr-FR" sz="1600" b="1" i="1" dirty="0" smtClean="0"/>
              <a:t> </a:t>
            </a:r>
            <a:r>
              <a:rPr lang="fr-FR" sz="1600" dirty="0" smtClean="0"/>
              <a:t> </a:t>
            </a:r>
            <a:r>
              <a:rPr lang="fr-FR" sz="1800" dirty="0" smtClean="0"/>
              <a:t>Prevalence use is double in urban than in rural areas.</a:t>
            </a:r>
          </a:p>
          <a:p>
            <a:pPr marL="354012" indent="0">
              <a:buNone/>
            </a:pPr>
            <a:endParaRPr lang="fr-FR" sz="1800" dirty="0" smtClean="0"/>
          </a:p>
          <a:p>
            <a:pPr marL="536575" indent="-182563">
              <a:buFont typeface="Arial" pitchFamily="34" charset="0"/>
              <a:buChar char="•"/>
              <a:tabLst>
                <a:tab pos="536575" algn="l"/>
              </a:tabLst>
            </a:pPr>
            <a:r>
              <a:rPr lang="fr-FR" sz="1600" b="1" i="1" dirty="0"/>
              <a:t> </a:t>
            </a:r>
            <a:r>
              <a:rPr lang="fr-FR" sz="2000" b="1" i="1" dirty="0" smtClean="0"/>
              <a:t>Medication without MP: </a:t>
            </a:r>
            <a:r>
              <a:rPr lang="fr-FR" sz="2000" dirty="0"/>
              <a:t> </a:t>
            </a:r>
            <a:r>
              <a:rPr lang="fr-FR" sz="1600" dirty="0" smtClean="0"/>
              <a:t>The urban population consume </a:t>
            </a:r>
            <a:r>
              <a:rPr lang="fr-FR" sz="1600" dirty="0" err="1" smtClean="0"/>
              <a:t>three</a:t>
            </a:r>
            <a:r>
              <a:rPr lang="fr-FR" sz="1600" dirty="0" smtClean="0"/>
              <a:t> times more   than the rural ones (2,2 % vs 0,7 %)</a:t>
            </a:r>
          </a:p>
          <a:p>
            <a:pPr marL="0" indent="0">
              <a:buNone/>
            </a:pPr>
            <a:r>
              <a:rPr lang="fr-FR" sz="1600" b="1" i="1" dirty="0" smtClean="0"/>
              <a:t> </a:t>
            </a:r>
            <a:r>
              <a:rPr lang="fr-FR" sz="2000" b="1" dirty="0" smtClean="0"/>
              <a:t>Gender: </a:t>
            </a:r>
            <a:r>
              <a:rPr lang="fr-FR" sz="1600" b="1" dirty="0" smtClean="0"/>
              <a:t>  </a:t>
            </a:r>
            <a:r>
              <a:rPr lang="fr-FR" sz="1800" dirty="0" smtClean="0"/>
              <a:t>a determining factor</a:t>
            </a:r>
          </a:p>
          <a:p>
            <a:pPr marL="0" indent="0">
              <a:buNone/>
            </a:pPr>
            <a:r>
              <a:rPr lang="fr-FR" sz="1800" b="1" dirty="0" smtClean="0"/>
              <a:t>         Cannabis:</a:t>
            </a:r>
            <a:r>
              <a:rPr lang="fr-FR" sz="1600" b="1" dirty="0" smtClean="0"/>
              <a:t>  </a:t>
            </a:r>
            <a:r>
              <a:rPr lang="fr-FR" sz="1800" dirty="0" smtClean="0"/>
              <a:t>boys use cannabis 27 times more than girls (5,5 % and 0,2 %)</a:t>
            </a:r>
          </a:p>
          <a:p>
            <a:pPr marL="0" indent="0">
              <a:buNone/>
            </a:pPr>
            <a:endParaRPr lang="fr-FR" sz="1800" dirty="0" smtClean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 smtClean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 smtClean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r>
              <a:rPr lang="fr-FR" sz="1800" b="1" dirty="0" smtClean="0"/>
              <a:t>         Alcohol:</a:t>
            </a:r>
            <a:r>
              <a:rPr lang="fr-FR" sz="2000" b="1" dirty="0" smtClean="0"/>
              <a:t>  </a:t>
            </a:r>
            <a:r>
              <a:rPr lang="fr-FR" sz="2000" dirty="0" smtClean="0"/>
              <a:t>boys consume alcohol 13 times more than girls</a:t>
            </a:r>
          </a:p>
          <a:p>
            <a:pPr marL="0" indent="0">
              <a:buNone/>
            </a:pPr>
            <a:r>
              <a:rPr lang="fr-FR" sz="2000" b="1" dirty="0" smtClean="0"/>
              <a:t>        </a:t>
            </a:r>
            <a:r>
              <a:rPr lang="fr-FR" sz="1800" b="1" dirty="0" smtClean="0"/>
              <a:t>Medication without MP: </a:t>
            </a:r>
            <a:r>
              <a:rPr lang="fr-FR" sz="1800" dirty="0"/>
              <a:t>boys consume </a:t>
            </a:r>
            <a:r>
              <a:rPr lang="fr-FR" sz="1800" dirty="0" smtClean="0"/>
              <a:t>6 times more than girls</a:t>
            </a:r>
            <a:endParaRPr lang="fr-FR" sz="1800" b="1" dirty="0"/>
          </a:p>
          <a:p>
            <a:pPr marL="0" indent="0">
              <a:buNone/>
            </a:pPr>
            <a:r>
              <a:rPr lang="fr-FR" sz="2000" b="1" dirty="0" smtClean="0"/>
              <a:t> </a:t>
            </a:r>
            <a:endParaRPr lang="fr-FR" sz="1800" dirty="0"/>
          </a:p>
          <a:p>
            <a:pPr marL="0" indent="0">
              <a:buNone/>
            </a:pPr>
            <a:endParaRPr lang="en-GB" sz="1800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7789053"/>
              </p:ext>
            </p:extLst>
          </p:nvPr>
        </p:nvGraphicFramePr>
        <p:xfrm>
          <a:off x="2915816" y="3140968"/>
          <a:ext cx="3648075" cy="1809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034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5616" y="116632"/>
            <a:ext cx="7818072" cy="6624736"/>
          </a:xfrm>
          <a:ln>
            <a:solidFill>
              <a:srgbClr val="C00000"/>
            </a:solidFill>
          </a:ln>
        </p:spPr>
        <p:txBody>
          <a:bodyPr/>
          <a:lstStyle/>
          <a:p>
            <a:pPr marL="82296" indent="0">
              <a:buNone/>
            </a:pPr>
            <a:r>
              <a:rPr lang="fr-FR" sz="1800" dirty="0" smtClean="0"/>
              <a:t>Prevalence use based on the existance or absence of friends or family members who consume substances</a:t>
            </a:r>
          </a:p>
          <a:p>
            <a:pPr marL="82296" indent="0">
              <a:buNone/>
            </a:pPr>
            <a:r>
              <a:rPr lang="fr-FR" sz="1800" dirty="0"/>
              <a:t> </a:t>
            </a:r>
            <a:r>
              <a:rPr lang="fr-FR" sz="1800" dirty="0" smtClean="0"/>
              <a:t>                        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pPr marL="82296" indent="0">
              <a:buNone/>
            </a:pPr>
            <a:endParaRPr lang="fr-FR" dirty="0" smtClean="0"/>
          </a:p>
          <a:p>
            <a:endParaRPr lang="fr-FR" i="1" dirty="0" smtClean="0"/>
          </a:p>
          <a:p>
            <a:endParaRPr lang="fr-FR" i="1" dirty="0"/>
          </a:p>
          <a:p>
            <a:endParaRPr lang="fr-FR" i="1" dirty="0" smtClean="0"/>
          </a:p>
          <a:p>
            <a:endParaRPr lang="fr-FR" i="1" dirty="0"/>
          </a:p>
          <a:p>
            <a:pPr marL="82296" indent="0">
              <a:buNone/>
            </a:pPr>
            <a:endParaRPr lang="fr-FR" sz="1400" i="1" dirty="0" smtClean="0"/>
          </a:p>
          <a:p>
            <a:pPr marL="82296" indent="0">
              <a:buNone/>
            </a:pPr>
            <a:r>
              <a:rPr lang="fr-FR" sz="1800" i="1" dirty="0" smtClean="0"/>
              <a:t>As </a:t>
            </a:r>
            <a:r>
              <a:rPr lang="fr-FR" sz="1800" i="1" dirty="0" err="1" smtClean="0"/>
              <a:t>showed</a:t>
            </a:r>
            <a:r>
              <a:rPr lang="fr-FR" sz="1800" i="1" dirty="0" smtClean="0"/>
              <a:t>, the prevalence use is significantly higher when you have friends or family members who consume substances</a:t>
            </a:r>
            <a:endParaRPr lang="fr-FR" sz="1800" i="1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en-GB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1274063"/>
              </p:ext>
            </p:extLst>
          </p:nvPr>
        </p:nvGraphicFramePr>
        <p:xfrm>
          <a:off x="3851920" y="620688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2876052"/>
              </p:ext>
            </p:extLst>
          </p:nvPr>
        </p:nvGraphicFramePr>
        <p:xfrm>
          <a:off x="3851920" y="3212976"/>
          <a:ext cx="4464496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010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43608" y="116632"/>
            <a:ext cx="7890080" cy="6624736"/>
          </a:xfrm>
        </p:spPr>
        <p:txBody>
          <a:bodyPr/>
          <a:lstStyle/>
          <a:p>
            <a:pPr marL="82296" indent="0">
              <a:buNone/>
            </a:pPr>
            <a:r>
              <a:rPr lang="fr-FR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Economic </a:t>
            </a:r>
            <a:r>
              <a:rPr lang="fr-FR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aspects that impact on prevalence</a:t>
            </a:r>
            <a:endParaRPr lang="fr-FR" sz="2400" dirty="0" smtClean="0"/>
          </a:p>
          <a:p>
            <a:pPr marL="82296" indent="0">
              <a:buNone/>
            </a:pPr>
            <a:r>
              <a:rPr lang="fr-FR" sz="1800" dirty="0" smtClean="0">
                <a:latin typeface="Times New Roman" pitchFamily="18" charset="0"/>
                <a:cs typeface="Times New Roman" pitchFamily="18" charset="0"/>
              </a:rPr>
              <a:t>Prévalence use according to the declared standard of living of the family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pPr marL="82296" indent="0">
              <a:buNone/>
            </a:pPr>
            <a:endParaRPr lang="fr-FR" dirty="0"/>
          </a:p>
          <a:p>
            <a:pPr marL="82296" indent="0">
              <a:buNone/>
            </a:pPr>
            <a:r>
              <a:rPr lang="fr-FR" sz="2000" dirty="0" smtClean="0"/>
              <a:t>As it is showed in the graph, the prevalence use is </a:t>
            </a:r>
            <a:r>
              <a:rPr lang="fr-FR" sz="2000" dirty="0" err="1" smtClean="0"/>
              <a:t>higher</a:t>
            </a:r>
            <a:r>
              <a:rPr lang="fr-FR" sz="2000" dirty="0" smtClean="0"/>
              <a:t> when the economic level of the family is low</a:t>
            </a:r>
            <a:r>
              <a:rPr lang="fr-FR" sz="2000" dirty="0"/>
              <a:t>.</a:t>
            </a:r>
            <a:endParaRPr lang="fr-FR" sz="2000" dirty="0" smtClean="0"/>
          </a:p>
          <a:p>
            <a:endParaRPr lang="fr-FR" dirty="0"/>
          </a:p>
          <a:p>
            <a:pPr marL="82296" indent="0" algn="ctr">
              <a:buNone/>
            </a:pPr>
            <a:r>
              <a:rPr lang="fr-FR" sz="2800" b="1" dirty="0" smtClean="0"/>
              <a:t>Thanks</a:t>
            </a:r>
            <a:endParaRPr lang="en-GB" sz="2800" b="1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6479322"/>
              </p:ext>
            </p:extLst>
          </p:nvPr>
        </p:nvGraphicFramePr>
        <p:xfrm>
          <a:off x="2051720" y="1412776"/>
          <a:ext cx="655272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936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2456</TotalTime>
  <Words>605</Words>
  <Application>Microsoft Office PowerPoint</Application>
  <PresentationFormat>Affichage à l'écran (4:3)</PresentationFormat>
  <Paragraphs>151</Paragraphs>
  <Slides>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Solstice</vt:lpstr>
      <vt:lpstr>                     Lisbon Addictions 2017 structured session 14                                         Lisbon, 24 – 26 october 2017                        </vt:lpstr>
      <vt:lpstr>                Drug prevalence use  Data source:  MedSPAD Algeria, 2016.  Total population in 2017:  41 millions Students enrolled: 8,5 millions Sampling frame: 2.111.759 Sample size:  12.103 age group: 16 years old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Lisbon Addictions 2017</dc:title>
  <dc:creator>wh</dc:creator>
  <cp:lastModifiedBy>z</cp:lastModifiedBy>
  <cp:revision>122</cp:revision>
  <dcterms:created xsi:type="dcterms:W3CDTF">2017-09-21T09:21:46Z</dcterms:created>
  <dcterms:modified xsi:type="dcterms:W3CDTF">2017-10-22T20:45:50Z</dcterms:modified>
</cp:coreProperties>
</file>