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2" r:id="rId1"/>
  </p:sldMasterIdLst>
  <p:notesMasterIdLst>
    <p:notesMasterId r:id="rId27"/>
  </p:notesMasterIdLst>
  <p:handoutMasterIdLst>
    <p:handoutMasterId r:id="rId28"/>
  </p:handoutMasterIdLst>
  <p:sldIdLst>
    <p:sldId id="256" r:id="rId2"/>
    <p:sldId id="257" r:id="rId3"/>
    <p:sldId id="274" r:id="rId4"/>
    <p:sldId id="258" r:id="rId5"/>
    <p:sldId id="259" r:id="rId6"/>
    <p:sldId id="264" r:id="rId7"/>
    <p:sldId id="260" r:id="rId8"/>
    <p:sldId id="261" r:id="rId9"/>
    <p:sldId id="265" r:id="rId10"/>
    <p:sldId id="268" r:id="rId11"/>
    <p:sldId id="275" r:id="rId12"/>
    <p:sldId id="287" r:id="rId13"/>
    <p:sldId id="270" r:id="rId14"/>
    <p:sldId id="271" r:id="rId15"/>
    <p:sldId id="269" r:id="rId16"/>
    <p:sldId id="272" r:id="rId17"/>
    <p:sldId id="273" r:id="rId18"/>
    <p:sldId id="277" r:id="rId19"/>
    <p:sldId id="278" r:id="rId20"/>
    <p:sldId id="279" r:id="rId21"/>
    <p:sldId id="280" r:id="rId22"/>
    <p:sldId id="282" r:id="rId23"/>
    <p:sldId id="284" r:id="rId24"/>
    <p:sldId id="285" r:id="rId25"/>
    <p:sldId id="286" r:id="rId26"/>
  </p:sldIdLst>
  <p:sldSz cx="7620000" cy="5715000"/>
  <p:notesSz cx="6858000" cy="9144000"/>
  <p:defaultTextStyle>
    <a:defPPr>
      <a:defRPr lang="en-A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400" userDrawn="1">
          <p15:clr>
            <a:srgbClr val="A4A3A4"/>
          </p15:clr>
        </p15:guide>
        <p15:guide id="3" orient="horz" pos="180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3C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7" autoAdjust="0"/>
    <p:restoredTop sz="79778" autoAdjust="0"/>
  </p:normalViewPr>
  <p:slideViewPr>
    <p:cSldViewPr>
      <p:cViewPr varScale="1">
        <p:scale>
          <a:sx n="59" d="100"/>
          <a:sy n="59" d="100"/>
        </p:scale>
        <p:origin x="1174" y="36"/>
      </p:cViewPr>
      <p:guideLst>
        <p:guide orient="horz" pos="2160"/>
        <p:guide pos="2400"/>
        <p:guide orient="horz" pos="180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EBDA0E8-BF09-C544-9604-B4AA7E74A9A8}" type="datetimeFigureOut">
              <a:rPr lang="en-AU"/>
              <a:pPr>
                <a:defRPr/>
              </a:pPr>
              <a:t>24/10/2017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fld id="{3782E2D7-C53F-8841-ACC2-B76AE6C98AE6}" type="slidenum">
              <a:rPr lang="en-AU" altLang="en-US"/>
              <a:pPr/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41011488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D15EDFF-A851-7646-8D05-21AD6B2BAF87}" type="datetimeFigureOut">
              <a:rPr lang="en-AU"/>
              <a:pPr>
                <a:defRPr/>
              </a:pPr>
              <a:t>24/10/2017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A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US" noProof="0"/>
              <a:t>Click to edit Master text styles</a:t>
            </a:r>
          </a:p>
          <a:p>
            <a:pPr lvl="1"/>
            <a:r>
              <a:rPr lang="en-AU" altLang="en-US" noProof="0"/>
              <a:t>Second level</a:t>
            </a:r>
          </a:p>
          <a:p>
            <a:pPr lvl="2"/>
            <a:r>
              <a:rPr lang="en-AU" altLang="en-US" noProof="0"/>
              <a:t>Third level</a:t>
            </a:r>
          </a:p>
          <a:p>
            <a:pPr lvl="3"/>
            <a:r>
              <a:rPr lang="en-AU" altLang="en-US" noProof="0"/>
              <a:t>Fourth level</a:t>
            </a:r>
          </a:p>
          <a:p>
            <a:pPr lvl="4"/>
            <a:r>
              <a:rPr lang="en-AU" alt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fld id="{3DF971F4-9701-1847-A1F2-41B7E1613A6C}" type="slidenum">
              <a:rPr lang="en-AU" altLang="en-US"/>
              <a:pPr/>
              <a:t>‹#›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3291016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Communities</a:t>
            </a:r>
            <a:r>
              <a:rPr lang="en-AU" baseline="0" dirty="0"/>
              <a:t> Trial Project – very large project run by Harold Holder in the 1990s at Berkley, Project Northland has been run in multiple </a:t>
            </a:r>
            <a:r>
              <a:rPr lang="en-AU" baseline="0" dirty="0" err="1"/>
              <a:t>citites</a:t>
            </a:r>
            <a:r>
              <a:rPr lang="en-AU" baseline="0" dirty="0"/>
              <a:t> in the US, developed by Cheryl Perry at the university of Texas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F971F4-9701-1847-A1F2-41B7E1613A6C}" type="slidenum">
              <a:rPr lang="en-AU" altLang="en-US" smtClean="0"/>
              <a:pPr/>
              <a:t>11</a:t>
            </a:fld>
            <a:endParaRPr lang="en-AU" altLang="en-US"/>
          </a:p>
        </p:txBody>
      </p:sp>
    </p:spTree>
    <p:extLst>
      <p:ext uri="{BB962C8B-B14F-4D97-AF65-F5344CB8AC3E}">
        <p14:creationId xmlns:p14="http://schemas.microsoft.com/office/powerpoint/2010/main" val="801497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DARC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25" y="517261"/>
            <a:ext cx="1768740" cy="600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61"/>
          <a:stretch>
            <a:fillRect/>
          </a:stretch>
        </p:blipFill>
        <p:spPr bwMode="auto">
          <a:xfrm>
            <a:off x="1" y="1596761"/>
            <a:ext cx="2309813" cy="185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12" y="3601770"/>
            <a:ext cx="1529748" cy="1005649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769773" y="3789130"/>
            <a:ext cx="5580620" cy="674413"/>
          </a:xfrm>
        </p:spPr>
        <p:txBody>
          <a:bodyPr anchor="b"/>
          <a:lstStyle>
            <a:lvl1pPr marL="0" indent="0">
              <a:spcBef>
                <a:spcPct val="0"/>
              </a:spcBef>
              <a:spcAft>
                <a:spcPts val="333"/>
              </a:spcAft>
              <a:defRPr b="1" i="0" baseline="0"/>
            </a:lvl1pPr>
          </a:lstStyle>
          <a:p>
            <a:pPr marL="0" indent="0">
              <a:spcBef>
                <a:spcPct val="0"/>
              </a:spcBef>
              <a:spcAft>
                <a:spcPts val="400"/>
              </a:spcAft>
            </a:pPr>
            <a:r>
              <a:rPr lang="en-AU" altLang="en-US" sz="1000" dirty="0">
                <a:latin typeface="Arial" charset="0"/>
                <a:ea typeface="Microsoft Sans Serif" charset="0"/>
                <a:cs typeface="Arial" charset="0"/>
              </a:rPr>
              <a:t>Optimal position for Faculty\School\Unit name – Arial Font</a:t>
            </a:r>
          </a:p>
          <a:p>
            <a:pPr marL="0" indent="0">
              <a:spcBef>
                <a:spcPct val="0"/>
              </a:spcBef>
              <a:spcAft>
                <a:spcPts val="400"/>
              </a:spcAft>
            </a:pPr>
            <a:r>
              <a:rPr lang="en-AU" altLang="en-US" dirty="0">
                <a:latin typeface="Arial" charset="0"/>
                <a:ea typeface="Microsoft Sans Serif" charset="0"/>
                <a:cs typeface="Arial" charset="0"/>
              </a:rPr>
              <a:t>Main heading -  Arial Font</a:t>
            </a:r>
          </a:p>
        </p:txBody>
      </p:sp>
    </p:spTree>
    <p:extLst>
      <p:ext uri="{BB962C8B-B14F-4D97-AF65-F5344CB8AC3E}">
        <p14:creationId xmlns:p14="http://schemas.microsoft.com/office/powerpoint/2010/main" val="759475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8"/>
          <p:cNvCxnSpPr>
            <a:cxnSpLocks noChangeShapeType="1"/>
          </p:cNvCxnSpPr>
          <p:nvPr/>
        </p:nvCxnSpPr>
        <p:spPr bwMode="auto">
          <a:xfrm>
            <a:off x="209021" y="756708"/>
            <a:ext cx="7201958" cy="0"/>
          </a:xfrm>
          <a:prstGeom prst="line">
            <a:avLst/>
          </a:prstGeom>
          <a:noFill/>
          <a:ln w="9525">
            <a:solidFill>
              <a:srgbClr val="D6381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" name="Slide Number Placeholder 1"/>
          <p:cNvSpPr txBox="1">
            <a:spLocks/>
          </p:cNvSpPr>
          <p:nvPr/>
        </p:nvSpPr>
        <p:spPr>
          <a:xfrm>
            <a:off x="6090710" y="5318125"/>
            <a:ext cx="1199886" cy="239448"/>
          </a:xfrm>
          <a:prstGeom prst="rect">
            <a:avLst/>
          </a:prstGeom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hangingPunct="1"/>
            <a:fld id="{426E60AD-B6A5-6C4E-8F66-70C825046A6A}" type="slidenum">
              <a:rPr lang="en-AU" altLang="en-US" sz="750">
                <a:solidFill>
                  <a:srgbClr val="575756"/>
                </a:solidFill>
              </a:rPr>
              <a:pPr algn="r" eaLnBrk="1" hangingPunct="1"/>
              <a:t>‹#›</a:t>
            </a:fld>
            <a:endParaRPr lang="en-AU" altLang="en-US" sz="750">
              <a:solidFill>
                <a:srgbClr val="575756"/>
              </a:solidFill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04" y="5091908"/>
            <a:ext cx="1197240" cy="406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99"/>
          <a:stretch>
            <a:fillRect/>
          </a:stretch>
        </p:blipFill>
        <p:spPr bwMode="auto">
          <a:xfrm>
            <a:off x="6013980" y="5091907"/>
            <a:ext cx="1606021" cy="17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Placeholder 12"/>
          <p:cNvSpPr>
            <a:spLocks noGrp="1"/>
          </p:cNvSpPr>
          <p:nvPr>
            <p:ph type="body" sz="quarter" idx="14"/>
          </p:nvPr>
        </p:nvSpPr>
        <p:spPr>
          <a:xfrm>
            <a:off x="1019400" y="1427785"/>
            <a:ext cx="5610913" cy="220994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333" i="1">
                <a:solidFill>
                  <a:schemeClr val="accent4"/>
                </a:solidFill>
                <a:latin typeface="+mj-lt"/>
              </a:defRPr>
            </a:lvl1pPr>
            <a:lvl2pPr marL="619100" indent="-238115"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2000" baseline="0">
                <a:solidFill>
                  <a:schemeClr val="accent4"/>
                </a:solidFill>
              </a:defRPr>
            </a:lvl2pPr>
            <a:lvl3pPr marL="952462" indent="-190492">
              <a:buClr>
                <a:schemeClr val="accent1"/>
              </a:buClr>
              <a:buFont typeface="Courier New" panose="02070309020205020404" pitchFamily="49" charset="0"/>
              <a:buChar char="o"/>
              <a:defRPr sz="1667">
                <a:solidFill>
                  <a:schemeClr val="accent4"/>
                </a:solidFill>
              </a:defRPr>
            </a:lvl3pPr>
            <a:lvl4pPr marL="1428693" indent="-285739">
              <a:buClr>
                <a:schemeClr val="accent1"/>
              </a:buClr>
              <a:buFont typeface="Wingdings" panose="05000000000000000000" pitchFamily="2" charset="2"/>
              <a:buChar char="§"/>
              <a:defRPr sz="1500">
                <a:solidFill>
                  <a:schemeClr val="accent4"/>
                </a:solidFill>
              </a:defRPr>
            </a:lvl4pPr>
            <a:lvl5pPr>
              <a:defRPr>
                <a:solidFill>
                  <a:schemeClr val="accent4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3930387" y="3758282"/>
            <a:ext cx="2699928" cy="4193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/>
            </a:lvl1pPr>
            <a:lvl2pPr marL="380985" indent="0" algn="r">
              <a:buNone/>
              <a:defRPr sz="1667">
                <a:solidFill>
                  <a:schemeClr val="accent4"/>
                </a:solidFill>
                <a:latin typeface="+mj-lt"/>
              </a:defRPr>
            </a:lvl2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08442" y="228866"/>
            <a:ext cx="7201958" cy="52784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43014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in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8"/>
          <p:cNvCxnSpPr>
            <a:cxnSpLocks noChangeShapeType="1"/>
          </p:cNvCxnSpPr>
          <p:nvPr/>
        </p:nvCxnSpPr>
        <p:spPr bwMode="auto">
          <a:xfrm>
            <a:off x="209021" y="2977886"/>
            <a:ext cx="7201958" cy="0"/>
          </a:xfrm>
          <a:prstGeom prst="line">
            <a:avLst/>
          </a:prstGeom>
          <a:noFill/>
          <a:ln w="9525">
            <a:solidFill>
              <a:srgbClr val="D6381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" name="Slide Number Placeholder 1"/>
          <p:cNvSpPr txBox="1">
            <a:spLocks/>
          </p:cNvSpPr>
          <p:nvPr/>
        </p:nvSpPr>
        <p:spPr>
          <a:xfrm>
            <a:off x="6090710" y="5318125"/>
            <a:ext cx="1199886" cy="239448"/>
          </a:xfrm>
          <a:prstGeom prst="rect">
            <a:avLst/>
          </a:prstGeom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hangingPunct="1"/>
            <a:fld id="{DF314FEC-6112-6947-B4F4-26D55DBE514F}" type="slidenum">
              <a:rPr lang="en-AU" altLang="en-US" sz="750">
                <a:solidFill>
                  <a:srgbClr val="575756"/>
                </a:solidFill>
              </a:rPr>
              <a:pPr algn="r" eaLnBrk="1" hangingPunct="1"/>
              <a:t>‹#›</a:t>
            </a:fld>
            <a:endParaRPr lang="en-AU" altLang="en-US" sz="750">
              <a:solidFill>
                <a:srgbClr val="575756"/>
              </a:solidFill>
            </a:endParaRPr>
          </a:p>
        </p:txBody>
      </p:sp>
      <p:pic>
        <p:nvPicPr>
          <p:cNvPr id="5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04" y="5091908"/>
            <a:ext cx="1197240" cy="406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99"/>
          <a:stretch>
            <a:fillRect/>
          </a:stretch>
        </p:blipFill>
        <p:spPr bwMode="auto">
          <a:xfrm>
            <a:off x="6013980" y="5091907"/>
            <a:ext cx="1606021" cy="17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14375" y="2085020"/>
            <a:ext cx="7200800" cy="9525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351571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8"/>
          <p:cNvCxnSpPr>
            <a:cxnSpLocks noChangeShapeType="1"/>
          </p:cNvCxnSpPr>
          <p:nvPr/>
        </p:nvCxnSpPr>
        <p:spPr bwMode="auto">
          <a:xfrm>
            <a:off x="209021" y="756708"/>
            <a:ext cx="7201958" cy="0"/>
          </a:xfrm>
          <a:prstGeom prst="line">
            <a:avLst/>
          </a:prstGeom>
          <a:noFill/>
          <a:ln w="9525">
            <a:solidFill>
              <a:srgbClr val="D6381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" name="Slide Number Placeholder 1"/>
          <p:cNvSpPr txBox="1">
            <a:spLocks/>
          </p:cNvSpPr>
          <p:nvPr/>
        </p:nvSpPr>
        <p:spPr>
          <a:xfrm>
            <a:off x="6090710" y="5318125"/>
            <a:ext cx="1199886" cy="239448"/>
          </a:xfrm>
          <a:prstGeom prst="rect">
            <a:avLst/>
          </a:prstGeom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hangingPunct="1"/>
            <a:fld id="{8AB0BBA9-8FA9-8944-9DF8-7CB64FF8EF67}" type="slidenum">
              <a:rPr lang="en-AU" altLang="en-US" sz="750">
                <a:solidFill>
                  <a:srgbClr val="575756"/>
                </a:solidFill>
              </a:rPr>
              <a:pPr algn="r" eaLnBrk="1" hangingPunct="1"/>
              <a:t>‹#›</a:t>
            </a:fld>
            <a:endParaRPr lang="en-AU" altLang="en-US" sz="750">
              <a:solidFill>
                <a:srgbClr val="575756"/>
              </a:solidFill>
            </a:endParaRPr>
          </a:p>
        </p:txBody>
      </p:sp>
      <p:pic>
        <p:nvPicPr>
          <p:cNvPr id="5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04" y="5091908"/>
            <a:ext cx="1197240" cy="406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99"/>
          <a:stretch>
            <a:fillRect/>
          </a:stretch>
        </p:blipFill>
        <p:spPr bwMode="auto">
          <a:xfrm>
            <a:off x="6013980" y="5091907"/>
            <a:ext cx="1606021" cy="17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325822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 txBox="1">
            <a:spLocks/>
          </p:cNvSpPr>
          <p:nvPr/>
        </p:nvSpPr>
        <p:spPr>
          <a:xfrm>
            <a:off x="6090710" y="5318125"/>
            <a:ext cx="1199886" cy="239448"/>
          </a:xfrm>
          <a:prstGeom prst="rect">
            <a:avLst/>
          </a:prstGeom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hangingPunct="1"/>
            <a:fld id="{008ECF70-7914-4F44-B509-CF8DB10890AC}" type="slidenum">
              <a:rPr lang="en-AU" altLang="en-US" sz="750">
                <a:solidFill>
                  <a:srgbClr val="575756"/>
                </a:solidFill>
              </a:rPr>
              <a:pPr algn="r" eaLnBrk="1" hangingPunct="1"/>
              <a:t>‹#›</a:t>
            </a:fld>
            <a:endParaRPr lang="en-AU" altLang="en-US" sz="750">
              <a:solidFill>
                <a:srgbClr val="575756"/>
              </a:solidFill>
            </a:endParaRPr>
          </a:p>
        </p:txBody>
      </p:sp>
      <p:pic>
        <p:nvPicPr>
          <p:cNvPr id="3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04" y="5091908"/>
            <a:ext cx="1197240" cy="406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99"/>
          <a:stretch>
            <a:fillRect/>
          </a:stretch>
        </p:blipFill>
        <p:spPr bwMode="auto">
          <a:xfrm>
            <a:off x="6013980" y="5091907"/>
            <a:ext cx="1606021" cy="17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78837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-out Quot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3329783" y="3697552"/>
            <a:ext cx="3780896" cy="300302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500" baseline="0">
                <a:solidFill>
                  <a:schemeClr val="bg2"/>
                </a:solidFill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29710" y="1657656"/>
            <a:ext cx="6480969" cy="2039938"/>
          </a:xfrm>
        </p:spPr>
        <p:txBody>
          <a:bodyPr/>
          <a:lstStyle>
            <a:lvl1pPr marL="0" indent="0">
              <a:buNone/>
              <a:defRPr>
                <a:solidFill>
                  <a:schemeClr val="bg2"/>
                </a:solidFill>
                <a:latin typeface="+mj-lt"/>
              </a:defRPr>
            </a:lvl1pPr>
            <a:lvl2pPr>
              <a:defRPr>
                <a:solidFill>
                  <a:schemeClr val="bg2"/>
                </a:solidFill>
                <a:latin typeface="+mj-lt"/>
              </a:defRPr>
            </a:lvl2pPr>
            <a:lvl3pPr>
              <a:defRPr>
                <a:solidFill>
                  <a:schemeClr val="bg2"/>
                </a:solidFill>
                <a:latin typeface="+mj-lt"/>
              </a:defRPr>
            </a:lvl3pPr>
            <a:lvl4pPr>
              <a:defRPr>
                <a:solidFill>
                  <a:schemeClr val="bg2"/>
                </a:solidFill>
                <a:latin typeface="+mj-lt"/>
              </a:defRPr>
            </a:lvl4pPr>
            <a:lvl5pPr>
              <a:defRPr>
                <a:solidFill>
                  <a:schemeClr val="bg2"/>
                </a:solidFill>
                <a:latin typeface="+mj-lt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162822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66238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DARC title slide rev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61"/>
          <a:stretch>
            <a:fillRect/>
          </a:stretch>
        </p:blipFill>
        <p:spPr bwMode="auto">
          <a:xfrm>
            <a:off x="1" y="1596761"/>
            <a:ext cx="2309813" cy="185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26" y="517261"/>
            <a:ext cx="1770063" cy="600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12" y="3472031"/>
            <a:ext cx="1529747" cy="1005649"/>
          </a:xfrm>
          <a:prstGeom prst="rect">
            <a:avLst/>
          </a:prstGeom>
        </p:spPr>
      </p:pic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769773" y="3659393"/>
            <a:ext cx="5580620" cy="674413"/>
          </a:xfrm>
        </p:spPr>
        <p:txBody>
          <a:bodyPr anchor="b"/>
          <a:lstStyle>
            <a:lvl1pPr marL="0" indent="0">
              <a:spcBef>
                <a:spcPct val="0"/>
              </a:spcBef>
              <a:spcAft>
                <a:spcPts val="333"/>
              </a:spcAft>
              <a:defRPr b="1" i="0" baseline="0"/>
            </a:lvl1pPr>
          </a:lstStyle>
          <a:p>
            <a:pPr marL="0" indent="0">
              <a:spcBef>
                <a:spcPct val="0"/>
              </a:spcBef>
              <a:spcAft>
                <a:spcPts val="400"/>
              </a:spcAft>
            </a:pPr>
            <a:r>
              <a:rPr lang="en-AU" altLang="en-US" sz="1000" dirty="0">
                <a:latin typeface="Arial" charset="0"/>
                <a:ea typeface="Microsoft Sans Serif" charset="0"/>
                <a:cs typeface="Arial" charset="0"/>
              </a:rPr>
              <a:t>Optimal position for Faculty\School\Unit name – Arial Font</a:t>
            </a:r>
          </a:p>
          <a:p>
            <a:pPr marL="0" indent="0">
              <a:spcBef>
                <a:spcPct val="0"/>
              </a:spcBef>
              <a:spcAft>
                <a:spcPts val="400"/>
              </a:spcAft>
            </a:pPr>
            <a:r>
              <a:rPr lang="en-AU" altLang="en-US" dirty="0">
                <a:latin typeface="Arial" charset="0"/>
                <a:ea typeface="Microsoft Sans Serif" charset="0"/>
                <a:cs typeface="Arial" charset="0"/>
              </a:rPr>
              <a:t>Main heading -  Arial Font</a:t>
            </a:r>
          </a:p>
        </p:txBody>
      </p:sp>
    </p:spTree>
    <p:extLst>
      <p:ext uri="{BB962C8B-B14F-4D97-AF65-F5344CB8AC3E}">
        <p14:creationId xmlns:p14="http://schemas.microsoft.com/office/powerpoint/2010/main" val="20122715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8"/>
          <p:cNvCxnSpPr>
            <a:cxnSpLocks noChangeShapeType="1"/>
          </p:cNvCxnSpPr>
          <p:nvPr/>
        </p:nvCxnSpPr>
        <p:spPr bwMode="auto">
          <a:xfrm>
            <a:off x="209021" y="756708"/>
            <a:ext cx="7201958" cy="0"/>
          </a:xfrm>
          <a:prstGeom prst="line">
            <a:avLst/>
          </a:prstGeom>
          <a:noFill/>
          <a:ln w="9525">
            <a:solidFill>
              <a:srgbClr val="D6381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" name="Slide Number Placeholder 1"/>
          <p:cNvSpPr txBox="1">
            <a:spLocks/>
          </p:cNvSpPr>
          <p:nvPr/>
        </p:nvSpPr>
        <p:spPr>
          <a:xfrm>
            <a:off x="6090710" y="5318125"/>
            <a:ext cx="1199886" cy="239448"/>
          </a:xfrm>
          <a:prstGeom prst="rect">
            <a:avLst/>
          </a:prstGeom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hangingPunct="1"/>
            <a:fld id="{9033AD0F-A0A8-C243-9669-B66BEDC6317E}" type="slidenum">
              <a:rPr lang="en-AU" altLang="en-US" sz="750">
                <a:solidFill>
                  <a:srgbClr val="575756"/>
                </a:solidFill>
              </a:rPr>
              <a:pPr algn="r" eaLnBrk="1" hangingPunct="1"/>
              <a:t>‹#›</a:t>
            </a:fld>
            <a:endParaRPr lang="en-AU" altLang="en-US" sz="750">
              <a:solidFill>
                <a:srgbClr val="575756"/>
              </a:solidFill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04" y="5091908"/>
            <a:ext cx="1197240" cy="406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99"/>
          <a:stretch>
            <a:fillRect/>
          </a:stretch>
        </p:blipFill>
        <p:spPr bwMode="auto">
          <a:xfrm>
            <a:off x="6013980" y="5091907"/>
            <a:ext cx="1606021" cy="17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Placeholder 13"/>
          <p:cNvSpPr>
            <a:spLocks noGrp="1"/>
          </p:cNvSpPr>
          <p:nvPr>
            <p:ph type="body" sz="quarter" idx="18"/>
          </p:nvPr>
        </p:nvSpPr>
        <p:spPr>
          <a:xfrm>
            <a:off x="209021" y="877094"/>
            <a:ext cx="7201958" cy="408063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757872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Long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9"/>
          <p:cNvCxnSpPr>
            <a:cxnSpLocks noChangeShapeType="1"/>
          </p:cNvCxnSpPr>
          <p:nvPr/>
        </p:nvCxnSpPr>
        <p:spPr bwMode="auto">
          <a:xfrm>
            <a:off x="209021" y="1177396"/>
            <a:ext cx="7201958" cy="0"/>
          </a:xfrm>
          <a:prstGeom prst="line">
            <a:avLst/>
          </a:prstGeom>
          <a:noFill/>
          <a:ln w="9525">
            <a:solidFill>
              <a:srgbClr val="D6381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" name="Slide Number Placeholder 1"/>
          <p:cNvSpPr txBox="1">
            <a:spLocks/>
          </p:cNvSpPr>
          <p:nvPr/>
        </p:nvSpPr>
        <p:spPr>
          <a:xfrm>
            <a:off x="6090710" y="5318125"/>
            <a:ext cx="1199886" cy="239448"/>
          </a:xfrm>
          <a:prstGeom prst="rect">
            <a:avLst/>
          </a:prstGeom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hangingPunct="1"/>
            <a:fld id="{79960ECA-8CEE-F242-BA91-4851444C96AF}" type="slidenum">
              <a:rPr lang="en-AU" altLang="en-US" sz="750">
                <a:solidFill>
                  <a:srgbClr val="575756"/>
                </a:solidFill>
              </a:rPr>
              <a:pPr algn="r" eaLnBrk="1" hangingPunct="1"/>
              <a:t>‹#›</a:t>
            </a:fld>
            <a:endParaRPr lang="en-AU" altLang="en-US" sz="750">
              <a:solidFill>
                <a:srgbClr val="575756"/>
              </a:solidFill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04" y="5091908"/>
            <a:ext cx="1197240" cy="406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99"/>
          <a:stretch>
            <a:fillRect/>
          </a:stretch>
        </p:blipFill>
        <p:spPr bwMode="auto">
          <a:xfrm>
            <a:off x="6013980" y="5091907"/>
            <a:ext cx="1606021" cy="17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08442" y="228866"/>
            <a:ext cx="7201958" cy="948531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1"/>
          </p:nvPr>
        </p:nvSpPr>
        <p:spPr>
          <a:xfrm>
            <a:off x="209021" y="1357314"/>
            <a:ext cx="7201958" cy="360097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07893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+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8"/>
          <p:cNvCxnSpPr>
            <a:cxnSpLocks noChangeShapeType="1"/>
          </p:cNvCxnSpPr>
          <p:nvPr/>
        </p:nvCxnSpPr>
        <p:spPr bwMode="auto">
          <a:xfrm>
            <a:off x="209021" y="1236928"/>
            <a:ext cx="7201958" cy="0"/>
          </a:xfrm>
          <a:prstGeom prst="line">
            <a:avLst/>
          </a:prstGeom>
          <a:noFill/>
          <a:ln w="9525">
            <a:solidFill>
              <a:srgbClr val="D6381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" name="Slide Number Placeholder 1"/>
          <p:cNvSpPr txBox="1">
            <a:spLocks/>
          </p:cNvSpPr>
          <p:nvPr/>
        </p:nvSpPr>
        <p:spPr>
          <a:xfrm>
            <a:off x="6090710" y="5318125"/>
            <a:ext cx="1199886" cy="239448"/>
          </a:xfrm>
          <a:prstGeom prst="rect">
            <a:avLst/>
          </a:prstGeom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hangingPunct="1"/>
            <a:fld id="{54429D30-7CC5-7740-867A-0AF3EF268A99}" type="slidenum">
              <a:rPr lang="en-AU" altLang="en-US" sz="750">
                <a:solidFill>
                  <a:srgbClr val="575756"/>
                </a:solidFill>
              </a:rPr>
              <a:pPr algn="r" eaLnBrk="1" hangingPunct="1"/>
              <a:t>‹#›</a:t>
            </a:fld>
            <a:endParaRPr lang="en-AU" altLang="en-US" sz="750">
              <a:solidFill>
                <a:srgbClr val="575756"/>
              </a:solidFill>
            </a:endParaRPr>
          </a:p>
        </p:txBody>
      </p:sp>
      <p:pic>
        <p:nvPicPr>
          <p:cNvPr id="7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04" y="5091908"/>
            <a:ext cx="1197240" cy="406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99"/>
          <a:stretch>
            <a:fillRect/>
          </a:stretch>
        </p:blipFill>
        <p:spPr bwMode="auto">
          <a:xfrm>
            <a:off x="6013980" y="5091907"/>
            <a:ext cx="1606021" cy="17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>
          <a:xfrm>
            <a:off x="209021" y="817274"/>
            <a:ext cx="7201958" cy="41965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333">
                <a:latin typeface="+mj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209021" y="1357314"/>
            <a:ext cx="7201958" cy="360042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209600" y="228865"/>
            <a:ext cx="7200800" cy="58840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11423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8"/>
          <p:cNvCxnSpPr>
            <a:cxnSpLocks noChangeShapeType="1"/>
          </p:cNvCxnSpPr>
          <p:nvPr/>
        </p:nvCxnSpPr>
        <p:spPr bwMode="auto">
          <a:xfrm>
            <a:off x="209021" y="756708"/>
            <a:ext cx="7201958" cy="0"/>
          </a:xfrm>
          <a:prstGeom prst="line">
            <a:avLst/>
          </a:prstGeom>
          <a:noFill/>
          <a:ln w="9525">
            <a:solidFill>
              <a:srgbClr val="D6381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Slide Number Placeholder 1"/>
          <p:cNvSpPr txBox="1">
            <a:spLocks/>
          </p:cNvSpPr>
          <p:nvPr/>
        </p:nvSpPr>
        <p:spPr>
          <a:xfrm>
            <a:off x="6090710" y="5318125"/>
            <a:ext cx="1199886" cy="239448"/>
          </a:xfrm>
          <a:prstGeom prst="rect">
            <a:avLst/>
          </a:prstGeom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hangingPunct="1"/>
            <a:fld id="{1E170547-CD54-D449-977D-D54E03884F9C}" type="slidenum">
              <a:rPr lang="en-AU" altLang="en-US" sz="750">
                <a:solidFill>
                  <a:srgbClr val="575756"/>
                </a:solidFill>
              </a:rPr>
              <a:pPr algn="r" eaLnBrk="1" hangingPunct="1"/>
              <a:t>‹#›</a:t>
            </a:fld>
            <a:endParaRPr lang="en-AU" altLang="en-US" sz="750">
              <a:solidFill>
                <a:srgbClr val="575756"/>
              </a:solidFill>
            </a:endParaRPr>
          </a:p>
        </p:txBody>
      </p:sp>
      <p:pic>
        <p:nvPicPr>
          <p:cNvPr id="8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04" y="5091908"/>
            <a:ext cx="1197240" cy="406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99"/>
          <a:stretch>
            <a:fillRect/>
          </a:stretch>
        </p:blipFill>
        <p:spPr bwMode="auto">
          <a:xfrm>
            <a:off x="6013980" y="5091907"/>
            <a:ext cx="1606021" cy="17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09021" y="4657990"/>
            <a:ext cx="7201958" cy="30030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aseline="0">
                <a:solidFill>
                  <a:schemeClr val="accent4"/>
                </a:solidFill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209021" y="877094"/>
            <a:ext cx="7201958" cy="366051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61982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8"/>
          <p:cNvCxnSpPr>
            <a:cxnSpLocks noChangeShapeType="1"/>
          </p:cNvCxnSpPr>
          <p:nvPr/>
        </p:nvCxnSpPr>
        <p:spPr bwMode="auto">
          <a:xfrm>
            <a:off x="209021" y="756708"/>
            <a:ext cx="7201958" cy="0"/>
          </a:xfrm>
          <a:prstGeom prst="line">
            <a:avLst/>
          </a:prstGeom>
          <a:noFill/>
          <a:ln w="9525">
            <a:solidFill>
              <a:srgbClr val="D6381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Slide Number Placeholder 1"/>
          <p:cNvSpPr txBox="1">
            <a:spLocks/>
          </p:cNvSpPr>
          <p:nvPr/>
        </p:nvSpPr>
        <p:spPr>
          <a:xfrm>
            <a:off x="6090710" y="5318125"/>
            <a:ext cx="1199886" cy="239448"/>
          </a:xfrm>
          <a:prstGeom prst="rect">
            <a:avLst/>
          </a:prstGeom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hangingPunct="1"/>
            <a:fld id="{874A3391-EF62-F142-9B22-7EFD32892335}" type="slidenum">
              <a:rPr lang="en-AU" altLang="en-US" sz="750">
                <a:solidFill>
                  <a:srgbClr val="575756"/>
                </a:solidFill>
              </a:rPr>
              <a:pPr algn="r" eaLnBrk="1" hangingPunct="1"/>
              <a:t>‹#›</a:t>
            </a:fld>
            <a:endParaRPr lang="en-AU" altLang="en-US" sz="750">
              <a:solidFill>
                <a:srgbClr val="575756"/>
              </a:solidFill>
            </a:endParaRPr>
          </a:p>
        </p:txBody>
      </p:sp>
      <p:pic>
        <p:nvPicPr>
          <p:cNvPr id="8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04" y="5091908"/>
            <a:ext cx="1197240" cy="406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99"/>
          <a:stretch>
            <a:fillRect/>
          </a:stretch>
        </p:blipFill>
        <p:spPr bwMode="auto">
          <a:xfrm>
            <a:off x="6013980" y="5091907"/>
            <a:ext cx="1606021" cy="17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770107" y="1057301"/>
            <a:ext cx="2279985" cy="2819135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2333" i="1" baseline="0"/>
            </a:lvl1pPr>
          </a:lstStyle>
          <a:p>
            <a:pPr lvl="0"/>
            <a:r>
              <a:rPr lang="en-US" noProof="0"/>
              <a:t>Click icon to add picture</a:t>
            </a:r>
            <a:endParaRPr lang="en-AU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209021" y="877094"/>
            <a:ext cx="4081198" cy="402063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73796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8"/>
          <p:cNvCxnSpPr>
            <a:cxnSpLocks noChangeShapeType="1"/>
          </p:cNvCxnSpPr>
          <p:nvPr/>
        </p:nvCxnSpPr>
        <p:spPr bwMode="auto">
          <a:xfrm>
            <a:off x="209021" y="756708"/>
            <a:ext cx="7201958" cy="0"/>
          </a:xfrm>
          <a:prstGeom prst="line">
            <a:avLst/>
          </a:prstGeom>
          <a:noFill/>
          <a:ln w="9525">
            <a:solidFill>
              <a:srgbClr val="D6381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Slide Number Placeholder 1"/>
          <p:cNvSpPr txBox="1">
            <a:spLocks/>
          </p:cNvSpPr>
          <p:nvPr/>
        </p:nvSpPr>
        <p:spPr>
          <a:xfrm>
            <a:off x="6090710" y="5318125"/>
            <a:ext cx="1199886" cy="239448"/>
          </a:xfrm>
          <a:prstGeom prst="rect">
            <a:avLst/>
          </a:prstGeom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hangingPunct="1"/>
            <a:fld id="{E0141289-ADDE-0A4B-9AB6-EA10EF9AD9D5}" type="slidenum">
              <a:rPr lang="en-AU" altLang="en-US" sz="750">
                <a:solidFill>
                  <a:srgbClr val="575756"/>
                </a:solidFill>
              </a:rPr>
              <a:pPr algn="r" eaLnBrk="1" hangingPunct="1"/>
              <a:t>‹#›</a:t>
            </a:fld>
            <a:endParaRPr lang="en-AU" altLang="en-US" sz="750">
              <a:solidFill>
                <a:srgbClr val="575756"/>
              </a:solidFill>
            </a:endParaRPr>
          </a:p>
        </p:txBody>
      </p:sp>
      <p:pic>
        <p:nvPicPr>
          <p:cNvPr id="8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04" y="5091908"/>
            <a:ext cx="1197240" cy="406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99"/>
          <a:stretch>
            <a:fillRect/>
          </a:stretch>
        </p:blipFill>
        <p:spPr bwMode="auto">
          <a:xfrm>
            <a:off x="6013980" y="5091907"/>
            <a:ext cx="1606021" cy="17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hart Placeholder 3"/>
          <p:cNvSpPr>
            <a:spLocks noGrp="1"/>
          </p:cNvSpPr>
          <p:nvPr>
            <p:ph type="chart" sz="quarter" idx="15"/>
          </p:nvPr>
        </p:nvSpPr>
        <p:spPr>
          <a:xfrm>
            <a:off x="840053" y="1716960"/>
            <a:ext cx="5984875" cy="312076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2333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 noProof="0"/>
              <a:t>Click icon to add chart</a:t>
            </a:r>
            <a:endParaRPr lang="en-AU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209021" y="877095"/>
            <a:ext cx="7201958" cy="60060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006325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Group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8"/>
          <p:cNvCxnSpPr>
            <a:cxnSpLocks noChangeShapeType="1"/>
          </p:cNvCxnSpPr>
          <p:nvPr/>
        </p:nvCxnSpPr>
        <p:spPr bwMode="auto">
          <a:xfrm>
            <a:off x="209021" y="756708"/>
            <a:ext cx="7201958" cy="0"/>
          </a:xfrm>
          <a:prstGeom prst="line">
            <a:avLst/>
          </a:prstGeom>
          <a:noFill/>
          <a:ln w="9525">
            <a:solidFill>
              <a:srgbClr val="D6381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" name="Slide Number Placeholder 1"/>
          <p:cNvSpPr txBox="1">
            <a:spLocks/>
          </p:cNvSpPr>
          <p:nvPr/>
        </p:nvSpPr>
        <p:spPr>
          <a:xfrm>
            <a:off x="6090710" y="5318125"/>
            <a:ext cx="1199886" cy="239448"/>
          </a:xfrm>
          <a:prstGeom prst="rect">
            <a:avLst/>
          </a:prstGeom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r" eaLnBrk="1" hangingPunct="1"/>
            <a:fld id="{14679E43-1CE2-B141-9AA1-E3E34F60B7B4}" type="slidenum">
              <a:rPr lang="en-AU" altLang="en-US" sz="750">
                <a:solidFill>
                  <a:srgbClr val="575756"/>
                </a:solidFill>
              </a:rPr>
              <a:pPr algn="r" eaLnBrk="1" hangingPunct="1"/>
              <a:t>‹#›</a:t>
            </a:fld>
            <a:endParaRPr lang="en-AU" altLang="en-US" sz="750">
              <a:solidFill>
                <a:srgbClr val="575756"/>
              </a:solidFill>
            </a:endParaRPr>
          </a:p>
        </p:txBody>
      </p:sp>
      <p:pic>
        <p:nvPicPr>
          <p:cNvPr id="8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04" y="5091908"/>
            <a:ext cx="1197240" cy="406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99"/>
          <a:stretch>
            <a:fillRect/>
          </a:stretch>
        </p:blipFill>
        <p:spPr bwMode="auto">
          <a:xfrm>
            <a:off x="6013980" y="5091907"/>
            <a:ext cx="1606021" cy="17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3119944" y="5077748"/>
            <a:ext cx="1380113" cy="42004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333" i="1" baseline="0"/>
            </a:lvl1pPr>
          </a:lstStyle>
          <a:p>
            <a:pPr lvl="0"/>
            <a:r>
              <a:rPr lang="en-US" noProof="0"/>
              <a:t>Click icon to add picture</a:t>
            </a:r>
            <a:endParaRPr lang="en-AU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>
          <a:xfrm>
            <a:off x="209021" y="877095"/>
            <a:ext cx="7201958" cy="40203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66574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"/>
          <p:cNvSpPr>
            <a:spLocks noGrp="1"/>
          </p:cNvSpPr>
          <p:nvPr>
            <p:ph type="title"/>
          </p:nvPr>
        </p:nvSpPr>
        <p:spPr bwMode="auto">
          <a:xfrm>
            <a:off x="209021" y="228866"/>
            <a:ext cx="7201958" cy="527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Text Placeholder 3"/>
          <p:cNvSpPr>
            <a:spLocks noGrp="1"/>
          </p:cNvSpPr>
          <p:nvPr>
            <p:ph type="body" idx="1"/>
          </p:nvPr>
        </p:nvSpPr>
        <p:spPr bwMode="auto">
          <a:xfrm>
            <a:off x="209021" y="877094"/>
            <a:ext cx="7201958" cy="4081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altLang="en-US"/>
              <a:t>Click to edit Master text styles</a:t>
            </a:r>
          </a:p>
          <a:p>
            <a:pPr lvl="0"/>
            <a:r>
              <a:rPr lang="en-AU" altLang="en-US"/>
              <a:t>First level bullet point</a:t>
            </a:r>
          </a:p>
          <a:p>
            <a:pPr lvl="1"/>
            <a:r>
              <a:rPr lang="en-AU" altLang="en-US"/>
              <a:t>Second level</a:t>
            </a:r>
          </a:p>
          <a:p>
            <a:pPr lvl="2"/>
            <a:r>
              <a:rPr lang="en-AU" altLang="en-US"/>
              <a:t>Third level</a:t>
            </a:r>
          </a:p>
          <a:p>
            <a:pPr lvl="3"/>
            <a:r>
              <a:rPr lang="en-AU" altLang="en-US"/>
              <a:t>Fourth level</a:t>
            </a:r>
          </a:p>
          <a:p>
            <a:pPr lvl="4"/>
            <a:r>
              <a:rPr lang="en-AU" alt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  <p:sldLayoutId id="2147483960" r:id="rId12"/>
    <p:sldLayoutId id="2147483961" r:id="rId13"/>
    <p:sldLayoutId id="2147483962" r:id="rId14"/>
    <p:sldLayoutId id="2147483948" r:id="rId15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667" b="1" kern="1200">
          <a:solidFill>
            <a:srgbClr val="575756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667" b="1">
          <a:solidFill>
            <a:srgbClr val="575756"/>
          </a:solidFill>
          <a:latin typeface="Palatino Linotyp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667" b="1">
          <a:solidFill>
            <a:srgbClr val="575756"/>
          </a:solidFill>
          <a:latin typeface="Palatino Linotyp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667" b="1">
          <a:solidFill>
            <a:srgbClr val="575756"/>
          </a:solidFill>
          <a:latin typeface="Palatino Linotyp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667" b="1">
          <a:solidFill>
            <a:srgbClr val="575756"/>
          </a:solidFill>
          <a:latin typeface="Palatino Linotype" pitchFamily="18" charset="0"/>
        </a:defRPr>
      </a:lvl5pPr>
      <a:lvl6pPr marL="380985" algn="l" rtl="0" eaLnBrk="1" fontAlgn="base" hangingPunct="1">
        <a:spcBef>
          <a:spcPct val="0"/>
        </a:spcBef>
        <a:spcAft>
          <a:spcPct val="0"/>
        </a:spcAft>
        <a:defRPr sz="2667" b="1">
          <a:solidFill>
            <a:srgbClr val="575756"/>
          </a:solidFill>
          <a:latin typeface="Palatino Linotype" pitchFamily="18" charset="0"/>
        </a:defRPr>
      </a:lvl6pPr>
      <a:lvl7pPr marL="761970" algn="l" rtl="0" eaLnBrk="1" fontAlgn="base" hangingPunct="1">
        <a:spcBef>
          <a:spcPct val="0"/>
        </a:spcBef>
        <a:spcAft>
          <a:spcPct val="0"/>
        </a:spcAft>
        <a:defRPr sz="2667" b="1">
          <a:solidFill>
            <a:srgbClr val="575756"/>
          </a:solidFill>
          <a:latin typeface="Palatino Linotype" pitchFamily="18" charset="0"/>
        </a:defRPr>
      </a:lvl7pPr>
      <a:lvl8pPr marL="1142954" algn="l" rtl="0" eaLnBrk="1" fontAlgn="base" hangingPunct="1">
        <a:spcBef>
          <a:spcPct val="0"/>
        </a:spcBef>
        <a:spcAft>
          <a:spcPct val="0"/>
        </a:spcAft>
        <a:defRPr sz="2667" b="1">
          <a:solidFill>
            <a:srgbClr val="575756"/>
          </a:solidFill>
          <a:latin typeface="Palatino Linotype" pitchFamily="18" charset="0"/>
        </a:defRPr>
      </a:lvl8pPr>
      <a:lvl9pPr marL="1523939" algn="l" rtl="0" eaLnBrk="1" fontAlgn="base" hangingPunct="1">
        <a:spcBef>
          <a:spcPct val="0"/>
        </a:spcBef>
        <a:spcAft>
          <a:spcPct val="0"/>
        </a:spcAft>
        <a:defRPr sz="2667" b="1">
          <a:solidFill>
            <a:srgbClr val="575756"/>
          </a:solidFill>
          <a:latin typeface="Palatino Linotype" pitchFamily="18" charset="0"/>
        </a:defRPr>
      </a:lvl9pPr>
    </p:titleStyle>
    <p:bodyStyle>
      <a:lvl1pPr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Arial" charset="0"/>
        <a:defRPr sz="2333" kern="1200">
          <a:solidFill>
            <a:srgbClr val="575756"/>
          </a:solidFill>
          <a:latin typeface="+mn-lt"/>
          <a:ea typeface="+mn-ea"/>
          <a:cs typeface="+mn-cs"/>
        </a:defRPr>
      </a:lvl1pPr>
      <a:lvl2pPr marL="619100" indent="-238115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Courier New" charset="0"/>
        <a:buChar char="o"/>
        <a:defRPr sz="2000" kern="1200">
          <a:solidFill>
            <a:srgbClr val="575756"/>
          </a:solidFill>
          <a:latin typeface="+mn-lt"/>
          <a:ea typeface="+mn-ea"/>
          <a:cs typeface="+mn-cs"/>
        </a:defRPr>
      </a:lvl2pPr>
      <a:lvl3pPr marL="952462" indent="-190492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charset="2"/>
        <a:buChar char="§"/>
        <a:defRPr sz="1667" kern="1200">
          <a:solidFill>
            <a:srgbClr val="575756"/>
          </a:solidFill>
          <a:latin typeface="+mn-lt"/>
          <a:ea typeface="+mn-ea"/>
          <a:cs typeface="+mn-cs"/>
        </a:defRPr>
      </a:lvl3pPr>
      <a:lvl4pPr marL="1333447" indent="-1904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1333" kern="1200">
          <a:solidFill>
            <a:srgbClr val="575756"/>
          </a:solidFill>
          <a:latin typeface="+mn-lt"/>
          <a:ea typeface="+mn-ea"/>
          <a:cs typeface="+mn-cs"/>
        </a:defRPr>
      </a:lvl4pPr>
      <a:lvl5pPr marL="1714431" indent="-1904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333" kern="1200">
          <a:solidFill>
            <a:srgbClr val="575756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3.jpe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33.jpeg"/><Relationship Id="rId4" Type="http://schemas.openxmlformats.org/officeDocument/2006/relationships/image" Target="../media/image1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2.pn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66.png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79DF150-8BC1-4869-9366-E31640708C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9800" y="49188"/>
            <a:ext cx="5736833" cy="149364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97460"/>
            <a:ext cx="5288738" cy="716343"/>
          </a:xfrm>
          <a:prstGeom prst="rect">
            <a:avLst/>
          </a:prstGeom>
        </p:spPr>
      </p:pic>
      <p:pic>
        <p:nvPicPr>
          <p:cNvPr id="2050" name="Picture 2" descr="Image result for alcohol treatme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9927" y="3213803"/>
            <a:ext cx="2524656" cy="1681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725" b="3789"/>
          <a:stretch>
            <a:fillRect/>
          </a:stretch>
        </p:blipFill>
        <p:spPr bwMode="auto">
          <a:xfrm rot="19056318">
            <a:off x="2700577" y="3289828"/>
            <a:ext cx="1053042" cy="321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0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725" b="3789"/>
          <a:stretch>
            <a:fillRect/>
          </a:stretch>
        </p:blipFill>
        <p:spPr bwMode="auto">
          <a:xfrm rot="20952820">
            <a:off x="4851402" y="4635790"/>
            <a:ext cx="1079500" cy="329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24039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3810000" y="1237320"/>
            <a:ext cx="3300946" cy="3350286"/>
          </a:xfrm>
        </p:spPr>
        <p:txBody>
          <a:bodyPr/>
          <a:lstStyle/>
          <a:p>
            <a:pPr marL="380985" indent="-380985">
              <a:buFont typeface="Arial" panose="020B0604020202020204" pitchFamily="34" charset="0"/>
              <a:buChar char="•"/>
            </a:pPr>
            <a:r>
              <a:rPr lang="en-AU" sz="1833" dirty="0">
                <a:solidFill>
                  <a:schemeClr val="tx1"/>
                </a:solidFill>
              </a:rPr>
              <a:t>Alcohol: Less is Better</a:t>
            </a:r>
          </a:p>
          <a:p>
            <a:pPr marL="380985" indent="-380985">
              <a:buFont typeface="Arial" panose="020B0604020202020204" pitchFamily="34" charset="0"/>
              <a:buChar char="•"/>
            </a:pPr>
            <a:r>
              <a:rPr lang="en-AU" sz="1833" dirty="0">
                <a:solidFill>
                  <a:schemeClr val="tx1"/>
                </a:solidFill>
              </a:rPr>
              <a:t>Coalition for Youth Quality of Life Project (CYQL)</a:t>
            </a:r>
          </a:p>
          <a:p>
            <a:pPr marL="380985" indent="-380985">
              <a:buFont typeface="Arial" panose="020B0604020202020204" pitchFamily="34" charset="0"/>
              <a:buChar char="•"/>
            </a:pPr>
            <a:r>
              <a:rPr lang="en-AU" sz="1833" dirty="0">
                <a:solidFill>
                  <a:schemeClr val="tx1"/>
                </a:solidFill>
              </a:rPr>
              <a:t>Reducing Youth Access to Alcohol (RYAA)</a:t>
            </a:r>
          </a:p>
          <a:p>
            <a:pPr marL="380985" indent="-380985">
              <a:buFont typeface="Arial" panose="020B0604020202020204" pitchFamily="34" charset="0"/>
              <a:buChar char="•"/>
            </a:pPr>
            <a:r>
              <a:rPr lang="en-AU" sz="1833" dirty="0">
                <a:solidFill>
                  <a:schemeClr val="tx1"/>
                </a:solidFill>
              </a:rPr>
              <a:t>Swedish Six Community Alcohol and Drug Prevention Trial</a:t>
            </a:r>
          </a:p>
          <a:p>
            <a:pPr marL="380985" indent="-380985">
              <a:buFont typeface="Arial" panose="020B0604020202020204" pitchFamily="34" charset="0"/>
              <a:buChar char="•"/>
            </a:pPr>
            <a:r>
              <a:rPr lang="en-AU" sz="1833" dirty="0">
                <a:solidFill>
                  <a:schemeClr val="tx1"/>
                </a:solidFill>
              </a:rPr>
              <a:t>Communities that Care</a:t>
            </a:r>
          </a:p>
        </p:txBody>
      </p:sp>
      <p:sp>
        <p:nvSpPr>
          <p:cNvPr id="8" name="Text Placeholder 3"/>
          <p:cNvSpPr txBox="1">
            <a:spLocks/>
          </p:cNvSpPr>
          <p:nvPr/>
        </p:nvSpPr>
        <p:spPr bwMode="auto">
          <a:xfrm>
            <a:off x="237042" y="1237320"/>
            <a:ext cx="3824779" cy="3350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defRPr sz="2800" kern="1200">
                <a:solidFill>
                  <a:srgbClr val="575756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Courier New" charset="0"/>
              <a:buChar char="o"/>
              <a:defRPr sz="2400" kern="1200">
                <a:solidFill>
                  <a:srgbClr val="575756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charset="2"/>
              <a:buChar char="§"/>
              <a:defRPr sz="2000" kern="1200">
                <a:solidFill>
                  <a:srgbClr val="575756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575756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rgbClr val="57575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0985" indent="-380985">
              <a:buFont typeface="Arial" panose="020B0604020202020204" pitchFamily="34" charset="0"/>
              <a:buChar char="•"/>
            </a:pPr>
            <a:r>
              <a:rPr lang="en-AU" sz="1833" dirty="0">
                <a:solidFill>
                  <a:schemeClr val="tx1"/>
                </a:solidFill>
              </a:rPr>
              <a:t>Communities Trial Project</a:t>
            </a:r>
          </a:p>
          <a:p>
            <a:pPr marL="380985" indent="-380985">
              <a:buFont typeface="Arial" panose="020B0604020202020204" pitchFamily="34" charset="0"/>
              <a:buChar char="•"/>
            </a:pPr>
            <a:r>
              <a:rPr lang="en-AU" sz="1833" dirty="0">
                <a:solidFill>
                  <a:schemeClr val="tx1"/>
                </a:solidFill>
              </a:rPr>
              <a:t>Project Northland </a:t>
            </a:r>
          </a:p>
          <a:p>
            <a:pPr marL="380985" indent="-380985">
              <a:buFont typeface="Arial" panose="020B0604020202020204" pitchFamily="34" charset="0"/>
              <a:buChar char="•"/>
            </a:pPr>
            <a:r>
              <a:rPr lang="en-AU" sz="1833" dirty="0">
                <a:solidFill>
                  <a:schemeClr val="tx1"/>
                </a:solidFill>
              </a:rPr>
              <a:t>Communities Mobilising on Change for Alcohol (CMCA)</a:t>
            </a:r>
          </a:p>
          <a:p>
            <a:pPr marL="380985" indent="-380985">
              <a:buFont typeface="Arial" panose="020B0604020202020204" pitchFamily="34" charset="0"/>
              <a:buChar char="•"/>
            </a:pPr>
            <a:r>
              <a:rPr lang="en-AU" sz="1833" dirty="0">
                <a:solidFill>
                  <a:schemeClr val="tx1"/>
                </a:solidFill>
              </a:rPr>
              <a:t>Alcohol Action in Rural Communities (AARC)</a:t>
            </a:r>
          </a:p>
          <a:p>
            <a:pPr marL="380985" indent="-380985">
              <a:buFont typeface="Arial" panose="020B0604020202020204" pitchFamily="34" charset="0"/>
              <a:buChar char="•"/>
            </a:pPr>
            <a:r>
              <a:rPr lang="en-AU" sz="1833" dirty="0">
                <a:solidFill>
                  <a:schemeClr val="tx1"/>
                </a:solidFill>
              </a:rPr>
              <a:t>Enforcing Underage Drinking Laws (EUDL)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785664" y="3813567"/>
            <a:ext cx="3381146" cy="1029804"/>
            <a:chOff x="1115616" y="4034769"/>
            <a:chExt cx="3884556" cy="1093226"/>
          </a:xfrm>
        </p:grpSpPr>
        <p:pic>
          <p:nvPicPr>
            <p:cNvPr id="10" name="Picture 2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5616" y="4119445"/>
              <a:ext cx="3884556" cy="1008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0" descr="Image result for push pin">
              <a:extLst>
                <a:ext uri="{FF2B5EF4-FFF2-40B4-BE49-F238E27FC236}">
                  <a16:creationId xmlns:a16="http://schemas.microsoft.com/office/drawing/2014/main" id="{1CCAD335-C368-4CEF-9243-CD7AD8C6440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4741" y="4034769"/>
              <a:ext cx="266306" cy="347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43" y="265212"/>
            <a:ext cx="4450466" cy="71634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526403E3-769D-4AA5-994B-6FB3B7F003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50303" y="4036714"/>
            <a:ext cx="2694666" cy="774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8028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259B71A-DF1B-430B-93BA-1B7B978BFCA7}"/>
              </a:ext>
            </a:extLst>
          </p:cNvPr>
          <p:cNvSpPr txBox="1">
            <a:spLocks/>
          </p:cNvSpPr>
          <p:nvPr/>
        </p:nvSpPr>
        <p:spPr bwMode="auto">
          <a:xfrm>
            <a:off x="202614" y="967195"/>
            <a:ext cx="7201958" cy="168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>
            <a:lvl1pPr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defRPr sz="2800" kern="1200">
                <a:solidFill>
                  <a:srgbClr val="575756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Courier New" charset="0"/>
              <a:buChar char="o"/>
              <a:defRPr sz="2400" kern="1200">
                <a:solidFill>
                  <a:srgbClr val="575756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charset="2"/>
              <a:buChar char="§"/>
              <a:defRPr sz="2000" kern="1200">
                <a:solidFill>
                  <a:srgbClr val="575756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575756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rgbClr val="57575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80985" indent="-380985">
              <a:buFont typeface="Arial" panose="020B0604020202020204" pitchFamily="34" charset="0"/>
              <a:buChar char="•"/>
              <a:defRPr/>
            </a:pPr>
            <a:r>
              <a:rPr lang="en-AU" sz="1833" dirty="0">
                <a:solidFill>
                  <a:schemeClr val="tx1"/>
                </a:solidFill>
              </a:rPr>
              <a:t>Engagement with community bodies and ‘change champions’</a:t>
            </a:r>
          </a:p>
          <a:p>
            <a:pPr marL="380985" indent="-380985">
              <a:buFont typeface="Arial" panose="020B0604020202020204" pitchFamily="34" charset="0"/>
              <a:buChar char="•"/>
              <a:defRPr/>
            </a:pPr>
            <a:r>
              <a:rPr lang="en-AU" sz="1833" dirty="0">
                <a:solidFill>
                  <a:schemeClr val="tx1"/>
                </a:solidFill>
              </a:rPr>
              <a:t>1-3 years prior to intervention</a:t>
            </a:r>
          </a:p>
          <a:p>
            <a:pPr marL="380985" indent="-380985">
              <a:buFont typeface="Arial" panose="020B0604020202020204" pitchFamily="34" charset="0"/>
              <a:buChar char="•"/>
              <a:defRPr/>
            </a:pPr>
            <a:r>
              <a:rPr lang="en-AU" sz="1833" dirty="0">
                <a:solidFill>
                  <a:schemeClr val="tx1"/>
                </a:solidFill>
              </a:rPr>
              <a:t>Identify and target key concerns, tailor to community</a:t>
            </a:r>
          </a:p>
          <a:p>
            <a:pPr marL="380985" indent="-380985">
              <a:buFont typeface="Arial" panose="020B0604020202020204" pitchFamily="34" charset="0"/>
              <a:buChar char="•"/>
              <a:defRPr/>
            </a:pPr>
            <a:r>
              <a:rPr lang="en-AU" sz="1833" dirty="0">
                <a:solidFill>
                  <a:schemeClr val="tx1"/>
                </a:solidFill>
              </a:rPr>
              <a:t>Community events or extra-curricular activities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F997F2E-BB31-4A42-A4C1-564EC82C32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27" y="337220"/>
            <a:ext cx="7529213" cy="6299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1D816CC-76AD-4A9D-95C9-1DB0D76E911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4398" y="2569468"/>
            <a:ext cx="7138390" cy="2328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062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209021" y="962114"/>
            <a:ext cx="7201958" cy="1200133"/>
          </a:xfrm>
        </p:spPr>
        <p:txBody>
          <a:bodyPr/>
          <a:lstStyle/>
          <a:p>
            <a:pPr marL="380985" indent="-380985">
              <a:buFont typeface="Arial" panose="020B0604020202020204" pitchFamily="34" charset="0"/>
              <a:buChar char="•"/>
              <a:defRPr/>
            </a:pPr>
            <a:r>
              <a:rPr lang="en-AU" sz="1833" dirty="0">
                <a:solidFill>
                  <a:schemeClr val="tx1"/>
                </a:solidFill>
              </a:rPr>
              <a:t>Provision of educational material to develop skills to resist substance use</a:t>
            </a:r>
          </a:p>
          <a:p>
            <a:pPr marL="380985" indent="-380985">
              <a:buFont typeface="Arial" panose="020B0604020202020204" pitchFamily="34" charset="0"/>
              <a:buChar char="•"/>
              <a:defRPr/>
            </a:pPr>
            <a:r>
              <a:rPr lang="en-AU" sz="1833" dirty="0">
                <a:solidFill>
                  <a:schemeClr val="tx1"/>
                </a:solidFill>
              </a:rPr>
              <a:t>Typically targeted at young people and addressed in schools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74" y="337220"/>
            <a:ext cx="7122778" cy="62489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034" y="2257433"/>
            <a:ext cx="7019933" cy="2666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9374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209021" y="1117307"/>
            <a:ext cx="7201958" cy="1680187"/>
          </a:xfrm>
        </p:spPr>
        <p:txBody>
          <a:bodyPr/>
          <a:lstStyle/>
          <a:p>
            <a:pPr marL="380985" indent="-380985">
              <a:buFont typeface="Arial" panose="020B0604020202020204" pitchFamily="34" charset="0"/>
              <a:buChar char="•"/>
              <a:defRPr/>
            </a:pPr>
            <a:r>
              <a:rPr lang="en-AU" sz="1833" dirty="0">
                <a:solidFill>
                  <a:schemeClr val="tx1"/>
                </a:solidFill>
              </a:rPr>
              <a:t>Screening in schools or health services (e.g. brief alcohol screening, blood testing for injection-related diseases)</a:t>
            </a:r>
          </a:p>
          <a:p>
            <a:pPr marL="380985" indent="-380985">
              <a:buFont typeface="Arial" panose="020B0604020202020204" pitchFamily="34" charset="0"/>
              <a:buChar char="•"/>
              <a:defRPr/>
            </a:pPr>
            <a:endParaRPr lang="en-AU" sz="583" dirty="0">
              <a:solidFill>
                <a:schemeClr val="tx1"/>
              </a:solidFill>
            </a:endParaRPr>
          </a:p>
          <a:p>
            <a:pPr marL="380985" indent="-380985">
              <a:buFont typeface="Arial" panose="020B0604020202020204" pitchFamily="34" charset="0"/>
              <a:buChar char="•"/>
              <a:defRPr/>
            </a:pPr>
            <a:r>
              <a:rPr lang="en-AU" sz="1833" dirty="0">
                <a:solidFill>
                  <a:schemeClr val="tx1"/>
                </a:solidFill>
              </a:rPr>
              <a:t>Increased law enforcement, e.g. random roadside testing, enforcement of alcohol sales to minors, presence at parties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8" y="265212"/>
            <a:ext cx="6670618" cy="71634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1231" y="2779386"/>
            <a:ext cx="7069749" cy="1951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003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4468" y="2497460"/>
            <a:ext cx="7199953" cy="2134272"/>
          </a:xfrm>
          <a:prstGeom prst="rect">
            <a:avLst/>
          </a:prstGeom>
        </p:spPr>
      </p:pic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202169" y="1042408"/>
            <a:ext cx="7201958" cy="1650338"/>
          </a:xfrm>
        </p:spPr>
        <p:txBody>
          <a:bodyPr/>
          <a:lstStyle/>
          <a:p>
            <a:pPr marL="380985" indent="-380985">
              <a:buFont typeface="Arial" panose="020B0604020202020204" pitchFamily="34" charset="0"/>
              <a:buChar char="•"/>
            </a:pPr>
            <a:r>
              <a:rPr lang="en-AU" sz="2000" dirty="0">
                <a:solidFill>
                  <a:schemeClr val="tx1"/>
                </a:solidFill>
              </a:rPr>
              <a:t>Responsible beverage service training, reinforce underage drinking laws and service to intoxicated persons</a:t>
            </a:r>
          </a:p>
          <a:p>
            <a:pPr marL="380985" indent="-380985">
              <a:buFont typeface="Arial" panose="020B0604020202020204" pitchFamily="34" charset="0"/>
              <a:buChar char="•"/>
            </a:pPr>
            <a:endParaRPr lang="en-AU" sz="875" dirty="0">
              <a:solidFill>
                <a:schemeClr val="tx1"/>
              </a:solidFill>
            </a:endParaRPr>
          </a:p>
          <a:p>
            <a:pPr marL="380985" indent="-380985">
              <a:buFont typeface="Arial" panose="020B0604020202020204" pitchFamily="34" charset="0"/>
              <a:buChar char="•"/>
            </a:pPr>
            <a:r>
              <a:rPr lang="en-AU" sz="2000" dirty="0">
                <a:solidFill>
                  <a:schemeClr val="tx1"/>
                </a:solidFill>
              </a:rPr>
              <a:t>Restrictions on place/time of purchase and consumption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99" y="265212"/>
            <a:ext cx="7331075" cy="716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550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9934" y="2077414"/>
            <a:ext cx="2161646" cy="1440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580" y="2497460"/>
            <a:ext cx="3551228" cy="716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3234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137592" y="1057300"/>
            <a:ext cx="7201958" cy="3350286"/>
          </a:xfrm>
        </p:spPr>
        <p:txBody>
          <a:bodyPr/>
          <a:lstStyle/>
          <a:p>
            <a:pPr marL="380985" indent="-380985">
              <a:buFont typeface="Arial" panose="020B0604020202020204" pitchFamily="34" charset="0"/>
              <a:buChar char="•"/>
              <a:defRPr/>
            </a:pPr>
            <a:r>
              <a:rPr lang="en-AU" sz="2000" dirty="0">
                <a:solidFill>
                  <a:schemeClr val="tx1"/>
                </a:solidFill>
              </a:rPr>
              <a:t>No difference in past-month use of alcohol </a:t>
            </a:r>
            <a:r>
              <a:rPr lang="en-AU" sz="2000" b="1" dirty="0">
                <a:solidFill>
                  <a:schemeClr val="tx1"/>
                </a:solidFill>
              </a:rPr>
              <a:t>RR 0.95 (95% CI 0.89 to 1.02)</a:t>
            </a:r>
          </a:p>
          <a:p>
            <a:pPr marL="380985" indent="-380985">
              <a:buFont typeface="Arial" panose="020B0604020202020204" pitchFamily="34" charset="0"/>
              <a:buChar char="•"/>
              <a:defRPr/>
            </a:pPr>
            <a:r>
              <a:rPr lang="en-AU" sz="2000" dirty="0">
                <a:solidFill>
                  <a:schemeClr val="tx1"/>
                </a:solidFill>
              </a:rPr>
              <a:t>No difference in recent binge drinking, </a:t>
            </a:r>
            <a:r>
              <a:rPr lang="en-AU" sz="2000" b="1" dirty="0">
                <a:solidFill>
                  <a:schemeClr val="tx1"/>
                </a:solidFill>
              </a:rPr>
              <a:t>RR 0.97 (0.89 to 1.06) </a:t>
            </a:r>
          </a:p>
          <a:p>
            <a:pPr marL="380985" indent="-380985">
              <a:buFont typeface="Arial" panose="020B0604020202020204" pitchFamily="34" charset="0"/>
              <a:buChar char="•"/>
              <a:defRPr/>
            </a:pPr>
            <a:r>
              <a:rPr lang="en-AU" sz="2000" dirty="0">
                <a:solidFill>
                  <a:schemeClr val="tx1"/>
                </a:solidFill>
              </a:rPr>
              <a:t>No difference in 12-month use of alcohol </a:t>
            </a:r>
          </a:p>
          <a:p>
            <a:pPr marL="380985" indent="-380985">
              <a:buFont typeface="Arial" panose="020B0604020202020204" pitchFamily="34" charset="0"/>
              <a:buChar char="•"/>
              <a:defRPr/>
            </a:pPr>
            <a:endParaRPr lang="en-AU" sz="917" dirty="0">
              <a:solidFill>
                <a:schemeClr val="tx1"/>
              </a:solidFill>
            </a:endParaRPr>
          </a:p>
        </p:txBody>
      </p:sp>
      <p:pic>
        <p:nvPicPr>
          <p:cNvPr id="9218" name="Picture 2" descr="Related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4597" y="3054330"/>
            <a:ext cx="3109679" cy="2048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Image result for push pin">
            <a:extLst>
              <a:ext uri="{FF2B5EF4-FFF2-40B4-BE49-F238E27FC236}">
                <a16:creationId xmlns:a16="http://schemas.microsoft.com/office/drawing/2014/main" id="{04AAE0DA-E4AD-41CF-AD26-9931DE1396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0081" y="2842567"/>
            <a:ext cx="324604" cy="423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65212"/>
            <a:ext cx="5954276" cy="716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77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marL="380985" indent="-380985">
              <a:buFont typeface="Arial" panose="020B0604020202020204" pitchFamily="34" charset="0"/>
              <a:buChar char="•"/>
            </a:pPr>
            <a:r>
              <a:rPr lang="en-AU" dirty="0">
                <a:solidFill>
                  <a:schemeClr val="tx1"/>
                </a:solidFill>
              </a:rPr>
              <a:t>Significant reduction in prevalence of risky drinking (AUDIT &gt; 8), </a:t>
            </a:r>
            <a:r>
              <a:rPr lang="en-AU" b="1" dirty="0">
                <a:solidFill>
                  <a:schemeClr val="tx1"/>
                </a:solidFill>
              </a:rPr>
              <a:t>RR 0.78 (0.62 to 0.99)</a:t>
            </a:r>
          </a:p>
        </p:txBody>
      </p:sp>
      <p:pic>
        <p:nvPicPr>
          <p:cNvPr id="6" name="Picture 5"/>
          <p:cNvPicPr/>
          <p:nvPr/>
        </p:nvPicPr>
        <p:blipFill rotWithShape="1">
          <a:blip r:embed="rId2"/>
          <a:srcRect r="18397" b="42731"/>
          <a:stretch/>
        </p:blipFill>
        <p:spPr>
          <a:xfrm>
            <a:off x="434888" y="1993404"/>
            <a:ext cx="6750223" cy="217224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5212"/>
            <a:ext cx="5954276" cy="716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45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marL="380985" indent="-380985">
              <a:buFont typeface="Arial" panose="020B0604020202020204" pitchFamily="34" charset="0"/>
              <a:buChar char="•"/>
            </a:pPr>
            <a:r>
              <a:rPr lang="en-AU" dirty="0">
                <a:solidFill>
                  <a:schemeClr val="tx1"/>
                </a:solidFill>
              </a:rPr>
              <a:t>No change in 12-month prevalence of marijuana use, </a:t>
            </a:r>
            <a:r>
              <a:rPr lang="en-AU" b="1" dirty="0">
                <a:solidFill>
                  <a:schemeClr val="tx1"/>
                </a:solidFill>
              </a:rPr>
              <a:t>RR 0.98 (0.86 to 1.11), below: </a:t>
            </a:r>
          </a:p>
          <a:p>
            <a:pPr marL="380985" indent="-380985">
              <a:buFont typeface="Arial" panose="020B0604020202020204" pitchFamily="34" charset="0"/>
              <a:buChar char="•"/>
            </a:pPr>
            <a:endParaRPr lang="en-AU" dirty="0">
              <a:solidFill>
                <a:schemeClr val="tx1"/>
              </a:solidFill>
            </a:endParaRPr>
          </a:p>
          <a:p>
            <a:pPr marL="380985" indent="-380985">
              <a:buFont typeface="Arial" panose="020B0604020202020204" pitchFamily="34" charset="0"/>
              <a:buChar char="•"/>
            </a:pPr>
            <a:endParaRPr lang="en-AU" dirty="0">
              <a:solidFill>
                <a:schemeClr val="tx1"/>
              </a:solidFill>
            </a:endParaRPr>
          </a:p>
          <a:p>
            <a:pPr marL="380985" indent="-380985">
              <a:buFont typeface="Arial" panose="020B0604020202020204" pitchFamily="34" charset="0"/>
              <a:buChar char="•"/>
            </a:pPr>
            <a:endParaRPr lang="en-AU" dirty="0">
              <a:solidFill>
                <a:schemeClr val="tx1"/>
              </a:solidFill>
            </a:endParaRPr>
          </a:p>
          <a:p>
            <a:pPr marL="380985" indent="-380985">
              <a:buFont typeface="Arial" panose="020B0604020202020204" pitchFamily="34" charset="0"/>
              <a:buChar char="•"/>
            </a:pPr>
            <a:endParaRPr lang="en-AU" dirty="0">
              <a:solidFill>
                <a:schemeClr val="tx1"/>
              </a:solidFill>
            </a:endParaRPr>
          </a:p>
          <a:p>
            <a:pPr marL="380985" indent="-380985">
              <a:buFont typeface="Arial" panose="020B0604020202020204" pitchFamily="34" charset="0"/>
              <a:buChar char="•"/>
            </a:pPr>
            <a:endParaRPr lang="en-AU" dirty="0">
              <a:solidFill>
                <a:schemeClr val="tx1"/>
              </a:solidFill>
            </a:endParaRPr>
          </a:p>
          <a:p>
            <a:pPr marL="380985" indent="-380985">
              <a:buFont typeface="Arial" panose="020B0604020202020204" pitchFamily="34" charset="0"/>
              <a:buChar char="•"/>
            </a:pPr>
            <a:r>
              <a:rPr lang="en-AU" dirty="0">
                <a:solidFill>
                  <a:schemeClr val="tx1"/>
                </a:solidFill>
              </a:rPr>
              <a:t>2 studies reported reductions in methamphetamine use, 1 inhalant use </a:t>
            </a:r>
          </a:p>
        </p:txBody>
      </p:sp>
      <p:pic>
        <p:nvPicPr>
          <p:cNvPr id="6" name="Picture 5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842" b="52172"/>
          <a:stretch/>
        </p:blipFill>
        <p:spPr bwMode="auto">
          <a:xfrm>
            <a:off x="419493" y="1849388"/>
            <a:ext cx="6781013" cy="1656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5212"/>
            <a:ext cx="6665538" cy="716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863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>
            <a:extLst>
              <a:ext uri="{FF2B5EF4-FFF2-40B4-BE49-F238E27FC236}">
                <a16:creationId xmlns:a16="http://schemas.microsoft.com/office/drawing/2014/main" id="{AF020D7C-9BDC-4890-B618-F3282F8A28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69" y="289318"/>
            <a:ext cx="7331604" cy="715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9">
            <a:extLst>
              <a:ext uri="{FF2B5EF4-FFF2-40B4-BE49-F238E27FC236}">
                <a16:creationId xmlns:a16="http://schemas.microsoft.com/office/drawing/2014/main" id="{D0C0BFCC-6A9B-4280-A889-7C2B144337F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5942" y="1274506"/>
            <a:ext cx="3421063" cy="3315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">
            <a:extLst>
              <a:ext uri="{FF2B5EF4-FFF2-40B4-BE49-F238E27FC236}">
                <a16:creationId xmlns:a16="http://schemas.microsoft.com/office/drawing/2014/main" id="{308F605C-EE9E-43A6-A393-50DD06E50EB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3009" y="1923244"/>
            <a:ext cx="629708" cy="660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1" descr="Image result for university of newcastle logo">
            <a:extLst>
              <a:ext uri="{FF2B5EF4-FFF2-40B4-BE49-F238E27FC236}">
                <a16:creationId xmlns:a16="http://schemas.microsoft.com/office/drawing/2014/main" id="{0A04744E-7CC9-40C3-8F1C-E567486D63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139" y="1874833"/>
            <a:ext cx="841375" cy="7196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6DD5B2D-F0D6-4578-8380-845F5ECD221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930" y="3578379"/>
            <a:ext cx="1462884" cy="387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3131EC8-9032-4CCB-B2A6-6D1E97C9669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055" y="2680571"/>
            <a:ext cx="2112490" cy="897808"/>
          </a:xfrm>
          <a:prstGeom prst="rect">
            <a:avLst/>
          </a:prstGeom>
        </p:spPr>
      </p:pic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5A8F9D32-883A-48D5-AFE1-26500D80DF78}"/>
              </a:ext>
            </a:extLst>
          </p:cNvPr>
          <p:cNvSpPr txBox="1">
            <a:spLocks/>
          </p:cNvSpPr>
          <p:nvPr/>
        </p:nvSpPr>
        <p:spPr bwMode="auto">
          <a:xfrm>
            <a:off x="3195336" y="1005016"/>
            <a:ext cx="4529667" cy="2938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defRPr sz="2800" kern="1200">
                <a:solidFill>
                  <a:srgbClr val="575756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Courier New" charset="0"/>
              <a:buChar char="o"/>
              <a:defRPr sz="2400" kern="1200">
                <a:solidFill>
                  <a:srgbClr val="575756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charset="2"/>
              <a:buChar char="§"/>
              <a:defRPr sz="2000" kern="1200">
                <a:solidFill>
                  <a:srgbClr val="575756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1600" kern="1200">
                <a:solidFill>
                  <a:srgbClr val="575756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 kern="1200">
                <a:solidFill>
                  <a:srgbClr val="575756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AU" altLang="en-US" sz="1667" b="1" dirty="0">
                <a:solidFill>
                  <a:schemeClr val="tx1"/>
                </a:solidFill>
              </a:rPr>
              <a:t>Co-authors:</a:t>
            </a:r>
          </a:p>
          <a:p>
            <a:pPr>
              <a:defRPr/>
            </a:pPr>
            <a:r>
              <a:rPr lang="en-AU" altLang="en-US" sz="1667" dirty="0">
                <a:solidFill>
                  <a:schemeClr val="tx1"/>
                </a:solidFill>
              </a:rPr>
              <a:t>Luke </a:t>
            </a:r>
            <a:r>
              <a:rPr lang="en-AU" altLang="en-US" sz="1667" dirty="0" err="1">
                <a:solidFill>
                  <a:schemeClr val="tx1"/>
                </a:solidFill>
              </a:rPr>
              <a:t>Wolfenden</a:t>
            </a:r>
            <a:r>
              <a:rPr lang="en-AU" altLang="en-US" sz="1667" dirty="0">
                <a:solidFill>
                  <a:schemeClr val="tx1"/>
                </a:solidFill>
              </a:rPr>
              <a:t>, Shauna </a:t>
            </a:r>
            <a:r>
              <a:rPr lang="en-AU" altLang="en-US" sz="1667" dirty="0" err="1">
                <a:solidFill>
                  <a:schemeClr val="tx1"/>
                </a:solidFill>
              </a:rPr>
              <a:t>Sherker</a:t>
            </a:r>
            <a:r>
              <a:rPr lang="en-AU" altLang="en-US" sz="1667" dirty="0">
                <a:solidFill>
                  <a:schemeClr val="tx1"/>
                </a:solidFill>
              </a:rPr>
              <a:t>, John </a:t>
            </a:r>
            <a:r>
              <a:rPr lang="en-AU" altLang="en-US" sz="1667" dirty="0" err="1">
                <a:solidFill>
                  <a:schemeClr val="tx1"/>
                </a:solidFill>
              </a:rPr>
              <a:t>Wiggers</a:t>
            </a:r>
            <a:r>
              <a:rPr lang="en-AU" altLang="en-US" sz="1667" dirty="0">
                <a:solidFill>
                  <a:schemeClr val="tx1"/>
                </a:solidFill>
              </a:rPr>
              <a:t>, Kate Bartlem, </a:t>
            </a:r>
            <a:r>
              <a:rPr lang="en-AU" altLang="en-US" sz="1667" dirty="0" err="1">
                <a:solidFill>
                  <a:schemeClr val="tx1"/>
                </a:solidFill>
              </a:rPr>
              <a:t>Conor</a:t>
            </a:r>
            <a:r>
              <a:rPr lang="en-AU" altLang="en-US" sz="1667" dirty="0">
                <a:solidFill>
                  <a:schemeClr val="tx1"/>
                </a:solidFill>
              </a:rPr>
              <a:t> Gilligan, Rebecca Hodder, Melanie Kingsland, Alix Hall</a:t>
            </a:r>
            <a:endParaRPr lang="en-AU" altLang="en-US" sz="417" b="1" dirty="0"/>
          </a:p>
          <a:p>
            <a:pPr>
              <a:defRPr/>
            </a:pPr>
            <a:endParaRPr lang="en-AU" altLang="en-US" sz="1667" b="1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en-AU" altLang="en-US" sz="1667" b="1" dirty="0">
                <a:solidFill>
                  <a:schemeClr val="tx1"/>
                </a:solidFill>
              </a:rPr>
              <a:t>Funder:</a:t>
            </a:r>
          </a:p>
          <a:p>
            <a:pPr marL="285739" indent="-285739">
              <a:buFont typeface="Arial" panose="020B0604020202020204" pitchFamily="34" charset="0"/>
              <a:buChar char="•"/>
              <a:defRPr/>
            </a:pPr>
            <a:r>
              <a:rPr lang="en-AU" altLang="en-US" sz="1667" dirty="0">
                <a:solidFill>
                  <a:schemeClr val="tx1"/>
                </a:solidFill>
              </a:rPr>
              <a:t>Alcohol and Drug Foundation</a:t>
            </a:r>
          </a:p>
          <a:p>
            <a:pPr>
              <a:defRPr/>
            </a:pPr>
            <a:endParaRPr lang="en-AU" altLang="en-US" sz="1667" b="1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en-AU" altLang="en-US" sz="1667" b="1" dirty="0">
                <a:solidFill>
                  <a:schemeClr val="tx1"/>
                </a:solidFill>
              </a:rPr>
              <a:t>Collaborating centres/institutions: </a:t>
            </a:r>
          </a:p>
          <a:p>
            <a:pPr marL="285739" indent="-285739">
              <a:buFont typeface="Arial" panose="020B0604020202020204" pitchFamily="34" charset="0"/>
              <a:buChar char="•"/>
              <a:defRPr/>
            </a:pPr>
            <a:r>
              <a:rPr lang="en-AU" altLang="en-US" sz="1667" dirty="0">
                <a:solidFill>
                  <a:schemeClr val="tx1"/>
                </a:solidFill>
              </a:rPr>
              <a:t>The University of Newcastle</a:t>
            </a:r>
          </a:p>
          <a:p>
            <a:pPr marL="285739" indent="-285739">
              <a:buFont typeface="Arial" panose="020B0604020202020204" pitchFamily="34" charset="0"/>
              <a:buChar char="•"/>
              <a:defRPr/>
            </a:pPr>
            <a:r>
              <a:rPr lang="en-AU" altLang="en-US" sz="1667" dirty="0">
                <a:solidFill>
                  <a:schemeClr val="tx1"/>
                </a:solidFill>
              </a:rPr>
              <a:t>Hunter Medical Research Institute</a:t>
            </a:r>
          </a:p>
          <a:p>
            <a:pPr marL="285739" indent="-285739">
              <a:buFont typeface="Arial" panose="020B0604020202020204" pitchFamily="34" charset="0"/>
              <a:buChar char="•"/>
              <a:defRPr/>
            </a:pPr>
            <a:r>
              <a:rPr lang="en-AU" altLang="en-US" sz="1667" dirty="0">
                <a:solidFill>
                  <a:schemeClr val="tx1"/>
                </a:solidFill>
              </a:rPr>
              <a:t>HNE Population Health (HNEPH)</a:t>
            </a:r>
          </a:p>
          <a:p>
            <a:pPr>
              <a:defRPr/>
            </a:pPr>
            <a:endParaRPr lang="en-AU" altLang="en-US" sz="1667" dirty="0">
              <a:solidFill>
                <a:schemeClr val="tx1"/>
              </a:solidFill>
            </a:endParaRPr>
          </a:p>
          <a:p>
            <a:pPr>
              <a:defRPr/>
            </a:pPr>
            <a:endParaRPr lang="en-AU" altLang="en-US" sz="1667" dirty="0">
              <a:solidFill>
                <a:schemeClr val="tx1"/>
              </a:solidFill>
            </a:endParaRPr>
          </a:p>
        </p:txBody>
      </p:sp>
      <p:pic>
        <p:nvPicPr>
          <p:cNvPr id="16" name="Picture 16">
            <a:extLst>
              <a:ext uri="{FF2B5EF4-FFF2-40B4-BE49-F238E27FC236}">
                <a16:creationId xmlns:a16="http://schemas.microsoft.com/office/drawing/2014/main" id="{BBE060D3-1FD9-4964-97BB-7D55DC45D0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EFDFB"/>
              </a:clrFrom>
              <a:clrTo>
                <a:srgbClr val="FEFD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066" y="2823260"/>
            <a:ext cx="491164" cy="42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marL="380985" indent="-380985">
              <a:buFont typeface="Arial" panose="020B0604020202020204" pitchFamily="34" charset="0"/>
              <a:buChar char="•"/>
            </a:pPr>
            <a:r>
              <a:rPr lang="en-AU" sz="2000" dirty="0">
                <a:solidFill>
                  <a:schemeClr val="tx1"/>
                </a:solidFill>
              </a:rPr>
              <a:t>1 study found no change in alcohol-related crime</a:t>
            </a:r>
          </a:p>
          <a:p>
            <a:pPr marL="380985" indent="-380985">
              <a:buFont typeface="Arial" panose="020B0604020202020204" pitchFamily="34" charset="0"/>
              <a:buChar char="•"/>
            </a:pPr>
            <a:endParaRPr lang="en-AU" sz="667" dirty="0">
              <a:solidFill>
                <a:schemeClr val="tx1"/>
              </a:solidFill>
            </a:endParaRPr>
          </a:p>
          <a:p>
            <a:pPr marL="380985" indent="-380985">
              <a:buFont typeface="Arial" panose="020B0604020202020204" pitchFamily="34" charset="0"/>
              <a:buChar char="•"/>
            </a:pPr>
            <a:r>
              <a:rPr lang="en-AU" sz="2000" dirty="0">
                <a:solidFill>
                  <a:schemeClr val="tx1"/>
                </a:solidFill>
              </a:rPr>
              <a:t>2 of 5 studies found significant decline in AOD-related assault, 3 no change</a:t>
            </a:r>
          </a:p>
          <a:p>
            <a:pPr marL="380985" indent="-380985">
              <a:buFont typeface="Arial" panose="020B0604020202020204" pitchFamily="34" charset="0"/>
              <a:buChar char="•"/>
            </a:pPr>
            <a:endParaRPr lang="en-AU" sz="333" dirty="0">
              <a:solidFill>
                <a:schemeClr val="tx1"/>
              </a:solidFill>
            </a:endParaRPr>
          </a:p>
          <a:p>
            <a:pPr marL="380985" indent="-380985">
              <a:buFont typeface="Arial" panose="020B0604020202020204" pitchFamily="34" charset="0"/>
              <a:buChar char="•"/>
            </a:pPr>
            <a:r>
              <a:rPr lang="en-AU" sz="2000" dirty="0">
                <a:solidFill>
                  <a:schemeClr val="tx1"/>
                </a:solidFill>
              </a:rPr>
              <a:t>2 studies found no change in AOD-related delinquency, </a:t>
            </a:r>
            <a:r>
              <a:rPr lang="en-AU" sz="2000" b="1" dirty="0">
                <a:solidFill>
                  <a:schemeClr val="tx1"/>
                </a:solidFill>
              </a:rPr>
              <a:t>RR 0.99 (95% CI 0.88 to 1.11) below: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1" y="265212"/>
            <a:ext cx="7331075" cy="716343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560" b="54304"/>
          <a:stretch/>
        </p:blipFill>
        <p:spPr bwMode="auto">
          <a:xfrm>
            <a:off x="532485" y="3001516"/>
            <a:ext cx="6864269" cy="16798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73164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209600" y="957645"/>
            <a:ext cx="7201958" cy="3350286"/>
          </a:xfrm>
        </p:spPr>
        <p:txBody>
          <a:bodyPr/>
          <a:lstStyle/>
          <a:p>
            <a:pPr marL="380985" indent="-380985">
              <a:buFont typeface="Arial" panose="020B0604020202020204" pitchFamily="34" charset="0"/>
              <a:buChar char="•"/>
            </a:pPr>
            <a:r>
              <a:rPr lang="en-AU" sz="2000" dirty="0">
                <a:solidFill>
                  <a:schemeClr val="tx1"/>
                </a:solidFill>
              </a:rPr>
              <a:t>2 of 3 studies found significant declines in motor vehicle accidents, 1 no change</a:t>
            </a:r>
          </a:p>
          <a:p>
            <a:pPr marL="380985" indent="-380985">
              <a:buFont typeface="Arial" panose="020B0604020202020204" pitchFamily="34" charset="0"/>
              <a:buChar char="•"/>
            </a:pPr>
            <a:endParaRPr lang="en-AU" sz="1000" dirty="0">
              <a:solidFill>
                <a:schemeClr val="tx1"/>
              </a:solidFill>
            </a:endParaRPr>
          </a:p>
          <a:p>
            <a:pPr marL="380985" indent="-380985">
              <a:buFont typeface="Arial" panose="020B0604020202020204" pitchFamily="34" charset="0"/>
              <a:buChar char="•"/>
            </a:pPr>
            <a:r>
              <a:rPr lang="en-AU" sz="2000" dirty="0">
                <a:solidFill>
                  <a:schemeClr val="tx1"/>
                </a:solidFill>
              </a:rPr>
              <a:t>1 of 3 studies found significant reduction in assault victim hospitalisations, 2 no change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09" y="337220"/>
            <a:ext cx="7620000" cy="621113"/>
          </a:xfrm>
          <a:prstGeom prst="rect">
            <a:avLst/>
          </a:prstGeom>
        </p:spPr>
      </p:pic>
      <p:pic>
        <p:nvPicPr>
          <p:cNvPr id="3074" name="Picture 2" descr="Image result for emergency departme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9887" y="2865979"/>
            <a:ext cx="3889375" cy="2230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725" b="3789"/>
          <a:stretch>
            <a:fillRect/>
          </a:stretch>
        </p:blipFill>
        <p:spPr bwMode="auto">
          <a:xfrm rot="19671183">
            <a:off x="2374643" y="2893742"/>
            <a:ext cx="1053042" cy="321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0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725" b="3789"/>
          <a:stretch>
            <a:fillRect/>
          </a:stretch>
        </p:blipFill>
        <p:spPr bwMode="auto">
          <a:xfrm rot="20952820">
            <a:off x="5944334" y="4864947"/>
            <a:ext cx="1079500" cy="329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4386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97460"/>
            <a:ext cx="3790008" cy="716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8574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84" b="49750"/>
          <a:stretch>
            <a:fillRect/>
          </a:stretch>
        </p:blipFill>
        <p:spPr bwMode="auto">
          <a:xfrm>
            <a:off x="-294456" y="-67030"/>
            <a:ext cx="3593042" cy="1000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198" y="239058"/>
            <a:ext cx="7331604" cy="715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Placeholder 1"/>
          <p:cNvSpPr>
            <a:spLocks noGrp="1"/>
          </p:cNvSpPr>
          <p:nvPr>
            <p:ph type="body" sz="quarter" idx="17"/>
          </p:nvPr>
        </p:nvSpPr>
        <p:spPr>
          <a:xfrm>
            <a:off x="785663" y="1273324"/>
            <a:ext cx="6625315" cy="3624114"/>
          </a:xfrm>
        </p:spPr>
        <p:txBody>
          <a:bodyPr/>
          <a:lstStyle/>
          <a:p>
            <a:endParaRPr lang="en-AU" dirty="0"/>
          </a:p>
        </p:txBody>
      </p:sp>
      <p:pic>
        <p:nvPicPr>
          <p:cNvPr id="11" name="Picture 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03" t="8344" r="18936" b="12498"/>
          <a:stretch>
            <a:fillRect/>
          </a:stretch>
        </p:blipFill>
        <p:spPr bwMode="auto">
          <a:xfrm>
            <a:off x="492562" y="1019308"/>
            <a:ext cx="3647765" cy="4017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1198" y="3252559"/>
            <a:ext cx="4067617" cy="2125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488DF7A-C7F1-468D-B4B7-BB607CCF006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5663" y="1759208"/>
            <a:ext cx="3218967" cy="3560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971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209600" y="1019382"/>
            <a:ext cx="7081365" cy="3350286"/>
          </a:xfrm>
        </p:spPr>
        <p:txBody>
          <a:bodyPr/>
          <a:lstStyle/>
          <a:p>
            <a:r>
              <a:rPr lang="en-AU" sz="1833" b="1" dirty="0">
                <a:solidFill>
                  <a:schemeClr val="tx1"/>
                </a:solidFill>
              </a:rPr>
              <a:t>Limitations: </a:t>
            </a:r>
          </a:p>
          <a:p>
            <a:pPr marL="380985" indent="-380985">
              <a:buFont typeface="Arial" panose="020B0604020202020204" pitchFamily="34" charset="0"/>
              <a:buChar char="•"/>
            </a:pPr>
            <a:r>
              <a:rPr lang="en-AU" sz="1833" dirty="0">
                <a:solidFill>
                  <a:schemeClr val="tx1"/>
                </a:solidFill>
              </a:rPr>
              <a:t>Complex designs, substantial heterogeneity</a:t>
            </a:r>
          </a:p>
          <a:p>
            <a:pPr marL="380985" indent="-380985">
              <a:buFont typeface="Arial" panose="020B0604020202020204" pitchFamily="34" charset="0"/>
              <a:buChar char="•"/>
            </a:pPr>
            <a:r>
              <a:rPr lang="en-AU" sz="1833" dirty="0">
                <a:solidFill>
                  <a:schemeClr val="tx1"/>
                </a:solidFill>
              </a:rPr>
              <a:t>Limitations in methodology and variation in measurement made comparison difficult</a:t>
            </a:r>
          </a:p>
          <a:p>
            <a:pPr marL="380985" indent="-380985">
              <a:buFont typeface="Arial" panose="020B0604020202020204" pitchFamily="34" charset="0"/>
              <a:buChar char="•"/>
            </a:pPr>
            <a:endParaRPr lang="en-AU" sz="1833" dirty="0">
              <a:solidFill>
                <a:schemeClr val="tx1"/>
              </a:solidFill>
            </a:endParaRPr>
          </a:p>
          <a:p>
            <a:r>
              <a:rPr lang="en-AU" sz="1833" b="1" dirty="0">
                <a:solidFill>
                  <a:schemeClr val="tx1"/>
                </a:solidFill>
              </a:rPr>
              <a:t>Recommendations:</a:t>
            </a:r>
          </a:p>
          <a:p>
            <a:pPr marL="380985" indent="-380985">
              <a:buFont typeface="Arial" panose="020B0604020202020204" pitchFamily="34" charset="0"/>
              <a:buChar char="•"/>
            </a:pPr>
            <a:r>
              <a:rPr lang="en-AU" sz="1833" dirty="0">
                <a:solidFill>
                  <a:schemeClr val="tx1"/>
                </a:solidFill>
              </a:rPr>
              <a:t>Greater use of approaches shown to be effective</a:t>
            </a:r>
          </a:p>
          <a:p>
            <a:pPr marL="380985" indent="-380985">
              <a:buFont typeface="Arial" panose="020B0604020202020204" pitchFamily="34" charset="0"/>
              <a:buChar char="•"/>
            </a:pPr>
            <a:r>
              <a:rPr lang="en-AU" sz="1833" dirty="0">
                <a:solidFill>
                  <a:schemeClr val="tx1"/>
                </a:solidFill>
              </a:rPr>
              <a:t>Uphold integrity of intervention, identify barriers – can be difficult</a:t>
            </a:r>
          </a:p>
          <a:p>
            <a:pPr marL="380985" indent="-380985">
              <a:buFont typeface="Arial" panose="020B0604020202020204" pitchFamily="34" charset="0"/>
              <a:buChar char="•"/>
            </a:pPr>
            <a:r>
              <a:rPr lang="en-AU" sz="1833" dirty="0">
                <a:solidFill>
                  <a:schemeClr val="tx1"/>
                </a:solidFill>
              </a:rPr>
              <a:t>Use of common measurement, make use of routinely collected data 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1290"/>
            <a:ext cx="6792548" cy="716343"/>
          </a:xfrm>
          <a:prstGeom prst="rect">
            <a:avLst/>
          </a:prstGeom>
        </p:spPr>
      </p:pic>
      <p:pic>
        <p:nvPicPr>
          <p:cNvPr id="10242" name="Picture 2" descr="Related image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832" y="4225652"/>
            <a:ext cx="3048086" cy="1677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1774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4" y="2437454"/>
            <a:ext cx="7330282" cy="772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1256" y="3008123"/>
            <a:ext cx="5408286" cy="1404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 descr="Image result for push pin">
            <a:extLst>
              <a:ext uri="{FF2B5EF4-FFF2-40B4-BE49-F238E27FC236}">
                <a16:creationId xmlns:a16="http://schemas.microsoft.com/office/drawing/2014/main" id="{1CCAD335-C368-4CEF-9243-CD7AD8C644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5399" y="2937619"/>
            <a:ext cx="327803" cy="427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60133" y="3370972"/>
            <a:ext cx="4519091" cy="710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4502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marL="380985" indent="-380985">
              <a:buFont typeface="Arial" panose="020B0604020202020204" pitchFamily="34" charset="0"/>
              <a:buChar char="•"/>
            </a:pPr>
            <a:r>
              <a:rPr lang="en-AU" sz="2000" dirty="0">
                <a:solidFill>
                  <a:schemeClr val="tx1"/>
                </a:solidFill>
              </a:rPr>
              <a:t>Risk factors for alcohol and other drug (AOD) use are complex </a:t>
            </a:r>
          </a:p>
          <a:p>
            <a:pPr marL="380985" indent="-380985">
              <a:buFont typeface="Arial" panose="020B0604020202020204" pitchFamily="34" charset="0"/>
              <a:buChar char="•"/>
            </a:pPr>
            <a:endParaRPr lang="en-AU" sz="875" dirty="0">
              <a:solidFill>
                <a:schemeClr val="tx1"/>
              </a:solidFill>
            </a:endParaRPr>
          </a:p>
          <a:p>
            <a:pPr marL="380985" indent="-380985">
              <a:buFont typeface="Arial" panose="020B0604020202020204" pitchFamily="34" charset="0"/>
              <a:buChar char="•"/>
            </a:pPr>
            <a:r>
              <a:rPr lang="en-AU" sz="2000" dirty="0">
                <a:solidFill>
                  <a:schemeClr val="tx1"/>
                </a:solidFill>
              </a:rPr>
              <a:t>Combination of individual, social and environmental factors</a:t>
            </a:r>
          </a:p>
          <a:p>
            <a:pPr marL="380985" indent="-380985">
              <a:buFont typeface="Arial" panose="020B0604020202020204" pitchFamily="34" charset="0"/>
              <a:buChar char="•"/>
            </a:pPr>
            <a:endParaRPr lang="en-AU" sz="1000" dirty="0">
              <a:solidFill>
                <a:schemeClr val="tx1"/>
              </a:solidFill>
            </a:endParaRPr>
          </a:p>
          <a:p>
            <a:pPr marL="380985" indent="-380985">
              <a:buFont typeface="Arial" panose="020B0604020202020204" pitchFamily="34" charset="0"/>
              <a:buChar char="•"/>
            </a:pPr>
            <a:r>
              <a:rPr lang="en-AU" sz="2000" dirty="0">
                <a:solidFill>
                  <a:schemeClr val="tx1"/>
                </a:solidFill>
              </a:rPr>
              <a:t>Whole-of-community interventions aim to address multiple determinants of AOD, and interplay between social/environmental influences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86" y="265212"/>
            <a:ext cx="7331075" cy="716343"/>
          </a:xfrm>
          <a:prstGeom prst="rect">
            <a:avLst/>
          </a:prstGeom>
        </p:spPr>
      </p:pic>
      <p:pic>
        <p:nvPicPr>
          <p:cNvPr id="6" name="Picture 45" descr="Image result for alcohol us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0744" y="3577580"/>
            <a:ext cx="2835225" cy="188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725" b="3789"/>
          <a:stretch>
            <a:fillRect/>
          </a:stretch>
        </p:blipFill>
        <p:spPr bwMode="auto">
          <a:xfrm rot="1002649">
            <a:off x="5202134" y="3578172"/>
            <a:ext cx="1053042" cy="321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11245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FBD5D21-FB84-4C9D-828A-CBEC16CF7A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0467" y="577247"/>
            <a:ext cx="6240693" cy="55195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FF98DB10-3974-437D-A9BC-755B9B187A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78" y="697260"/>
            <a:ext cx="7331604" cy="715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>
            <a:extLst>
              <a:ext uri="{FF2B5EF4-FFF2-40B4-BE49-F238E27FC236}">
                <a16:creationId xmlns:a16="http://schemas.microsoft.com/office/drawing/2014/main" id="{6A301036-DD5A-4DAA-B4D7-6F205731197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97428">
            <a:off x="3031913" y="1798155"/>
            <a:ext cx="4646083" cy="521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4728351-5973-4ED1-8863-83867FC8C0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1688" y="1780102"/>
            <a:ext cx="3511600" cy="296291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66623A5-AD3A-48DC-8EA4-0A4312B664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87" y="2437454"/>
            <a:ext cx="7330282" cy="772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5D10A68E-A902-4F61-8A9A-4297A2FC223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9747" y="997294"/>
            <a:ext cx="3561292" cy="237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7EB878-532D-4E57-B189-DBFDB2AA899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209600" y="988940"/>
            <a:ext cx="7201958" cy="500503"/>
          </a:xfrm>
        </p:spPr>
        <p:txBody>
          <a:bodyPr/>
          <a:lstStyle/>
          <a:p>
            <a:pPr>
              <a:defRPr/>
            </a:pPr>
            <a:r>
              <a:rPr lang="en-AU" altLang="en-US" sz="1667" b="1" dirty="0">
                <a:solidFill>
                  <a:schemeClr val="tx1"/>
                </a:solidFill>
                <a:cs typeface="Arial" charset="0"/>
              </a:rPr>
              <a:t>Data sources: </a:t>
            </a:r>
          </a:p>
          <a:p>
            <a:pPr marL="285739" indent="-285739">
              <a:buFont typeface="Arial" panose="020B0604020202020204" pitchFamily="34" charset="0"/>
              <a:buChar char="•"/>
              <a:defRPr/>
            </a:pPr>
            <a:r>
              <a:rPr lang="en-AU" altLang="en-US" sz="1667" dirty="0">
                <a:solidFill>
                  <a:schemeClr val="tx1"/>
                </a:solidFill>
                <a:cs typeface="Arial" charset="0"/>
              </a:rPr>
              <a:t>Systematic review of CENTRAL, </a:t>
            </a:r>
            <a:r>
              <a:rPr lang="en-AU" altLang="en-US" sz="1667" dirty="0" err="1">
                <a:solidFill>
                  <a:schemeClr val="tx1"/>
                </a:solidFill>
                <a:cs typeface="Arial" charset="0"/>
              </a:rPr>
              <a:t>Embase</a:t>
            </a:r>
            <a:r>
              <a:rPr lang="en-AU" altLang="en-US" sz="1667" dirty="0">
                <a:solidFill>
                  <a:schemeClr val="tx1"/>
                </a:solidFill>
                <a:cs typeface="Arial" charset="0"/>
              </a:rPr>
              <a:t>, Medline, Medline in Process, and </a:t>
            </a:r>
            <a:r>
              <a:rPr lang="en-AU" altLang="en-US" sz="1667" dirty="0" err="1">
                <a:solidFill>
                  <a:schemeClr val="tx1"/>
                </a:solidFill>
                <a:cs typeface="Arial" charset="0"/>
              </a:rPr>
              <a:t>PyscINFO</a:t>
            </a:r>
            <a:r>
              <a:rPr lang="en-AU" altLang="en-US" sz="1667" dirty="0">
                <a:solidFill>
                  <a:schemeClr val="tx1"/>
                </a:solidFill>
                <a:cs typeface="Arial" charset="0"/>
              </a:rPr>
              <a:t> from database inception to August, 2017.</a:t>
            </a:r>
          </a:p>
          <a:p>
            <a:pPr>
              <a:defRPr/>
            </a:pPr>
            <a:endParaRPr lang="en-AU" altLang="en-US" sz="1667" b="1" dirty="0">
              <a:solidFill>
                <a:schemeClr val="tx1"/>
              </a:solidFill>
              <a:cs typeface="Arial" charset="0"/>
            </a:endParaRPr>
          </a:p>
          <a:p>
            <a:pPr>
              <a:defRPr/>
            </a:pPr>
            <a:r>
              <a:rPr lang="en-AU" altLang="en-US" sz="1667" b="1" dirty="0">
                <a:solidFill>
                  <a:schemeClr val="tx1"/>
                </a:solidFill>
                <a:cs typeface="Arial" charset="0"/>
              </a:rPr>
              <a:t>Inclusion criteria</a:t>
            </a:r>
            <a:r>
              <a:rPr lang="en-AU" altLang="en-US" sz="1667" dirty="0">
                <a:solidFill>
                  <a:schemeClr val="tx1"/>
                </a:solidFill>
                <a:cs typeface="Arial" charset="0"/>
              </a:rPr>
              <a:t>: </a:t>
            </a:r>
          </a:p>
          <a:p>
            <a:pPr marL="285739" indent="-285739">
              <a:buFont typeface="Arial" panose="020B0604020202020204" pitchFamily="34" charset="0"/>
              <a:buChar char="•"/>
              <a:defRPr/>
            </a:pPr>
            <a:r>
              <a:rPr lang="en-AU" altLang="en-US" sz="1667" dirty="0">
                <a:solidFill>
                  <a:schemeClr val="tx1"/>
                </a:solidFill>
                <a:cs typeface="Arial" charset="0"/>
              </a:rPr>
              <a:t>Any parallel comparison group</a:t>
            </a:r>
          </a:p>
          <a:p>
            <a:pPr marL="285739" indent="-285739">
              <a:buFont typeface="Arial" panose="020B0604020202020204" pitchFamily="34" charset="0"/>
              <a:buChar char="•"/>
              <a:defRPr/>
            </a:pPr>
            <a:r>
              <a:rPr lang="en-AU" altLang="en-US" sz="1667" dirty="0">
                <a:solidFill>
                  <a:schemeClr val="tx1"/>
                </a:solidFill>
                <a:cs typeface="Arial" charset="0"/>
              </a:rPr>
              <a:t>Implement interventions in two or more community settings</a:t>
            </a:r>
          </a:p>
          <a:p>
            <a:pPr marL="285739" indent="-285739">
              <a:buFont typeface="Arial" panose="020B0604020202020204" pitchFamily="34" charset="0"/>
              <a:buChar char="•"/>
              <a:defRPr/>
            </a:pPr>
            <a:r>
              <a:rPr lang="en-AU" altLang="en-US" sz="1667" dirty="0">
                <a:solidFill>
                  <a:schemeClr val="tx1"/>
                </a:solidFill>
                <a:cs typeface="Arial" charset="0"/>
              </a:rPr>
              <a:t>Collect data on AOD use or harms </a:t>
            </a:r>
          </a:p>
          <a:p>
            <a:pPr>
              <a:defRPr/>
            </a:pPr>
            <a:endParaRPr lang="en-AU" altLang="en-US" sz="1667" dirty="0">
              <a:solidFill>
                <a:schemeClr val="tx1"/>
              </a:solidFill>
              <a:cs typeface="Arial" charset="0"/>
            </a:endParaRPr>
          </a:p>
          <a:p>
            <a:pPr>
              <a:defRPr/>
            </a:pPr>
            <a:r>
              <a:rPr lang="en-AU" altLang="en-US" sz="1667" b="1" dirty="0">
                <a:solidFill>
                  <a:schemeClr val="tx1"/>
                </a:solidFill>
                <a:cs typeface="Arial" charset="0"/>
              </a:rPr>
              <a:t>Data synthesis: </a:t>
            </a:r>
          </a:p>
          <a:p>
            <a:pPr marL="285739" indent="-285739">
              <a:buFont typeface="Arial" panose="020B0604020202020204" pitchFamily="34" charset="0"/>
              <a:buChar char="•"/>
              <a:defRPr/>
            </a:pPr>
            <a:r>
              <a:rPr lang="en-AU" altLang="en-US" sz="1667" dirty="0">
                <a:solidFill>
                  <a:schemeClr val="tx1"/>
                </a:solidFill>
                <a:cs typeface="Arial" charset="0"/>
              </a:rPr>
              <a:t>Outcomes were pooled as risk ratios (RR) in </a:t>
            </a:r>
            <a:r>
              <a:rPr lang="en-AU" altLang="en-US" sz="1667" dirty="0" err="1">
                <a:solidFill>
                  <a:schemeClr val="tx1"/>
                </a:solidFill>
                <a:cs typeface="Arial" charset="0"/>
              </a:rPr>
              <a:t>RevMan</a:t>
            </a:r>
            <a:r>
              <a:rPr lang="en-AU" altLang="en-US" sz="1667" dirty="0">
                <a:solidFill>
                  <a:schemeClr val="tx1"/>
                </a:solidFill>
                <a:cs typeface="Arial" charset="0"/>
              </a:rPr>
              <a:t> 5.3 using random-effects inverse variance meta-analysis</a:t>
            </a:r>
            <a:endParaRPr lang="en-AU" sz="1667" dirty="0">
              <a:solidFill>
                <a:schemeClr val="tx1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94" y="265212"/>
            <a:ext cx="7331075" cy="716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28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13" name="Picture 21512">
            <a:extLst>
              <a:ext uri="{FF2B5EF4-FFF2-40B4-BE49-F238E27FC236}">
                <a16:creationId xmlns:a16="http://schemas.microsoft.com/office/drawing/2014/main" id="{E2D175BD-4638-41FD-8E80-F374F08F3D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1728" y="841276"/>
            <a:ext cx="4526673" cy="451651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98" y="289925"/>
            <a:ext cx="3068586" cy="71634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>
          <a:xfrm>
            <a:off x="209600" y="1057300"/>
            <a:ext cx="7201958" cy="3350286"/>
          </a:xfrm>
        </p:spPr>
        <p:txBody>
          <a:bodyPr/>
          <a:lstStyle/>
          <a:p>
            <a:pPr>
              <a:defRPr/>
            </a:pPr>
            <a:r>
              <a:rPr lang="en-AU" sz="2000" dirty="0">
                <a:solidFill>
                  <a:schemeClr val="tx1"/>
                </a:solidFill>
              </a:rPr>
              <a:t>Of 24 included studies…</a:t>
            </a:r>
          </a:p>
          <a:p>
            <a:pPr marL="380985" indent="-380985">
              <a:buFont typeface="Arial" panose="020B0604020202020204" pitchFamily="34" charset="0"/>
              <a:buChar char="•"/>
              <a:defRPr/>
            </a:pPr>
            <a:r>
              <a:rPr lang="en-AU" sz="2000" dirty="0">
                <a:solidFill>
                  <a:schemeClr val="tx1"/>
                </a:solidFill>
              </a:rPr>
              <a:t>N = 13 cluster-RCTs with ‘community’ as unit of allocation, targeting young people (n = 15) </a:t>
            </a:r>
          </a:p>
          <a:p>
            <a:pPr marL="380985" indent="-380985">
              <a:buFont typeface="Arial" panose="020B0604020202020204" pitchFamily="34" charset="0"/>
              <a:buChar char="•"/>
              <a:defRPr/>
            </a:pPr>
            <a:endParaRPr lang="en-AU" sz="917" dirty="0">
              <a:solidFill>
                <a:schemeClr val="tx1"/>
              </a:solidFill>
            </a:endParaRPr>
          </a:p>
          <a:p>
            <a:pPr marL="380985" indent="-380985">
              <a:buFont typeface="Arial" panose="020B0604020202020204" pitchFamily="34" charset="0"/>
              <a:buChar char="•"/>
              <a:defRPr/>
            </a:pPr>
            <a:r>
              <a:rPr lang="en-AU" sz="2000" dirty="0">
                <a:solidFill>
                  <a:schemeClr val="tx1"/>
                </a:solidFill>
              </a:rPr>
              <a:t>Mostly alcohol-only (n = 13), some alcohol +illicit substances (n = 10), illicit-only (n=1)</a:t>
            </a:r>
          </a:p>
          <a:p>
            <a:pPr marL="380985" indent="-380985">
              <a:buFont typeface="Arial" panose="020B0604020202020204" pitchFamily="34" charset="0"/>
              <a:buChar char="•"/>
              <a:defRPr/>
            </a:pPr>
            <a:endParaRPr lang="en-AU" sz="875" dirty="0">
              <a:solidFill>
                <a:schemeClr val="tx1"/>
              </a:solidFill>
            </a:endParaRPr>
          </a:p>
          <a:p>
            <a:pPr marL="380985" indent="-380985">
              <a:buFont typeface="Arial" panose="020B0604020202020204" pitchFamily="34" charset="0"/>
              <a:buChar char="•"/>
              <a:defRPr/>
            </a:pPr>
            <a:r>
              <a:rPr lang="en-AU" sz="2000" dirty="0">
                <a:solidFill>
                  <a:schemeClr val="tx1"/>
                </a:solidFill>
              </a:rPr>
              <a:t>N ranged from </a:t>
            </a:r>
            <a:r>
              <a:rPr lang="en-GB" sz="2000" dirty="0">
                <a:solidFill>
                  <a:schemeClr val="tx1"/>
                </a:solidFill>
              </a:rPr>
              <a:t>142 to 123,235 (median: 5,024)</a:t>
            </a:r>
          </a:p>
          <a:p>
            <a:pPr marL="380985" indent="-380985">
              <a:buFont typeface="Arial" panose="020B0604020202020204" pitchFamily="34" charset="0"/>
              <a:buChar char="•"/>
              <a:defRPr/>
            </a:pPr>
            <a:endParaRPr lang="en-GB" sz="1000" dirty="0">
              <a:solidFill>
                <a:schemeClr val="tx1"/>
              </a:solidFill>
            </a:endParaRPr>
          </a:p>
          <a:p>
            <a:pPr marL="380985" indent="-380985">
              <a:buFont typeface="Arial" panose="020B0604020202020204" pitchFamily="34" charset="0"/>
              <a:buChar char="•"/>
              <a:defRPr/>
            </a:pPr>
            <a:r>
              <a:rPr lang="en-GB" sz="2000" dirty="0">
                <a:solidFill>
                  <a:schemeClr val="tx1"/>
                </a:solidFill>
              </a:rPr>
              <a:t>Data collection from 1988-2015, most conducted in the mid 1990’s to early 2000’s </a:t>
            </a:r>
            <a:endParaRPr lang="en-AU" sz="2000" dirty="0">
              <a:solidFill>
                <a:schemeClr val="tx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175" y="265212"/>
            <a:ext cx="7331075" cy="7163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2" descr="Image result for blackboard world map">
            <a:extLst>
              <a:ext uri="{FF2B5EF4-FFF2-40B4-BE49-F238E27FC236}">
                <a16:creationId xmlns:a16="http://schemas.microsoft.com/office/drawing/2014/main" id="{E5CDA2BB-8CDD-49AB-B2B0-B8C868F41C4C}"/>
              </a:ext>
            </a:extLst>
          </p:cNvPr>
          <p:cNvSpPr>
            <a:spLocks noGrp="1" noChangeAspect="1" noChangeArrowheads="1"/>
          </p:cNvSpPr>
          <p:nvPr>
            <p:ph type="body" sz="quarter" idx="17"/>
          </p:nvPr>
        </p:nvSpPr>
        <p:spPr bwMode="auto">
          <a:xfrm>
            <a:off x="209021" y="1207162"/>
            <a:ext cx="7201958" cy="3350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endParaRPr lang="en-AU" dirty="0"/>
          </a:p>
        </p:txBody>
      </p:sp>
      <p:pic>
        <p:nvPicPr>
          <p:cNvPr id="1028" name="Picture 4" descr="Image result for blackboard world map">
            <a:extLst>
              <a:ext uri="{FF2B5EF4-FFF2-40B4-BE49-F238E27FC236}">
                <a16:creationId xmlns:a16="http://schemas.microsoft.com/office/drawing/2014/main" id="{452B4A08-5111-4EA1-9AB6-12E281A8C9A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10" t="15350" r="6521" b="5382"/>
          <a:stretch/>
        </p:blipFill>
        <p:spPr bwMode="auto">
          <a:xfrm>
            <a:off x="449627" y="1225679"/>
            <a:ext cx="6630205" cy="3440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AutoShape 6" descr="Image result for thumb tack">
            <a:extLst>
              <a:ext uri="{FF2B5EF4-FFF2-40B4-BE49-F238E27FC236}">
                <a16:creationId xmlns:a16="http://schemas.microsoft.com/office/drawing/2014/main" id="{3ADCAE5E-5A92-422E-BD03-AC52B43DFBC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683000" y="2730500"/>
            <a:ext cx="254000" cy="25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10" name="Picture 9" descr="Image result for push pin">
            <a:extLst>
              <a:ext uri="{FF2B5EF4-FFF2-40B4-BE49-F238E27FC236}">
                <a16:creationId xmlns:a16="http://schemas.microsoft.com/office/drawing/2014/main" id="{CDF668D0-02E0-4A60-8749-12A3859145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4631" y="2377447"/>
            <a:ext cx="137973" cy="180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 descr="Image result for push pin">
            <a:extLst>
              <a:ext uri="{FF2B5EF4-FFF2-40B4-BE49-F238E27FC236}">
                <a16:creationId xmlns:a16="http://schemas.microsoft.com/office/drawing/2014/main" id="{19A17684-DEFD-48A9-AA36-4F8B7CEC08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1422" y="2316497"/>
            <a:ext cx="137973" cy="180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 descr="Image result for push pin">
            <a:extLst>
              <a:ext uri="{FF2B5EF4-FFF2-40B4-BE49-F238E27FC236}">
                <a16:creationId xmlns:a16="http://schemas.microsoft.com/office/drawing/2014/main" id="{B77E79FF-8B95-4AE2-94E6-71D74A2D8D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6559" y="2406507"/>
            <a:ext cx="137973" cy="180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 descr="Image result for push pin">
            <a:extLst>
              <a:ext uri="{FF2B5EF4-FFF2-40B4-BE49-F238E27FC236}">
                <a16:creationId xmlns:a16="http://schemas.microsoft.com/office/drawing/2014/main" id="{2D1689DB-9F42-43FD-92B7-3DBB9431E0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9747" y="2317440"/>
            <a:ext cx="137973" cy="180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 descr="Image result for push pin">
            <a:extLst>
              <a:ext uri="{FF2B5EF4-FFF2-40B4-BE49-F238E27FC236}">
                <a16:creationId xmlns:a16="http://schemas.microsoft.com/office/drawing/2014/main" id="{972DA873-B7AB-4E45-82CB-E57EEA5C14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8533" y="2497460"/>
            <a:ext cx="137973" cy="180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Image result for push pin">
            <a:extLst>
              <a:ext uri="{FF2B5EF4-FFF2-40B4-BE49-F238E27FC236}">
                <a16:creationId xmlns:a16="http://schemas.microsoft.com/office/drawing/2014/main" id="{861EDB12-1BDB-4D8B-B949-AC3A1B0F5F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533" y="2624460"/>
            <a:ext cx="137973" cy="180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 descr="Image result for push pin">
            <a:extLst>
              <a:ext uri="{FF2B5EF4-FFF2-40B4-BE49-F238E27FC236}">
                <a16:creationId xmlns:a16="http://schemas.microsoft.com/office/drawing/2014/main" id="{24F7FADE-B868-46A1-BB7B-B189EA7545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6414" y="2543502"/>
            <a:ext cx="137973" cy="180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 descr="Image result for push pin">
            <a:extLst>
              <a:ext uri="{FF2B5EF4-FFF2-40B4-BE49-F238E27FC236}">
                <a16:creationId xmlns:a16="http://schemas.microsoft.com/office/drawing/2014/main" id="{C422DECD-CB65-4778-89B6-716669DE2C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2360" y="2470798"/>
            <a:ext cx="137973" cy="180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7" descr="Image result for push pin">
            <a:extLst>
              <a:ext uri="{FF2B5EF4-FFF2-40B4-BE49-F238E27FC236}">
                <a16:creationId xmlns:a16="http://schemas.microsoft.com/office/drawing/2014/main" id="{AC1B8A98-FD76-4184-98F3-B58A3CDDEB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4399" y="2267122"/>
            <a:ext cx="137973" cy="180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" descr="Image result for push pin">
            <a:extLst>
              <a:ext uri="{FF2B5EF4-FFF2-40B4-BE49-F238E27FC236}">
                <a16:creationId xmlns:a16="http://schemas.microsoft.com/office/drawing/2014/main" id="{7047CF66-1F9A-4386-94C6-3627C86521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4710" y="2246807"/>
            <a:ext cx="137973" cy="180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9" descr="Image result for push pin">
            <a:extLst>
              <a:ext uri="{FF2B5EF4-FFF2-40B4-BE49-F238E27FC236}">
                <a16:creationId xmlns:a16="http://schemas.microsoft.com/office/drawing/2014/main" id="{01F85F8B-B560-4A3A-B255-92391AD2CE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2378" y="2246807"/>
            <a:ext cx="137973" cy="180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0" descr="Image result for push pin">
            <a:extLst>
              <a:ext uri="{FF2B5EF4-FFF2-40B4-BE49-F238E27FC236}">
                <a16:creationId xmlns:a16="http://schemas.microsoft.com/office/drawing/2014/main" id="{C3FD94A7-C3C2-495D-830C-7070AA84FC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8080" y="2287437"/>
            <a:ext cx="137973" cy="180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 descr="Image result for push pin">
            <a:extLst>
              <a:ext uri="{FF2B5EF4-FFF2-40B4-BE49-F238E27FC236}">
                <a16:creationId xmlns:a16="http://schemas.microsoft.com/office/drawing/2014/main" id="{7CC25A07-5D0A-4A80-A16B-11F74A89BF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4113" y="2381103"/>
            <a:ext cx="137973" cy="180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22" descr="Image result for push pin">
            <a:extLst>
              <a:ext uri="{FF2B5EF4-FFF2-40B4-BE49-F238E27FC236}">
                <a16:creationId xmlns:a16="http://schemas.microsoft.com/office/drawing/2014/main" id="{1CCAD335-C368-4CEF-9243-CD7AD8C644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3890" y="1924982"/>
            <a:ext cx="137973" cy="180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3" descr="Image result for push pin">
            <a:extLst>
              <a:ext uri="{FF2B5EF4-FFF2-40B4-BE49-F238E27FC236}">
                <a16:creationId xmlns:a16="http://schemas.microsoft.com/office/drawing/2014/main" id="{DCDB7AD9-7DC5-4332-9879-7B37103207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320" y="3729327"/>
            <a:ext cx="137973" cy="180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4" descr="Image result for push pin">
            <a:extLst>
              <a:ext uri="{FF2B5EF4-FFF2-40B4-BE49-F238E27FC236}">
                <a16:creationId xmlns:a16="http://schemas.microsoft.com/office/drawing/2014/main" id="{1D5A5D20-2F3A-4F02-99DF-B5E91EFCF6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6249" y="2246807"/>
            <a:ext cx="137973" cy="180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5" descr="Image result for push pin">
            <a:extLst>
              <a:ext uri="{FF2B5EF4-FFF2-40B4-BE49-F238E27FC236}">
                <a16:creationId xmlns:a16="http://schemas.microsoft.com/office/drawing/2014/main" id="{DF41E8FE-F611-4A93-898B-D640DCF7B3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3734" y="3729327"/>
            <a:ext cx="137973" cy="180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6" descr="Image result for push pin">
            <a:extLst>
              <a:ext uri="{FF2B5EF4-FFF2-40B4-BE49-F238E27FC236}">
                <a16:creationId xmlns:a16="http://schemas.microsoft.com/office/drawing/2014/main" id="{B8FC42C3-A3CE-4595-A46C-F3F7F7541B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9940" y="1597360"/>
            <a:ext cx="137973" cy="180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 descr="Image result for push pin">
            <a:extLst>
              <a:ext uri="{FF2B5EF4-FFF2-40B4-BE49-F238E27FC236}">
                <a16:creationId xmlns:a16="http://schemas.microsoft.com/office/drawing/2014/main" id="{A5B7FB7D-D7C9-40B9-8B92-00B42A1E7B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0180" y="2457148"/>
            <a:ext cx="137973" cy="180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28" descr="Image result for push pin">
            <a:extLst>
              <a:ext uri="{FF2B5EF4-FFF2-40B4-BE49-F238E27FC236}">
                <a16:creationId xmlns:a16="http://schemas.microsoft.com/office/drawing/2014/main" id="{35991066-7D92-4951-A4BB-342DF61F61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2403" y="2004960"/>
            <a:ext cx="137973" cy="180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29" descr="Image result for push pin">
            <a:extLst>
              <a:ext uri="{FF2B5EF4-FFF2-40B4-BE49-F238E27FC236}">
                <a16:creationId xmlns:a16="http://schemas.microsoft.com/office/drawing/2014/main" id="{04AAE0DA-E4AD-41CF-AD26-9931DE1396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1575" y="3530020"/>
            <a:ext cx="137973" cy="180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30" descr="Image result for push pin">
            <a:extLst>
              <a:ext uri="{FF2B5EF4-FFF2-40B4-BE49-F238E27FC236}">
                <a16:creationId xmlns:a16="http://schemas.microsoft.com/office/drawing/2014/main" id="{D36D1BEA-EAD4-4287-BA17-05FECE6449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303" y="1642190"/>
            <a:ext cx="137973" cy="180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1" descr="Image result for push pin">
            <a:extLst>
              <a:ext uri="{FF2B5EF4-FFF2-40B4-BE49-F238E27FC236}">
                <a16:creationId xmlns:a16="http://schemas.microsoft.com/office/drawing/2014/main" id="{CB485FDB-0AC2-4269-8915-29681454AA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0134" y="2945748"/>
            <a:ext cx="137973" cy="180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C84DB8E-041C-4284-9330-90D0B39E4EDE}"/>
              </a:ext>
            </a:extLst>
          </p:cNvPr>
          <p:cNvSpPr txBox="1"/>
          <p:nvPr/>
        </p:nvSpPr>
        <p:spPr>
          <a:xfrm>
            <a:off x="1409733" y="4719989"/>
            <a:ext cx="4740527" cy="631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167" dirty="0">
                <a:latin typeface="Typewriter" panose="02020500000000000000" pitchFamily="18" charset="0"/>
              </a:rPr>
              <a:t>US (n=13), Australia (n=2), Italy, Canada, Sweden, The Netherlands, China South Africa, Iceland, Sri Lanka (all n=1)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51" y="312258"/>
            <a:ext cx="7331075" cy="716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485125"/>
      </p:ext>
    </p:extLst>
  </p:cSld>
  <p:clrMapOvr>
    <a:masterClrMapping/>
  </p:clrMapOvr>
</p:sld>
</file>

<file path=ppt/theme/theme1.xml><?xml version="1.0" encoding="utf-8"?>
<a:theme xmlns:a="http://schemas.openxmlformats.org/drawingml/2006/main" name="NDARC Template 4by3">
  <a:themeElements>
    <a:clrScheme name="NDARC">
      <a:dk1>
        <a:srgbClr val="000000"/>
      </a:dk1>
      <a:lt1>
        <a:sysClr val="window" lastClr="FFFFFF"/>
      </a:lt1>
      <a:dk2>
        <a:srgbClr val="000000"/>
      </a:dk2>
      <a:lt2>
        <a:srgbClr val="EEECE1"/>
      </a:lt2>
      <a:accent1>
        <a:srgbClr val="D63C15"/>
      </a:accent1>
      <a:accent2>
        <a:srgbClr val="B8A400"/>
      </a:accent2>
      <a:accent3>
        <a:srgbClr val="FFC000"/>
      </a:accent3>
      <a:accent4>
        <a:srgbClr val="575756"/>
      </a:accent4>
      <a:accent5>
        <a:srgbClr val="6461A5"/>
      </a:accent5>
      <a:accent6>
        <a:srgbClr val="D8BD00"/>
      </a:accent6>
      <a:hlink>
        <a:srgbClr val="575756"/>
      </a:hlink>
      <a:folHlink>
        <a:srgbClr val="6461A5"/>
      </a:folHlink>
    </a:clrScheme>
    <a:fontScheme name="NDARC">
      <a:majorFont>
        <a:latin typeface="Palatino Linotype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tockings_E_Day1_leighton_1430" id="{05FFCF89-7BFB-4CEC-98B3-0BB8C84F6B4F}" vid="{BB363249-FB31-4396-BFCB-9F24F485A5E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Stockings_E_Day1_leighton_1430</Template>
  <TotalTime>590</TotalTime>
  <Words>689</Words>
  <Application>Microsoft Office PowerPoint</Application>
  <PresentationFormat>Custom</PresentationFormat>
  <Paragraphs>85</Paragraphs>
  <Slides>25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Arial</vt:lpstr>
      <vt:lpstr>Calibri</vt:lpstr>
      <vt:lpstr>Courier New</vt:lpstr>
      <vt:lpstr>Microsoft Sans Serif</vt:lpstr>
      <vt:lpstr>Palatino Linotype</vt:lpstr>
      <vt:lpstr>Typewriter</vt:lpstr>
      <vt:lpstr>Wingdings</vt:lpstr>
      <vt:lpstr>NDARC Template 4by3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New South Wales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Emily</dc:creator>
  <cp:lastModifiedBy>Emily</cp:lastModifiedBy>
  <cp:revision>50</cp:revision>
  <dcterms:created xsi:type="dcterms:W3CDTF">2017-10-01T21:26:08Z</dcterms:created>
  <dcterms:modified xsi:type="dcterms:W3CDTF">2017-10-24T08:13:27Z</dcterms:modified>
</cp:coreProperties>
</file>