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60" r:id="rId1"/>
  </p:sldMasterIdLst>
  <p:notesMasterIdLst>
    <p:notesMasterId r:id="rId24"/>
  </p:notesMasterIdLst>
  <p:handoutMasterIdLst>
    <p:handoutMasterId r:id="rId25"/>
  </p:handoutMasterIdLst>
  <p:sldIdLst>
    <p:sldId id="293" r:id="rId2"/>
    <p:sldId id="259" r:id="rId3"/>
    <p:sldId id="261" r:id="rId4"/>
    <p:sldId id="286" r:id="rId5"/>
    <p:sldId id="262" r:id="rId6"/>
    <p:sldId id="264" r:id="rId7"/>
    <p:sldId id="307" r:id="rId8"/>
    <p:sldId id="336" r:id="rId9"/>
    <p:sldId id="341" r:id="rId10"/>
    <p:sldId id="315" r:id="rId11"/>
    <p:sldId id="328" r:id="rId12"/>
    <p:sldId id="318" r:id="rId13"/>
    <p:sldId id="324" r:id="rId14"/>
    <p:sldId id="319" r:id="rId15"/>
    <p:sldId id="325" r:id="rId16"/>
    <p:sldId id="317" r:id="rId17"/>
    <p:sldId id="331" r:id="rId18"/>
    <p:sldId id="258" r:id="rId19"/>
    <p:sldId id="334" r:id="rId20"/>
    <p:sldId id="333" r:id="rId21"/>
    <p:sldId id="338" r:id="rId22"/>
    <p:sldId id="339" r:id="rId23"/>
  </p:sldIdLst>
  <p:sldSz cx="9144000" cy="6858000" type="screen4x3"/>
  <p:notesSz cx="6797675" cy="9926638"/>
  <p:defaultTextStyle>
    <a:defPPr>
      <a:defRPr lang="nl-BE"/>
    </a:defPPr>
    <a:lvl1pPr algn="l" rtl="0" fontAlgn="base">
      <a:spcBef>
        <a:spcPct val="0"/>
      </a:spcBef>
      <a:spcAft>
        <a:spcPct val="0"/>
      </a:spcAft>
      <a:defRPr kern="1200">
        <a:solidFill>
          <a:schemeClr val="tx1"/>
        </a:solidFill>
        <a:latin typeface="Lucida Sans Unicode" pitchFamily="34" charset="0"/>
        <a:ea typeface="+mn-ea"/>
        <a:cs typeface="Arial" charset="0"/>
      </a:defRPr>
    </a:lvl1pPr>
    <a:lvl2pPr marL="457200" algn="l" rtl="0" fontAlgn="base">
      <a:spcBef>
        <a:spcPct val="0"/>
      </a:spcBef>
      <a:spcAft>
        <a:spcPct val="0"/>
      </a:spcAft>
      <a:defRPr kern="1200">
        <a:solidFill>
          <a:schemeClr val="tx1"/>
        </a:solidFill>
        <a:latin typeface="Lucida Sans Unicode" pitchFamily="34" charset="0"/>
        <a:ea typeface="+mn-ea"/>
        <a:cs typeface="Arial" charset="0"/>
      </a:defRPr>
    </a:lvl2pPr>
    <a:lvl3pPr marL="914400" algn="l" rtl="0" fontAlgn="base">
      <a:spcBef>
        <a:spcPct val="0"/>
      </a:spcBef>
      <a:spcAft>
        <a:spcPct val="0"/>
      </a:spcAft>
      <a:defRPr kern="1200">
        <a:solidFill>
          <a:schemeClr val="tx1"/>
        </a:solidFill>
        <a:latin typeface="Lucida Sans Unicode" pitchFamily="34" charset="0"/>
        <a:ea typeface="+mn-ea"/>
        <a:cs typeface="Arial" charset="0"/>
      </a:defRPr>
    </a:lvl3pPr>
    <a:lvl4pPr marL="1371600" algn="l" rtl="0" fontAlgn="base">
      <a:spcBef>
        <a:spcPct val="0"/>
      </a:spcBef>
      <a:spcAft>
        <a:spcPct val="0"/>
      </a:spcAft>
      <a:defRPr kern="1200">
        <a:solidFill>
          <a:schemeClr val="tx1"/>
        </a:solidFill>
        <a:latin typeface="Lucida Sans Unicode" pitchFamily="34" charset="0"/>
        <a:ea typeface="+mn-ea"/>
        <a:cs typeface="Arial" charset="0"/>
      </a:defRPr>
    </a:lvl4pPr>
    <a:lvl5pPr marL="1828800" algn="l" rtl="0" fontAlgn="base">
      <a:spcBef>
        <a:spcPct val="0"/>
      </a:spcBef>
      <a:spcAft>
        <a:spcPct val="0"/>
      </a:spcAft>
      <a:defRPr kern="1200">
        <a:solidFill>
          <a:schemeClr val="tx1"/>
        </a:solidFill>
        <a:latin typeface="Lucida Sans Unicode" pitchFamily="34" charset="0"/>
        <a:ea typeface="+mn-ea"/>
        <a:cs typeface="Arial" charset="0"/>
      </a:defRPr>
    </a:lvl5pPr>
    <a:lvl6pPr marL="2286000" algn="l" defTabSz="914400" rtl="0" eaLnBrk="1" latinLnBrk="0" hangingPunct="1">
      <a:defRPr kern="1200">
        <a:solidFill>
          <a:schemeClr val="tx1"/>
        </a:solidFill>
        <a:latin typeface="Lucida Sans Unicode" pitchFamily="34" charset="0"/>
        <a:ea typeface="+mn-ea"/>
        <a:cs typeface="Arial" charset="0"/>
      </a:defRPr>
    </a:lvl6pPr>
    <a:lvl7pPr marL="2743200" algn="l" defTabSz="914400" rtl="0" eaLnBrk="1" latinLnBrk="0" hangingPunct="1">
      <a:defRPr kern="1200">
        <a:solidFill>
          <a:schemeClr val="tx1"/>
        </a:solidFill>
        <a:latin typeface="Lucida Sans Unicode" pitchFamily="34" charset="0"/>
        <a:ea typeface="+mn-ea"/>
        <a:cs typeface="Arial" charset="0"/>
      </a:defRPr>
    </a:lvl7pPr>
    <a:lvl8pPr marL="3200400" algn="l" defTabSz="914400" rtl="0" eaLnBrk="1" latinLnBrk="0" hangingPunct="1">
      <a:defRPr kern="1200">
        <a:solidFill>
          <a:schemeClr val="tx1"/>
        </a:solidFill>
        <a:latin typeface="Lucida Sans Unicode" pitchFamily="34" charset="0"/>
        <a:ea typeface="+mn-ea"/>
        <a:cs typeface="Arial" charset="0"/>
      </a:defRPr>
    </a:lvl8pPr>
    <a:lvl9pPr marL="3657600" algn="l" defTabSz="914400" rtl="0" eaLnBrk="1" latinLnBrk="0" hangingPunct="1">
      <a:defRPr kern="1200">
        <a:solidFill>
          <a:schemeClr val="tx1"/>
        </a:solidFill>
        <a:latin typeface="Lucida Sans Unicode"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eke Vlaemynck" initials="MV" lastIdx="13" clrIdx="0">
    <p:extLst>
      <p:ext uri="{19B8F6BF-5375-455C-9EA6-DF929625EA0E}">
        <p15:presenceInfo xmlns:p15="http://schemas.microsoft.com/office/powerpoint/2012/main" userId="S-1-5-21-4030456262-320625612-449655040-1035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A5B"/>
    <a:srgbClr val="CC0300"/>
    <a:srgbClr val="F7F7F7"/>
    <a:srgbClr val="E7E7E7"/>
    <a:srgbClr val="CBCB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Stijl, gemiddeld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7" autoAdjust="0"/>
    <p:restoredTop sz="86377" autoAdjust="0"/>
  </p:normalViewPr>
  <p:slideViewPr>
    <p:cSldViewPr>
      <p:cViewPr varScale="1">
        <p:scale>
          <a:sx n="80" d="100"/>
          <a:sy n="80" d="100"/>
        </p:scale>
        <p:origin x="1176" y="60"/>
      </p:cViewPr>
      <p:guideLst>
        <p:guide orient="horz" pos="2160"/>
        <p:guide pos="2880"/>
      </p:guideLst>
    </p:cSldViewPr>
  </p:slideViewPr>
  <p:outlineViewPr>
    <p:cViewPr>
      <p:scale>
        <a:sx n="33" d="100"/>
        <a:sy n="33" d="100"/>
      </p:scale>
      <p:origin x="0" y="-21642"/>
    </p:cViewPr>
  </p:outlineViewPr>
  <p:notesTextViewPr>
    <p:cViewPr>
      <p:scale>
        <a:sx n="1" d="1"/>
        <a:sy n="1" d="1"/>
      </p:scale>
      <p:origin x="0" y="0"/>
    </p:cViewPr>
  </p:notesTextViewPr>
  <p:sorterViewPr>
    <p:cViewPr varScale="1">
      <p:scale>
        <a:sx n="100" d="100"/>
        <a:sy n="100" d="100"/>
      </p:scale>
      <p:origin x="0" y="-2940"/>
    </p:cViewPr>
  </p:sorterViewPr>
  <p:notesViewPr>
    <p:cSldViewPr>
      <p:cViewPr varScale="1">
        <p:scale>
          <a:sx n="65" d="100"/>
          <a:sy n="65" d="100"/>
        </p:scale>
        <p:origin x="3366"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2" y="2"/>
            <a:ext cx="2945659" cy="496332"/>
          </a:xfrm>
          <a:prstGeom prst="rect">
            <a:avLst/>
          </a:prstGeom>
        </p:spPr>
        <p:txBody>
          <a:bodyPr vert="horz" lIns="88729" tIns="44364" rIns="88729" bIns="44364" rtlCol="0"/>
          <a:lstStyle>
            <a:lvl1pPr algn="l" fontAlgn="auto">
              <a:spcBef>
                <a:spcPts val="0"/>
              </a:spcBef>
              <a:spcAft>
                <a:spcPts val="0"/>
              </a:spcAft>
              <a:defRPr sz="1100">
                <a:latin typeface="+mn-lt"/>
                <a:cs typeface="+mn-cs"/>
              </a:defRPr>
            </a:lvl1pPr>
          </a:lstStyle>
          <a:p>
            <a:pPr>
              <a:defRPr/>
            </a:pPr>
            <a:endParaRPr lang="nl-BE"/>
          </a:p>
        </p:txBody>
      </p:sp>
      <p:sp>
        <p:nvSpPr>
          <p:cNvPr id="3" name="Tijdelijke aanduiding voor datum 2"/>
          <p:cNvSpPr>
            <a:spLocks noGrp="1"/>
          </p:cNvSpPr>
          <p:nvPr>
            <p:ph type="dt" sz="quarter" idx="1"/>
          </p:nvPr>
        </p:nvSpPr>
        <p:spPr>
          <a:xfrm>
            <a:off x="3850445" y="2"/>
            <a:ext cx="2945659" cy="496332"/>
          </a:xfrm>
          <a:prstGeom prst="rect">
            <a:avLst/>
          </a:prstGeom>
        </p:spPr>
        <p:txBody>
          <a:bodyPr vert="horz" lIns="88729" tIns="44364" rIns="88729" bIns="44364" rtlCol="0"/>
          <a:lstStyle>
            <a:lvl1pPr algn="r" fontAlgn="auto">
              <a:spcBef>
                <a:spcPts val="0"/>
              </a:spcBef>
              <a:spcAft>
                <a:spcPts val="0"/>
              </a:spcAft>
              <a:defRPr sz="1100">
                <a:latin typeface="+mn-lt"/>
                <a:cs typeface="+mn-cs"/>
              </a:defRPr>
            </a:lvl1pPr>
          </a:lstStyle>
          <a:p>
            <a:pPr>
              <a:defRPr/>
            </a:pPr>
            <a:fld id="{F511B58F-8E8C-4D87-B37D-5E8EED2B9E55}" type="datetimeFigureOut">
              <a:rPr lang="nl-BE"/>
              <a:pPr>
                <a:defRPr/>
              </a:pPr>
              <a:t>24/10/2017</a:t>
            </a:fld>
            <a:endParaRPr lang="nl-BE"/>
          </a:p>
        </p:txBody>
      </p:sp>
      <p:sp>
        <p:nvSpPr>
          <p:cNvPr id="4" name="Tijdelijke aanduiding voor voettekst 3"/>
          <p:cNvSpPr>
            <a:spLocks noGrp="1"/>
          </p:cNvSpPr>
          <p:nvPr>
            <p:ph type="ftr" sz="quarter" idx="2"/>
          </p:nvPr>
        </p:nvSpPr>
        <p:spPr>
          <a:xfrm>
            <a:off x="2" y="9428585"/>
            <a:ext cx="2945659" cy="496332"/>
          </a:xfrm>
          <a:prstGeom prst="rect">
            <a:avLst/>
          </a:prstGeom>
        </p:spPr>
        <p:txBody>
          <a:bodyPr vert="horz" lIns="88729" tIns="44364" rIns="88729" bIns="44364" rtlCol="0" anchor="b"/>
          <a:lstStyle>
            <a:lvl1pPr algn="l" fontAlgn="auto">
              <a:spcBef>
                <a:spcPts val="0"/>
              </a:spcBef>
              <a:spcAft>
                <a:spcPts val="0"/>
              </a:spcAft>
              <a:defRPr sz="1100">
                <a:latin typeface="+mn-lt"/>
                <a:cs typeface="+mn-cs"/>
              </a:defRPr>
            </a:lvl1pPr>
          </a:lstStyle>
          <a:p>
            <a:pPr>
              <a:defRPr/>
            </a:pPr>
            <a:endParaRPr lang="nl-BE"/>
          </a:p>
        </p:txBody>
      </p:sp>
      <p:sp>
        <p:nvSpPr>
          <p:cNvPr id="5" name="Tijdelijke aanduiding voor dianummer 4"/>
          <p:cNvSpPr>
            <a:spLocks noGrp="1"/>
          </p:cNvSpPr>
          <p:nvPr>
            <p:ph type="sldNum" sz="quarter" idx="3"/>
          </p:nvPr>
        </p:nvSpPr>
        <p:spPr>
          <a:xfrm>
            <a:off x="3850445" y="9428585"/>
            <a:ext cx="2945659" cy="496332"/>
          </a:xfrm>
          <a:prstGeom prst="rect">
            <a:avLst/>
          </a:prstGeom>
        </p:spPr>
        <p:txBody>
          <a:bodyPr vert="horz" lIns="88729" tIns="44364" rIns="88729" bIns="44364" rtlCol="0" anchor="b"/>
          <a:lstStyle>
            <a:lvl1pPr algn="r" fontAlgn="auto">
              <a:spcBef>
                <a:spcPts val="0"/>
              </a:spcBef>
              <a:spcAft>
                <a:spcPts val="0"/>
              </a:spcAft>
              <a:defRPr sz="1100">
                <a:latin typeface="+mn-lt"/>
                <a:cs typeface="+mn-cs"/>
              </a:defRPr>
            </a:lvl1pPr>
          </a:lstStyle>
          <a:p>
            <a:pPr>
              <a:defRPr/>
            </a:pPr>
            <a:fld id="{50E3976F-135E-4F00-90A2-CEE2D161AA71}" type="slidenum">
              <a:rPr lang="nl-BE"/>
              <a:pPr>
                <a:defRPr/>
              </a:pPr>
              <a:t>‹nr.›</a:t>
            </a:fld>
            <a:endParaRPr lang="nl-BE"/>
          </a:p>
        </p:txBody>
      </p:sp>
    </p:spTree>
    <p:extLst>
      <p:ext uri="{BB962C8B-B14F-4D97-AF65-F5344CB8AC3E}">
        <p14:creationId xmlns:p14="http://schemas.microsoft.com/office/powerpoint/2010/main" val="24075309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2" y="2"/>
            <a:ext cx="2945659" cy="496332"/>
          </a:xfrm>
          <a:prstGeom prst="rect">
            <a:avLst/>
          </a:prstGeom>
        </p:spPr>
        <p:txBody>
          <a:bodyPr vert="horz" lIns="88729" tIns="44364" rIns="88729" bIns="44364" rtlCol="0"/>
          <a:lstStyle>
            <a:lvl1pPr algn="l" fontAlgn="auto">
              <a:spcBef>
                <a:spcPts val="0"/>
              </a:spcBef>
              <a:spcAft>
                <a:spcPts val="0"/>
              </a:spcAft>
              <a:defRPr sz="1100">
                <a:latin typeface="+mn-lt"/>
                <a:cs typeface="+mn-cs"/>
              </a:defRPr>
            </a:lvl1pPr>
          </a:lstStyle>
          <a:p>
            <a:pPr>
              <a:defRPr/>
            </a:pPr>
            <a:endParaRPr lang="nl-BE"/>
          </a:p>
        </p:txBody>
      </p:sp>
      <p:sp>
        <p:nvSpPr>
          <p:cNvPr id="3" name="Tijdelijke aanduiding voor datum 2"/>
          <p:cNvSpPr>
            <a:spLocks noGrp="1"/>
          </p:cNvSpPr>
          <p:nvPr>
            <p:ph type="dt" idx="1"/>
          </p:nvPr>
        </p:nvSpPr>
        <p:spPr>
          <a:xfrm>
            <a:off x="3850445" y="2"/>
            <a:ext cx="2945659" cy="496332"/>
          </a:xfrm>
          <a:prstGeom prst="rect">
            <a:avLst/>
          </a:prstGeom>
        </p:spPr>
        <p:txBody>
          <a:bodyPr vert="horz" lIns="88729" tIns="44364" rIns="88729" bIns="44364" rtlCol="0"/>
          <a:lstStyle>
            <a:lvl1pPr algn="r" fontAlgn="auto">
              <a:spcBef>
                <a:spcPts val="0"/>
              </a:spcBef>
              <a:spcAft>
                <a:spcPts val="0"/>
              </a:spcAft>
              <a:defRPr sz="1100">
                <a:latin typeface="+mn-lt"/>
                <a:cs typeface="+mn-cs"/>
              </a:defRPr>
            </a:lvl1pPr>
          </a:lstStyle>
          <a:p>
            <a:pPr>
              <a:defRPr/>
            </a:pPr>
            <a:fld id="{BB663B0D-7C06-4D53-81CD-6A0FE4FDA5DD}" type="datetimeFigureOut">
              <a:rPr lang="nl-BE"/>
              <a:pPr>
                <a:defRPr/>
              </a:pPr>
              <a:t>24/10/2017</a:t>
            </a:fld>
            <a:endParaRPr lang="nl-BE"/>
          </a:p>
        </p:txBody>
      </p:sp>
      <p:sp>
        <p:nvSpPr>
          <p:cNvPr id="4" name="Tijdelijke aanduiding voor dia-afbeelding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88729" tIns="44364" rIns="88729" bIns="44364" rtlCol="0" anchor="ctr"/>
          <a:lstStyle/>
          <a:p>
            <a:pPr lvl="0"/>
            <a:endParaRPr lang="nl-BE" noProof="0" smtClean="0"/>
          </a:p>
        </p:txBody>
      </p:sp>
      <p:sp>
        <p:nvSpPr>
          <p:cNvPr id="5" name="Tijdelijke aanduiding voor notities 4"/>
          <p:cNvSpPr>
            <a:spLocks noGrp="1"/>
          </p:cNvSpPr>
          <p:nvPr>
            <p:ph type="body" sz="quarter" idx="3"/>
          </p:nvPr>
        </p:nvSpPr>
        <p:spPr>
          <a:xfrm>
            <a:off x="679768" y="4715154"/>
            <a:ext cx="5438140" cy="4466987"/>
          </a:xfrm>
          <a:prstGeom prst="rect">
            <a:avLst/>
          </a:prstGeom>
        </p:spPr>
        <p:txBody>
          <a:bodyPr vert="horz" lIns="88729" tIns="44364" rIns="88729" bIns="44364" rtlCol="0"/>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nl-BE" noProof="0" smtClean="0"/>
          </a:p>
        </p:txBody>
      </p:sp>
      <p:sp>
        <p:nvSpPr>
          <p:cNvPr id="6" name="Tijdelijke aanduiding voor voettekst 5"/>
          <p:cNvSpPr>
            <a:spLocks noGrp="1"/>
          </p:cNvSpPr>
          <p:nvPr>
            <p:ph type="ftr" sz="quarter" idx="4"/>
          </p:nvPr>
        </p:nvSpPr>
        <p:spPr>
          <a:xfrm>
            <a:off x="2" y="9428585"/>
            <a:ext cx="2945659" cy="496332"/>
          </a:xfrm>
          <a:prstGeom prst="rect">
            <a:avLst/>
          </a:prstGeom>
        </p:spPr>
        <p:txBody>
          <a:bodyPr vert="horz" lIns="88729" tIns="44364" rIns="88729" bIns="44364" rtlCol="0" anchor="b"/>
          <a:lstStyle>
            <a:lvl1pPr algn="l" fontAlgn="auto">
              <a:spcBef>
                <a:spcPts val="0"/>
              </a:spcBef>
              <a:spcAft>
                <a:spcPts val="0"/>
              </a:spcAft>
              <a:defRPr sz="1100">
                <a:latin typeface="+mn-lt"/>
                <a:cs typeface="+mn-cs"/>
              </a:defRPr>
            </a:lvl1pPr>
          </a:lstStyle>
          <a:p>
            <a:pPr>
              <a:defRPr/>
            </a:pPr>
            <a:endParaRPr lang="nl-BE"/>
          </a:p>
        </p:txBody>
      </p:sp>
      <p:sp>
        <p:nvSpPr>
          <p:cNvPr id="7" name="Tijdelijke aanduiding voor dianummer 6"/>
          <p:cNvSpPr>
            <a:spLocks noGrp="1"/>
          </p:cNvSpPr>
          <p:nvPr>
            <p:ph type="sldNum" sz="quarter" idx="5"/>
          </p:nvPr>
        </p:nvSpPr>
        <p:spPr>
          <a:xfrm>
            <a:off x="3850445" y="9428585"/>
            <a:ext cx="2945659" cy="496332"/>
          </a:xfrm>
          <a:prstGeom prst="rect">
            <a:avLst/>
          </a:prstGeom>
        </p:spPr>
        <p:txBody>
          <a:bodyPr vert="horz" lIns="88729" tIns="44364" rIns="88729" bIns="44364" rtlCol="0" anchor="b"/>
          <a:lstStyle>
            <a:lvl1pPr algn="r" fontAlgn="auto">
              <a:spcBef>
                <a:spcPts val="0"/>
              </a:spcBef>
              <a:spcAft>
                <a:spcPts val="0"/>
              </a:spcAft>
              <a:defRPr sz="1100">
                <a:latin typeface="+mn-lt"/>
                <a:cs typeface="+mn-cs"/>
              </a:defRPr>
            </a:lvl1pPr>
          </a:lstStyle>
          <a:p>
            <a:pPr>
              <a:defRPr/>
            </a:pPr>
            <a:fld id="{62927455-4EA7-40A3-8AD5-D2EAF8125BDE}" type="slidenum">
              <a:rPr lang="nl-BE"/>
              <a:pPr>
                <a:defRPr/>
              </a:pPr>
              <a:t>‹nr.›</a:t>
            </a:fld>
            <a:endParaRPr lang="nl-BE"/>
          </a:p>
        </p:txBody>
      </p:sp>
    </p:spTree>
    <p:extLst>
      <p:ext uri="{BB962C8B-B14F-4D97-AF65-F5344CB8AC3E}">
        <p14:creationId xmlns:p14="http://schemas.microsoft.com/office/powerpoint/2010/main" val="141327290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1</a:t>
            </a:fld>
            <a:endParaRPr lang="nl-BE"/>
          </a:p>
        </p:txBody>
      </p:sp>
    </p:spTree>
    <p:extLst>
      <p:ext uri="{BB962C8B-B14F-4D97-AF65-F5344CB8AC3E}">
        <p14:creationId xmlns:p14="http://schemas.microsoft.com/office/powerpoint/2010/main" val="3891867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11</a:t>
            </a:fld>
            <a:endParaRPr lang="nl-BE"/>
          </a:p>
        </p:txBody>
      </p:sp>
    </p:spTree>
    <p:extLst>
      <p:ext uri="{BB962C8B-B14F-4D97-AF65-F5344CB8AC3E}">
        <p14:creationId xmlns:p14="http://schemas.microsoft.com/office/powerpoint/2010/main" val="244454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smtClean="0">
                <a:solidFill>
                  <a:srgbClr val="002A5B"/>
                </a:solidFill>
              </a:rPr>
              <a:t>Belgium: an ‘alcoholic drink’, meaning all beverages containing at least 0,5% </a:t>
            </a:r>
            <a:r>
              <a:rPr lang="en-GB" dirty="0" err="1" smtClean="0">
                <a:solidFill>
                  <a:srgbClr val="002A5B"/>
                </a:solidFill>
              </a:rPr>
              <a:t>alco</a:t>
            </a:r>
            <a:endParaRPr lang="en-GB" dirty="0" smtClean="0">
              <a:solidFill>
                <a:srgbClr val="002A5B"/>
              </a:solidFill>
            </a:endParaRPr>
          </a:p>
          <a:p>
            <a:endParaRPr lang="en-GB" dirty="0" smtClean="0">
              <a:solidFill>
                <a:srgbClr val="002A5B"/>
              </a:solidFill>
            </a:endParaRPr>
          </a:p>
          <a:p>
            <a:r>
              <a:rPr lang="en-GB" dirty="0" smtClean="0">
                <a:solidFill>
                  <a:srgbClr val="002A5B"/>
                </a:solidFill>
              </a:rPr>
              <a:t>Cases:</a:t>
            </a:r>
          </a:p>
          <a:p>
            <a:pPr lvl="1"/>
            <a:r>
              <a:rPr lang="en-GB" dirty="0" smtClean="0">
                <a:solidFill>
                  <a:srgbClr val="002A5B"/>
                </a:solidFill>
              </a:rPr>
              <a:t>All alcoholic beverages above 1,2% (e.g. </a:t>
            </a:r>
          </a:p>
          <a:p>
            <a:pPr lvl="1"/>
            <a:r>
              <a:rPr lang="en-GB" dirty="0" smtClean="0">
                <a:solidFill>
                  <a:srgbClr val="002A5B"/>
                </a:solidFill>
              </a:rPr>
              <a:t>Different regulations for ‘strong’ and ‘low’ alcohol beverages (e.g. Finland)</a:t>
            </a:r>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12</a:t>
            </a:fld>
            <a:endParaRPr lang="nl-BE"/>
          </a:p>
        </p:txBody>
      </p:sp>
    </p:spTree>
    <p:extLst>
      <p:ext uri="{BB962C8B-B14F-4D97-AF65-F5344CB8AC3E}">
        <p14:creationId xmlns:p14="http://schemas.microsoft.com/office/powerpoint/2010/main" val="3663235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13</a:t>
            </a:fld>
            <a:endParaRPr lang="nl-BE"/>
          </a:p>
        </p:txBody>
      </p:sp>
    </p:spTree>
    <p:extLst>
      <p:ext uri="{BB962C8B-B14F-4D97-AF65-F5344CB8AC3E}">
        <p14:creationId xmlns:p14="http://schemas.microsoft.com/office/powerpoint/2010/main" val="1242281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14</a:t>
            </a:fld>
            <a:endParaRPr lang="nl-BE"/>
          </a:p>
        </p:txBody>
      </p:sp>
    </p:spTree>
    <p:extLst>
      <p:ext uri="{BB962C8B-B14F-4D97-AF65-F5344CB8AC3E}">
        <p14:creationId xmlns:p14="http://schemas.microsoft.com/office/powerpoint/2010/main" val="2337760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15</a:t>
            </a:fld>
            <a:endParaRPr lang="nl-BE"/>
          </a:p>
        </p:txBody>
      </p:sp>
    </p:spTree>
    <p:extLst>
      <p:ext uri="{BB962C8B-B14F-4D97-AF65-F5344CB8AC3E}">
        <p14:creationId xmlns:p14="http://schemas.microsoft.com/office/powerpoint/2010/main" val="1598208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smtClean="0"/>
              <a:t>Type of ban = regulatory framework</a:t>
            </a:r>
          </a:p>
          <a:p>
            <a:pPr marL="160014" indent="-160014">
              <a:buFontTx/>
              <a:buChar char="-"/>
            </a:pPr>
            <a:r>
              <a:rPr lang="en-GB" dirty="0" smtClean="0"/>
              <a:t>Statutory </a:t>
            </a:r>
          </a:p>
          <a:p>
            <a:pPr marL="160014" indent="-160014">
              <a:buFontTx/>
              <a:buChar char="-"/>
            </a:pPr>
            <a:r>
              <a:rPr lang="en-GB" dirty="0" smtClean="0"/>
              <a:t>Regulatory </a:t>
            </a:r>
          </a:p>
          <a:p>
            <a:pPr marL="160014" indent="-160014">
              <a:buFontTx/>
              <a:buChar char="-"/>
            </a:pPr>
            <a:endParaRPr lang="en-GB" dirty="0" smtClean="0"/>
          </a:p>
          <a:p>
            <a:pPr marL="160014" indent="-160014">
              <a:buFontTx/>
              <a:buChar char="-"/>
            </a:pPr>
            <a:endParaRPr lang="en-GB" dirty="0" smtClean="0"/>
          </a:p>
          <a:p>
            <a:r>
              <a:rPr lang="en-GB" sz="1100" dirty="0"/>
              <a:t>On the 12th of May a self-regulation code between the alcohol industry, consumer organisations and the government was adopted. There have been attempts to give this code a legal base, for instance by proposing to add them  to art. 7bis of the Consumers Law of January 24 1977, but up to now these attempts failed (see further in the discussion of the Belgian case). </a:t>
            </a:r>
          </a:p>
          <a:p>
            <a:r>
              <a:rPr lang="en-GB" sz="1100" dirty="0"/>
              <a:t>The partners of the self-regulation code, further referred to as the covenant, are the alcohol industry (represented by the Belgian Federation for Wine and Spirits and the Belgian Brewers Federation), a trade organisation (</a:t>
            </a:r>
            <a:r>
              <a:rPr lang="en-GB" sz="1100" dirty="0" err="1"/>
              <a:t>Fedis</a:t>
            </a:r>
            <a:r>
              <a:rPr lang="en-GB" sz="1100" dirty="0"/>
              <a:t>), hotel-restaurant-pub organisations (Patron Federation of Professional Restaurant holders, </a:t>
            </a:r>
            <a:r>
              <a:rPr lang="en-GB" sz="1100" dirty="0" err="1"/>
              <a:t>Fed.Ho.Re.Ca</a:t>
            </a:r>
            <a:r>
              <a:rPr lang="en-GB" sz="1100" dirty="0"/>
              <a:t> Brussels/Wallonia/Flanders), the Jury for Ethical Practices considering Advertisements and consumers organisation (OIVO and </a:t>
            </a:r>
            <a:r>
              <a:rPr lang="en-GB" sz="1100" dirty="0" err="1"/>
              <a:t>Testaankoop</a:t>
            </a:r>
            <a:r>
              <a:rPr lang="en-GB" sz="1100" dirty="0"/>
              <a:t>). The original code was renewed on 25th of January 2013 and signed by the Belgian Brewers federation, the Belgian Federation for Wine and Spirits, COMEOS, the federations of hotel-restaurants-bars, consumers organisations (OIVO, </a:t>
            </a:r>
            <a:r>
              <a:rPr lang="en-GB" sz="1100" dirty="0" err="1"/>
              <a:t>Testaankoop</a:t>
            </a:r>
            <a:r>
              <a:rPr lang="en-GB" sz="1100" dirty="0"/>
              <a:t>) and the Minister of Public Health, </a:t>
            </a:r>
            <a:r>
              <a:rPr lang="en-GB" sz="1100" dirty="0" err="1"/>
              <a:t>Laurette</a:t>
            </a:r>
            <a:r>
              <a:rPr lang="en-GB" sz="1100" dirty="0"/>
              <a:t> </a:t>
            </a:r>
            <a:r>
              <a:rPr lang="en-GB" sz="1100" dirty="0" err="1"/>
              <a:t>Onckelinx</a:t>
            </a:r>
            <a:r>
              <a:rPr lang="en-GB" sz="1100" dirty="0"/>
              <a:t>. The changes took effect as of the 25</a:t>
            </a:r>
            <a:r>
              <a:rPr lang="en-GB" sz="1100" baseline="30000" dirty="0"/>
              <a:t>th</a:t>
            </a:r>
            <a:r>
              <a:rPr lang="en-GB" sz="1100" dirty="0"/>
              <a:t> of April 2013. </a:t>
            </a:r>
          </a:p>
          <a:p>
            <a:pPr marL="160014" indent="-160014">
              <a:buFontTx/>
              <a:buChar char="-"/>
            </a:pPr>
            <a:endParaRPr lang="en-GB" dirty="0" smtClean="0"/>
          </a:p>
          <a:p>
            <a:pPr marL="160014" indent="-160014">
              <a:buFontTx/>
              <a:buChar char="-"/>
            </a:pPr>
            <a:endParaRPr lang="en-GB" dirty="0" smtClean="0"/>
          </a:p>
          <a:p>
            <a:endParaRPr lang="en-GB" dirty="0" smtClean="0"/>
          </a:p>
          <a:p>
            <a:endParaRPr lang="en-GB" dirty="0"/>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16</a:t>
            </a:fld>
            <a:endParaRPr lang="nl-BE"/>
          </a:p>
        </p:txBody>
      </p:sp>
    </p:spTree>
    <p:extLst>
      <p:ext uri="{BB962C8B-B14F-4D97-AF65-F5344CB8AC3E}">
        <p14:creationId xmlns:p14="http://schemas.microsoft.com/office/powerpoint/2010/main" val="2358265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18</a:t>
            </a:fld>
            <a:endParaRPr lang="nl-BE"/>
          </a:p>
        </p:txBody>
      </p:sp>
    </p:spTree>
    <p:extLst>
      <p:ext uri="{BB962C8B-B14F-4D97-AF65-F5344CB8AC3E}">
        <p14:creationId xmlns:p14="http://schemas.microsoft.com/office/powerpoint/2010/main" val="386050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2</a:t>
            </a:fld>
            <a:endParaRPr lang="nl-BE"/>
          </a:p>
        </p:txBody>
      </p:sp>
    </p:spTree>
    <p:extLst>
      <p:ext uri="{BB962C8B-B14F-4D97-AF65-F5344CB8AC3E}">
        <p14:creationId xmlns:p14="http://schemas.microsoft.com/office/powerpoint/2010/main" val="2963599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1"/>
            <a:r>
              <a:rPr lang="en-GB" sz="2400" dirty="0" smtClean="0">
                <a:solidFill>
                  <a:srgbClr val="002A5B"/>
                </a:solidFill>
              </a:rPr>
              <a:t>Alcohol use results in a plethora of avoidable medical, psychological and social harm, damaged lives and early deaths (Hastings &amp; Angus, 2009; Anderson et al., 2012; WHO, </a:t>
            </a:r>
            <a:r>
              <a:rPr lang="en-GB" sz="2400" dirty="0" smtClean="0">
                <a:solidFill>
                  <a:srgbClr val="002A5B"/>
                </a:solidFill>
              </a:rPr>
              <a:t>2014)Meanwhile</a:t>
            </a:r>
            <a:r>
              <a:rPr lang="en-GB" sz="2400" dirty="0" smtClean="0">
                <a:solidFill>
                  <a:srgbClr val="002A5B"/>
                </a:solidFill>
              </a:rPr>
              <a:t>, over the years, the marketing for alcohol has grown (Jernigan, 2001). </a:t>
            </a:r>
          </a:p>
          <a:p>
            <a:pPr lvl="1"/>
            <a:endParaRPr lang="en-GB" sz="2400" dirty="0" smtClean="0">
              <a:solidFill>
                <a:srgbClr val="002A5B"/>
              </a:solidFill>
            </a:endParaRPr>
          </a:p>
          <a:p>
            <a:pPr lvl="1"/>
            <a:r>
              <a:rPr lang="en-GB" sz="2400" dirty="0" smtClean="0">
                <a:solidFill>
                  <a:srgbClr val="002A5B"/>
                </a:solidFill>
              </a:rPr>
              <a:t>“bb”: cost-effective</a:t>
            </a:r>
            <a:r>
              <a:rPr lang="en-GB" sz="2400" baseline="0" dirty="0" smtClean="0">
                <a:solidFill>
                  <a:srgbClr val="002A5B"/>
                </a:solidFill>
              </a:rPr>
              <a:t> measures to for reducing harmful alcohol use</a:t>
            </a:r>
            <a:endParaRPr lang="en-GB" dirty="0" smtClean="0">
              <a:solidFill>
                <a:srgbClr val="002A5B"/>
              </a:solidFill>
            </a:endParaRPr>
          </a:p>
          <a:p>
            <a:endParaRPr lang="en-GB" dirty="0"/>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3</a:t>
            </a:fld>
            <a:endParaRPr lang="nl-BE"/>
          </a:p>
        </p:txBody>
      </p:sp>
    </p:spTree>
    <p:extLst>
      <p:ext uri="{BB962C8B-B14F-4D97-AF65-F5344CB8AC3E}">
        <p14:creationId xmlns:p14="http://schemas.microsoft.com/office/powerpoint/2010/main" val="2607479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smtClean="0">
                <a:solidFill>
                  <a:srgbClr val="CC0300"/>
                </a:solidFill>
              </a:rPr>
              <a:t>Policy debate </a:t>
            </a:r>
            <a:r>
              <a:rPr lang="en-GB" dirty="0" smtClean="0">
                <a:solidFill>
                  <a:srgbClr val="002A5B"/>
                </a:solidFill>
              </a:rPr>
              <a:t>is situated at the international level</a:t>
            </a:r>
          </a:p>
          <a:p>
            <a:pPr lvl="1"/>
            <a:r>
              <a:rPr lang="en-GB" dirty="0" smtClean="0">
                <a:solidFill>
                  <a:srgbClr val="002A5B"/>
                </a:solidFill>
              </a:rPr>
              <a:t>Illustration: current discussion about amending the Audio-Visual Media Services Directive</a:t>
            </a:r>
          </a:p>
          <a:p>
            <a:pPr lvl="2"/>
            <a:r>
              <a:rPr lang="en-GB" dirty="0" smtClean="0">
                <a:solidFill>
                  <a:srgbClr val="002A5B"/>
                </a:solidFill>
              </a:rPr>
              <a:t>“Self-regulation or co-regulation gives countries the most flexibility to adopt measures that fit to their situation”</a:t>
            </a:r>
          </a:p>
          <a:p>
            <a:pPr lvl="2"/>
            <a:r>
              <a:rPr lang="en-GB" dirty="0" smtClean="0">
                <a:solidFill>
                  <a:srgbClr val="002A5B"/>
                </a:solidFill>
              </a:rPr>
              <a:t>MS can adopt more rigorous measures if they want to</a:t>
            </a:r>
          </a:p>
          <a:p>
            <a:r>
              <a:rPr lang="en-GB" dirty="0" smtClean="0">
                <a:solidFill>
                  <a:srgbClr val="002A5B"/>
                </a:solidFill>
              </a:rPr>
              <a:t>As well as at the national level:</a:t>
            </a:r>
          </a:p>
          <a:p>
            <a:pPr lvl="1"/>
            <a:r>
              <a:rPr lang="en-GB" dirty="0" smtClean="0">
                <a:solidFill>
                  <a:srgbClr val="002A5B"/>
                </a:solidFill>
              </a:rPr>
              <a:t>Body of literature is not translated into a national policy strategy</a:t>
            </a:r>
          </a:p>
          <a:p>
            <a:pPr lvl="1"/>
            <a:r>
              <a:rPr lang="en-GB" dirty="0" smtClean="0">
                <a:solidFill>
                  <a:srgbClr val="002A5B"/>
                </a:solidFill>
              </a:rPr>
              <a:t>Illustrated by the recent discussions about an Alcohol Plan</a:t>
            </a:r>
          </a:p>
          <a:p>
            <a:endParaRPr lang="en-GB" dirty="0"/>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4</a:t>
            </a:fld>
            <a:endParaRPr lang="nl-BE"/>
          </a:p>
        </p:txBody>
      </p:sp>
    </p:spTree>
    <p:extLst>
      <p:ext uri="{BB962C8B-B14F-4D97-AF65-F5344CB8AC3E}">
        <p14:creationId xmlns:p14="http://schemas.microsoft.com/office/powerpoint/2010/main" val="1423450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5</a:t>
            </a:fld>
            <a:endParaRPr lang="nl-BE"/>
          </a:p>
        </p:txBody>
      </p:sp>
    </p:spTree>
    <p:extLst>
      <p:ext uri="{BB962C8B-B14F-4D97-AF65-F5344CB8AC3E}">
        <p14:creationId xmlns:p14="http://schemas.microsoft.com/office/powerpoint/2010/main" val="2737697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sz="1100" dirty="0" smtClean="0">
                <a:solidFill>
                  <a:srgbClr val="002A5B"/>
                </a:solidFill>
              </a:rPr>
              <a:t>Literature review – part I: Overview of alcohol marketing regulations in Belgium: empirical research surrounding the theme of alcohol marketing; (grey) literature on the Belgian regulatory framework; assessment of enforcement in Belgium; analysis of cases evaluated for compliance (2010-2016)</a:t>
            </a:r>
          </a:p>
          <a:p>
            <a:r>
              <a:rPr lang="en-GB" sz="1100" dirty="0" smtClean="0">
                <a:solidFill>
                  <a:srgbClr val="002A5B"/>
                </a:solidFill>
              </a:rPr>
              <a:t>Literature review – part II: European cases: study of empirical research into regulatory frameworks in six other European countries (Finland,  France, Netherlands, Norway, Poland, UK); description the existing models in detail focusing on advantages and disadvantages in each regulation system; start of development of ‘evidence-based’ criteria for effective alcohol marketing regulations</a:t>
            </a:r>
          </a:p>
          <a:p>
            <a:endParaRPr lang="en-GB" sz="1100" dirty="0" smtClean="0">
              <a:solidFill>
                <a:srgbClr val="002A5B"/>
              </a:solidFill>
            </a:endParaRPr>
          </a:p>
          <a:p>
            <a:r>
              <a:rPr lang="en-GB" sz="1100" dirty="0" smtClean="0">
                <a:solidFill>
                  <a:srgbClr val="002A5B"/>
                </a:solidFill>
              </a:rPr>
              <a:t>Exploratory interviews : goal: further develop ‘evidence-based’ criteria for effective alcohol marketing regulations (De Bruijn et al., 2012) (WP 3); guided by the results of the literature review; 15 – 20 (inter)national experts; face-to-face or through Skype</a:t>
            </a:r>
          </a:p>
          <a:p>
            <a:endParaRPr lang="en-GB" dirty="0" smtClean="0">
              <a:solidFill>
                <a:srgbClr val="002A5B"/>
              </a:solidFill>
            </a:endParaRPr>
          </a:p>
          <a:p>
            <a:endParaRPr lang="en-GB" sz="1700" dirty="0" smtClean="0">
              <a:solidFill>
                <a:srgbClr val="002A5B"/>
              </a:solidFill>
            </a:endParaRPr>
          </a:p>
          <a:p>
            <a:pPr lvl="2"/>
            <a:endParaRPr lang="en-GB" sz="1700" dirty="0" smtClean="0">
              <a:solidFill>
                <a:srgbClr val="002A5B"/>
              </a:solidFill>
            </a:endParaRPr>
          </a:p>
          <a:p>
            <a:pPr lvl="2"/>
            <a:endParaRPr lang="en-GB" sz="1700" dirty="0" smtClean="0">
              <a:solidFill>
                <a:srgbClr val="002A5B"/>
              </a:solidFill>
            </a:endParaRPr>
          </a:p>
          <a:p>
            <a:pPr defTabSz="853410">
              <a:defRPr/>
            </a:pPr>
            <a:endParaRPr lang="en-GB" dirty="0" smtClean="0"/>
          </a:p>
          <a:p>
            <a:endParaRPr lang="en-GB" dirty="0"/>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6</a:t>
            </a:fld>
            <a:endParaRPr lang="nl-BE"/>
          </a:p>
        </p:txBody>
      </p:sp>
    </p:spTree>
    <p:extLst>
      <p:ext uri="{BB962C8B-B14F-4D97-AF65-F5344CB8AC3E}">
        <p14:creationId xmlns:p14="http://schemas.microsoft.com/office/powerpoint/2010/main" val="3801884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1"/>
            <a:r>
              <a:rPr lang="en-GB" dirty="0" smtClean="0">
                <a:solidFill>
                  <a:srgbClr val="002A5B"/>
                </a:solidFill>
              </a:rPr>
              <a:t>Goal</a:t>
            </a:r>
            <a:r>
              <a:rPr lang="en-GB" baseline="0" dirty="0" smtClean="0">
                <a:solidFill>
                  <a:srgbClr val="002A5B"/>
                </a:solidFill>
              </a:rPr>
              <a:t> of the interviews: </a:t>
            </a:r>
          </a:p>
          <a:p>
            <a:pPr lvl="1"/>
            <a:r>
              <a:rPr lang="en-GB" dirty="0" smtClean="0">
                <a:solidFill>
                  <a:srgbClr val="002A5B"/>
                </a:solidFill>
              </a:rPr>
              <a:t>Identify and understand stakeholders’ perceived needs + explore views on and experiences with challenges of different models of regulations (Neale et al., 2005; Rhodes, 2000)</a:t>
            </a:r>
          </a:p>
          <a:p>
            <a:pPr lvl="1"/>
            <a:endParaRPr lang="en-GB" dirty="0" smtClean="0">
              <a:solidFill>
                <a:srgbClr val="002A5B"/>
              </a:solidFill>
            </a:endParaRPr>
          </a:p>
          <a:p>
            <a:pPr lvl="1"/>
            <a:r>
              <a:rPr lang="en-GB" dirty="0" smtClean="0">
                <a:solidFill>
                  <a:srgbClr val="002A5B"/>
                </a:solidFill>
              </a:rPr>
              <a:t>In cooperation with the subcontractors (VAD </a:t>
            </a:r>
            <a:r>
              <a:rPr lang="en-GB" dirty="0" err="1" smtClean="0">
                <a:solidFill>
                  <a:srgbClr val="002A5B"/>
                </a:solidFill>
              </a:rPr>
              <a:t>vzw</a:t>
            </a:r>
            <a:r>
              <a:rPr lang="en-GB" dirty="0" smtClean="0">
                <a:solidFill>
                  <a:srgbClr val="002A5B"/>
                </a:solidFill>
              </a:rPr>
              <a:t> and </a:t>
            </a:r>
            <a:r>
              <a:rPr lang="en-GB" dirty="0" err="1" smtClean="0">
                <a:solidFill>
                  <a:srgbClr val="002A5B"/>
                </a:solidFill>
              </a:rPr>
              <a:t>Univers</a:t>
            </a:r>
            <a:r>
              <a:rPr lang="en-GB" dirty="0" smtClean="0">
                <a:solidFill>
                  <a:srgbClr val="002A5B"/>
                </a:solidFill>
              </a:rPr>
              <a:t> santé </a:t>
            </a:r>
            <a:r>
              <a:rPr lang="en-GB" dirty="0" err="1" smtClean="0">
                <a:solidFill>
                  <a:srgbClr val="002A5B"/>
                </a:solidFill>
              </a:rPr>
              <a:t>asbl</a:t>
            </a:r>
            <a:r>
              <a:rPr lang="en-GB" dirty="0" smtClean="0">
                <a:solidFill>
                  <a:srgbClr val="002A5B"/>
                </a:solidFill>
              </a:rPr>
              <a:t>). Who?  Government representatives (e.g. Flemish Minister of Media, Federal Minister of Public Health), organisations that evaluate the current regulation (e.g. JEP), professional associations (e.g. of Flemish Brewers)</a:t>
            </a:r>
          </a:p>
          <a:p>
            <a:pPr lvl="1"/>
            <a:endParaRPr lang="en-GB" dirty="0" smtClean="0">
              <a:solidFill>
                <a:srgbClr val="002A5B"/>
              </a:solidFill>
            </a:endParaRPr>
          </a:p>
          <a:p>
            <a:pPr lvl="1"/>
            <a:r>
              <a:rPr lang="en-GB" dirty="0" smtClean="0">
                <a:solidFill>
                  <a:srgbClr val="002A5B"/>
                </a:solidFill>
              </a:rPr>
              <a:t>Goal of questionnaire: Goal: effectiveness of content restrictions, volume restrictions and supporting regulatory system. Developed in cooperation with subcontractors</a:t>
            </a:r>
          </a:p>
          <a:p>
            <a:pPr lvl="1"/>
            <a:endParaRPr lang="en-GB" dirty="0" smtClean="0">
              <a:solidFill>
                <a:srgbClr val="002A5B"/>
              </a:solidFill>
            </a:endParaRPr>
          </a:p>
          <a:p>
            <a:endParaRPr lang="en-GB" dirty="0"/>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7</a:t>
            </a:fld>
            <a:endParaRPr lang="nl-BE"/>
          </a:p>
        </p:txBody>
      </p:sp>
    </p:spTree>
    <p:extLst>
      <p:ext uri="{BB962C8B-B14F-4D97-AF65-F5344CB8AC3E}">
        <p14:creationId xmlns:p14="http://schemas.microsoft.com/office/powerpoint/2010/main" val="2130518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9</a:t>
            </a:fld>
            <a:endParaRPr lang="nl-BE"/>
          </a:p>
        </p:txBody>
      </p:sp>
    </p:spTree>
    <p:extLst>
      <p:ext uri="{BB962C8B-B14F-4D97-AF65-F5344CB8AC3E}">
        <p14:creationId xmlns:p14="http://schemas.microsoft.com/office/powerpoint/2010/main" val="299412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err="1" smtClean="0"/>
              <a:t>Unesco</a:t>
            </a:r>
            <a:r>
              <a:rPr lang="en-GB" dirty="0" smtClean="0"/>
              <a:t> </a:t>
            </a:r>
            <a:r>
              <a:rPr lang="en-GB" dirty="0" smtClean="0">
                <a:sym typeface="Wingdings" panose="05000000000000000000" pitchFamily="2" charset="2"/>
              </a:rPr>
              <a:t> </a:t>
            </a:r>
            <a:endParaRPr lang="en-GB" dirty="0"/>
          </a:p>
        </p:txBody>
      </p:sp>
      <p:sp>
        <p:nvSpPr>
          <p:cNvPr id="4" name="Tijdelijke aanduiding voor dianummer 3"/>
          <p:cNvSpPr>
            <a:spLocks noGrp="1"/>
          </p:cNvSpPr>
          <p:nvPr>
            <p:ph type="sldNum" sz="quarter" idx="10"/>
          </p:nvPr>
        </p:nvSpPr>
        <p:spPr/>
        <p:txBody>
          <a:bodyPr/>
          <a:lstStyle/>
          <a:p>
            <a:pPr>
              <a:defRPr/>
            </a:pPr>
            <a:fld id="{62927455-4EA7-40A3-8AD5-D2EAF8125BDE}" type="slidenum">
              <a:rPr lang="nl-BE" smtClean="0"/>
              <a:pPr>
                <a:defRPr/>
              </a:pPr>
              <a:t>10</a:t>
            </a:fld>
            <a:endParaRPr lang="nl-BE"/>
          </a:p>
        </p:txBody>
      </p:sp>
    </p:spTree>
    <p:extLst>
      <p:ext uri="{BB962C8B-B14F-4D97-AF65-F5344CB8AC3E}">
        <p14:creationId xmlns:p14="http://schemas.microsoft.com/office/powerpoint/2010/main" val="510359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4" name="Rechthoekige driehoek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ep 19"/>
          <p:cNvGrpSpPr>
            <a:grpSpLocks/>
          </p:cNvGrpSpPr>
          <p:nvPr/>
        </p:nvGrpSpPr>
        <p:grpSpPr bwMode="auto">
          <a:xfrm>
            <a:off x="-3176" y="5069091"/>
            <a:ext cx="9147175" cy="1911350"/>
            <a:chOff x="-3765" y="4832896"/>
            <a:chExt cx="9147765" cy="2032192"/>
          </a:xfrm>
        </p:grpSpPr>
        <p:sp>
          <p:nvSpPr>
            <p:cNvPr id="6" name="Vrije vorm 20"/>
            <p:cNvSpPr>
              <a:spLocks/>
            </p:cNvSpPr>
            <p:nvPr/>
          </p:nvSpPr>
          <p:spPr bwMode="auto">
            <a:xfrm>
              <a:off x="1687513" y="4832896"/>
              <a:ext cx="7456487" cy="518816"/>
            </a:xfrm>
            <a:custGeom>
              <a:avLst/>
              <a:gdLst>
                <a:gd name="T0" fmla="*/ 2147483647 w 4697"/>
                <a:gd name="T1" fmla="*/ 0 h 367"/>
                <a:gd name="T2" fmla="*/ 2147483647 w 4697"/>
                <a:gd name="T3" fmla="*/ 733433357 h 367"/>
                <a:gd name="T4" fmla="*/ 0 w 4697"/>
                <a:gd name="T5" fmla="*/ 435664073 h 367"/>
                <a:gd name="T6" fmla="*/ 2147483647 w 4697"/>
                <a:gd name="T7" fmla="*/ 0 h 367"/>
                <a:gd name="T8" fmla="*/ 0 60000 65536"/>
                <a:gd name="T9" fmla="*/ 0 60000 65536"/>
                <a:gd name="T10" fmla="*/ 0 60000 65536"/>
                <a:gd name="T11" fmla="*/ 0 60000 65536"/>
                <a:gd name="T12" fmla="*/ 0 w 4697"/>
                <a:gd name="T13" fmla="*/ 0 h 367"/>
                <a:gd name="T14" fmla="*/ 4697 w 4697"/>
                <a:gd name="T15" fmla="*/ 367 h 367"/>
              </a:gdLst>
              <a:ahLst/>
              <a:cxnLst>
                <a:cxn ang="T8">
                  <a:pos x="T0" y="T1"/>
                </a:cxn>
                <a:cxn ang="T9">
                  <a:pos x="T2" y="T3"/>
                </a:cxn>
                <a:cxn ang="T10">
                  <a:pos x="T4" y="T5"/>
                </a:cxn>
                <a:cxn ang="T11">
                  <a:pos x="T6" y="T7"/>
                </a:cxn>
              </a:cxnLst>
              <a:rect l="T12" t="T13" r="T14" b="T15"/>
              <a:pathLst>
                <a:path w="4697" h="367">
                  <a:moveTo>
                    <a:pt x="4697" y="0"/>
                  </a:moveTo>
                  <a:lnTo>
                    <a:pt x="4697" y="367"/>
                  </a:lnTo>
                  <a:lnTo>
                    <a:pt x="0" y="218"/>
                  </a:lnTo>
                  <a:lnTo>
                    <a:pt x="4697" y="0"/>
                  </a:lnTo>
                  <a:close/>
                </a:path>
              </a:pathLst>
            </a:custGeom>
            <a:solidFill>
              <a:srgbClr val="CC03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nl-BE"/>
            </a:p>
          </p:txBody>
        </p:sp>
        <p:sp>
          <p:nvSpPr>
            <p:cNvPr id="7" name="Vrije vorm 22"/>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1330642500 h 528"/>
                <a:gd name="T6" fmla="*/ 120032121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F7F7F7"/>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nl-BE"/>
            </a:p>
          </p:txBody>
        </p:sp>
        <p:sp>
          <p:nvSpPr>
            <p:cNvPr id="8" name="Vrije vorm 7"/>
            <p:cNvSpPr>
              <a:spLocks/>
            </p:cNvSpPr>
            <p:nvPr userDrawn="1"/>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solidFill>
              <a:srgbClr val="002A5B"/>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0" name="Rechte verbindingslijn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el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nl-NL" smtClean="0"/>
              <a:t>Klik om de stijl te bewerken</a:t>
            </a:r>
            <a:endParaRPr lang="en-US"/>
          </a:p>
        </p:txBody>
      </p:sp>
      <p:sp>
        <p:nvSpPr>
          <p:cNvPr id="17" name="Ondertitel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nl-NL" smtClean="0"/>
              <a:t>Klik om de ondertitelstijl van het model te bewerken</a:t>
            </a:r>
            <a:endParaRPr lang="en-US" dirty="0"/>
          </a:p>
        </p:txBody>
      </p:sp>
      <p:sp>
        <p:nvSpPr>
          <p:cNvPr id="2" name="Tijdelijke aanduiding voor datum 1"/>
          <p:cNvSpPr>
            <a:spLocks noGrp="1"/>
          </p:cNvSpPr>
          <p:nvPr>
            <p:ph type="dt" sz="half" idx="10"/>
          </p:nvPr>
        </p:nvSpPr>
        <p:spPr/>
        <p:txBody>
          <a:bodyPr/>
          <a:lstStyle/>
          <a:p>
            <a:pPr>
              <a:defRPr/>
            </a:pPr>
            <a:endParaRPr lang="nl-BE" dirty="0"/>
          </a:p>
        </p:txBody>
      </p:sp>
      <p:sp>
        <p:nvSpPr>
          <p:cNvPr id="3" name="Tijdelijke aanduiding voor voettekst 2"/>
          <p:cNvSpPr>
            <a:spLocks noGrp="1"/>
          </p:cNvSpPr>
          <p:nvPr>
            <p:ph type="ftr" sz="quarter" idx="11"/>
          </p:nvPr>
        </p:nvSpPr>
        <p:spPr/>
        <p:txBody>
          <a:bodyPr/>
          <a:lstStyle>
            <a:lvl1pPr>
              <a:defRPr sz="1100">
                <a:solidFill>
                  <a:srgbClr val="F7F7F7"/>
                </a:solidFill>
              </a:defRPr>
            </a:lvl1pPr>
          </a:lstStyle>
          <a:p>
            <a:pPr>
              <a:defRPr/>
            </a:pPr>
            <a:r>
              <a:rPr lang="nl-BE" dirty="0" err="1" smtClean="0"/>
              <a:t>Universiteitstraat</a:t>
            </a:r>
            <a:r>
              <a:rPr lang="nl-BE" dirty="0" smtClean="0"/>
              <a:t> 4, 9000 Gent</a:t>
            </a:r>
            <a:endParaRPr lang="nl-BE" dirty="0"/>
          </a:p>
        </p:txBody>
      </p:sp>
      <p:sp>
        <p:nvSpPr>
          <p:cNvPr id="14" name="Tijdelijke aanduiding voor dianummer 13"/>
          <p:cNvSpPr>
            <a:spLocks noGrp="1"/>
          </p:cNvSpPr>
          <p:nvPr>
            <p:ph type="sldNum" sz="quarter" idx="12"/>
          </p:nvPr>
        </p:nvSpPr>
        <p:spPr/>
        <p:txBody>
          <a:bodyPr/>
          <a:lstStyle/>
          <a:p>
            <a:pPr>
              <a:defRPr/>
            </a:pPr>
            <a:endParaRPr lang="nl-BE" dirty="0"/>
          </a:p>
        </p:txBody>
      </p:sp>
    </p:spTree>
    <p:extLst>
      <p:ext uri="{BB962C8B-B14F-4D97-AF65-F5344CB8AC3E}">
        <p14:creationId xmlns:p14="http://schemas.microsoft.com/office/powerpoint/2010/main" val="3173677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en-US"/>
          </a:p>
        </p:txBody>
      </p:sp>
      <p:sp>
        <p:nvSpPr>
          <p:cNvPr id="3" name="Tijdelijke aanduiding voor verticale tekst 2"/>
          <p:cNvSpPr>
            <a:spLocks noGrp="1"/>
          </p:cNvSpPr>
          <p:nvPr>
            <p:ph type="body" orient="vert" idx="1"/>
          </p:nvPr>
        </p:nvSpPr>
        <p:spPr>
          <a:xfrm>
            <a:off x="457200" y="1481329"/>
            <a:ext cx="8229600" cy="4386071"/>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p:txBody>
          <a:bodyPr/>
          <a:lstStyle>
            <a:lvl1pPr>
              <a:defRPr/>
            </a:lvl1pPr>
            <a:extLst/>
          </a:lstStyle>
          <a:p>
            <a:pPr>
              <a:defRPr/>
            </a:pPr>
            <a:fld id="{A6CD96EA-02C2-4A3C-AECA-7CDA5651BB85}" type="datetime1">
              <a:rPr lang="nl-BE"/>
              <a:pPr>
                <a:defRPr/>
              </a:pPr>
              <a:t>24/10/2017</a:t>
            </a:fld>
            <a:endParaRPr lang="nl-BE"/>
          </a:p>
        </p:txBody>
      </p:sp>
      <p:sp>
        <p:nvSpPr>
          <p:cNvPr id="5" name="Tijdelijke aanduiding voor voettekst 4"/>
          <p:cNvSpPr>
            <a:spLocks noGrp="1"/>
          </p:cNvSpPr>
          <p:nvPr>
            <p:ph type="ftr" sz="quarter" idx="11"/>
          </p:nvPr>
        </p:nvSpPr>
        <p:spPr/>
        <p:txBody>
          <a:bodyPr/>
          <a:lstStyle>
            <a:lvl1pPr algn="r">
              <a:defRPr/>
            </a:lvl1pPr>
            <a:extLst/>
          </a:lstStyle>
          <a:p>
            <a:pPr>
              <a:defRPr/>
            </a:pPr>
            <a:r>
              <a:rPr lang="nl-BE"/>
              <a:t>Universiteitstraat 4, 9000 Gent</a:t>
            </a:r>
          </a:p>
        </p:txBody>
      </p:sp>
      <p:sp>
        <p:nvSpPr>
          <p:cNvPr id="6" name="Tijdelijke aanduiding voor dianummer 5"/>
          <p:cNvSpPr>
            <a:spLocks noGrp="1"/>
          </p:cNvSpPr>
          <p:nvPr>
            <p:ph type="sldNum" sz="quarter" idx="12"/>
          </p:nvPr>
        </p:nvSpPr>
        <p:spPr/>
        <p:txBody>
          <a:bodyPr/>
          <a:lstStyle>
            <a:lvl1pPr>
              <a:defRPr/>
            </a:lvl1pPr>
            <a:extLst/>
          </a:lstStyle>
          <a:p>
            <a:pPr>
              <a:defRPr/>
            </a:pPr>
            <a:fld id="{ED4A77EC-1936-4B16-A83D-7381CBF3BBAD}" type="slidenum">
              <a:rPr lang="nl-BE"/>
              <a:pPr>
                <a:defRPr/>
              </a:pPr>
              <a:t>‹nr.›</a:t>
            </a:fld>
            <a:endParaRPr lang="nl-BE"/>
          </a:p>
        </p:txBody>
      </p:sp>
    </p:spTree>
    <p:extLst>
      <p:ext uri="{BB962C8B-B14F-4D97-AF65-F5344CB8AC3E}">
        <p14:creationId xmlns:p14="http://schemas.microsoft.com/office/powerpoint/2010/main" val="3373440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844013" y="936000"/>
            <a:ext cx="1777470" cy="5592761"/>
          </a:xfrm>
        </p:spPr>
        <p:txBody>
          <a:bodyPr vert="eaVert"/>
          <a:lstStyle/>
          <a:p>
            <a:r>
              <a:rPr lang="nl-NL" smtClean="0"/>
              <a:t>Klik om de stijl te bewerken</a:t>
            </a:r>
            <a:endParaRPr lang="en-US"/>
          </a:p>
        </p:txBody>
      </p:sp>
      <p:sp>
        <p:nvSpPr>
          <p:cNvPr id="3" name="Tijdelijke aanduiding voor verticale tekst 2"/>
          <p:cNvSpPr>
            <a:spLocks noGrp="1"/>
          </p:cNvSpPr>
          <p:nvPr>
            <p:ph type="body" orient="vert" idx="1"/>
          </p:nvPr>
        </p:nvSpPr>
        <p:spPr>
          <a:xfrm>
            <a:off x="457200" y="1080000"/>
            <a:ext cx="6324600" cy="5592760"/>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p:txBody>
          <a:bodyPr/>
          <a:lstStyle>
            <a:lvl1pPr>
              <a:defRPr/>
            </a:lvl1pPr>
            <a:extLst/>
          </a:lstStyle>
          <a:p>
            <a:pPr>
              <a:defRPr/>
            </a:pPr>
            <a:fld id="{DB4E6753-8536-46D3-A539-6287D255AE6D}" type="datetime1">
              <a:rPr lang="nl-BE"/>
              <a:pPr>
                <a:defRPr/>
              </a:pPr>
              <a:t>24/10/2017</a:t>
            </a:fld>
            <a:endParaRPr lang="nl-BE"/>
          </a:p>
        </p:txBody>
      </p:sp>
      <p:sp>
        <p:nvSpPr>
          <p:cNvPr id="5" name="Tijdelijke aanduiding voor voettekst 4"/>
          <p:cNvSpPr>
            <a:spLocks noGrp="1"/>
          </p:cNvSpPr>
          <p:nvPr>
            <p:ph type="ftr" sz="quarter" idx="11"/>
          </p:nvPr>
        </p:nvSpPr>
        <p:spPr/>
        <p:txBody>
          <a:bodyPr/>
          <a:lstStyle>
            <a:lvl1pPr algn="r">
              <a:defRPr/>
            </a:lvl1pPr>
            <a:extLst/>
          </a:lstStyle>
          <a:p>
            <a:pPr>
              <a:defRPr/>
            </a:pPr>
            <a:r>
              <a:rPr lang="nl-BE"/>
              <a:t>Universiteitstraat 4, 9000 Gent</a:t>
            </a:r>
          </a:p>
        </p:txBody>
      </p:sp>
      <p:sp>
        <p:nvSpPr>
          <p:cNvPr id="6" name="Tijdelijke aanduiding voor dianummer 5"/>
          <p:cNvSpPr>
            <a:spLocks noGrp="1"/>
          </p:cNvSpPr>
          <p:nvPr>
            <p:ph type="sldNum" sz="quarter" idx="12"/>
          </p:nvPr>
        </p:nvSpPr>
        <p:spPr/>
        <p:txBody>
          <a:bodyPr/>
          <a:lstStyle>
            <a:lvl1pPr>
              <a:defRPr/>
            </a:lvl1pPr>
            <a:extLst/>
          </a:lstStyle>
          <a:p>
            <a:pPr>
              <a:defRPr/>
            </a:pPr>
            <a:fld id="{F7986E78-F614-444F-8250-BD8D7FCDB82E}" type="slidenum">
              <a:rPr lang="nl-BE"/>
              <a:pPr>
                <a:defRPr/>
              </a:pPr>
              <a:t>‹nr.›</a:t>
            </a:fld>
            <a:endParaRPr lang="nl-BE"/>
          </a:p>
        </p:txBody>
      </p:sp>
    </p:spTree>
    <p:extLst>
      <p:ext uri="{BB962C8B-B14F-4D97-AF65-F5344CB8AC3E}">
        <p14:creationId xmlns:p14="http://schemas.microsoft.com/office/powerpoint/2010/main" val="2955176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57200" y="2215406"/>
            <a:ext cx="8229600" cy="4525962"/>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Titel 6"/>
          <p:cNvSpPr>
            <a:spLocks noGrp="1"/>
          </p:cNvSpPr>
          <p:nvPr>
            <p:ph type="title"/>
          </p:nvPr>
        </p:nvSpPr>
        <p:spPr/>
        <p:txBody>
          <a:bodyPr rtlCol="0"/>
          <a:lstStyle/>
          <a:p>
            <a:r>
              <a:rPr lang="nl-NL" smtClean="0"/>
              <a:t>Klik om de stijl te bewerken</a:t>
            </a:r>
            <a:endParaRPr lang="en-US"/>
          </a:p>
        </p:txBody>
      </p:sp>
      <p:sp>
        <p:nvSpPr>
          <p:cNvPr id="4" name="Tijdelijke aanduiding voor datum 3"/>
          <p:cNvSpPr>
            <a:spLocks noGrp="1"/>
          </p:cNvSpPr>
          <p:nvPr>
            <p:ph type="dt" sz="half" idx="10"/>
          </p:nvPr>
        </p:nvSpPr>
        <p:spPr>
          <a:xfrm>
            <a:off x="4356100" y="6378241"/>
            <a:ext cx="1920875" cy="365125"/>
          </a:xfrm>
        </p:spPr>
        <p:txBody>
          <a:bodyPr/>
          <a:lstStyle>
            <a:lvl1pPr>
              <a:defRPr/>
            </a:lvl1pPr>
            <a:extLst/>
          </a:lstStyle>
          <a:p>
            <a:pPr>
              <a:defRPr/>
            </a:pPr>
            <a:endParaRPr lang="nl-BE" dirty="0"/>
          </a:p>
        </p:txBody>
      </p:sp>
      <p:sp>
        <p:nvSpPr>
          <p:cNvPr id="5" name="Tijdelijke aanduiding voor voettekst 4"/>
          <p:cNvSpPr>
            <a:spLocks noGrp="1"/>
          </p:cNvSpPr>
          <p:nvPr>
            <p:ph type="ftr" sz="quarter" idx="11"/>
          </p:nvPr>
        </p:nvSpPr>
        <p:spPr>
          <a:xfrm>
            <a:off x="6300192" y="6381328"/>
            <a:ext cx="2349500" cy="365125"/>
          </a:xfrm>
        </p:spPr>
        <p:txBody>
          <a:bodyPr/>
          <a:lstStyle>
            <a:lvl1pPr algn="l">
              <a:defRPr/>
            </a:lvl1pPr>
            <a:extLst/>
          </a:lstStyle>
          <a:p>
            <a:pPr>
              <a:defRPr/>
            </a:pPr>
            <a:r>
              <a:rPr lang="nl-BE" dirty="0" err="1"/>
              <a:t>Universiteitstraat</a:t>
            </a:r>
            <a:r>
              <a:rPr lang="nl-BE" dirty="0"/>
              <a:t> 4, 9000 Gent</a:t>
            </a:r>
          </a:p>
        </p:txBody>
      </p:sp>
      <p:sp>
        <p:nvSpPr>
          <p:cNvPr id="6" name="Tijdelijke aanduiding voor dianummer 5"/>
          <p:cNvSpPr>
            <a:spLocks noGrp="1"/>
          </p:cNvSpPr>
          <p:nvPr>
            <p:ph type="sldNum" sz="quarter" idx="12"/>
          </p:nvPr>
        </p:nvSpPr>
        <p:spPr/>
        <p:txBody>
          <a:bodyPr/>
          <a:lstStyle>
            <a:lvl1pPr>
              <a:defRPr/>
            </a:lvl1pPr>
            <a:extLst/>
          </a:lstStyle>
          <a:p>
            <a:pPr>
              <a:defRPr/>
            </a:pPr>
            <a:fld id="{5A2A60FC-7D0F-4396-861B-95725836B0BD}" type="slidenum">
              <a:rPr lang="nl-BE"/>
              <a:pPr>
                <a:defRPr/>
              </a:pPr>
              <a:t>‹nr.›</a:t>
            </a:fld>
            <a:endParaRPr lang="nl-BE"/>
          </a:p>
        </p:txBody>
      </p:sp>
      <p:sp>
        <p:nvSpPr>
          <p:cNvPr id="8" name="Tijdelijke aanduiding voor tekst 7"/>
          <p:cNvSpPr>
            <a:spLocks noGrp="1"/>
          </p:cNvSpPr>
          <p:nvPr>
            <p:ph type="body" sz="quarter" idx="13"/>
          </p:nvPr>
        </p:nvSpPr>
        <p:spPr>
          <a:xfrm>
            <a:off x="107504" y="6525344"/>
            <a:ext cx="1872903" cy="216172"/>
          </a:xfrm>
        </p:spPr>
        <p:txBody>
          <a:bodyPr/>
          <a:lstStyle>
            <a:lvl1pPr marL="109537" indent="0">
              <a:buNone/>
              <a:defRPr sz="1300" baseline="0">
                <a:solidFill>
                  <a:srgbClr val="F7F7F7"/>
                </a:solidFill>
              </a:defRPr>
            </a:lvl1pPr>
          </a:lstStyle>
          <a:p>
            <a:pPr lvl="0"/>
            <a:r>
              <a:rPr lang="nl-NL" smtClean="0"/>
              <a:t>Klik om de modelstijlen te bewerken</a:t>
            </a:r>
          </a:p>
        </p:txBody>
      </p:sp>
    </p:spTree>
    <p:extLst>
      <p:ext uri="{BB962C8B-B14F-4D97-AF65-F5344CB8AC3E}">
        <p14:creationId xmlns:p14="http://schemas.microsoft.com/office/powerpoint/2010/main" val="3791213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4" name="Punthaak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5" name="Punthaak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2" name="Titel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nl-NL" smtClean="0"/>
              <a:t>Klik om de stijl te bewerken</a:t>
            </a:r>
            <a:endParaRPr lang="en-US"/>
          </a:p>
        </p:txBody>
      </p:sp>
      <p:sp>
        <p:nvSpPr>
          <p:cNvPr id="3" name="Tijdelijke aanduiding voor tekst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nl-NL" smtClean="0"/>
              <a:t>Klik om de modelstijlen te bewerken</a:t>
            </a:r>
          </a:p>
        </p:txBody>
      </p:sp>
      <p:sp>
        <p:nvSpPr>
          <p:cNvPr id="6" name="Tijdelijke aanduiding voor datum 3"/>
          <p:cNvSpPr>
            <a:spLocks noGrp="1"/>
          </p:cNvSpPr>
          <p:nvPr>
            <p:ph type="dt" sz="half" idx="10"/>
          </p:nvPr>
        </p:nvSpPr>
        <p:spPr/>
        <p:txBody>
          <a:bodyPr/>
          <a:lstStyle>
            <a:lvl1pPr>
              <a:defRPr/>
            </a:lvl1pPr>
            <a:extLst/>
          </a:lstStyle>
          <a:p>
            <a:pPr>
              <a:defRPr/>
            </a:pPr>
            <a:fld id="{D8A2196D-607F-4A55-A99C-5AE8874F8F6E}" type="datetime1">
              <a:rPr lang="nl-BE"/>
              <a:pPr>
                <a:defRPr/>
              </a:pPr>
              <a:t>24/10/2017</a:t>
            </a:fld>
            <a:endParaRPr lang="nl-BE"/>
          </a:p>
        </p:txBody>
      </p:sp>
      <p:sp>
        <p:nvSpPr>
          <p:cNvPr id="7" name="Tijdelijke aanduiding voor voettekst 4"/>
          <p:cNvSpPr>
            <a:spLocks noGrp="1"/>
          </p:cNvSpPr>
          <p:nvPr>
            <p:ph type="ftr" sz="quarter" idx="11"/>
          </p:nvPr>
        </p:nvSpPr>
        <p:spPr/>
        <p:txBody>
          <a:bodyPr/>
          <a:lstStyle>
            <a:lvl1pPr algn="r">
              <a:defRPr/>
            </a:lvl1pPr>
            <a:extLst/>
          </a:lstStyle>
          <a:p>
            <a:pPr>
              <a:defRPr/>
            </a:pPr>
            <a:r>
              <a:rPr lang="nl-BE"/>
              <a:t>Universiteitstraat 4, 9000 Gent</a:t>
            </a:r>
          </a:p>
        </p:txBody>
      </p:sp>
      <p:sp>
        <p:nvSpPr>
          <p:cNvPr id="8" name="Tijdelijke aanduiding voor dianummer 5"/>
          <p:cNvSpPr>
            <a:spLocks noGrp="1"/>
          </p:cNvSpPr>
          <p:nvPr>
            <p:ph type="sldNum" sz="quarter" idx="12"/>
          </p:nvPr>
        </p:nvSpPr>
        <p:spPr/>
        <p:txBody>
          <a:bodyPr/>
          <a:lstStyle>
            <a:lvl1pPr>
              <a:defRPr/>
            </a:lvl1pPr>
            <a:extLst/>
          </a:lstStyle>
          <a:p>
            <a:pPr>
              <a:defRPr/>
            </a:pPr>
            <a:fld id="{0343E6DC-80AE-4B14-83FE-59854D703501}" type="slidenum">
              <a:rPr lang="nl-BE"/>
              <a:pPr>
                <a:defRPr/>
              </a:pPr>
              <a:t>‹nr.›</a:t>
            </a:fld>
            <a:endParaRPr lang="nl-BE" dirty="0"/>
          </a:p>
        </p:txBody>
      </p:sp>
    </p:spTree>
    <p:extLst>
      <p:ext uri="{BB962C8B-B14F-4D97-AF65-F5344CB8AC3E}">
        <p14:creationId xmlns:p14="http://schemas.microsoft.com/office/powerpoint/2010/main" val="41565136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457200" y="2196000"/>
            <a:ext cx="4038600" cy="4525963"/>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extLs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ijdelijke aanduiding voor inhoud 3"/>
          <p:cNvSpPr>
            <a:spLocks noGrp="1"/>
          </p:cNvSpPr>
          <p:nvPr>
            <p:ph sz="half" idx="2"/>
          </p:nvPr>
        </p:nvSpPr>
        <p:spPr>
          <a:xfrm>
            <a:off x="4648200" y="2196000"/>
            <a:ext cx="4038600" cy="4525963"/>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extLs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8" name="Titel 7"/>
          <p:cNvSpPr>
            <a:spLocks noGrp="1"/>
          </p:cNvSpPr>
          <p:nvPr>
            <p:ph type="title"/>
          </p:nvPr>
        </p:nvSpPr>
        <p:spPr>
          <a:xfrm>
            <a:off x="479575" y="1044000"/>
            <a:ext cx="8229600" cy="1143000"/>
          </a:xfrm>
        </p:spPr>
        <p:txBody>
          <a:bodyPr rtlCol="0"/>
          <a:lstStyle/>
          <a:p>
            <a:r>
              <a:rPr lang="nl-NL" smtClean="0"/>
              <a:t>Klik om de stijl te bewerken</a:t>
            </a:r>
            <a:endParaRPr lang="en-US" dirty="0"/>
          </a:p>
        </p:txBody>
      </p:sp>
      <p:sp>
        <p:nvSpPr>
          <p:cNvPr id="5" name="Tijdelijke aanduiding voor datum 4"/>
          <p:cNvSpPr>
            <a:spLocks noGrp="1"/>
          </p:cNvSpPr>
          <p:nvPr>
            <p:ph type="dt" sz="half" idx="10"/>
          </p:nvPr>
        </p:nvSpPr>
        <p:spPr/>
        <p:txBody>
          <a:bodyPr/>
          <a:lstStyle>
            <a:lvl1pPr>
              <a:defRPr>
                <a:solidFill>
                  <a:schemeClr val="tx1"/>
                </a:solidFill>
              </a:defRPr>
            </a:lvl1pPr>
            <a:extLst/>
          </a:lstStyle>
          <a:p>
            <a:pPr>
              <a:defRPr/>
            </a:pPr>
            <a:fld id="{E55A3727-7EE2-465B-A7C1-7F4B2E484CF4}" type="datetime1">
              <a:rPr lang="nl-BE"/>
              <a:pPr>
                <a:defRPr/>
              </a:pPr>
              <a:t>24/10/2017</a:t>
            </a:fld>
            <a:endParaRPr lang="nl-BE" dirty="0"/>
          </a:p>
        </p:txBody>
      </p:sp>
      <p:sp>
        <p:nvSpPr>
          <p:cNvPr id="6" name="Tijdelijke aanduiding voor voettekst 5"/>
          <p:cNvSpPr>
            <a:spLocks noGrp="1"/>
          </p:cNvSpPr>
          <p:nvPr>
            <p:ph type="ftr" sz="quarter" idx="11"/>
          </p:nvPr>
        </p:nvSpPr>
        <p:spPr/>
        <p:txBody>
          <a:bodyPr/>
          <a:lstStyle>
            <a:lvl1pPr algn="r">
              <a:defRPr/>
            </a:lvl1pPr>
            <a:extLst/>
          </a:lstStyle>
          <a:p>
            <a:pPr>
              <a:defRPr/>
            </a:pPr>
            <a:r>
              <a:rPr lang="nl-BE"/>
              <a:t>Universiteitstraat 4, 9000 Gent</a:t>
            </a:r>
            <a:endParaRPr lang="nl-BE" dirty="0"/>
          </a:p>
        </p:txBody>
      </p:sp>
      <p:sp>
        <p:nvSpPr>
          <p:cNvPr id="7" name="Tijdelijke aanduiding voor dianummer 6"/>
          <p:cNvSpPr>
            <a:spLocks noGrp="1"/>
          </p:cNvSpPr>
          <p:nvPr>
            <p:ph type="sldNum" sz="quarter" idx="12"/>
          </p:nvPr>
        </p:nvSpPr>
        <p:spPr/>
        <p:txBody>
          <a:bodyPr/>
          <a:lstStyle>
            <a:lvl1pPr>
              <a:defRPr>
                <a:solidFill>
                  <a:schemeClr val="tx1"/>
                </a:solidFill>
              </a:defRPr>
            </a:lvl1pPr>
            <a:extLst/>
          </a:lstStyle>
          <a:p>
            <a:pPr>
              <a:defRPr/>
            </a:pPr>
            <a:fld id="{60D35692-4080-427E-AB54-57ADC20605F7}" type="slidenum">
              <a:rPr lang="nl-BE"/>
              <a:pPr>
                <a:defRPr/>
              </a:pPr>
              <a:t>‹nr.›</a:t>
            </a:fld>
            <a:endParaRPr lang="nl-BE"/>
          </a:p>
        </p:txBody>
      </p:sp>
    </p:spTree>
    <p:extLst>
      <p:ext uri="{BB962C8B-B14F-4D97-AF65-F5344CB8AC3E}">
        <p14:creationId xmlns:p14="http://schemas.microsoft.com/office/powerpoint/2010/main" val="9973084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1044000"/>
            <a:ext cx="8229600" cy="1143000"/>
          </a:xfrm>
        </p:spPr>
        <p:txBody>
          <a:bodyPr/>
          <a:lstStyle>
            <a:lvl1pPr>
              <a:defRPr/>
            </a:lvl1pPr>
            <a:extLst/>
          </a:lstStyle>
          <a:p>
            <a:r>
              <a:rPr lang="nl-NL" smtClean="0"/>
              <a:t>Klik om de stijl te bewerken</a:t>
            </a:r>
            <a:endParaRPr lang="en-US"/>
          </a:p>
        </p:txBody>
      </p:sp>
      <p:sp>
        <p:nvSpPr>
          <p:cNvPr id="3" name="Tijdelijke aanduiding voor tekst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nl-NL" smtClean="0"/>
              <a:t>Klik om de modelstijlen te bewerken</a:t>
            </a:r>
          </a:p>
        </p:txBody>
      </p:sp>
      <p:sp>
        <p:nvSpPr>
          <p:cNvPr id="4" name="Tijdelijke aanduiding voor tekst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nl-NL" smtClean="0"/>
              <a:t>Klik om de modelstijlen te bewerken</a:t>
            </a:r>
          </a:p>
        </p:txBody>
      </p:sp>
      <p:sp>
        <p:nvSpPr>
          <p:cNvPr id="5" name="Tijdelijke aanduiding voor inhoud 4"/>
          <p:cNvSpPr>
            <a:spLocks noGrp="1"/>
          </p:cNvSpPr>
          <p:nvPr>
            <p:ph sz="quarter" idx="2"/>
          </p:nvPr>
        </p:nvSpPr>
        <p:spPr>
          <a:xfrm>
            <a:off x="457200" y="2196000"/>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6" name="Tijdelijke aanduiding voor inhoud 5"/>
          <p:cNvSpPr>
            <a:spLocks noGrp="1"/>
          </p:cNvSpPr>
          <p:nvPr>
            <p:ph sz="quarter" idx="4"/>
          </p:nvPr>
        </p:nvSpPr>
        <p:spPr>
          <a:xfrm>
            <a:off x="4645025" y="2196000"/>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Tijdelijke aanduiding voor datum 6"/>
          <p:cNvSpPr>
            <a:spLocks noGrp="1"/>
          </p:cNvSpPr>
          <p:nvPr>
            <p:ph type="dt" sz="half" idx="10"/>
          </p:nvPr>
        </p:nvSpPr>
        <p:spPr/>
        <p:txBody>
          <a:bodyPr/>
          <a:lstStyle>
            <a:lvl1pPr>
              <a:defRPr/>
            </a:lvl1pPr>
            <a:extLst/>
          </a:lstStyle>
          <a:p>
            <a:pPr>
              <a:defRPr/>
            </a:pPr>
            <a:fld id="{FA097DFE-D3EC-43AD-AA46-C80CBB6DD740}" type="datetime1">
              <a:rPr lang="nl-BE"/>
              <a:pPr>
                <a:defRPr/>
              </a:pPr>
              <a:t>24/10/2017</a:t>
            </a:fld>
            <a:endParaRPr lang="nl-BE"/>
          </a:p>
        </p:txBody>
      </p:sp>
      <p:sp>
        <p:nvSpPr>
          <p:cNvPr id="8" name="Tijdelijke aanduiding voor voettekst 7"/>
          <p:cNvSpPr>
            <a:spLocks noGrp="1"/>
          </p:cNvSpPr>
          <p:nvPr>
            <p:ph type="ftr" sz="quarter" idx="11"/>
          </p:nvPr>
        </p:nvSpPr>
        <p:spPr/>
        <p:txBody>
          <a:bodyPr/>
          <a:lstStyle>
            <a:lvl1pPr algn="r">
              <a:defRPr/>
            </a:lvl1pPr>
            <a:extLst/>
          </a:lstStyle>
          <a:p>
            <a:pPr>
              <a:defRPr/>
            </a:pPr>
            <a:r>
              <a:rPr lang="nl-BE"/>
              <a:t>Universiteitstraat 4, 9000 Gent</a:t>
            </a:r>
          </a:p>
        </p:txBody>
      </p:sp>
      <p:sp>
        <p:nvSpPr>
          <p:cNvPr id="9" name="Tijdelijke aanduiding voor dianummer 8"/>
          <p:cNvSpPr>
            <a:spLocks noGrp="1"/>
          </p:cNvSpPr>
          <p:nvPr>
            <p:ph type="sldNum" sz="quarter" idx="12"/>
          </p:nvPr>
        </p:nvSpPr>
        <p:spPr/>
        <p:txBody>
          <a:bodyPr/>
          <a:lstStyle>
            <a:lvl1pPr>
              <a:defRPr/>
            </a:lvl1pPr>
            <a:extLst/>
          </a:lstStyle>
          <a:p>
            <a:pPr>
              <a:defRPr/>
            </a:pPr>
            <a:fld id="{F9524AEB-E5E3-4E71-97D3-DF07D93E7BFA}" type="slidenum">
              <a:rPr lang="nl-BE"/>
              <a:pPr>
                <a:defRPr/>
              </a:pPr>
              <a:t>‹nr.›</a:t>
            </a:fld>
            <a:endParaRPr lang="nl-BE"/>
          </a:p>
        </p:txBody>
      </p:sp>
    </p:spTree>
    <p:extLst>
      <p:ext uri="{BB962C8B-B14F-4D97-AF65-F5344CB8AC3E}">
        <p14:creationId xmlns:p14="http://schemas.microsoft.com/office/powerpoint/2010/main" val="5328549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Titel 5"/>
          <p:cNvSpPr>
            <a:spLocks noGrp="1"/>
          </p:cNvSpPr>
          <p:nvPr>
            <p:ph type="title"/>
          </p:nvPr>
        </p:nvSpPr>
        <p:spPr/>
        <p:txBody>
          <a:bodyPr rtlCol="0"/>
          <a:lstStyle/>
          <a:p>
            <a:r>
              <a:rPr lang="nl-NL" smtClean="0"/>
              <a:t>Klik om de stijl te bewerken</a:t>
            </a:r>
            <a:endParaRPr lang="en-US"/>
          </a:p>
        </p:txBody>
      </p:sp>
      <p:sp>
        <p:nvSpPr>
          <p:cNvPr id="3" name="Tijdelijke aanduiding voor datum 2"/>
          <p:cNvSpPr>
            <a:spLocks noGrp="1"/>
          </p:cNvSpPr>
          <p:nvPr>
            <p:ph type="dt" sz="half" idx="10"/>
          </p:nvPr>
        </p:nvSpPr>
        <p:spPr/>
        <p:txBody>
          <a:bodyPr/>
          <a:lstStyle>
            <a:lvl1pPr>
              <a:defRPr>
                <a:solidFill>
                  <a:schemeClr val="tx1"/>
                </a:solidFill>
              </a:defRPr>
            </a:lvl1pPr>
            <a:extLst/>
          </a:lstStyle>
          <a:p>
            <a:pPr>
              <a:defRPr/>
            </a:pPr>
            <a:endParaRPr lang="nl-BE" dirty="0"/>
          </a:p>
        </p:txBody>
      </p:sp>
      <p:sp>
        <p:nvSpPr>
          <p:cNvPr id="4" name="Tijdelijke aanduiding voor voettekst 3"/>
          <p:cNvSpPr>
            <a:spLocks noGrp="1"/>
          </p:cNvSpPr>
          <p:nvPr>
            <p:ph type="ftr" sz="quarter" idx="11"/>
          </p:nvPr>
        </p:nvSpPr>
        <p:spPr/>
        <p:txBody>
          <a:bodyPr/>
          <a:lstStyle>
            <a:lvl1pPr algn="r">
              <a:defRPr/>
            </a:lvl1pPr>
            <a:extLst/>
          </a:lstStyle>
          <a:p>
            <a:pPr>
              <a:defRPr/>
            </a:pPr>
            <a:r>
              <a:rPr lang="nl-BE"/>
              <a:t>Universiteitstraat 4, 9000 Gent</a:t>
            </a:r>
            <a:endParaRPr lang="nl-BE" dirty="0"/>
          </a:p>
        </p:txBody>
      </p:sp>
      <p:sp>
        <p:nvSpPr>
          <p:cNvPr id="5" name="Tijdelijke aanduiding voor dianummer 4"/>
          <p:cNvSpPr>
            <a:spLocks noGrp="1"/>
          </p:cNvSpPr>
          <p:nvPr>
            <p:ph type="sldNum" sz="quarter" idx="12"/>
          </p:nvPr>
        </p:nvSpPr>
        <p:spPr/>
        <p:txBody>
          <a:bodyPr/>
          <a:lstStyle>
            <a:lvl1pPr>
              <a:defRPr>
                <a:solidFill>
                  <a:schemeClr val="tx1"/>
                </a:solidFill>
              </a:defRPr>
            </a:lvl1pPr>
            <a:extLst/>
          </a:lstStyle>
          <a:p>
            <a:pPr>
              <a:defRPr/>
            </a:pPr>
            <a:fld id="{992BBE14-9ACC-47C7-AEED-E207D0F2F1E1}" type="slidenum">
              <a:rPr lang="nl-BE"/>
              <a:pPr>
                <a:defRPr/>
              </a:pPr>
              <a:t>‹nr.›</a:t>
            </a:fld>
            <a:endParaRPr lang="nl-BE" dirty="0"/>
          </a:p>
        </p:txBody>
      </p:sp>
      <p:pic>
        <p:nvPicPr>
          <p:cNvPr id="7" name="Picture 3" descr="C:\Users\mavlaemy\Dropbox\ALMOREGAL\Werkteksten\logo_UGent_EN\logo_UGent_EN_RGB_2400_color-on-whit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617941" y="0"/>
            <a:ext cx="1526060" cy="104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3116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lvl1pPr>
              <a:defRPr/>
            </a:lvl1pPr>
            <a:extLst/>
          </a:lstStyle>
          <a:p>
            <a:pPr>
              <a:defRPr/>
            </a:pPr>
            <a:fld id="{45F49D3E-6D63-4A84-9197-26063319199B}" type="datetime1">
              <a:rPr lang="nl-BE"/>
              <a:pPr>
                <a:defRPr/>
              </a:pPr>
              <a:t>24/10/2017</a:t>
            </a:fld>
            <a:endParaRPr lang="nl-BE"/>
          </a:p>
        </p:txBody>
      </p:sp>
      <p:sp>
        <p:nvSpPr>
          <p:cNvPr id="3" name="Tijdelijke aanduiding voor voettekst 2"/>
          <p:cNvSpPr>
            <a:spLocks noGrp="1"/>
          </p:cNvSpPr>
          <p:nvPr>
            <p:ph type="ftr" sz="quarter" idx="11"/>
          </p:nvPr>
        </p:nvSpPr>
        <p:spPr/>
        <p:txBody>
          <a:bodyPr/>
          <a:lstStyle>
            <a:lvl1pPr algn="r">
              <a:defRPr/>
            </a:lvl1pPr>
            <a:extLst/>
          </a:lstStyle>
          <a:p>
            <a:pPr>
              <a:defRPr/>
            </a:pPr>
            <a:r>
              <a:rPr lang="nl-BE"/>
              <a:t>Universiteitstraat 4, 9000 Gent</a:t>
            </a:r>
          </a:p>
        </p:txBody>
      </p:sp>
      <p:sp>
        <p:nvSpPr>
          <p:cNvPr id="4" name="Tijdelijke aanduiding voor dianummer 3"/>
          <p:cNvSpPr>
            <a:spLocks noGrp="1"/>
          </p:cNvSpPr>
          <p:nvPr>
            <p:ph type="sldNum" sz="quarter" idx="12"/>
          </p:nvPr>
        </p:nvSpPr>
        <p:spPr/>
        <p:txBody>
          <a:bodyPr/>
          <a:lstStyle>
            <a:lvl1pPr>
              <a:defRPr/>
            </a:lvl1pPr>
            <a:extLst/>
          </a:lstStyle>
          <a:p>
            <a:pPr>
              <a:defRPr/>
            </a:pPr>
            <a:fld id="{286A3A56-63B1-418D-B794-8AD5073C451A}" type="slidenum">
              <a:rPr lang="nl-BE"/>
              <a:pPr>
                <a:defRPr/>
              </a:pPr>
              <a:t>‹nr.›</a:t>
            </a:fld>
            <a:endParaRPr lang="nl-BE"/>
          </a:p>
        </p:txBody>
      </p:sp>
    </p:spTree>
    <p:extLst>
      <p:ext uri="{BB962C8B-B14F-4D97-AF65-F5344CB8AC3E}">
        <p14:creationId xmlns:p14="http://schemas.microsoft.com/office/powerpoint/2010/main" val="2654227618"/>
      </p:ext>
    </p:extLst>
  </p:cSld>
  <p:clrMapOvr>
    <a:masterClrMapping/>
  </p:clrMapOvr>
  <p:transition spd="slow">
    <p:split orient="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nl-NL" smtClean="0"/>
              <a:t>Klik om de stijl te bewerken</a:t>
            </a:r>
            <a:endParaRPr lang="en-US"/>
          </a:p>
        </p:txBody>
      </p:sp>
      <p:sp>
        <p:nvSpPr>
          <p:cNvPr id="3" name="Tijdelijke aanduiding voor tekst 2"/>
          <p:cNvSpPr>
            <a:spLocks noGrp="1"/>
          </p:cNvSpPr>
          <p:nvPr>
            <p:ph type="body" idx="2"/>
          </p:nvPr>
        </p:nvSpPr>
        <p:spPr>
          <a:xfrm>
            <a:off x="4419600" y="5508000"/>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nl-NL" smtClean="0"/>
              <a:t>Klik om de modelstijlen te bewerken</a:t>
            </a:r>
          </a:p>
        </p:txBody>
      </p:sp>
      <p:sp>
        <p:nvSpPr>
          <p:cNvPr id="4" name="Tijdelijke aanduiding voor inhoud 3"/>
          <p:cNvSpPr>
            <a:spLocks noGrp="1"/>
          </p:cNvSpPr>
          <p:nvPr>
            <p:ph sz="half" idx="1"/>
          </p:nvPr>
        </p:nvSpPr>
        <p:spPr>
          <a:xfrm>
            <a:off x="914400" y="936000"/>
            <a:ext cx="7479792" cy="4572000"/>
          </a:xfrm>
        </p:spPr>
        <p:txBody>
          <a:bodyPr/>
          <a:lstStyle>
            <a:lvl1pPr>
              <a:defRPr sz="3200"/>
            </a:lvl1pPr>
            <a:lvl2pPr>
              <a:defRPr sz="2800"/>
            </a:lvl2pPr>
            <a:lvl3pPr>
              <a:defRPr sz="2400"/>
            </a:lvl3pPr>
            <a:lvl4pPr>
              <a:defRPr sz="2000"/>
            </a:lvl4pPr>
            <a:lvl5pPr>
              <a:defRPr sz="2000"/>
            </a:lvl5pPr>
            <a:extLs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5" name="Tijdelijke aanduiding voor datum 4"/>
          <p:cNvSpPr>
            <a:spLocks noGrp="1"/>
          </p:cNvSpPr>
          <p:nvPr>
            <p:ph type="dt" sz="half" idx="10"/>
          </p:nvPr>
        </p:nvSpPr>
        <p:spPr>
          <a:xfrm>
            <a:off x="6727825" y="6408738"/>
            <a:ext cx="1919288" cy="365125"/>
          </a:xfrm>
        </p:spPr>
        <p:txBody>
          <a:bodyPr/>
          <a:lstStyle>
            <a:lvl1pPr>
              <a:defRPr/>
            </a:lvl1pPr>
            <a:extLst/>
          </a:lstStyle>
          <a:p>
            <a:pPr>
              <a:defRPr/>
            </a:pPr>
            <a:fld id="{DE17E7F0-EC06-4FF7-93FD-219EFBD74523}" type="datetime1">
              <a:rPr lang="nl-BE"/>
              <a:pPr>
                <a:defRPr/>
              </a:pPr>
              <a:t>24/10/2017</a:t>
            </a:fld>
            <a:endParaRPr lang="nl-BE"/>
          </a:p>
        </p:txBody>
      </p:sp>
      <p:sp>
        <p:nvSpPr>
          <p:cNvPr id="6" name="Tijdelijke aanduiding voor voettekst 5"/>
          <p:cNvSpPr>
            <a:spLocks noGrp="1"/>
          </p:cNvSpPr>
          <p:nvPr>
            <p:ph type="ftr" sz="quarter" idx="11"/>
          </p:nvPr>
        </p:nvSpPr>
        <p:spPr/>
        <p:txBody>
          <a:bodyPr/>
          <a:lstStyle>
            <a:lvl1pPr algn="r">
              <a:defRPr/>
            </a:lvl1pPr>
            <a:extLst/>
          </a:lstStyle>
          <a:p>
            <a:pPr>
              <a:defRPr/>
            </a:pPr>
            <a:r>
              <a:rPr lang="nl-BE"/>
              <a:t>Universiteitstraat 4, 9000 Gent</a:t>
            </a:r>
          </a:p>
        </p:txBody>
      </p:sp>
      <p:sp>
        <p:nvSpPr>
          <p:cNvPr id="7" name="Tijdelijke aanduiding voor dianummer 6"/>
          <p:cNvSpPr>
            <a:spLocks noGrp="1"/>
          </p:cNvSpPr>
          <p:nvPr>
            <p:ph type="sldNum" sz="quarter" idx="12"/>
          </p:nvPr>
        </p:nvSpPr>
        <p:spPr/>
        <p:txBody>
          <a:bodyPr/>
          <a:lstStyle>
            <a:lvl1pPr>
              <a:defRPr/>
            </a:lvl1pPr>
            <a:extLst/>
          </a:lstStyle>
          <a:p>
            <a:pPr>
              <a:defRPr/>
            </a:pPr>
            <a:fld id="{A6D1DA77-CC77-4BD4-A256-0F8E20B9C634}" type="slidenum">
              <a:rPr lang="nl-BE"/>
              <a:pPr>
                <a:defRPr/>
              </a:pPr>
              <a:t>‹nr.›</a:t>
            </a:fld>
            <a:endParaRPr lang="nl-BE"/>
          </a:p>
        </p:txBody>
      </p:sp>
    </p:spTree>
    <p:extLst>
      <p:ext uri="{BB962C8B-B14F-4D97-AF65-F5344CB8AC3E}">
        <p14:creationId xmlns:p14="http://schemas.microsoft.com/office/powerpoint/2010/main" val="3340982995"/>
      </p:ext>
    </p:extLst>
  </p:cSld>
  <p:clrMapOvr>
    <a:overrideClrMapping bg1="lt1" tx1="dk1" bg2="lt2" tx2="dk2" accent1="accent1" accent2="accent2" accent3="accent3" accent4="accent4" accent5="accent5" accent6="accent6" hlink="hlink" folHlink="folHlink"/>
  </p:clrMapOvr>
  <p:transition spd="slow">
    <p:split orient="vert"/>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5" name="Vrije v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6" name="Vrije vorm 19"/>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1330642500 h 588"/>
              <a:gd name="T6" fmla="*/ 20919056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nl-BE"/>
          </a:p>
        </p:txBody>
      </p:sp>
      <p:sp>
        <p:nvSpPr>
          <p:cNvPr id="7" name="Rechthoekige driehoek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Rechte verbindingslijn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Punthaak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10" name="Punthaak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4" name="Tijdelijke aanduiding voor tekst 3"/>
          <p:cNvSpPr>
            <a:spLocks noGrp="1"/>
          </p:cNvSpPr>
          <p:nvPr>
            <p:ph type="body" sz="half" idx="2"/>
          </p:nvPr>
        </p:nvSpPr>
        <p:spPr>
          <a:xfrm>
            <a:off x="1141232" y="5544000"/>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nl-NL" smtClean="0"/>
              <a:t>Klik om de modelstijlen te bewerken</a:t>
            </a:r>
          </a:p>
        </p:txBody>
      </p:sp>
      <p:sp>
        <p:nvSpPr>
          <p:cNvPr id="3" name="Tijdelijke aanduiding voor afbeelding 2"/>
          <p:cNvSpPr>
            <a:spLocks noGrp="1"/>
          </p:cNvSpPr>
          <p:nvPr>
            <p:ph type="pic" idx="1"/>
          </p:nvPr>
        </p:nvSpPr>
        <p:spPr>
          <a:xfrm>
            <a:off x="228600" y="1080000"/>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nl-NL" noProof="0" smtClean="0"/>
              <a:t>Klik op het pictogram als u een afbeelding wilt toevoegen</a:t>
            </a:r>
            <a:endParaRPr lang="en-US" noProof="0" dirty="0"/>
          </a:p>
        </p:txBody>
      </p:sp>
      <p:sp>
        <p:nvSpPr>
          <p:cNvPr id="2" name="Titel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nl-NL" smtClean="0"/>
              <a:t>Klik om de stijl te bewerken</a:t>
            </a:r>
            <a:endParaRPr lang="en-US"/>
          </a:p>
        </p:txBody>
      </p:sp>
      <p:sp>
        <p:nvSpPr>
          <p:cNvPr id="11" name="Tijdelijke aanduiding voor datum 4"/>
          <p:cNvSpPr>
            <a:spLocks noGrp="1"/>
          </p:cNvSpPr>
          <p:nvPr>
            <p:ph type="dt" sz="half" idx="10"/>
          </p:nvPr>
        </p:nvSpPr>
        <p:spPr>
          <a:xfrm>
            <a:off x="5867400" y="6361113"/>
            <a:ext cx="1919288" cy="366712"/>
          </a:xfrm>
        </p:spPr>
        <p:txBody>
          <a:bodyPr/>
          <a:lstStyle>
            <a:lvl1pPr>
              <a:defRPr>
                <a:solidFill>
                  <a:schemeClr val="tx1"/>
                </a:solidFill>
              </a:defRPr>
            </a:lvl1pPr>
            <a:extLst/>
          </a:lstStyle>
          <a:p>
            <a:pPr>
              <a:defRPr/>
            </a:pPr>
            <a:fld id="{5EC59B83-A979-4F0C-9A26-E931944647D6}" type="datetime1">
              <a:rPr lang="nl-BE"/>
              <a:pPr>
                <a:defRPr/>
              </a:pPr>
              <a:t>24/10/2017</a:t>
            </a:fld>
            <a:endParaRPr lang="nl-BE"/>
          </a:p>
        </p:txBody>
      </p:sp>
      <p:sp>
        <p:nvSpPr>
          <p:cNvPr id="12" name="Tijdelijke aanduiding voor voettekst 5"/>
          <p:cNvSpPr>
            <a:spLocks noGrp="1"/>
          </p:cNvSpPr>
          <p:nvPr>
            <p:ph type="ftr" sz="quarter" idx="11"/>
          </p:nvPr>
        </p:nvSpPr>
        <p:spPr>
          <a:xfrm>
            <a:off x="6299200" y="6397625"/>
            <a:ext cx="2351088" cy="365125"/>
          </a:xfrm>
        </p:spPr>
        <p:txBody>
          <a:bodyPr/>
          <a:lstStyle>
            <a:lvl1pPr algn="r">
              <a:defRPr>
                <a:solidFill>
                  <a:schemeClr val="tx1"/>
                </a:solidFill>
              </a:defRPr>
            </a:lvl1pPr>
            <a:extLst/>
          </a:lstStyle>
          <a:p>
            <a:pPr>
              <a:defRPr/>
            </a:pPr>
            <a:r>
              <a:rPr lang="nl-BE"/>
              <a:t>Universiteitstraat 4, 9000 Gent</a:t>
            </a:r>
            <a:endParaRPr lang="nl-BE" dirty="0"/>
          </a:p>
        </p:txBody>
      </p:sp>
      <p:sp>
        <p:nvSpPr>
          <p:cNvPr id="13" name="Tijdelijke aanduiding voor dianummer 6"/>
          <p:cNvSpPr>
            <a:spLocks noGrp="1"/>
          </p:cNvSpPr>
          <p:nvPr>
            <p:ph type="sldNum" sz="quarter" idx="12"/>
          </p:nvPr>
        </p:nvSpPr>
        <p:spPr/>
        <p:txBody>
          <a:bodyPr/>
          <a:lstStyle>
            <a:lvl1pPr>
              <a:defRPr>
                <a:solidFill>
                  <a:schemeClr val="tx1"/>
                </a:solidFill>
              </a:defRPr>
            </a:lvl1pPr>
            <a:extLst/>
          </a:lstStyle>
          <a:p>
            <a:pPr>
              <a:defRPr/>
            </a:pPr>
            <a:fld id="{9E40D794-191D-4485-9FD3-4CB0B73FB769}" type="slidenum">
              <a:rPr lang="nl-BE"/>
              <a:pPr>
                <a:defRPr/>
              </a:pPr>
              <a:t>‹nr.›</a:t>
            </a:fld>
            <a:endParaRPr lang="nl-BE" dirty="0"/>
          </a:p>
        </p:txBody>
      </p:sp>
    </p:spTree>
    <p:extLst>
      <p:ext uri="{BB962C8B-B14F-4D97-AF65-F5344CB8AC3E}">
        <p14:creationId xmlns:p14="http://schemas.microsoft.com/office/powerpoint/2010/main" val="3942869072"/>
      </p:ext>
    </p:extLst>
  </p:cSld>
  <p:clrMapOvr>
    <a:overrideClrMapping bg1="dk1" tx1="lt1" bg2="dk2" tx2="lt2" accent1="accent1" accent2="accent2" accent3="accent3" accent4="accent4" accent5="accent5" accent6="accent6" hlink="hlink" folHlink="folHlink"/>
  </p:clrMapOvr>
  <p:transition spd="slow">
    <p:split orient="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026" name="Vrije vorm 12"/>
          <p:cNvSpPr>
            <a:spLocks/>
          </p:cNvSpPr>
          <p:nvPr/>
        </p:nvSpPr>
        <p:spPr bwMode="auto">
          <a:xfrm>
            <a:off x="500063" y="5945188"/>
            <a:ext cx="4940300" cy="920750"/>
          </a:xfrm>
          <a:custGeom>
            <a:avLst/>
            <a:gdLst>
              <a:gd name="T0" fmla="*/ 0 w 7485"/>
              <a:gd name="T1" fmla="*/ 0 h 337"/>
              <a:gd name="T2" fmla="*/ 2147483647 w 7485"/>
              <a:gd name="T3" fmla="*/ 0 h 337"/>
              <a:gd name="T4" fmla="*/ 2147483647 w 7485"/>
              <a:gd name="T5" fmla="*/ 2147483647 h 337"/>
              <a:gd name="T6" fmla="*/ 20910307 w 7485"/>
              <a:gd name="T7" fmla="*/ 0 h 337"/>
              <a:gd name="T8" fmla="*/ 0 60000 65536"/>
              <a:gd name="T9" fmla="*/ 0 60000 65536"/>
              <a:gd name="T10" fmla="*/ 0 60000 65536"/>
              <a:gd name="T11" fmla="*/ 0 60000 65536"/>
              <a:gd name="T12" fmla="*/ 0 w 7485"/>
              <a:gd name="T13" fmla="*/ 0 h 337"/>
              <a:gd name="T14" fmla="*/ 7485 w 7485"/>
              <a:gd name="T15" fmla="*/ 337 h 337"/>
            </a:gdLst>
            <a:ahLst/>
            <a:cxnLst>
              <a:cxn ang="T8">
                <a:pos x="T0" y="T1"/>
              </a:cxn>
              <a:cxn ang="T9">
                <a:pos x="T2" y="T3"/>
              </a:cxn>
              <a:cxn ang="T10">
                <a:pos x="T4" y="T5"/>
              </a:cxn>
              <a:cxn ang="T11">
                <a:pos x="T6" y="T7"/>
              </a:cxn>
            </a:cxnLst>
            <a:rect l="T12" t="T13" r="T14" b="T15"/>
            <a:pathLst>
              <a:path w="7485" h="337">
                <a:moveTo>
                  <a:pt x="0" y="2"/>
                </a:moveTo>
                <a:lnTo>
                  <a:pt x="7485" y="337"/>
                </a:lnTo>
                <a:lnTo>
                  <a:pt x="5558" y="337"/>
                </a:lnTo>
                <a:lnTo>
                  <a:pt x="1" y="0"/>
                </a:lnTo>
              </a:path>
            </a:pathLst>
          </a:custGeom>
          <a:solidFill>
            <a:srgbClr val="CC03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nl-BE"/>
          </a:p>
        </p:txBody>
      </p:sp>
      <p:sp>
        <p:nvSpPr>
          <p:cNvPr id="1027" name="Vrije v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1330642500 h 588"/>
              <a:gd name="T6" fmla="*/ 20919056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F7F7F7"/>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nl-BE"/>
          </a:p>
        </p:txBody>
      </p:sp>
      <p:sp>
        <p:nvSpPr>
          <p:cNvPr id="14" name="Rechthoekige driehoek 13"/>
          <p:cNvSpPr>
            <a:spLocks/>
          </p:cNvSpPr>
          <p:nvPr/>
        </p:nvSpPr>
        <p:spPr bwMode="auto">
          <a:xfrm>
            <a:off x="-6042" y="5791253"/>
            <a:ext cx="3402314" cy="1080868"/>
          </a:xfrm>
          <a:prstGeom prst="rtTriangle">
            <a:avLst/>
          </a:prstGeom>
          <a:solidFill>
            <a:srgbClr val="002A5B"/>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Rechte verbindingslijn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jdelijke aanduiding voor titel 8"/>
          <p:cNvSpPr>
            <a:spLocks noGrp="1"/>
          </p:cNvSpPr>
          <p:nvPr>
            <p:ph type="title"/>
          </p:nvPr>
        </p:nvSpPr>
        <p:spPr>
          <a:xfrm>
            <a:off x="457200" y="1044575"/>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nl-NL" dirty="0" smtClean="0"/>
              <a:t>Klik om de stijl te bewerken</a:t>
            </a:r>
            <a:endParaRPr lang="en-US" dirty="0"/>
          </a:p>
        </p:txBody>
      </p:sp>
      <p:sp>
        <p:nvSpPr>
          <p:cNvPr id="1033" name="Tijdelijke aanduiding voor tekst 29"/>
          <p:cNvSpPr>
            <a:spLocks noGrp="1"/>
          </p:cNvSpPr>
          <p:nvPr>
            <p:ph type="body" idx="1"/>
          </p:nvPr>
        </p:nvSpPr>
        <p:spPr bwMode="auto">
          <a:xfrm>
            <a:off x="457200" y="21955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smtClean="0"/>
          </a:p>
        </p:txBody>
      </p:sp>
      <p:sp>
        <p:nvSpPr>
          <p:cNvPr id="10" name="Tijdelijke aanduiding voor datum 9"/>
          <p:cNvSpPr>
            <a:spLocks noGrp="1"/>
          </p:cNvSpPr>
          <p:nvPr>
            <p:ph type="dt" sz="half" idx="2"/>
          </p:nvPr>
        </p:nvSpPr>
        <p:spPr>
          <a:xfrm>
            <a:off x="4716463" y="6405563"/>
            <a:ext cx="1919287" cy="366712"/>
          </a:xfrm>
          <a:prstGeom prst="rect">
            <a:avLst/>
          </a:prstGeom>
        </p:spPr>
        <p:txBody>
          <a:bodyPr vert="horz" anchor="b"/>
          <a:lstStyle>
            <a:lvl1pPr algn="l" eaLnBrk="1" fontAlgn="auto" latinLnBrk="0" hangingPunct="1">
              <a:spcBef>
                <a:spcPts val="0"/>
              </a:spcBef>
              <a:spcAft>
                <a:spcPts val="0"/>
              </a:spcAft>
              <a:defRPr kumimoji="0" sz="1000">
                <a:solidFill>
                  <a:srgbClr val="002A5B"/>
                </a:solidFill>
                <a:latin typeface="+mn-lt"/>
                <a:cs typeface="+mn-cs"/>
              </a:defRPr>
            </a:lvl1pPr>
            <a:extLst/>
          </a:lstStyle>
          <a:p>
            <a:pPr>
              <a:defRPr/>
            </a:pPr>
            <a:fld id="{EBD478E9-B332-43F3-A8A6-B94894A2FF9E}" type="datetime1">
              <a:rPr lang="nl-BE"/>
              <a:pPr>
                <a:defRPr/>
              </a:pPr>
              <a:t>24/10/2017</a:t>
            </a:fld>
            <a:endParaRPr lang="nl-BE" dirty="0"/>
          </a:p>
        </p:txBody>
      </p:sp>
      <p:sp>
        <p:nvSpPr>
          <p:cNvPr id="22" name="Tijdelijke aanduiding voor voettekst 21"/>
          <p:cNvSpPr>
            <a:spLocks noGrp="1"/>
          </p:cNvSpPr>
          <p:nvPr>
            <p:ph type="ftr" sz="quarter" idx="3"/>
          </p:nvPr>
        </p:nvSpPr>
        <p:spPr>
          <a:xfrm>
            <a:off x="6291263" y="6405563"/>
            <a:ext cx="2351087" cy="365125"/>
          </a:xfrm>
          <a:prstGeom prst="rect">
            <a:avLst/>
          </a:prstGeom>
        </p:spPr>
        <p:txBody>
          <a:bodyPr vert="horz" anchor="b"/>
          <a:lstStyle>
            <a:lvl1pPr algn="l" eaLnBrk="1" fontAlgn="auto" latinLnBrk="0" hangingPunct="1">
              <a:spcBef>
                <a:spcPts val="0"/>
              </a:spcBef>
              <a:spcAft>
                <a:spcPts val="0"/>
              </a:spcAft>
              <a:defRPr kumimoji="0" sz="1000">
                <a:solidFill>
                  <a:srgbClr val="002A5B"/>
                </a:solidFill>
                <a:latin typeface="+mn-lt"/>
                <a:cs typeface="+mn-cs"/>
              </a:defRPr>
            </a:lvl1pPr>
            <a:extLst/>
          </a:lstStyle>
          <a:p>
            <a:pPr>
              <a:defRPr/>
            </a:pPr>
            <a:r>
              <a:rPr lang="nl-BE"/>
              <a:t>Universiteitstraat 4, 9000 Gent</a:t>
            </a:r>
          </a:p>
        </p:txBody>
      </p:sp>
      <p:sp>
        <p:nvSpPr>
          <p:cNvPr id="18" name="Tijdelijke aanduiding voor dianumm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rgbClr val="002A5B"/>
                </a:solidFill>
                <a:latin typeface="+mn-lt"/>
                <a:cs typeface="+mn-cs"/>
              </a:defRPr>
            </a:lvl1pPr>
            <a:extLst/>
          </a:lstStyle>
          <a:p>
            <a:pPr>
              <a:defRPr/>
            </a:pPr>
            <a:fld id="{AA11096B-A218-418B-B3A0-FB9905FED0CE}" type="slidenum">
              <a:rPr lang="nl-BE"/>
              <a:pPr>
                <a:defRPr/>
              </a:pPr>
              <a:t>‹nr.›</a:t>
            </a:fld>
            <a:endParaRPr lang="nl-BE" dirty="0"/>
          </a:p>
        </p:txBody>
      </p:sp>
      <p:cxnSp>
        <p:nvCxnSpPr>
          <p:cNvPr id="16" name="Rechte verbindingslijn 15"/>
          <p:cNvCxnSpPr/>
          <p:nvPr/>
        </p:nvCxnSpPr>
        <p:spPr>
          <a:xfrm>
            <a:off x="0" y="1052513"/>
            <a:ext cx="9144000" cy="0"/>
          </a:xfrm>
          <a:prstGeom prst="line">
            <a:avLst/>
          </a:prstGeom>
          <a:ln w="22225">
            <a:solidFill>
              <a:srgbClr val="CC0300"/>
            </a:solidFill>
          </a:ln>
        </p:spPr>
        <p:style>
          <a:lnRef idx="1">
            <a:schemeClr val="accent1"/>
          </a:lnRef>
          <a:fillRef idx="0">
            <a:schemeClr val="accent1"/>
          </a:fillRef>
          <a:effectRef idx="0">
            <a:schemeClr val="accent1"/>
          </a:effectRef>
          <a:fontRef idx="minor">
            <a:schemeClr val="tx1"/>
          </a:fontRef>
        </p:style>
      </p:cxnSp>
      <p:pic>
        <p:nvPicPr>
          <p:cNvPr id="2" name="Picture 2" descr="logo ISD e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0710" y="60325"/>
            <a:ext cx="3810000" cy="8286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mavlaemy\Dropbox\ALMOREGAL\Werkteksten\logo_UGent_EN\logo_UGent_EN_RGB_2400_color-on-white.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663939" y="0"/>
            <a:ext cx="1349886" cy="100012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ransition spd="slow">
    <p:split orient="vert"/>
  </p:transition>
  <p:timing>
    <p:tnLst>
      <p:par>
        <p:cTn id="1" dur="indefinite" restart="never" nodeType="tmRoot"/>
      </p:par>
    </p:tnLst>
  </p:timing>
  <p:hf hdr="0" dt="0"/>
  <p:txStyles>
    <p:titleStyle>
      <a:lvl1pPr algn="l" rtl="0" eaLnBrk="1" fontAlgn="base" hangingPunct="1">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1" fontAlgn="base" hangingPunct="1">
        <a:spcBef>
          <a:spcPct val="0"/>
        </a:spcBef>
        <a:spcAft>
          <a:spcPct val="0"/>
        </a:spcAft>
        <a:defRPr sz="4100" b="1">
          <a:solidFill>
            <a:schemeClr val="tx2"/>
          </a:solidFill>
          <a:latin typeface="Lucida Sans Unicode" pitchFamily="34" charset="0"/>
        </a:defRPr>
      </a:lvl2pPr>
      <a:lvl3pPr algn="l" rtl="0" eaLnBrk="1" fontAlgn="base" hangingPunct="1">
        <a:spcBef>
          <a:spcPct val="0"/>
        </a:spcBef>
        <a:spcAft>
          <a:spcPct val="0"/>
        </a:spcAft>
        <a:defRPr sz="4100" b="1">
          <a:solidFill>
            <a:schemeClr val="tx2"/>
          </a:solidFill>
          <a:latin typeface="Lucida Sans Unicode" pitchFamily="34" charset="0"/>
        </a:defRPr>
      </a:lvl3pPr>
      <a:lvl4pPr algn="l" rtl="0" eaLnBrk="1" fontAlgn="base" hangingPunct="1">
        <a:spcBef>
          <a:spcPct val="0"/>
        </a:spcBef>
        <a:spcAft>
          <a:spcPct val="0"/>
        </a:spcAft>
        <a:defRPr sz="4100" b="1">
          <a:solidFill>
            <a:schemeClr val="tx2"/>
          </a:solidFill>
          <a:latin typeface="Lucida Sans Unicode" pitchFamily="34" charset="0"/>
        </a:defRPr>
      </a:lvl4pPr>
      <a:lvl5pPr algn="l" rtl="0" eaLnBrk="1" fontAlgn="base" hangingPunct="1">
        <a:spcBef>
          <a:spcPct val="0"/>
        </a:spcBef>
        <a:spcAft>
          <a:spcPct val="0"/>
        </a:spcAft>
        <a:defRPr sz="4100" b="1">
          <a:solidFill>
            <a:schemeClr val="tx2"/>
          </a:solidFill>
          <a:latin typeface="Lucida Sans Unicode" pitchFamily="34" charset="0"/>
        </a:defRPr>
      </a:lvl5pPr>
      <a:lvl6pPr marL="457200" algn="l" rtl="0" eaLnBrk="1" fontAlgn="base" hangingPunct="1">
        <a:spcBef>
          <a:spcPct val="0"/>
        </a:spcBef>
        <a:spcAft>
          <a:spcPct val="0"/>
        </a:spcAft>
        <a:defRPr sz="4100" b="1">
          <a:solidFill>
            <a:schemeClr val="tx2"/>
          </a:solidFill>
          <a:latin typeface="Lucida Sans Unicode" pitchFamily="34" charset="0"/>
        </a:defRPr>
      </a:lvl6pPr>
      <a:lvl7pPr marL="914400" algn="l" rtl="0" eaLnBrk="1" fontAlgn="base" hangingPunct="1">
        <a:spcBef>
          <a:spcPct val="0"/>
        </a:spcBef>
        <a:spcAft>
          <a:spcPct val="0"/>
        </a:spcAft>
        <a:defRPr sz="4100" b="1">
          <a:solidFill>
            <a:schemeClr val="tx2"/>
          </a:solidFill>
          <a:latin typeface="Lucida Sans Unicode" pitchFamily="34" charset="0"/>
        </a:defRPr>
      </a:lvl7pPr>
      <a:lvl8pPr marL="1371600" algn="l" rtl="0" eaLnBrk="1" fontAlgn="base" hangingPunct="1">
        <a:spcBef>
          <a:spcPct val="0"/>
        </a:spcBef>
        <a:spcAft>
          <a:spcPct val="0"/>
        </a:spcAft>
        <a:defRPr sz="4100" b="1">
          <a:solidFill>
            <a:schemeClr val="tx2"/>
          </a:solidFill>
          <a:latin typeface="Lucida Sans Unicode" pitchFamily="34" charset="0"/>
        </a:defRPr>
      </a:lvl8pPr>
      <a:lvl9pPr marL="1828800" algn="l" rtl="0" eaLnBrk="1" fontAlgn="base" hangingPunct="1">
        <a:spcBef>
          <a:spcPct val="0"/>
        </a:spcBef>
        <a:spcAft>
          <a:spcPct val="0"/>
        </a:spcAft>
        <a:defRPr sz="4100" b="1">
          <a:solidFill>
            <a:schemeClr val="tx2"/>
          </a:solidFill>
          <a:latin typeface="Lucida Sans Unicode" pitchFamily="34" charset="0"/>
        </a:defRPr>
      </a:lvl9pPr>
      <a:extLst/>
    </p:titleStyle>
    <p:bodyStyle>
      <a:lvl1pPr marL="365125" indent="-255588" algn="l" rtl="0" eaLnBrk="1" fontAlgn="base" hangingPunct="1">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1" fontAlgn="base" hangingPunct="1">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1" fontAlgn="base" hangingPunct="1">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1" fontAlgn="base" hangingPunct="1">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1" fontAlgn="base" hangingPunct="1">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mailto:Marieke.Vlaemynck@ugent.b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a:xfrm>
            <a:off x="498286" y="1844823"/>
            <a:ext cx="8229600" cy="1614551"/>
          </a:xfrm>
        </p:spPr>
        <p:txBody>
          <a:bodyPr>
            <a:noAutofit/>
          </a:bodyPr>
          <a:lstStyle/>
          <a:p>
            <a:pPr algn="ctr"/>
            <a:r>
              <a:rPr lang="en-GB" sz="4400" dirty="0">
                <a:solidFill>
                  <a:srgbClr val="002A5B"/>
                </a:solidFill>
              </a:rPr>
              <a:t>Alcohol marketing: how to regulate? </a:t>
            </a:r>
            <a:r>
              <a:rPr lang="en-GB" sz="4400" dirty="0" smtClean="0">
                <a:solidFill>
                  <a:srgbClr val="002A5B"/>
                </a:solidFill>
              </a:rPr>
              <a:t/>
            </a:r>
            <a:br>
              <a:rPr lang="en-GB" sz="4400" dirty="0" smtClean="0">
                <a:solidFill>
                  <a:srgbClr val="002A5B"/>
                </a:solidFill>
              </a:rPr>
            </a:br>
            <a:r>
              <a:rPr lang="en-GB" sz="4400" dirty="0" smtClean="0">
                <a:solidFill>
                  <a:srgbClr val="002A5B"/>
                </a:solidFill>
              </a:rPr>
              <a:t>A comparative analysis</a:t>
            </a:r>
            <a:endParaRPr lang="en-GB" sz="4300"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a:t>
            </a:fld>
            <a:endParaRPr lang="nl-BE"/>
          </a:p>
        </p:txBody>
      </p:sp>
      <p:pic>
        <p:nvPicPr>
          <p:cNvPr id="7" name="Picture 2" descr="C:\Users\mavlaemy\Dropbox\ALMOREGAL\Werkteksten\logo univers sant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7206" y="5719321"/>
            <a:ext cx="2115345" cy="83442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803"/>
          <a:stretch/>
        </p:blipFill>
        <p:spPr bwMode="auto">
          <a:xfrm>
            <a:off x="5680458" y="5791308"/>
            <a:ext cx="915127" cy="9031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6" descr="C:\Users\mavlaemy\Dropbox\ALMOREGAL\Werkteksten\BELSPO_logo_E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286" y="5768350"/>
            <a:ext cx="1087428" cy="92613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descr="C:\Users\mavlaemy\Dropbox\ALMOREGAL\Werkteksten\FOD_Eng_Q.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69611" y="5963547"/>
            <a:ext cx="1507406" cy="624578"/>
          </a:xfrm>
          <a:prstGeom prst="rect">
            <a:avLst/>
          </a:prstGeom>
          <a:noFill/>
          <a:extLst>
            <a:ext uri="{909E8E84-426E-40DD-AFC4-6F175D3DCCD1}">
              <a14:hiddenFill xmlns:a14="http://schemas.microsoft.com/office/drawing/2010/main">
                <a:solidFill>
                  <a:srgbClr val="FFFFFF"/>
                </a:solidFill>
              </a14:hiddenFill>
            </a:ext>
          </a:extLst>
        </p:spPr>
      </p:pic>
      <p:sp>
        <p:nvSpPr>
          <p:cNvPr id="12" name="Rechthoek 11"/>
          <p:cNvSpPr/>
          <p:nvPr/>
        </p:nvSpPr>
        <p:spPr>
          <a:xfrm>
            <a:off x="1403648" y="3645024"/>
            <a:ext cx="5725821" cy="2185214"/>
          </a:xfrm>
          <a:prstGeom prst="rect">
            <a:avLst/>
          </a:prstGeom>
        </p:spPr>
        <p:txBody>
          <a:bodyPr wrap="square">
            <a:spAutoFit/>
          </a:bodyPr>
          <a:lstStyle/>
          <a:p>
            <a:pPr algn="ctr"/>
            <a:endParaRPr lang="en-GB" sz="2800" dirty="0" smtClean="0"/>
          </a:p>
          <a:p>
            <a:pPr algn="ctr"/>
            <a:r>
              <a:rPr lang="en-GB" sz="2800" dirty="0" smtClean="0"/>
              <a:t>Research team</a:t>
            </a:r>
            <a:endParaRPr lang="en-GB" sz="2800" dirty="0"/>
          </a:p>
          <a:p>
            <a:pPr algn="ctr"/>
            <a:r>
              <a:rPr lang="nl-BE" sz="2000" dirty="0"/>
              <a:t>Prof. </a:t>
            </a:r>
            <a:r>
              <a:rPr lang="nl-BE" sz="2000" dirty="0" smtClean="0"/>
              <a:t>Tom </a:t>
            </a:r>
            <a:r>
              <a:rPr lang="nl-BE" sz="2000" dirty="0"/>
              <a:t>Decorte</a:t>
            </a:r>
          </a:p>
          <a:p>
            <a:pPr marR="0" algn="ctr"/>
            <a:r>
              <a:rPr lang="nl-BE" sz="2000" dirty="0" smtClean="0"/>
              <a:t>Marieke Vlaemynck, PhD</a:t>
            </a:r>
          </a:p>
          <a:p>
            <a:pPr marR="0" algn="ctr"/>
            <a:endParaRPr lang="nl-BE" sz="2000" dirty="0" smtClean="0"/>
          </a:p>
          <a:p>
            <a:pPr marR="0" algn="ctr"/>
            <a:r>
              <a:rPr lang="nl-BE" sz="2000" dirty="0" smtClean="0"/>
              <a:t>In cooperation </a:t>
            </a:r>
            <a:r>
              <a:rPr lang="nl-BE" sz="2000" dirty="0" err="1" smtClean="0"/>
              <a:t>with</a:t>
            </a:r>
            <a:r>
              <a:rPr lang="nl-BE" sz="2000" dirty="0" smtClean="0"/>
              <a:t> VAD </a:t>
            </a:r>
            <a:r>
              <a:rPr lang="nl-BE" sz="2000" dirty="0" err="1" smtClean="0"/>
              <a:t>and</a:t>
            </a:r>
            <a:r>
              <a:rPr lang="nl-BE" sz="2000" dirty="0" smtClean="0"/>
              <a:t> </a:t>
            </a:r>
            <a:r>
              <a:rPr lang="nl-BE" sz="2000" dirty="0" err="1" smtClean="0"/>
              <a:t>Univers</a:t>
            </a:r>
            <a:r>
              <a:rPr lang="nl-BE" sz="2000" dirty="0" smtClean="0"/>
              <a:t> Santé</a:t>
            </a:r>
            <a:endParaRPr lang="nl-BE" sz="2000" dirty="0"/>
          </a:p>
        </p:txBody>
      </p:sp>
    </p:spTree>
    <p:extLst>
      <p:ext uri="{BB962C8B-B14F-4D97-AF65-F5344CB8AC3E}">
        <p14:creationId xmlns:p14="http://schemas.microsoft.com/office/powerpoint/2010/main" val="438977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r>
              <a:rPr lang="en-GB" dirty="0" smtClean="0">
                <a:solidFill>
                  <a:srgbClr val="002A5B"/>
                </a:solidFill>
              </a:rPr>
              <a:t>Belgian context:</a:t>
            </a:r>
          </a:p>
          <a:p>
            <a:pPr marL="392113" lvl="1" indent="0">
              <a:buNone/>
            </a:pPr>
            <a:endParaRPr lang="en-GB" dirty="0" smtClean="0">
              <a:solidFill>
                <a:srgbClr val="002A5B"/>
              </a:solidFill>
            </a:endParaRPr>
          </a:p>
          <a:p>
            <a:pPr marL="392113" lvl="1" indent="0">
              <a:buNone/>
            </a:pPr>
            <a:r>
              <a:rPr lang="en-GB" dirty="0" smtClean="0">
                <a:solidFill>
                  <a:srgbClr val="002A5B"/>
                </a:solidFill>
              </a:rPr>
              <a:t>		</a:t>
            </a:r>
            <a:r>
              <a:rPr lang="en-GB" sz="2800" i="1" dirty="0" smtClean="0">
                <a:solidFill>
                  <a:srgbClr val="002A5B"/>
                </a:solidFill>
              </a:rPr>
              <a:t>“Belgium has a ‘beer culture’”</a:t>
            </a:r>
          </a:p>
          <a:p>
            <a:pPr marL="392113" lvl="1" indent="0">
              <a:buNone/>
            </a:pPr>
            <a:endParaRPr lang="en-GB" dirty="0" smtClean="0">
              <a:solidFill>
                <a:srgbClr val="002A5B"/>
              </a:solidFill>
            </a:endParaRPr>
          </a:p>
          <a:p>
            <a:r>
              <a:rPr lang="en-GB" dirty="0" smtClean="0">
                <a:solidFill>
                  <a:srgbClr val="002A5B"/>
                </a:solidFill>
              </a:rPr>
              <a:t>Exploratory media analysis</a:t>
            </a:r>
          </a:p>
          <a:p>
            <a:pPr lvl="1"/>
            <a:r>
              <a:rPr lang="en-GB" dirty="0" smtClean="0">
                <a:solidFill>
                  <a:srgbClr val="002A5B"/>
                </a:solidFill>
              </a:rPr>
              <a:t>News paper articles (1147 French </a:t>
            </a:r>
            <a:r>
              <a:rPr lang="en-GB" dirty="0">
                <a:solidFill>
                  <a:srgbClr val="002A5B"/>
                </a:solidFill>
              </a:rPr>
              <a:t>as well as </a:t>
            </a:r>
            <a:r>
              <a:rPr lang="en-GB" dirty="0" smtClean="0">
                <a:solidFill>
                  <a:srgbClr val="002A5B"/>
                </a:solidFill>
              </a:rPr>
              <a:t>446 </a:t>
            </a:r>
            <a:r>
              <a:rPr lang="en-GB" dirty="0">
                <a:solidFill>
                  <a:srgbClr val="002A5B"/>
                </a:solidFill>
              </a:rPr>
              <a:t>Dutch)</a:t>
            </a:r>
          </a:p>
          <a:p>
            <a:pPr lvl="1"/>
            <a:r>
              <a:rPr lang="en-GB" dirty="0">
                <a:solidFill>
                  <a:srgbClr val="002A5B"/>
                </a:solidFill>
              </a:rPr>
              <a:t>Period: 2012-2017</a:t>
            </a:r>
          </a:p>
          <a:p>
            <a:pPr lvl="1"/>
            <a:r>
              <a:rPr lang="en-GB" dirty="0">
                <a:solidFill>
                  <a:srgbClr val="002A5B"/>
                </a:solidFill>
              </a:rPr>
              <a:t>Key words: alcohol + health</a:t>
            </a:r>
          </a:p>
          <a:p>
            <a:pPr marL="109537" indent="0">
              <a:buNone/>
            </a:pPr>
            <a:endParaRPr lang="en-GB" dirty="0">
              <a:solidFill>
                <a:srgbClr val="002A5B"/>
              </a:solidFill>
            </a:endParaRPr>
          </a:p>
        </p:txBody>
      </p:sp>
      <p:sp>
        <p:nvSpPr>
          <p:cNvPr id="3" name="Titel 2"/>
          <p:cNvSpPr>
            <a:spLocks noGrp="1"/>
          </p:cNvSpPr>
          <p:nvPr>
            <p:ph type="title"/>
          </p:nvPr>
        </p:nvSpPr>
        <p:spPr/>
        <p:txBody>
          <a:bodyPr>
            <a:normAutofit/>
          </a:bodyPr>
          <a:lstStyle/>
          <a:p>
            <a:r>
              <a:rPr lang="en-GB" sz="4000" dirty="0" smtClean="0">
                <a:solidFill>
                  <a:srgbClr val="002A5B"/>
                </a:solidFill>
              </a:rPr>
              <a:t>2.1 Belgian </a:t>
            </a:r>
            <a:r>
              <a:rPr lang="en-GB" sz="4000" dirty="0" smtClean="0">
                <a:solidFill>
                  <a:srgbClr val="002A5B"/>
                </a:solidFill>
              </a:rPr>
              <a:t>context?</a:t>
            </a:r>
            <a:endParaRPr lang="en-GB" sz="4000"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10</a:t>
            </a:fld>
            <a:endParaRPr lang="nl-BE"/>
          </a:p>
        </p:txBody>
      </p:sp>
    </p:spTree>
    <p:extLst>
      <p:ext uri="{BB962C8B-B14F-4D97-AF65-F5344CB8AC3E}">
        <p14:creationId xmlns:p14="http://schemas.microsoft.com/office/powerpoint/2010/main" val="2641002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32267" y="1268760"/>
            <a:ext cx="8229600" cy="4525962"/>
          </a:xfrm>
        </p:spPr>
        <p:txBody>
          <a:bodyPr/>
          <a:lstStyle/>
          <a:p>
            <a:r>
              <a:rPr lang="en-GB" dirty="0" smtClean="0">
                <a:solidFill>
                  <a:srgbClr val="002A5B"/>
                </a:solidFill>
              </a:rPr>
              <a:t>Alcohol use was described mainly in a negative </a:t>
            </a:r>
            <a:r>
              <a:rPr lang="en-GB" dirty="0" smtClean="0">
                <a:solidFill>
                  <a:srgbClr val="002A5B"/>
                </a:solidFill>
              </a:rPr>
              <a:t>way</a:t>
            </a:r>
            <a:endParaRPr lang="en-GB" dirty="0" smtClean="0">
              <a:solidFill>
                <a:srgbClr val="002A5B"/>
              </a:solidFill>
            </a:endParaRPr>
          </a:p>
          <a:p>
            <a:endParaRPr lang="en-GB" dirty="0" smtClean="0">
              <a:solidFill>
                <a:srgbClr val="002A5B"/>
              </a:solidFill>
            </a:endParaRPr>
          </a:p>
          <a:p>
            <a:r>
              <a:rPr lang="en-GB" dirty="0" smtClean="0">
                <a:solidFill>
                  <a:srgbClr val="002A5B"/>
                </a:solidFill>
              </a:rPr>
              <a:t>Key </a:t>
            </a:r>
            <a:r>
              <a:rPr lang="en-GB" dirty="0" smtClean="0">
                <a:solidFill>
                  <a:srgbClr val="002A5B"/>
                </a:solidFill>
              </a:rPr>
              <a:t>themes</a:t>
            </a:r>
            <a:r>
              <a:rPr lang="en-GB" dirty="0">
                <a:solidFill>
                  <a:srgbClr val="002A5B"/>
                </a:solidFill>
              </a:rPr>
              <a:t> </a:t>
            </a:r>
            <a:r>
              <a:rPr lang="en-GB" dirty="0" smtClean="0">
                <a:solidFill>
                  <a:srgbClr val="002A5B"/>
                </a:solidFill>
              </a:rPr>
              <a:t>(&gt; </a:t>
            </a:r>
            <a:r>
              <a:rPr lang="en-GB" dirty="0">
                <a:solidFill>
                  <a:srgbClr val="002A5B"/>
                </a:solidFill>
              </a:rPr>
              <a:t>20%):</a:t>
            </a:r>
          </a:p>
          <a:p>
            <a:pPr lvl="1"/>
            <a:r>
              <a:rPr lang="en-GB" sz="2000" dirty="0">
                <a:solidFill>
                  <a:srgbClr val="002A5B"/>
                </a:solidFill>
              </a:rPr>
              <a:t>Physical damages (mostly traffic related)</a:t>
            </a:r>
          </a:p>
          <a:p>
            <a:pPr lvl="1"/>
            <a:r>
              <a:rPr lang="en-GB" sz="2000" dirty="0">
                <a:solidFill>
                  <a:srgbClr val="002A5B"/>
                </a:solidFill>
              </a:rPr>
              <a:t>Harm </a:t>
            </a:r>
            <a:r>
              <a:rPr lang="en-GB" sz="2000" dirty="0" smtClean="0">
                <a:solidFill>
                  <a:srgbClr val="002A5B"/>
                </a:solidFill>
              </a:rPr>
              <a:t>reduction/prevention/aid/projects </a:t>
            </a:r>
            <a:r>
              <a:rPr lang="en-GB" sz="2000" dirty="0">
                <a:solidFill>
                  <a:srgbClr val="002A5B"/>
                </a:solidFill>
              </a:rPr>
              <a:t>striving towards reduction of alcohol use</a:t>
            </a:r>
          </a:p>
          <a:p>
            <a:pPr lvl="1"/>
            <a:r>
              <a:rPr lang="en-GB" sz="2000" dirty="0">
                <a:solidFill>
                  <a:srgbClr val="002A5B"/>
                </a:solidFill>
              </a:rPr>
              <a:t>Place of alcohol in a healthy life style</a:t>
            </a:r>
          </a:p>
          <a:p>
            <a:r>
              <a:rPr lang="en-GB" dirty="0" smtClean="0">
                <a:solidFill>
                  <a:srgbClr val="002A5B"/>
                </a:solidFill>
              </a:rPr>
              <a:t>Other topics: </a:t>
            </a:r>
          </a:p>
          <a:p>
            <a:pPr lvl="1"/>
            <a:r>
              <a:rPr lang="en-GB" sz="1800" dirty="0" smtClean="0">
                <a:solidFill>
                  <a:srgbClr val="002A5B"/>
                </a:solidFill>
              </a:rPr>
              <a:t>alcohol </a:t>
            </a:r>
            <a:r>
              <a:rPr lang="en-GB" sz="1800" dirty="0">
                <a:solidFill>
                  <a:srgbClr val="002A5B"/>
                </a:solidFill>
              </a:rPr>
              <a:t>use by </a:t>
            </a:r>
            <a:r>
              <a:rPr lang="en-GB" sz="1800" dirty="0" smtClean="0">
                <a:solidFill>
                  <a:srgbClr val="002A5B"/>
                </a:solidFill>
              </a:rPr>
              <a:t>celebrities</a:t>
            </a:r>
          </a:p>
          <a:p>
            <a:pPr lvl="1"/>
            <a:r>
              <a:rPr lang="en-GB" sz="1800" dirty="0" smtClean="0">
                <a:solidFill>
                  <a:srgbClr val="002A5B"/>
                </a:solidFill>
              </a:rPr>
              <a:t>sale </a:t>
            </a:r>
            <a:r>
              <a:rPr lang="en-GB" sz="1800" dirty="0">
                <a:solidFill>
                  <a:srgbClr val="002A5B"/>
                </a:solidFill>
              </a:rPr>
              <a:t>of </a:t>
            </a:r>
            <a:r>
              <a:rPr lang="en-GB" sz="1800" dirty="0" smtClean="0">
                <a:solidFill>
                  <a:srgbClr val="002A5B"/>
                </a:solidFill>
              </a:rPr>
              <a:t>alcohol</a:t>
            </a:r>
          </a:p>
          <a:p>
            <a:pPr lvl="1"/>
            <a:r>
              <a:rPr lang="en-GB" sz="1800" dirty="0" smtClean="0">
                <a:solidFill>
                  <a:srgbClr val="002A5B"/>
                </a:solidFill>
              </a:rPr>
              <a:t>beer culture</a:t>
            </a:r>
          </a:p>
          <a:p>
            <a:pPr lvl="1"/>
            <a:r>
              <a:rPr lang="en-GB" sz="1800" dirty="0" smtClean="0">
                <a:solidFill>
                  <a:srgbClr val="002A5B"/>
                </a:solidFill>
              </a:rPr>
              <a:t>alcohol </a:t>
            </a:r>
            <a:r>
              <a:rPr lang="en-GB" sz="1800" dirty="0">
                <a:solidFill>
                  <a:srgbClr val="002A5B"/>
                </a:solidFill>
              </a:rPr>
              <a:t>marketing</a:t>
            </a:r>
            <a:endParaRPr lang="en-GB" sz="1800"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11</a:t>
            </a:fld>
            <a:endParaRPr lang="nl-BE"/>
          </a:p>
        </p:txBody>
      </p:sp>
    </p:spTree>
    <p:extLst>
      <p:ext uri="{BB962C8B-B14F-4D97-AF65-F5344CB8AC3E}">
        <p14:creationId xmlns:p14="http://schemas.microsoft.com/office/powerpoint/2010/main" val="3481760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r>
              <a:rPr lang="en-GB" dirty="0" smtClean="0">
                <a:solidFill>
                  <a:srgbClr val="002A5B"/>
                </a:solidFill>
              </a:rPr>
              <a:t>Goal: restrict total exposure</a:t>
            </a:r>
          </a:p>
          <a:p>
            <a:r>
              <a:rPr lang="en-GB" dirty="0" smtClean="0">
                <a:solidFill>
                  <a:srgbClr val="002A5B"/>
                </a:solidFill>
              </a:rPr>
              <a:t>Belgium:</a:t>
            </a:r>
          </a:p>
          <a:p>
            <a:pPr lvl="1"/>
            <a:r>
              <a:rPr lang="en-GB" dirty="0" smtClean="0">
                <a:solidFill>
                  <a:srgbClr val="002A5B"/>
                </a:solidFill>
              </a:rPr>
              <a:t>Type of medium: not through free samples</a:t>
            </a:r>
          </a:p>
          <a:p>
            <a:pPr lvl="1"/>
            <a:endParaRPr lang="en-GB" dirty="0" smtClean="0">
              <a:solidFill>
                <a:srgbClr val="002A5B"/>
              </a:solidFill>
            </a:endParaRPr>
          </a:p>
          <a:p>
            <a:pPr lvl="1"/>
            <a:r>
              <a:rPr lang="en-GB" dirty="0" smtClean="0">
                <a:solidFill>
                  <a:srgbClr val="002A5B"/>
                </a:solidFill>
              </a:rPr>
              <a:t>Target group: limiting the location of ads (e.g. social institutions) + defining a ‘public’: not aimed at pregnant women, ‘minors’</a:t>
            </a:r>
          </a:p>
          <a:p>
            <a:pPr lvl="1"/>
            <a:endParaRPr lang="en-GB" dirty="0" smtClean="0">
              <a:solidFill>
                <a:srgbClr val="002A5B"/>
              </a:solidFill>
            </a:endParaRPr>
          </a:p>
          <a:p>
            <a:pPr lvl="1"/>
            <a:r>
              <a:rPr lang="en-GB" dirty="0" smtClean="0">
                <a:solidFill>
                  <a:srgbClr val="002A5B"/>
                </a:solidFill>
              </a:rPr>
              <a:t>(limited) time ban: </a:t>
            </a:r>
            <a:r>
              <a:rPr lang="en-GB" i="1" dirty="0" smtClean="0">
                <a:solidFill>
                  <a:srgbClr val="002A5B"/>
                </a:solidFill>
              </a:rPr>
              <a:t>“not five minutes before or after a TV-show primarily aimed at minors”</a:t>
            </a:r>
          </a:p>
        </p:txBody>
      </p:sp>
      <p:sp>
        <p:nvSpPr>
          <p:cNvPr id="3" name="Titel 2"/>
          <p:cNvSpPr>
            <a:spLocks noGrp="1"/>
          </p:cNvSpPr>
          <p:nvPr>
            <p:ph type="title"/>
          </p:nvPr>
        </p:nvSpPr>
        <p:spPr/>
        <p:txBody>
          <a:bodyPr>
            <a:normAutofit/>
          </a:bodyPr>
          <a:lstStyle/>
          <a:p>
            <a:r>
              <a:rPr lang="en-GB" sz="4000" dirty="0" smtClean="0">
                <a:solidFill>
                  <a:srgbClr val="002A5B"/>
                </a:solidFill>
              </a:rPr>
              <a:t>2.2 </a:t>
            </a:r>
            <a:r>
              <a:rPr lang="en-GB" sz="4000" dirty="0" smtClean="0">
                <a:solidFill>
                  <a:srgbClr val="002A5B"/>
                </a:solidFill>
              </a:rPr>
              <a:t>Volume restrictions</a:t>
            </a:r>
            <a:endParaRPr lang="en-GB" sz="4000"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12</a:t>
            </a:fld>
            <a:endParaRPr lang="nl-BE"/>
          </a:p>
        </p:txBody>
      </p:sp>
      <p:sp>
        <p:nvSpPr>
          <p:cNvPr id="6" name="Tijdelijke aanduiding voor tekst 5"/>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37208659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17513" y="1556792"/>
            <a:ext cx="8229600" cy="4525962"/>
          </a:xfrm>
        </p:spPr>
        <p:txBody>
          <a:bodyPr/>
          <a:lstStyle/>
          <a:p>
            <a:r>
              <a:rPr lang="en-GB" dirty="0" smtClean="0">
                <a:solidFill>
                  <a:srgbClr val="002A5B"/>
                </a:solidFill>
              </a:rPr>
              <a:t>Cases:</a:t>
            </a:r>
          </a:p>
          <a:p>
            <a:pPr lvl="1"/>
            <a:r>
              <a:rPr lang="en-GB" dirty="0" smtClean="0">
                <a:solidFill>
                  <a:srgbClr val="002A5B"/>
                </a:solidFill>
              </a:rPr>
              <a:t>“Complete” ban (e.g. Norway: internet</a:t>
            </a:r>
            <a:r>
              <a:rPr lang="en-GB" dirty="0" smtClean="0">
                <a:solidFill>
                  <a:srgbClr val="002A5B"/>
                </a:solidFill>
              </a:rPr>
              <a:t>?)</a:t>
            </a:r>
            <a:endParaRPr lang="en-GB" dirty="0" smtClean="0">
              <a:solidFill>
                <a:srgbClr val="002A5B"/>
              </a:solidFill>
            </a:endParaRPr>
          </a:p>
          <a:p>
            <a:pPr lvl="1"/>
            <a:endParaRPr lang="en-GB" dirty="0" smtClean="0">
              <a:solidFill>
                <a:srgbClr val="002A5B"/>
              </a:solidFill>
            </a:endParaRPr>
          </a:p>
          <a:p>
            <a:pPr lvl="1"/>
            <a:r>
              <a:rPr lang="en-GB" dirty="0" smtClean="0">
                <a:solidFill>
                  <a:srgbClr val="002A5B"/>
                </a:solidFill>
              </a:rPr>
              <a:t>Type of product: strong alcohol is stricter regulated than </a:t>
            </a:r>
            <a:r>
              <a:rPr lang="en-GB" dirty="0" smtClean="0">
                <a:solidFill>
                  <a:srgbClr val="002A5B"/>
                </a:solidFill>
              </a:rPr>
              <a:t>weak alcoholic drink (e.g</a:t>
            </a:r>
            <a:r>
              <a:rPr lang="en-GB" dirty="0" smtClean="0">
                <a:solidFill>
                  <a:srgbClr val="002A5B"/>
                </a:solidFill>
              </a:rPr>
              <a:t>. Poland)</a:t>
            </a:r>
          </a:p>
          <a:p>
            <a:pPr lvl="1"/>
            <a:endParaRPr lang="en-GB" dirty="0" smtClean="0">
              <a:solidFill>
                <a:srgbClr val="002A5B"/>
              </a:solidFill>
            </a:endParaRPr>
          </a:p>
          <a:p>
            <a:pPr lvl="1"/>
            <a:r>
              <a:rPr lang="en-GB" dirty="0">
                <a:solidFill>
                  <a:srgbClr val="002A5B"/>
                </a:solidFill>
              </a:rPr>
              <a:t>Target groups: defining a ‘public’ (e.g. 25% of audience is minor (e.g. Netherlands))</a:t>
            </a:r>
          </a:p>
          <a:p>
            <a:pPr lvl="1"/>
            <a:endParaRPr lang="en-GB" dirty="0" smtClean="0">
              <a:solidFill>
                <a:srgbClr val="002A5B"/>
              </a:solidFill>
            </a:endParaRPr>
          </a:p>
          <a:p>
            <a:pPr lvl="1"/>
            <a:r>
              <a:rPr lang="en-GB" dirty="0" smtClean="0">
                <a:solidFill>
                  <a:srgbClr val="002A5B"/>
                </a:solidFill>
              </a:rPr>
              <a:t>More comprehensive time ban (e.g. Netherlands, U.K.)</a:t>
            </a:r>
          </a:p>
          <a:p>
            <a:pPr lvl="7">
              <a:buFont typeface="Wingdings" panose="05000000000000000000" pitchFamily="2" charset="2"/>
              <a:buChar char="Ø"/>
            </a:pPr>
            <a:r>
              <a:rPr lang="en-GB" sz="2500" dirty="0">
                <a:solidFill>
                  <a:srgbClr val="002A5B"/>
                </a:solidFill>
              </a:rPr>
              <a:t> </a:t>
            </a:r>
            <a:r>
              <a:rPr lang="en-GB" sz="2500" dirty="0" smtClean="0">
                <a:solidFill>
                  <a:srgbClr val="002A5B"/>
                </a:solidFill>
              </a:rPr>
              <a:t>substitution effects</a:t>
            </a:r>
          </a:p>
          <a:p>
            <a:pPr lvl="1"/>
            <a:endParaRPr lang="en-GB" dirty="0" smtClean="0">
              <a:solidFill>
                <a:srgbClr val="002A5B"/>
              </a:solidFill>
            </a:endParaRPr>
          </a:p>
          <a:p>
            <a:pPr lvl="1"/>
            <a:endParaRPr lang="en-GB"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13</a:t>
            </a:fld>
            <a:endParaRPr lang="nl-BE"/>
          </a:p>
        </p:txBody>
      </p:sp>
      <p:sp>
        <p:nvSpPr>
          <p:cNvPr id="6" name="Tijdelijke aanduiding voor tekst 5"/>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4005447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17513" y="2067243"/>
            <a:ext cx="8229600" cy="4525962"/>
          </a:xfrm>
        </p:spPr>
        <p:txBody>
          <a:bodyPr/>
          <a:lstStyle/>
          <a:p>
            <a:r>
              <a:rPr lang="en-GB" dirty="0" smtClean="0">
                <a:solidFill>
                  <a:srgbClr val="002A5B"/>
                </a:solidFill>
              </a:rPr>
              <a:t>Goal: address the message</a:t>
            </a:r>
          </a:p>
          <a:p>
            <a:pPr marL="392113" lvl="1" indent="0">
              <a:buNone/>
            </a:pPr>
            <a:endParaRPr lang="en-GB" dirty="0">
              <a:solidFill>
                <a:srgbClr val="002A5B"/>
              </a:solidFill>
            </a:endParaRPr>
          </a:p>
          <a:p>
            <a:r>
              <a:rPr lang="en-GB" dirty="0" smtClean="0">
                <a:solidFill>
                  <a:srgbClr val="002A5B"/>
                </a:solidFill>
              </a:rPr>
              <a:t>Belgium: Alcohol ads should not... (AVMSD, 2010):</a:t>
            </a:r>
          </a:p>
          <a:p>
            <a:pPr lvl="1"/>
            <a:r>
              <a:rPr lang="en-GB" dirty="0" smtClean="0">
                <a:solidFill>
                  <a:srgbClr val="002A5B"/>
                </a:solidFill>
              </a:rPr>
              <a:t>Depict minors consuming alcohol</a:t>
            </a:r>
          </a:p>
          <a:p>
            <a:pPr lvl="1"/>
            <a:r>
              <a:rPr lang="en-GB" dirty="0" smtClean="0">
                <a:solidFill>
                  <a:srgbClr val="002A5B"/>
                </a:solidFill>
              </a:rPr>
              <a:t>Link alcohol use with...</a:t>
            </a:r>
          </a:p>
          <a:p>
            <a:pPr lvl="2"/>
            <a:r>
              <a:rPr lang="en-GB" dirty="0">
                <a:solidFill>
                  <a:srgbClr val="002A5B"/>
                </a:solidFill>
              </a:rPr>
              <a:t>e</a:t>
            </a:r>
            <a:r>
              <a:rPr lang="en-GB" dirty="0" smtClean="0">
                <a:solidFill>
                  <a:srgbClr val="002A5B"/>
                </a:solidFill>
              </a:rPr>
              <a:t>nhanced physical performance or driving; social or sexual success; therapeutic qualities (e.g. sedative or stimulant)</a:t>
            </a:r>
          </a:p>
          <a:p>
            <a:pPr lvl="1"/>
            <a:r>
              <a:rPr lang="en-GB" dirty="0" smtClean="0">
                <a:solidFill>
                  <a:srgbClr val="002A5B"/>
                </a:solidFill>
              </a:rPr>
              <a:t>Portray immoderate consumption in a positive way</a:t>
            </a:r>
          </a:p>
          <a:p>
            <a:pPr lvl="1"/>
            <a:endParaRPr lang="en-GB" dirty="0" smtClean="0">
              <a:solidFill>
                <a:srgbClr val="002A5B"/>
              </a:solidFill>
            </a:endParaRPr>
          </a:p>
        </p:txBody>
      </p:sp>
      <p:sp>
        <p:nvSpPr>
          <p:cNvPr id="3" name="Titel 2"/>
          <p:cNvSpPr>
            <a:spLocks noGrp="1"/>
          </p:cNvSpPr>
          <p:nvPr>
            <p:ph type="title"/>
          </p:nvPr>
        </p:nvSpPr>
        <p:spPr/>
        <p:txBody>
          <a:bodyPr>
            <a:normAutofit/>
          </a:bodyPr>
          <a:lstStyle/>
          <a:p>
            <a:r>
              <a:rPr lang="en-GB" sz="4000" dirty="0" smtClean="0">
                <a:solidFill>
                  <a:srgbClr val="002A5B"/>
                </a:solidFill>
              </a:rPr>
              <a:t>2.3 </a:t>
            </a:r>
            <a:r>
              <a:rPr lang="en-GB" sz="4000" dirty="0" smtClean="0">
                <a:solidFill>
                  <a:srgbClr val="002A5B"/>
                </a:solidFill>
              </a:rPr>
              <a:t>Content restrictions</a:t>
            </a:r>
            <a:endParaRPr lang="en-GB" sz="4000"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14</a:t>
            </a:fld>
            <a:endParaRPr lang="nl-BE"/>
          </a:p>
        </p:txBody>
      </p:sp>
      <p:sp>
        <p:nvSpPr>
          <p:cNvPr id="6" name="Tijdelijke aanduiding voor tekst 5"/>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3570774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251520" y="1412776"/>
            <a:ext cx="8147248" cy="4752528"/>
          </a:xfrm>
        </p:spPr>
        <p:txBody>
          <a:bodyPr/>
          <a:lstStyle/>
          <a:p>
            <a:r>
              <a:rPr lang="en-GB" dirty="0" smtClean="0">
                <a:solidFill>
                  <a:srgbClr val="002A5B"/>
                </a:solidFill>
              </a:rPr>
              <a:t>Cases: </a:t>
            </a:r>
          </a:p>
          <a:p>
            <a:pPr marL="392113" lvl="1" indent="0">
              <a:buNone/>
            </a:pPr>
            <a:endParaRPr lang="en-GB" dirty="0" smtClean="0">
              <a:solidFill>
                <a:srgbClr val="002A5B"/>
              </a:solidFill>
            </a:endParaRPr>
          </a:p>
          <a:p>
            <a:pPr lvl="1"/>
            <a:r>
              <a:rPr lang="en-GB" dirty="0" smtClean="0">
                <a:solidFill>
                  <a:srgbClr val="002A5B"/>
                </a:solidFill>
              </a:rPr>
              <a:t>Remark: difficult to enforce</a:t>
            </a:r>
          </a:p>
          <a:p>
            <a:pPr lvl="2"/>
            <a:r>
              <a:rPr lang="en-GB" dirty="0" smtClean="0">
                <a:solidFill>
                  <a:srgbClr val="002A5B"/>
                </a:solidFill>
              </a:rPr>
              <a:t>Legal framework versus subjective indicators</a:t>
            </a:r>
          </a:p>
          <a:p>
            <a:pPr lvl="2"/>
            <a:r>
              <a:rPr lang="en-GB" dirty="0" smtClean="0">
                <a:solidFill>
                  <a:srgbClr val="002A5B"/>
                </a:solidFill>
              </a:rPr>
              <a:t>E.g. humour (e.g. Finland): depends on perception of </a:t>
            </a:r>
            <a:r>
              <a:rPr lang="en-GB" dirty="0" smtClean="0">
                <a:solidFill>
                  <a:srgbClr val="002A5B"/>
                </a:solidFill>
              </a:rPr>
              <a:t>public</a:t>
            </a:r>
          </a:p>
          <a:p>
            <a:pPr lvl="2"/>
            <a:r>
              <a:rPr lang="en-GB" dirty="0" smtClean="0">
                <a:solidFill>
                  <a:srgbClr val="002A5B"/>
                </a:solidFill>
              </a:rPr>
              <a:t>Formulate in a positive way? (e.g. France)</a:t>
            </a:r>
            <a:endParaRPr lang="en-GB" dirty="0" smtClean="0">
              <a:solidFill>
                <a:srgbClr val="002A5B"/>
              </a:solidFill>
            </a:endParaRPr>
          </a:p>
          <a:p>
            <a:pPr lvl="1"/>
            <a:endParaRPr lang="en-GB" dirty="0" smtClean="0">
              <a:solidFill>
                <a:srgbClr val="002A5B"/>
              </a:solidFill>
            </a:endParaRPr>
          </a:p>
          <a:p>
            <a:pPr lvl="1"/>
            <a:r>
              <a:rPr lang="en-GB" dirty="0" smtClean="0">
                <a:solidFill>
                  <a:srgbClr val="002A5B"/>
                </a:solidFill>
              </a:rPr>
              <a:t>Other content regulation: sportive </a:t>
            </a:r>
            <a:r>
              <a:rPr lang="en-GB" dirty="0" smtClean="0">
                <a:solidFill>
                  <a:srgbClr val="002A5B"/>
                </a:solidFill>
              </a:rPr>
              <a:t>success (e.g. Netherlands) </a:t>
            </a:r>
            <a:endParaRPr lang="en-GB" dirty="0" smtClean="0">
              <a:solidFill>
                <a:srgbClr val="002A5B"/>
              </a:solidFill>
            </a:endParaRPr>
          </a:p>
          <a:p>
            <a:pPr lvl="2"/>
            <a:r>
              <a:rPr lang="en-GB" dirty="0" smtClean="0">
                <a:solidFill>
                  <a:srgbClr val="002A5B"/>
                </a:solidFill>
              </a:rPr>
              <a:t>What about sponsorship? </a:t>
            </a:r>
          </a:p>
          <a:p>
            <a:pPr lvl="2"/>
            <a:r>
              <a:rPr lang="en-GB" dirty="0" smtClean="0">
                <a:solidFill>
                  <a:srgbClr val="002A5B"/>
                </a:solidFill>
              </a:rPr>
              <a:t>Belgian premier football league “Jupiler Pro League”</a:t>
            </a:r>
          </a:p>
          <a:p>
            <a:pPr marL="630238" lvl="2" indent="0">
              <a:buNone/>
            </a:pPr>
            <a:endParaRPr lang="en-GB" dirty="0" smtClean="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15</a:t>
            </a:fld>
            <a:endParaRPr lang="nl-BE"/>
          </a:p>
        </p:txBody>
      </p:sp>
    </p:spTree>
    <p:extLst>
      <p:ext uri="{BB962C8B-B14F-4D97-AF65-F5344CB8AC3E}">
        <p14:creationId xmlns:p14="http://schemas.microsoft.com/office/powerpoint/2010/main" val="1405492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r>
              <a:rPr lang="en-GB" dirty="0" smtClean="0">
                <a:solidFill>
                  <a:srgbClr val="002A5B"/>
                </a:solidFill>
              </a:rPr>
              <a:t>Discussion: self regulation vs statutory regulation</a:t>
            </a:r>
          </a:p>
          <a:p>
            <a:pPr lvl="1"/>
            <a:endParaRPr lang="en-GB" dirty="0" smtClean="0">
              <a:solidFill>
                <a:srgbClr val="002A5B"/>
              </a:solidFill>
            </a:endParaRPr>
          </a:p>
          <a:p>
            <a:r>
              <a:rPr lang="en-GB" dirty="0" smtClean="0">
                <a:solidFill>
                  <a:srgbClr val="002A5B"/>
                </a:solidFill>
              </a:rPr>
              <a:t>Belgium</a:t>
            </a:r>
            <a:r>
              <a:rPr lang="en-GB" dirty="0">
                <a:solidFill>
                  <a:srgbClr val="002A5B"/>
                </a:solidFill>
              </a:rPr>
              <a:t>: self-regulation </a:t>
            </a:r>
            <a:r>
              <a:rPr lang="en-GB" dirty="0" smtClean="0">
                <a:solidFill>
                  <a:srgbClr val="002A5B"/>
                </a:solidFill>
              </a:rPr>
              <a:t>code and an “Alcohol plan”</a:t>
            </a:r>
          </a:p>
          <a:p>
            <a:pPr lvl="1"/>
            <a:r>
              <a:rPr lang="en-GB" dirty="0" err="1" smtClean="0">
                <a:solidFill>
                  <a:srgbClr val="002A5B"/>
                </a:solidFill>
              </a:rPr>
              <a:t>Arnoldus</a:t>
            </a:r>
            <a:r>
              <a:rPr lang="en-GB" dirty="0" smtClean="0">
                <a:solidFill>
                  <a:srgbClr val="002A5B"/>
                </a:solidFill>
              </a:rPr>
              <a:t> covenant (2013)</a:t>
            </a:r>
          </a:p>
          <a:p>
            <a:pPr lvl="1"/>
            <a:r>
              <a:rPr lang="en-GB" dirty="0" smtClean="0">
                <a:solidFill>
                  <a:srgbClr val="002A5B"/>
                </a:solidFill>
              </a:rPr>
              <a:t>Alcohol plan (2017): </a:t>
            </a:r>
            <a:r>
              <a:rPr lang="en-GB" i="1" dirty="0" smtClean="0">
                <a:solidFill>
                  <a:srgbClr val="002A5B"/>
                </a:solidFill>
              </a:rPr>
              <a:t>“every alcohol ad on TV and radio </a:t>
            </a:r>
            <a:r>
              <a:rPr lang="en-GB" i="1" dirty="0" smtClean="0">
                <a:solidFill>
                  <a:srgbClr val="CC0300"/>
                </a:solidFill>
              </a:rPr>
              <a:t>aimed at minors </a:t>
            </a:r>
            <a:r>
              <a:rPr lang="en-GB" i="1" dirty="0" smtClean="0">
                <a:solidFill>
                  <a:srgbClr val="002A5B"/>
                </a:solidFill>
              </a:rPr>
              <a:t>needs to be screened beforehand by the Jury for Ethical Practices”</a:t>
            </a:r>
            <a:endParaRPr lang="en-GB" sz="2300" i="1" dirty="0">
              <a:solidFill>
                <a:srgbClr val="002A5B"/>
              </a:solidFill>
            </a:endParaRPr>
          </a:p>
        </p:txBody>
      </p:sp>
      <p:sp>
        <p:nvSpPr>
          <p:cNvPr id="3" name="Titel 2"/>
          <p:cNvSpPr>
            <a:spLocks noGrp="1"/>
          </p:cNvSpPr>
          <p:nvPr>
            <p:ph type="title"/>
          </p:nvPr>
        </p:nvSpPr>
        <p:spPr/>
        <p:txBody>
          <a:bodyPr>
            <a:normAutofit/>
          </a:bodyPr>
          <a:lstStyle/>
          <a:p>
            <a:r>
              <a:rPr lang="en-GB" dirty="0" smtClean="0">
                <a:solidFill>
                  <a:srgbClr val="002A5B"/>
                </a:solidFill>
              </a:rPr>
              <a:t>2.4 </a:t>
            </a:r>
            <a:r>
              <a:rPr lang="en-GB" dirty="0" smtClean="0">
                <a:solidFill>
                  <a:srgbClr val="002A5B"/>
                </a:solidFill>
              </a:rPr>
              <a:t>Regulatory framework</a:t>
            </a:r>
            <a:endParaRPr lang="en-GB"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16</a:t>
            </a:fld>
            <a:endParaRPr lang="nl-BE"/>
          </a:p>
        </p:txBody>
      </p:sp>
      <p:sp>
        <p:nvSpPr>
          <p:cNvPr id="6" name="Tijdelijke aanduiding voor tekst 5"/>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567691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24741" y="1556792"/>
            <a:ext cx="8229600" cy="4525962"/>
          </a:xfrm>
        </p:spPr>
        <p:txBody>
          <a:bodyPr/>
          <a:lstStyle/>
          <a:p>
            <a:pPr marL="109537" indent="0">
              <a:buNone/>
            </a:pPr>
            <a:r>
              <a:rPr lang="en-GB" dirty="0" smtClean="0">
                <a:solidFill>
                  <a:srgbClr val="002A5B"/>
                </a:solidFill>
              </a:rPr>
              <a:t>Cases:</a:t>
            </a:r>
          </a:p>
          <a:p>
            <a:endParaRPr lang="en-GB" dirty="0" smtClean="0">
              <a:solidFill>
                <a:srgbClr val="002A5B"/>
              </a:solidFill>
            </a:endParaRPr>
          </a:p>
          <a:p>
            <a:r>
              <a:rPr lang="en-GB" dirty="0" smtClean="0">
                <a:solidFill>
                  <a:srgbClr val="002A5B"/>
                </a:solidFill>
              </a:rPr>
              <a:t>Statutory regulation </a:t>
            </a:r>
            <a:r>
              <a:rPr lang="en-GB" dirty="0" smtClean="0">
                <a:solidFill>
                  <a:srgbClr val="002A5B"/>
                </a:solidFill>
              </a:rPr>
              <a:t>(e.g. Norway, Finland) </a:t>
            </a:r>
            <a:endParaRPr lang="en-GB" dirty="0" smtClean="0">
              <a:solidFill>
                <a:srgbClr val="002A5B"/>
              </a:solidFill>
            </a:endParaRPr>
          </a:p>
          <a:p>
            <a:endParaRPr lang="en-GB" dirty="0">
              <a:solidFill>
                <a:srgbClr val="002A5B"/>
              </a:solidFill>
            </a:endParaRPr>
          </a:p>
          <a:p>
            <a:r>
              <a:rPr lang="en-GB" dirty="0" smtClean="0">
                <a:solidFill>
                  <a:srgbClr val="002A5B"/>
                </a:solidFill>
              </a:rPr>
              <a:t>Self </a:t>
            </a:r>
            <a:r>
              <a:rPr lang="en-GB" dirty="0" smtClean="0">
                <a:solidFill>
                  <a:srgbClr val="002A5B"/>
                </a:solidFill>
              </a:rPr>
              <a:t>regulation exclusively (e.g. Netherlands</a:t>
            </a:r>
            <a:r>
              <a:rPr lang="en-GB" dirty="0" smtClean="0">
                <a:solidFill>
                  <a:srgbClr val="002A5B"/>
                </a:solidFill>
              </a:rPr>
              <a:t>)</a:t>
            </a:r>
          </a:p>
          <a:p>
            <a:pPr>
              <a:buFontTx/>
              <a:buChar char="-"/>
            </a:pPr>
            <a:endParaRPr lang="en-GB" dirty="0" smtClean="0">
              <a:solidFill>
                <a:srgbClr val="002A5B"/>
              </a:solidFill>
            </a:endParaRPr>
          </a:p>
          <a:p>
            <a:pPr>
              <a:buFont typeface="Wingdings" panose="05000000000000000000" pitchFamily="2" charset="2"/>
              <a:buChar char="è"/>
            </a:pPr>
            <a:r>
              <a:rPr lang="en-GB" dirty="0" smtClean="0">
                <a:solidFill>
                  <a:srgbClr val="002A5B"/>
                </a:solidFill>
              </a:rPr>
              <a:t> UK</a:t>
            </a:r>
            <a:r>
              <a:rPr lang="en-GB" dirty="0" smtClean="0">
                <a:solidFill>
                  <a:srgbClr val="002A5B"/>
                </a:solidFill>
              </a:rPr>
              <a:t>: </a:t>
            </a:r>
            <a:r>
              <a:rPr lang="en-GB" dirty="0" smtClean="0">
                <a:solidFill>
                  <a:srgbClr val="002A5B"/>
                </a:solidFill>
              </a:rPr>
              <a:t>co-regulation: legal </a:t>
            </a:r>
            <a:r>
              <a:rPr lang="en-GB" dirty="0" smtClean="0">
                <a:solidFill>
                  <a:srgbClr val="002A5B"/>
                </a:solidFill>
              </a:rPr>
              <a:t>backstop to self regulation </a:t>
            </a:r>
            <a:r>
              <a:rPr lang="en-GB" dirty="0" smtClean="0">
                <a:solidFill>
                  <a:srgbClr val="002A5B"/>
                </a:solidFill>
              </a:rPr>
              <a:t>framework</a:t>
            </a:r>
          </a:p>
          <a:p>
            <a:pPr>
              <a:buFont typeface="Wingdings" panose="05000000000000000000" pitchFamily="2" charset="2"/>
              <a:buChar char="è"/>
            </a:pPr>
            <a:endParaRPr lang="en-GB" dirty="0" smtClean="0">
              <a:solidFill>
                <a:srgbClr val="002A5B"/>
              </a:solidFill>
            </a:endParaRPr>
          </a:p>
          <a:p>
            <a:pPr>
              <a:buFont typeface="Wingdings" panose="05000000000000000000" pitchFamily="2" charset="2"/>
              <a:buChar char="è"/>
            </a:pPr>
            <a:r>
              <a:rPr lang="en-GB" dirty="0">
                <a:solidFill>
                  <a:srgbClr val="002A5B"/>
                </a:solidFill>
              </a:rPr>
              <a:t> </a:t>
            </a:r>
            <a:r>
              <a:rPr lang="en-GB" dirty="0" smtClean="0">
                <a:solidFill>
                  <a:srgbClr val="002A5B"/>
                </a:solidFill>
              </a:rPr>
              <a:t>role of the industry?</a:t>
            </a:r>
            <a:endParaRPr lang="en-GB" dirty="0" smtClean="0">
              <a:solidFill>
                <a:srgbClr val="002A5B"/>
              </a:solidFill>
            </a:endParaRPr>
          </a:p>
          <a:p>
            <a:pPr lvl="1">
              <a:buFontTx/>
              <a:buChar char="-"/>
            </a:pPr>
            <a:endParaRPr lang="en-GB"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17</a:t>
            </a:fld>
            <a:endParaRPr lang="nl-BE"/>
          </a:p>
        </p:txBody>
      </p:sp>
      <p:sp>
        <p:nvSpPr>
          <p:cNvPr id="6" name="Tijdelijke aanduiding voor tekst 5"/>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2456270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17513" y="1628800"/>
            <a:ext cx="8229600" cy="4525962"/>
          </a:xfrm>
        </p:spPr>
        <p:txBody>
          <a:bodyPr/>
          <a:lstStyle/>
          <a:p>
            <a:pPr marL="109537" indent="0">
              <a:buNone/>
            </a:pPr>
            <a:r>
              <a:rPr lang="en-GB" dirty="0" smtClean="0">
                <a:solidFill>
                  <a:srgbClr val="002A5B"/>
                </a:solidFill>
              </a:rPr>
              <a:t>Issue: effective complaint system</a:t>
            </a:r>
          </a:p>
          <a:p>
            <a:endParaRPr lang="en-GB" dirty="0" smtClean="0">
              <a:solidFill>
                <a:srgbClr val="002A5B"/>
              </a:solidFill>
            </a:endParaRPr>
          </a:p>
          <a:p>
            <a:r>
              <a:rPr lang="en-GB" dirty="0" smtClean="0">
                <a:solidFill>
                  <a:srgbClr val="002A5B"/>
                </a:solidFill>
              </a:rPr>
              <a:t>Belgium: </a:t>
            </a:r>
          </a:p>
          <a:p>
            <a:pPr lvl="1"/>
            <a:r>
              <a:rPr lang="en-GB" dirty="0" smtClean="0">
                <a:solidFill>
                  <a:srgbClr val="002A5B"/>
                </a:solidFill>
              </a:rPr>
              <a:t>complex system: three separate organs</a:t>
            </a:r>
          </a:p>
          <a:p>
            <a:pPr lvl="1"/>
            <a:r>
              <a:rPr lang="en-GB" sz="2200" dirty="0" smtClean="0">
                <a:solidFill>
                  <a:srgbClr val="002A5B"/>
                </a:solidFill>
              </a:rPr>
              <a:t>Jury for Ethical Practices (Dutch language):</a:t>
            </a:r>
          </a:p>
          <a:p>
            <a:pPr lvl="1">
              <a:buFontTx/>
              <a:buChar char="-"/>
            </a:pPr>
            <a:r>
              <a:rPr lang="en-GB" sz="1800" dirty="0" smtClean="0">
                <a:solidFill>
                  <a:srgbClr val="002A5B"/>
                </a:solidFill>
              </a:rPr>
              <a:t>Easy access (through Internet, but also through mail and phone), low key (forms, a lot of explanation), anonymous complaints </a:t>
            </a:r>
          </a:p>
          <a:p>
            <a:pPr lvl="1">
              <a:buFontTx/>
              <a:buChar char="-"/>
            </a:pPr>
            <a:r>
              <a:rPr lang="en-GB" sz="1800" dirty="0" smtClean="0">
                <a:solidFill>
                  <a:srgbClr val="002A5B"/>
                </a:solidFill>
              </a:rPr>
              <a:t>Consumers, consumer organisations, sociocultural unions, professional federations or policy officers</a:t>
            </a:r>
          </a:p>
          <a:p>
            <a:pPr lvl="1">
              <a:buFontTx/>
              <a:buChar char="-"/>
            </a:pPr>
            <a:r>
              <a:rPr lang="en-GB" sz="1800" dirty="0" smtClean="0">
                <a:solidFill>
                  <a:srgbClr val="002A5B"/>
                </a:solidFill>
              </a:rPr>
              <a:t>Transparent: complaints are publicly available as well as follow-up</a:t>
            </a:r>
          </a:p>
          <a:p>
            <a:pPr lvl="1">
              <a:buFontTx/>
              <a:buChar char="-"/>
            </a:pPr>
            <a:r>
              <a:rPr lang="en-GB" sz="1800" dirty="0" smtClean="0">
                <a:solidFill>
                  <a:srgbClr val="002A5B"/>
                </a:solidFill>
              </a:rPr>
              <a:t>For free</a:t>
            </a:r>
          </a:p>
          <a:p>
            <a:pPr lvl="1">
              <a:buFontTx/>
              <a:buChar char="-"/>
            </a:pPr>
            <a:r>
              <a:rPr lang="en-GB" sz="1800" dirty="0" smtClean="0">
                <a:solidFill>
                  <a:srgbClr val="002A5B"/>
                </a:solidFill>
              </a:rPr>
              <a:t>Quick follow-up</a:t>
            </a:r>
          </a:p>
          <a:p>
            <a:pPr lvl="1">
              <a:buFontTx/>
              <a:buChar char="-"/>
            </a:pPr>
            <a:endParaRPr lang="en-GB" dirty="0" smtClean="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18</a:t>
            </a:fld>
            <a:endParaRPr lang="nl-BE"/>
          </a:p>
        </p:txBody>
      </p:sp>
      <p:sp>
        <p:nvSpPr>
          <p:cNvPr id="6" name="Tijdelijke aanduiding voor tekst 5"/>
          <p:cNvSpPr>
            <a:spLocks noGrp="1"/>
          </p:cNvSpPr>
          <p:nvPr>
            <p:ph type="body" sz="quarter" idx="13"/>
          </p:nvPr>
        </p:nvSpPr>
        <p:spPr/>
        <p:txBody>
          <a:bodyPr/>
          <a:lstStyle/>
          <a:p>
            <a:endParaRPr lang="en-GB" dirty="0"/>
          </a:p>
        </p:txBody>
      </p:sp>
    </p:spTree>
    <p:extLst>
      <p:ext uri="{BB962C8B-B14F-4D97-AF65-F5344CB8AC3E}">
        <p14:creationId xmlns:p14="http://schemas.microsoft.com/office/powerpoint/2010/main" val="803072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17513" y="1999382"/>
            <a:ext cx="8229600" cy="4525962"/>
          </a:xfrm>
        </p:spPr>
        <p:txBody>
          <a:bodyPr/>
          <a:lstStyle/>
          <a:p>
            <a:r>
              <a:rPr lang="en-GB" dirty="0" smtClean="0">
                <a:solidFill>
                  <a:srgbClr val="002A5B"/>
                </a:solidFill>
              </a:rPr>
              <a:t>Cases:</a:t>
            </a:r>
          </a:p>
          <a:p>
            <a:pPr lvl="1"/>
            <a:r>
              <a:rPr lang="en-GB" dirty="0" smtClean="0">
                <a:solidFill>
                  <a:srgbClr val="002A5B"/>
                </a:solidFill>
              </a:rPr>
              <a:t>Pre-screening and copy advice</a:t>
            </a:r>
          </a:p>
          <a:p>
            <a:pPr lvl="2"/>
            <a:r>
              <a:rPr lang="en-GB" dirty="0" smtClean="0">
                <a:solidFill>
                  <a:srgbClr val="002A5B"/>
                </a:solidFill>
              </a:rPr>
              <a:t>Belgium: on request =&gt; except if “aimed at minors”</a:t>
            </a:r>
          </a:p>
          <a:p>
            <a:pPr lvl="2"/>
            <a:r>
              <a:rPr lang="en-GB" dirty="0" smtClean="0">
                <a:solidFill>
                  <a:srgbClr val="002A5B"/>
                </a:solidFill>
              </a:rPr>
              <a:t>standard practice (e.g. UK)</a:t>
            </a:r>
          </a:p>
          <a:p>
            <a:pPr lvl="1"/>
            <a:endParaRPr lang="en-GB" dirty="0" smtClean="0">
              <a:solidFill>
                <a:srgbClr val="002A5B"/>
              </a:solidFill>
            </a:endParaRPr>
          </a:p>
          <a:p>
            <a:pPr lvl="1"/>
            <a:r>
              <a:rPr lang="en-GB" dirty="0" smtClean="0">
                <a:solidFill>
                  <a:srgbClr val="002A5B"/>
                </a:solidFill>
              </a:rPr>
              <a:t>Continuous monitoring</a:t>
            </a:r>
          </a:p>
          <a:p>
            <a:pPr lvl="2"/>
            <a:r>
              <a:rPr lang="en-GB" dirty="0" smtClean="0">
                <a:solidFill>
                  <a:srgbClr val="002A5B"/>
                </a:solidFill>
              </a:rPr>
              <a:t>Belgium: no monitoring at all</a:t>
            </a:r>
          </a:p>
          <a:p>
            <a:pPr lvl="2"/>
            <a:r>
              <a:rPr lang="en-GB" dirty="0" smtClean="0">
                <a:solidFill>
                  <a:srgbClr val="002A5B"/>
                </a:solidFill>
              </a:rPr>
              <a:t>Attempts at European level mainly stay within boundaries of projects (e.g. AMMIE)</a:t>
            </a:r>
          </a:p>
          <a:p>
            <a:pPr lvl="3"/>
            <a:r>
              <a:rPr lang="en-GB" dirty="0" smtClean="0">
                <a:solidFill>
                  <a:srgbClr val="002A5B"/>
                </a:solidFill>
              </a:rPr>
              <a:t>Issue: obtaining data</a:t>
            </a:r>
          </a:p>
          <a:p>
            <a:endParaRPr lang="en-GB"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19</a:t>
            </a:fld>
            <a:endParaRPr lang="nl-BE"/>
          </a:p>
        </p:txBody>
      </p:sp>
      <p:sp>
        <p:nvSpPr>
          <p:cNvPr id="6" name="Tijdelijke aanduiding voor tekst 5"/>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3739976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pPr marL="107950" indent="0">
              <a:buNone/>
            </a:pPr>
            <a:r>
              <a:rPr lang="nl-BE" altLang="nl-BE" sz="2800" dirty="0" smtClean="0">
                <a:solidFill>
                  <a:srgbClr val="002A5B"/>
                </a:solidFill>
              </a:rPr>
              <a:t>1. Background </a:t>
            </a:r>
            <a:r>
              <a:rPr lang="nl-BE" altLang="nl-BE" sz="2800" dirty="0" smtClean="0">
                <a:solidFill>
                  <a:srgbClr val="002A5B"/>
                </a:solidFill>
              </a:rPr>
              <a:t>&amp; </a:t>
            </a:r>
            <a:r>
              <a:rPr lang="nl-BE" altLang="nl-BE" sz="2800" dirty="0" err="1" smtClean="0">
                <a:solidFill>
                  <a:srgbClr val="002A5B"/>
                </a:solidFill>
              </a:rPr>
              <a:t>methods</a:t>
            </a:r>
            <a:endParaRPr lang="nl-BE" altLang="nl-BE" sz="2800" dirty="0" smtClean="0">
              <a:solidFill>
                <a:srgbClr val="002A5B"/>
              </a:solidFill>
            </a:endParaRPr>
          </a:p>
          <a:p>
            <a:pPr marL="363538" lvl="1" indent="0">
              <a:buNone/>
            </a:pPr>
            <a:endParaRPr lang="nl-BE" altLang="nl-BE" sz="2400" dirty="0" smtClean="0">
              <a:solidFill>
                <a:srgbClr val="002A5B"/>
              </a:solidFill>
            </a:endParaRPr>
          </a:p>
          <a:p>
            <a:pPr marL="363538" lvl="1" indent="0">
              <a:buNone/>
            </a:pPr>
            <a:r>
              <a:rPr lang="nl-BE" altLang="nl-BE" sz="2400" dirty="0" smtClean="0">
                <a:solidFill>
                  <a:srgbClr val="002A5B"/>
                </a:solidFill>
              </a:rPr>
              <a:t>1.1 Background</a:t>
            </a:r>
          </a:p>
          <a:p>
            <a:pPr marL="363538" lvl="1" indent="0">
              <a:buNone/>
            </a:pPr>
            <a:r>
              <a:rPr lang="nl-BE" altLang="nl-BE" sz="2400" dirty="0" smtClean="0">
                <a:solidFill>
                  <a:srgbClr val="002A5B"/>
                </a:solidFill>
              </a:rPr>
              <a:t>1.2 Research </a:t>
            </a:r>
            <a:r>
              <a:rPr lang="nl-BE" altLang="nl-BE" sz="2400" dirty="0" err="1" smtClean="0">
                <a:solidFill>
                  <a:srgbClr val="002A5B"/>
                </a:solidFill>
              </a:rPr>
              <a:t>questions</a:t>
            </a:r>
            <a:r>
              <a:rPr lang="nl-BE" altLang="nl-BE" sz="2400" dirty="0" smtClean="0">
                <a:solidFill>
                  <a:srgbClr val="002A5B"/>
                </a:solidFill>
              </a:rPr>
              <a:t/>
            </a:r>
            <a:br>
              <a:rPr lang="nl-BE" altLang="nl-BE" sz="2400" dirty="0" smtClean="0">
                <a:solidFill>
                  <a:srgbClr val="002A5B"/>
                </a:solidFill>
              </a:rPr>
            </a:br>
            <a:r>
              <a:rPr lang="nl-BE" altLang="nl-BE" sz="2400" dirty="0" smtClean="0">
                <a:solidFill>
                  <a:srgbClr val="002A5B"/>
                </a:solidFill>
              </a:rPr>
              <a:t>1.3 </a:t>
            </a:r>
            <a:r>
              <a:rPr lang="nl-BE" altLang="nl-BE" sz="2400" dirty="0" err="1" smtClean="0">
                <a:solidFill>
                  <a:srgbClr val="002A5B"/>
                </a:solidFill>
              </a:rPr>
              <a:t>Methodology</a:t>
            </a:r>
            <a:endParaRPr lang="nl-BE" altLang="nl-BE" sz="2400" dirty="0" smtClean="0">
              <a:solidFill>
                <a:srgbClr val="002A5B"/>
              </a:solidFill>
            </a:endParaRPr>
          </a:p>
          <a:p>
            <a:pPr marL="363538" lvl="1" indent="0">
              <a:buNone/>
            </a:pPr>
            <a:r>
              <a:rPr lang="nl-BE" altLang="nl-BE" sz="2400" dirty="0" smtClean="0">
                <a:solidFill>
                  <a:srgbClr val="002A5B"/>
                </a:solidFill>
              </a:rPr>
              <a:t>1.4 Analysis</a:t>
            </a:r>
          </a:p>
          <a:p>
            <a:pPr marL="107950" indent="0">
              <a:buNone/>
            </a:pPr>
            <a:endParaRPr lang="nl-BE" altLang="nl-BE" sz="3200" dirty="0">
              <a:solidFill>
                <a:srgbClr val="002A5B"/>
              </a:solidFill>
            </a:endParaRPr>
          </a:p>
          <a:p>
            <a:pPr marL="107950" indent="0">
              <a:buNone/>
            </a:pPr>
            <a:r>
              <a:rPr lang="nl-BE" altLang="nl-BE" sz="2800" dirty="0" smtClean="0">
                <a:solidFill>
                  <a:schemeClr val="tx1">
                    <a:lumMod val="50000"/>
                    <a:lumOff val="50000"/>
                  </a:schemeClr>
                </a:solidFill>
              </a:rPr>
              <a:t>2. Preliminary </a:t>
            </a:r>
            <a:r>
              <a:rPr lang="nl-BE" altLang="nl-BE" sz="2800" dirty="0" err="1" smtClean="0">
                <a:solidFill>
                  <a:schemeClr val="tx1">
                    <a:lumMod val="50000"/>
                    <a:lumOff val="50000"/>
                  </a:schemeClr>
                </a:solidFill>
              </a:rPr>
              <a:t>results</a:t>
            </a:r>
            <a:r>
              <a:rPr lang="nl-BE" altLang="nl-BE" sz="2800" dirty="0" smtClean="0">
                <a:solidFill>
                  <a:schemeClr val="tx1">
                    <a:lumMod val="50000"/>
                    <a:lumOff val="50000"/>
                  </a:schemeClr>
                </a:solidFill>
              </a:rPr>
              <a:t> &amp; </a:t>
            </a:r>
            <a:r>
              <a:rPr lang="nl-BE" altLang="nl-BE" sz="2800" dirty="0" err="1" smtClean="0">
                <a:solidFill>
                  <a:schemeClr val="tx1">
                    <a:lumMod val="50000"/>
                    <a:lumOff val="50000"/>
                  </a:schemeClr>
                </a:solidFill>
              </a:rPr>
              <a:t>discussion</a:t>
            </a:r>
            <a:endParaRPr lang="nl-BE" altLang="nl-BE" sz="2800" dirty="0">
              <a:solidFill>
                <a:schemeClr val="tx1">
                  <a:lumMod val="50000"/>
                  <a:lumOff val="50000"/>
                </a:schemeClr>
              </a:solidFill>
            </a:endParaRPr>
          </a:p>
          <a:p>
            <a:endParaRPr lang="en-GB" dirty="0">
              <a:solidFill>
                <a:srgbClr val="002A5B"/>
              </a:solidFill>
            </a:endParaRPr>
          </a:p>
        </p:txBody>
      </p:sp>
      <p:sp>
        <p:nvSpPr>
          <p:cNvPr id="3" name="Titel 2"/>
          <p:cNvSpPr>
            <a:spLocks noGrp="1"/>
          </p:cNvSpPr>
          <p:nvPr>
            <p:ph type="title"/>
          </p:nvPr>
        </p:nvSpPr>
        <p:spPr/>
        <p:txBody>
          <a:bodyPr/>
          <a:lstStyle/>
          <a:p>
            <a:r>
              <a:rPr lang="en-GB" dirty="0" smtClean="0">
                <a:solidFill>
                  <a:srgbClr val="002A5B"/>
                </a:solidFill>
              </a:rPr>
              <a:t>Table of contents</a:t>
            </a:r>
            <a:endParaRPr lang="en-GB"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2</a:t>
            </a:fld>
            <a:endParaRPr lang="nl-BE"/>
          </a:p>
        </p:txBody>
      </p:sp>
      <p:sp>
        <p:nvSpPr>
          <p:cNvPr id="6" name="Tijdelijke aanduiding voor tekst 5"/>
          <p:cNvSpPr>
            <a:spLocks noGrp="1"/>
          </p:cNvSpPr>
          <p:nvPr>
            <p:ph type="body" sz="quarter" idx="13"/>
          </p:nvPr>
        </p:nvSpPr>
        <p:spPr/>
        <p:txBody>
          <a:bodyPr/>
          <a:lstStyle/>
          <a:p>
            <a:endParaRPr lang="en-GB" dirty="0">
              <a:solidFill>
                <a:srgbClr val="002A5B"/>
              </a:solidFill>
            </a:endParaRPr>
          </a:p>
        </p:txBody>
      </p:sp>
    </p:spTree>
    <p:extLst>
      <p:ext uri="{BB962C8B-B14F-4D97-AF65-F5344CB8AC3E}">
        <p14:creationId xmlns:p14="http://schemas.microsoft.com/office/powerpoint/2010/main" val="2694087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17513" y="1628800"/>
            <a:ext cx="8229600" cy="4525962"/>
          </a:xfrm>
        </p:spPr>
        <p:txBody>
          <a:bodyPr/>
          <a:lstStyle/>
          <a:p>
            <a:r>
              <a:rPr lang="en-GB" dirty="0" smtClean="0">
                <a:solidFill>
                  <a:srgbClr val="002A5B"/>
                </a:solidFill>
              </a:rPr>
              <a:t>Issue: effective sanctions</a:t>
            </a:r>
          </a:p>
          <a:p>
            <a:endParaRPr lang="en-GB" sz="2400" dirty="0" smtClean="0">
              <a:solidFill>
                <a:srgbClr val="002A5B"/>
              </a:solidFill>
            </a:endParaRPr>
          </a:p>
          <a:p>
            <a:r>
              <a:rPr lang="en-GB" dirty="0" smtClean="0">
                <a:solidFill>
                  <a:srgbClr val="002A5B"/>
                </a:solidFill>
              </a:rPr>
              <a:t>Belgium: case: Jury for Ethical Practices</a:t>
            </a:r>
            <a:endParaRPr lang="en-GB" dirty="0">
              <a:solidFill>
                <a:srgbClr val="002A5B"/>
              </a:solidFill>
            </a:endParaRPr>
          </a:p>
          <a:p>
            <a:pPr lvl="1"/>
            <a:r>
              <a:rPr lang="en-GB" sz="2400" dirty="0" smtClean="0">
                <a:solidFill>
                  <a:srgbClr val="002A5B"/>
                </a:solidFill>
              </a:rPr>
              <a:t>Sanctions: </a:t>
            </a:r>
          </a:p>
          <a:p>
            <a:pPr lvl="2"/>
            <a:r>
              <a:rPr lang="en-GB" sz="2200" dirty="0" smtClean="0">
                <a:solidFill>
                  <a:srgbClr val="002A5B"/>
                </a:solidFill>
              </a:rPr>
              <a:t>No </a:t>
            </a:r>
            <a:r>
              <a:rPr lang="en-GB" sz="2200" dirty="0">
                <a:solidFill>
                  <a:srgbClr val="002A5B"/>
                </a:solidFill>
              </a:rPr>
              <a:t>remarks</a:t>
            </a:r>
          </a:p>
          <a:p>
            <a:pPr lvl="2"/>
            <a:r>
              <a:rPr lang="en-GB" sz="2200" dirty="0">
                <a:solidFill>
                  <a:srgbClr val="002A5B"/>
                </a:solidFill>
              </a:rPr>
              <a:t>Change content or stop putting a specific advertisement out there</a:t>
            </a:r>
          </a:p>
          <a:p>
            <a:pPr lvl="2"/>
            <a:r>
              <a:rPr lang="en-GB" sz="2200" dirty="0" smtClean="0">
                <a:solidFill>
                  <a:srgbClr val="002A5B"/>
                </a:solidFill>
              </a:rPr>
              <a:t>Precautionary remarks</a:t>
            </a:r>
          </a:p>
          <a:p>
            <a:pPr lvl="3"/>
            <a:r>
              <a:rPr lang="en-GB" sz="2000" dirty="0" smtClean="0">
                <a:solidFill>
                  <a:srgbClr val="002A5B"/>
                </a:solidFill>
              </a:rPr>
              <a:t>not </a:t>
            </a:r>
            <a:r>
              <a:rPr lang="en-GB" sz="2000" dirty="0">
                <a:solidFill>
                  <a:srgbClr val="002A5B"/>
                </a:solidFill>
              </a:rPr>
              <a:t>in form of censorship but ‘suggestions’ </a:t>
            </a:r>
            <a:endParaRPr lang="en-GB" sz="2200" dirty="0">
              <a:solidFill>
                <a:srgbClr val="002A5B"/>
              </a:solidFill>
            </a:endParaRPr>
          </a:p>
          <a:p>
            <a:pPr lvl="1"/>
            <a:r>
              <a:rPr lang="en-GB" sz="2400" dirty="0" smtClean="0">
                <a:solidFill>
                  <a:srgbClr val="002A5B"/>
                </a:solidFill>
              </a:rPr>
              <a:t>Right </a:t>
            </a:r>
            <a:r>
              <a:rPr lang="en-GB" sz="2400" dirty="0">
                <a:solidFill>
                  <a:srgbClr val="002A5B"/>
                </a:solidFill>
              </a:rPr>
              <a:t>to appeal</a:t>
            </a:r>
          </a:p>
          <a:p>
            <a:pPr marL="914400" lvl="3" indent="0">
              <a:buNone/>
            </a:pPr>
            <a:endParaRPr lang="en-GB" sz="800" dirty="0" smtClean="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20</a:t>
            </a:fld>
            <a:endParaRPr lang="nl-BE"/>
          </a:p>
        </p:txBody>
      </p:sp>
      <p:sp>
        <p:nvSpPr>
          <p:cNvPr id="7" name="Tijdelijke aanduiding voor tekst 6"/>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3200062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17513" y="1628800"/>
            <a:ext cx="8229600" cy="4525962"/>
          </a:xfrm>
        </p:spPr>
        <p:txBody>
          <a:bodyPr/>
          <a:lstStyle/>
          <a:p>
            <a:r>
              <a:rPr lang="nl-BE" sz="2800" dirty="0" smtClean="0">
                <a:solidFill>
                  <a:srgbClr val="002A5B"/>
                </a:solidFill>
              </a:rPr>
              <a:t>Cases:</a:t>
            </a:r>
          </a:p>
          <a:p>
            <a:pPr lvl="1"/>
            <a:r>
              <a:rPr lang="nl-BE" sz="2400" dirty="0" smtClean="0">
                <a:solidFill>
                  <a:srgbClr val="002A5B"/>
                </a:solidFill>
              </a:rPr>
              <a:t>Question: “Do </a:t>
            </a:r>
            <a:r>
              <a:rPr lang="nl-BE" sz="2400" dirty="0" err="1" smtClean="0">
                <a:solidFill>
                  <a:srgbClr val="002A5B"/>
                </a:solidFill>
              </a:rPr>
              <a:t>sanctions</a:t>
            </a:r>
            <a:r>
              <a:rPr lang="nl-BE" sz="2400" dirty="0" smtClean="0">
                <a:solidFill>
                  <a:srgbClr val="002A5B"/>
                </a:solidFill>
              </a:rPr>
              <a:t> act as </a:t>
            </a:r>
            <a:r>
              <a:rPr lang="nl-BE" sz="2400" dirty="0" err="1" smtClean="0">
                <a:solidFill>
                  <a:srgbClr val="002A5B"/>
                </a:solidFill>
              </a:rPr>
              <a:t>deterrent</a:t>
            </a:r>
            <a:r>
              <a:rPr lang="nl-BE" sz="2400" dirty="0" smtClean="0">
                <a:solidFill>
                  <a:srgbClr val="002A5B"/>
                </a:solidFill>
              </a:rPr>
              <a:t>?”</a:t>
            </a:r>
          </a:p>
          <a:p>
            <a:pPr lvl="1"/>
            <a:endParaRPr lang="nl-BE" sz="2400" dirty="0">
              <a:solidFill>
                <a:srgbClr val="002A5B"/>
              </a:solidFill>
            </a:endParaRPr>
          </a:p>
          <a:p>
            <a:pPr lvl="1"/>
            <a:r>
              <a:rPr lang="nl-BE" sz="2400" dirty="0">
                <a:solidFill>
                  <a:srgbClr val="002A5B"/>
                </a:solidFill>
              </a:rPr>
              <a:t>S</a:t>
            </a:r>
            <a:r>
              <a:rPr lang="nl-BE" sz="2400" dirty="0" smtClean="0">
                <a:solidFill>
                  <a:srgbClr val="002A5B"/>
                </a:solidFill>
              </a:rPr>
              <a:t>uspension </a:t>
            </a:r>
            <a:r>
              <a:rPr lang="nl-BE" sz="2400" dirty="0" err="1" smtClean="0">
                <a:solidFill>
                  <a:srgbClr val="002A5B"/>
                </a:solidFill>
              </a:rPr>
              <a:t>during</a:t>
            </a:r>
            <a:r>
              <a:rPr lang="nl-BE" sz="2400" dirty="0" smtClean="0">
                <a:solidFill>
                  <a:srgbClr val="002A5B"/>
                </a:solidFill>
              </a:rPr>
              <a:t> </a:t>
            </a:r>
            <a:r>
              <a:rPr lang="nl-BE" sz="2400" dirty="0" err="1" smtClean="0">
                <a:solidFill>
                  <a:srgbClr val="002A5B"/>
                </a:solidFill>
              </a:rPr>
              <a:t>proceedings</a:t>
            </a:r>
            <a:r>
              <a:rPr lang="nl-BE" sz="2400" dirty="0" smtClean="0">
                <a:solidFill>
                  <a:srgbClr val="002A5B"/>
                </a:solidFill>
              </a:rPr>
              <a:t> (e.g. </a:t>
            </a:r>
            <a:r>
              <a:rPr lang="nl-BE" sz="2200" dirty="0" smtClean="0">
                <a:solidFill>
                  <a:srgbClr val="002A5B"/>
                </a:solidFill>
              </a:rPr>
              <a:t>France)</a:t>
            </a:r>
            <a:endParaRPr lang="nl-BE" sz="2200" dirty="0" smtClean="0">
              <a:solidFill>
                <a:srgbClr val="002A5B"/>
              </a:solidFill>
            </a:endParaRPr>
          </a:p>
          <a:p>
            <a:pPr lvl="2"/>
            <a:r>
              <a:rPr lang="nl-BE" sz="2200" dirty="0" err="1" smtClean="0">
                <a:solidFill>
                  <a:srgbClr val="002A5B"/>
                </a:solidFill>
              </a:rPr>
              <a:t>Avoid</a:t>
            </a:r>
            <a:r>
              <a:rPr lang="nl-BE" sz="2200" dirty="0" smtClean="0">
                <a:solidFill>
                  <a:srgbClr val="002A5B"/>
                </a:solidFill>
              </a:rPr>
              <a:t> “</a:t>
            </a:r>
            <a:r>
              <a:rPr lang="nl-BE" sz="2200" dirty="0" err="1" smtClean="0">
                <a:solidFill>
                  <a:srgbClr val="002A5B"/>
                </a:solidFill>
              </a:rPr>
              <a:t>after</a:t>
            </a:r>
            <a:r>
              <a:rPr lang="nl-BE" sz="2200" dirty="0" smtClean="0">
                <a:solidFill>
                  <a:srgbClr val="002A5B"/>
                </a:solidFill>
              </a:rPr>
              <a:t> </a:t>
            </a:r>
            <a:r>
              <a:rPr lang="nl-BE" sz="2200" dirty="0" err="1" smtClean="0">
                <a:solidFill>
                  <a:srgbClr val="002A5B"/>
                </a:solidFill>
              </a:rPr>
              <a:t>the</a:t>
            </a:r>
            <a:r>
              <a:rPr lang="nl-BE" sz="2200" dirty="0" smtClean="0">
                <a:solidFill>
                  <a:srgbClr val="002A5B"/>
                </a:solidFill>
              </a:rPr>
              <a:t> </a:t>
            </a:r>
            <a:r>
              <a:rPr lang="nl-BE" sz="2200" dirty="0" err="1" smtClean="0">
                <a:solidFill>
                  <a:srgbClr val="002A5B"/>
                </a:solidFill>
              </a:rPr>
              <a:t>facts</a:t>
            </a:r>
            <a:r>
              <a:rPr lang="nl-BE" sz="2200" dirty="0" smtClean="0">
                <a:solidFill>
                  <a:srgbClr val="002A5B"/>
                </a:solidFill>
              </a:rPr>
              <a:t>” </a:t>
            </a:r>
            <a:endParaRPr lang="nl-BE" sz="2200" dirty="0" smtClean="0">
              <a:solidFill>
                <a:srgbClr val="002A5B"/>
              </a:solidFill>
            </a:endParaRPr>
          </a:p>
          <a:p>
            <a:pPr marL="630238" lvl="2" indent="0">
              <a:buNone/>
            </a:pPr>
            <a:r>
              <a:rPr lang="nl-BE" sz="2200" dirty="0" smtClean="0">
                <a:solidFill>
                  <a:srgbClr val="002A5B"/>
                </a:solidFill>
                <a:sym typeface="Wingdings" panose="05000000000000000000" pitchFamily="2" charset="2"/>
              </a:rPr>
              <a:t> </a:t>
            </a:r>
            <a:r>
              <a:rPr lang="nl-BE" sz="2200" dirty="0" err="1" smtClean="0">
                <a:solidFill>
                  <a:srgbClr val="002A5B"/>
                </a:solidFill>
                <a:sym typeface="Wingdings" panose="05000000000000000000" pitchFamily="2" charset="2"/>
              </a:rPr>
              <a:t>especially</a:t>
            </a:r>
            <a:r>
              <a:rPr lang="nl-BE" sz="2200" dirty="0" smtClean="0">
                <a:solidFill>
                  <a:srgbClr val="002A5B"/>
                </a:solidFill>
                <a:sym typeface="Wingdings" panose="05000000000000000000" pitchFamily="2" charset="2"/>
              </a:rPr>
              <a:t> </a:t>
            </a:r>
            <a:r>
              <a:rPr lang="nl-BE" sz="2200" dirty="0" smtClean="0">
                <a:solidFill>
                  <a:srgbClr val="002A5B"/>
                </a:solidFill>
                <a:sym typeface="Wingdings" panose="05000000000000000000" pitchFamily="2" charset="2"/>
              </a:rPr>
              <a:t>in case of digital </a:t>
            </a:r>
            <a:r>
              <a:rPr lang="nl-BE" sz="2200" dirty="0" smtClean="0">
                <a:solidFill>
                  <a:srgbClr val="002A5B"/>
                </a:solidFill>
                <a:sym typeface="Wingdings" panose="05000000000000000000" pitchFamily="2" charset="2"/>
              </a:rPr>
              <a:t>marketing</a:t>
            </a:r>
          </a:p>
          <a:p>
            <a:pPr lvl="2"/>
            <a:endParaRPr lang="nl-BE" sz="2200" dirty="0" smtClean="0">
              <a:solidFill>
                <a:srgbClr val="002A5B"/>
              </a:solidFill>
              <a:sym typeface="Wingdings" panose="05000000000000000000" pitchFamily="2" charset="2"/>
            </a:endParaRPr>
          </a:p>
          <a:p>
            <a:pPr lvl="1"/>
            <a:r>
              <a:rPr lang="en-GB" dirty="0" smtClean="0">
                <a:solidFill>
                  <a:srgbClr val="002A5B"/>
                </a:solidFill>
              </a:rPr>
              <a:t>Fines (e.g. </a:t>
            </a:r>
            <a:r>
              <a:rPr lang="en-GB" dirty="0" smtClean="0">
                <a:solidFill>
                  <a:srgbClr val="002A5B"/>
                </a:solidFill>
              </a:rPr>
              <a:t>Poland, France)</a:t>
            </a:r>
            <a:r>
              <a:rPr lang="en-GB" dirty="0" smtClean="0">
                <a:solidFill>
                  <a:srgbClr val="002A5B"/>
                </a:solidFill>
              </a:rPr>
              <a:t>?</a:t>
            </a:r>
          </a:p>
          <a:p>
            <a:pPr lvl="2"/>
            <a:r>
              <a:rPr lang="en-GB" dirty="0" smtClean="0">
                <a:solidFill>
                  <a:srgbClr val="002A5B"/>
                </a:solidFill>
              </a:rPr>
              <a:t>Belgium: no fines</a:t>
            </a:r>
          </a:p>
          <a:p>
            <a:pPr lvl="2"/>
            <a:r>
              <a:rPr lang="en-GB" dirty="0" smtClean="0">
                <a:solidFill>
                  <a:srgbClr val="002A5B"/>
                </a:solidFill>
              </a:rPr>
              <a:t>Amount?</a:t>
            </a:r>
            <a:endParaRPr lang="en-GB"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21</a:t>
            </a:fld>
            <a:endParaRPr lang="nl-BE"/>
          </a:p>
        </p:txBody>
      </p:sp>
      <p:sp>
        <p:nvSpPr>
          <p:cNvPr id="6" name="Tijdelijke aanduiding voor tekst 5"/>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155022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pPr marL="109537" indent="0" algn="ctr">
              <a:buNone/>
            </a:pPr>
            <a:endParaRPr lang="en-GB" sz="3600" dirty="0" smtClean="0">
              <a:solidFill>
                <a:srgbClr val="002A5B"/>
              </a:solidFill>
            </a:endParaRPr>
          </a:p>
          <a:p>
            <a:pPr marL="109537" indent="0" algn="ctr">
              <a:buNone/>
            </a:pPr>
            <a:r>
              <a:rPr lang="en-GB" sz="3600" dirty="0" smtClean="0">
                <a:solidFill>
                  <a:srgbClr val="002A5B"/>
                </a:solidFill>
              </a:rPr>
              <a:t>Thank </a:t>
            </a:r>
            <a:r>
              <a:rPr lang="en-GB" sz="3600" dirty="0" smtClean="0">
                <a:solidFill>
                  <a:srgbClr val="002A5B"/>
                </a:solidFill>
              </a:rPr>
              <a:t>you for your attention</a:t>
            </a:r>
          </a:p>
          <a:p>
            <a:pPr marL="109537" indent="0">
              <a:buNone/>
            </a:pPr>
            <a:endParaRPr lang="en-GB" dirty="0" smtClean="0">
              <a:solidFill>
                <a:srgbClr val="002A5B"/>
              </a:solidFill>
            </a:endParaRPr>
          </a:p>
          <a:p>
            <a:pPr marL="109537" indent="0">
              <a:buNone/>
            </a:pPr>
            <a:endParaRPr lang="en-GB" dirty="0" smtClean="0">
              <a:solidFill>
                <a:srgbClr val="002A5B"/>
              </a:solidFill>
            </a:endParaRPr>
          </a:p>
          <a:p>
            <a:pPr marL="109537" indent="0">
              <a:buNone/>
            </a:pPr>
            <a:endParaRPr lang="en-GB" dirty="0" smtClean="0">
              <a:solidFill>
                <a:srgbClr val="002A5B"/>
              </a:solidFill>
            </a:endParaRPr>
          </a:p>
          <a:p>
            <a:pPr marL="109537" indent="0">
              <a:buNone/>
            </a:pPr>
            <a:r>
              <a:rPr lang="en-GB" sz="2300" u="sng" dirty="0" smtClean="0">
                <a:solidFill>
                  <a:srgbClr val="002A5B"/>
                </a:solidFill>
              </a:rPr>
              <a:t>Contact details:</a:t>
            </a:r>
            <a:r>
              <a:rPr lang="en-GB" sz="2300" dirty="0" smtClean="0">
                <a:solidFill>
                  <a:srgbClr val="002A5B"/>
                </a:solidFill>
              </a:rPr>
              <a:t>           		        </a:t>
            </a:r>
            <a:r>
              <a:rPr lang="en-GB" sz="2300" dirty="0" smtClean="0">
                <a:solidFill>
                  <a:srgbClr val="CC0300"/>
                </a:solidFill>
              </a:rPr>
              <a:t>Marieke Vlaemynck	  			                  Universiteitstraat 4</a:t>
            </a:r>
          </a:p>
          <a:p>
            <a:pPr marL="392113" lvl="1" indent="0" algn="r">
              <a:buNone/>
            </a:pPr>
            <a:r>
              <a:rPr lang="en-GB" dirty="0" smtClean="0">
                <a:solidFill>
                  <a:srgbClr val="CC0300"/>
                </a:solidFill>
              </a:rPr>
              <a:t>	9000 Ghent</a:t>
            </a:r>
          </a:p>
          <a:p>
            <a:pPr marL="392113" lvl="1" indent="0" algn="r">
              <a:buNone/>
            </a:pPr>
            <a:r>
              <a:rPr lang="en-GB" dirty="0" smtClean="0">
                <a:solidFill>
                  <a:srgbClr val="002A5B"/>
                </a:solidFill>
                <a:hlinkClick r:id="rId2"/>
              </a:rPr>
              <a:t>Marieke.Vlaemynck@ugent.be</a:t>
            </a:r>
            <a:r>
              <a:rPr lang="en-GB" dirty="0" smtClean="0">
                <a:solidFill>
                  <a:srgbClr val="002A5B"/>
                </a:solidFill>
              </a:rPr>
              <a:t> </a:t>
            </a:r>
            <a:endParaRPr lang="en-GB" dirty="0"/>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22</a:t>
            </a:fld>
            <a:endParaRPr lang="nl-BE"/>
          </a:p>
        </p:txBody>
      </p:sp>
      <p:sp>
        <p:nvSpPr>
          <p:cNvPr id="6" name="Tijdelijke aanduiding voor tekst 5"/>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1301570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57200" y="2107468"/>
            <a:ext cx="8229600" cy="4525962"/>
          </a:xfrm>
        </p:spPr>
        <p:txBody>
          <a:bodyPr/>
          <a:lstStyle/>
          <a:p>
            <a:r>
              <a:rPr lang="en-GB" dirty="0" smtClean="0">
                <a:solidFill>
                  <a:srgbClr val="002A5B"/>
                </a:solidFill>
              </a:rPr>
              <a:t>A public health perspective...</a:t>
            </a:r>
          </a:p>
          <a:p>
            <a:pPr lvl="2"/>
            <a:r>
              <a:rPr lang="en-GB" sz="2300" dirty="0">
                <a:solidFill>
                  <a:srgbClr val="002A5B"/>
                </a:solidFill>
              </a:rPr>
              <a:t>Longitudinal as well as experimental studies indicate exposure to alcohol marketing is associated with drinking problems </a:t>
            </a:r>
            <a:r>
              <a:rPr lang="en-GB" sz="2300" dirty="0" smtClean="0">
                <a:solidFill>
                  <a:srgbClr val="002A5B"/>
                </a:solidFill>
              </a:rPr>
              <a:t>(Jernigan, 2017)</a:t>
            </a:r>
            <a:endParaRPr lang="en-GB" sz="2300" dirty="0">
              <a:solidFill>
                <a:srgbClr val="002A5B"/>
              </a:solidFill>
            </a:endParaRPr>
          </a:p>
          <a:p>
            <a:r>
              <a:rPr lang="en-GB" sz="2400" dirty="0" smtClean="0">
                <a:solidFill>
                  <a:srgbClr val="002A5B"/>
                </a:solidFill>
              </a:rPr>
              <a:t>Alcohol </a:t>
            </a:r>
            <a:r>
              <a:rPr lang="en-GB" sz="2400" dirty="0">
                <a:solidFill>
                  <a:srgbClr val="002A5B"/>
                </a:solidFill>
              </a:rPr>
              <a:t>marketing as one of the three best </a:t>
            </a:r>
            <a:r>
              <a:rPr lang="en-GB" sz="2400" dirty="0" smtClean="0">
                <a:solidFill>
                  <a:srgbClr val="002A5B"/>
                </a:solidFill>
              </a:rPr>
              <a:t>buys for an evidence-based policy (WHO, 2011;  2017)</a:t>
            </a:r>
            <a:endParaRPr lang="en-GB" sz="2400" dirty="0">
              <a:solidFill>
                <a:srgbClr val="002A5B"/>
              </a:solidFill>
            </a:endParaRPr>
          </a:p>
          <a:p>
            <a:pPr lvl="2"/>
            <a:r>
              <a:rPr lang="en-GB" sz="2300" dirty="0">
                <a:solidFill>
                  <a:srgbClr val="002A5B"/>
                </a:solidFill>
              </a:rPr>
              <a:t>Tax </a:t>
            </a:r>
            <a:r>
              <a:rPr lang="en-GB" sz="2300" dirty="0" smtClean="0">
                <a:solidFill>
                  <a:srgbClr val="002A5B"/>
                </a:solidFill>
              </a:rPr>
              <a:t>increase</a:t>
            </a:r>
            <a:endParaRPr lang="en-GB" sz="2300" dirty="0">
              <a:solidFill>
                <a:srgbClr val="002A5B"/>
              </a:solidFill>
            </a:endParaRPr>
          </a:p>
          <a:p>
            <a:pPr lvl="2"/>
            <a:r>
              <a:rPr lang="en-GB" sz="2300" dirty="0">
                <a:solidFill>
                  <a:srgbClr val="002A5B"/>
                </a:solidFill>
              </a:rPr>
              <a:t>Restricted access to retailed alcohol</a:t>
            </a:r>
          </a:p>
          <a:p>
            <a:pPr lvl="2"/>
            <a:r>
              <a:rPr lang="en-GB" sz="2300" dirty="0" smtClean="0">
                <a:solidFill>
                  <a:srgbClr val="002A5B"/>
                </a:solidFill>
              </a:rPr>
              <a:t>Ban </a:t>
            </a:r>
            <a:r>
              <a:rPr lang="en-GB" sz="2300" dirty="0">
                <a:solidFill>
                  <a:srgbClr val="002A5B"/>
                </a:solidFill>
              </a:rPr>
              <a:t>on alcohol advertising</a:t>
            </a:r>
            <a:r>
              <a:rPr lang="en-US" sz="2300" dirty="0">
                <a:solidFill>
                  <a:srgbClr val="002A5B"/>
                </a:solidFill>
              </a:rPr>
              <a:t> </a:t>
            </a:r>
            <a:endParaRPr lang="en-GB" sz="2300" dirty="0">
              <a:solidFill>
                <a:srgbClr val="002A5B"/>
              </a:solidFill>
            </a:endParaRPr>
          </a:p>
        </p:txBody>
      </p:sp>
      <p:sp>
        <p:nvSpPr>
          <p:cNvPr id="3" name="Titel 2"/>
          <p:cNvSpPr>
            <a:spLocks noGrp="1"/>
          </p:cNvSpPr>
          <p:nvPr>
            <p:ph type="title"/>
          </p:nvPr>
        </p:nvSpPr>
        <p:spPr/>
        <p:txBody>
          <a:bodyPr>
            <a:normAutofit/>
          </a:bodyPr>
          <a:lstStyle/>
          <a:p>
            <a:r>
              <a:rPr lang="en-GB" sz="4000" dirty="0" smtClean="0">
                <a:solidFill>
                  <a:srgbClr val="002A5B"/>
                </a:solidFill>
              </a:rPr>
              <a:t>1.1Background</a:t>
            </a:r>
            <a:endParaRPr lang="en-GB" sz="4000"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3</a:t>
            </a:fld>
            <a:endParaRPr lang="nl-BE"/>
          </a:p>
        </p:txBody>
      </p:sp>
    </p:spTree>
    <p:extLst>
      <p:ext uri="{BB962C8B-B14F-4D97-AF65-F5344CB8AC3E}">
        <p14:creationId xmlns:p14="http://schemas.microsoft.com/office/powerpoint/2010/main" val="15536945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19338" y="1412776"/>
            <a:ext cx="8229600" cy="4525962"/>
          </a:xfrm>
        </p:spPr>
        <p:txBody>
          <a:bodyPr/>
          <a:lstStyle/>
          <a:p>
            <a:r>
              <a:rPr lang="en-GB" sz="2800" dirty="0" smtClean="0">
                <a:solidFill>
                  <a:srgbClr val="002A5B"/>
                </a:solidFill>
              </a:rPr>
              <a:t>Goal of the project:</a:t>
            </a:r>
          </a:p>
          <a:p>
            <a:pPr marL="109537" indent="0" algn="ctr">
              <a:buNone/>
            </a:pPr>
            <a:endParaRPr lang="en-GB" sz="2800" dirty="0" smtClean="0">
              <a:solidFill>
                <a:srgbClr val="002A5B"/>
              </a:solidFill>
              <a:cs typeface="Arial" panose="020B0604020202020204" pitchFamily="34" charset="0"/>
            </a:endParaRPr>
          </a:p>
          <a:p>
            <a:pPr marL="109537" indent="0" algn="ctr">
              <a:buNone/>
            </a:pPr>
            <a:r>
              <a:rPr lang="en-GB" sz="2800" dirty="0" smtClean="0">
                <a:solidFill>
                  <a:srgbClr val="002A5B"/>
                </a:solidFill>
                <a:cs typeface="Arial" panose="020B0604020202020204" pitchFamily="34" charset="0"/>
              </a:rPr>
              <a:t>“</a:t>
            </a:r>
            <a:r>
              <a:rPr lang="en-US" sz="2800" dirty="0" smtClean="0">
                <a:solidFill>
                  <a:srgbClr val="002A5B"/>
                </a:solidFill>
                <a:cs typeface="Arial" panose="020B0604020202020204" pitchFamily="34" charset="0"/>
              </a:rPr>
              <a:t>Developing an </a:t>
            </a:r>
            <a:r>
              <a:rPr lang="en-US" sz="2800" dirty="0">
                <a:solidFill>
                  <a:srgbClr val="CC0300"/>
                </a:solidFill>
                <a:cs typeface="Arial" panose="020B0604020202020204" pitchFamily="34" charset="0"/>
              </a:rPr>
              <a:t>evidence-based</a:t>
            </a:r>
            <a:r>
              <a:rPr lang="en-US" sz="2800" dirty="0" smtClean="0">
                <a:solidFill>
                  <a:srgbClr val="002A5B"/>
                </a:solidFill>
                <a:cs typeface="Arial" panose="020B0604020202020204" pitchFamily="34" charset="0"/>
              </a:rPr>
              <a:t> </a:t>
            </a:r>
            <a:r>
              <a:rPr lang="en-US" sz="2800" dirty="0">
                <a:solidFill>
                  <a:srgbClr val="002A5B"/>
                </a:solidFill>
                <a:cs typeface="Arial" panose="020B0604020202020204" pitchFamily="34" charset="0"/>
              </a:rPr>
              <a:t>(alternative) regulation </a:t>
            </a:r>
            <a:r>
              <a:rPr lang="en-US" sz="2800" dirty="0" smtClean="0">
                <a:solidFill>
                  <a:srgbClr val="002A5B"/>
                </a:solidFill>
                <a:cs typeface="Arial" panose="020B0604020202020204" pitchFamily="34" charset="0"/>
              </a:rPr>
              <a:t>system for </a:t>
            </a:r>
            <a:r>
              <a:rPr lang="en-US" sz="2800" dirty="0">
                <a:solidFill>
                  <a:srgbClr val="CC0300"/>
                </a:solidFill>
                <a:cs typeface="Arial" panose="020B0604020202020204" pitchFamily="34" charset="0"/>
              </a:rPr>
              <a:t>alcohol marketing </a:t>
            </a:r>
            <a:r>
              <a:rPr lang="en-US" sz="2800" dirty="0">
                <a:solidFill>
                  <a:srgbClr val="002A5B"/>
                </a:solidFill>
                <a:cs typeface="Arial" panose="020B0604020202020204" pitchFamily="34" charset="0"/>
              </a:rPr>
              <a:t>in the </a:t>
            </a:r>
            <a:r>
              <a:rPr lang="en-US" sz="2800" dirty="0">
                <a:solidFill>
                  <a:srgbClr val="CC0300"/>
                </a:solidFill>
                <a:cs typeface="Arial" panose="020B0604020202020204" pitchFamily="34" charset="0"/>
              </a:rPr>
              <a:t>Belgian context</a:t>
            </a:r>
            <a:r>
              <a:rPr lang="en-US" sz="2800" dirty="0">
                <a:solidFill>
                  <a:srgbClr val="002A5B"/>
                </a:solidFill>
                <a:cs typeface="Arial" panose="020B0604020202020204" pitchFamily="34" charset="0"/>
              </a:rPr>
              <a:t>, with special attention for the specific cultural and social practices and the context-bound implications and </a:t>
            </a:r>
            <a:r>
              <a:rPr lang="en-US" sz="2800" dirty="0" smtClean="0">
                <a:solidFill>
                  <a:srgbClr val="002A5B"/>
                </a:solidFill>
                <a:cs typeface="Arial" panose="020B0604020202020204" pitchFamily="34" charset="0"/>
              </a:rPr>
              <a:t>limitations”</a:t>
            </a:r>
            <a:endParaRPr lang="en-US" sz="2800" dirty="0">
              <a:solidFill>
                <a:srgbClr val="002A5B"/>
              </a:solidFill>
              <a:cs typeface="Arial" panose="020B0604020202020204" pitchFamily="34" charset="0"/>
            </a:endParaRPr>
          </a:p>
          <a:p>
            <a:pPr marL="109537" indent="0" algn="ctr">
              <a:buNone/>
            </a:pPr>
            <a:endParaRPr lang="nl-NL" sz="2800" dirty="0">
              <a:solidFill>
                <a:srgbClr val="002A5B"/>
              </a:solidFill>
            </a:endParaRPr>
          </a:p>
          <a:p>
            <a:endParaRPr lang="en-GB" dirty="0" smtClean="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4</a:t>
            </a:fld>
            <a:endParaRPr lang="nl-BE"/>
          </a:p>
        </p:txBody>
      </p:sp>
      <p:sp>
        <p:nvSpPr>
          <p:cNvPr id="6" name="Tijdelijke aanduiding voor tekst 5"/>
          <p:cNvSpPr>
            <a:spLocks noGrp="1"/>
          </p:cNvSpPr>
          <p:nvPr>
            <p:ph type="body" sz="quarter" idx="13"/>
          </p:nvPr>
        </p:nvSpPr>
        <p:spPr>
          <a:xfrm>
            <a:off x="0" y="6483214"/>
            <a:ext cx="1872903" cy="216172"/>
          </a:xfrm>
        </p:spPr>
        <p:txBody>
          <a:bodyPr/>
          <a:lstStyle/>
          <a:p>
            <a:endParaRPr lang="en-GB" dirty="0">
              <a:solidFill>
                <a:srgbClr val="002A5B"/>
              </a:solidFill>
            </a:endParaRPr>
          </a:p>
        </p:txBody>
      </p:sp>
    </p:spTree>
    <p:extLst>
      <p:ext uri="{BB962C8B-B14F-4D97-AF65-F5344CB8AC3E}">
        <p14:creationId xmlns:p14="http://schemas.microsoft.com/office/powerpoint/2010/main" val="2161209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57199" y="2151782"/>
            <a:ext cx="8189913" cy="4013522"/>
          </a:xfrm>
        </p:spPr>
        <p:txBody>
          <a:bodyPr/>
          <a:lstStyle/>
          <a:p>
            <a:r>
              <a:rPr lang="en-GB" sz="2400" dirty="0" smtClean="0">
                <a:solidFill>
                  <a:srgbClr val="002A5B"/>
                </a:solidFill>
              </a:rPr>
              <a:t>How is the marketing for alcohol regulated in Belgium? </a:t>
            </a:r>
          </a:p>
          <a:p>
            <a:r>
              <a:rPr lang="en-GB" sz="2400" dirty="0" smtClean="0">
                <a:solidFill>
                  <a:srgbClr val="002A5B"/>
                </a:solidFill>
              </a:rPr>
              <a:t>How is the marketing for alcohol regulated in other (6) European countries? </a:t>
            </a:r>
          </a:p>
          <a:p>
            <a:r>
              <a:rPr lang="en-GB" sz="2400" dirty="0" smtClean="0">
                <a:solidFill>
                  <a:srgbClr val="002A5B"/>
                </a:solidFill>
              </a:rPr>
              <a:t>What are the pros and cons of each of the (alternative) regulation systems? </a:t>
            </a:r>
          </a:p>
          <a:p>
            <a:r>
              <a:rPr lang="en-GB" sz="2400" dirty="0" smtClean="0">
                <a:solidFill>
                  <a:srgbClr val="002A5B"/>
                </a:solidFill>
              </a:rPr>
              <a:t>Which marketing regulation system can be considered as a "best fit design" for Belgium taking into account the specificities of the Belgian context and the views of all stakeholders involved? </a:t>
            </a:r>
          </a:p>
        </p:txBody>
      </p:sp>
      <p:sp>
        <p:nvSpPr>
          <p:cNvPr id="3" name="Titel 2"/>
          <p:cNvSpPr>
            <a:spLocks noGrp="1"/>
          </p:cNvSpPr>
          <p:nvPr>
            <p:ph type="title"/>
          </p:nvPr>
        </p:nvSpPr>
        <p:spPr/>
        <p:txBody>
          <a:bodyPr>
            <a:normAutofit/>
          </a:bodyPr>
          <a:lstStyle/>
          <a:p>
            <a:r>
              <a:rPr lang="en-GB" sz="4000" dirty="0">
                <a:solidFill>
                  <a:srgbClr val="002A5B"/>
                </a:solidFill>
              </a:rPr>
              <a:t>1.2 Research </a:t>
            </a:r>
            <a:r>
              <a:rPr lang="en-GB" sz="4000" dirty="0" smtClean="0">
                <a:solidFill>
                  <a:srgbClr val="002A5B"/>
                </a:solidFill>
              </a:rPr>
              <a:t>questions</a:t>
            </a:r>
            <a:endParaRPr lang="en-GB" sz="4000" dirty="0"/>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5</a:t>
            </a:fld>
            <a:endParaRPr lang="nl-BE"/>
          </a:p>
        </p:txBody>
      </p:sp>
      <p:sp>
        <p:nvSpPr>
          <p:cNvPr id="7" name="Tijdelijke aanduiding voor tekst 6"/>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14367068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r>
              <a:rPr lang="en-GB" dirty="0" smtClean="0">
                <a:solidFill>
                  <a:srgbClr val="002A5B"/>
                </a:solidFill>
              </a:rPr>
              <a:t>Literature review </a:t>
            </a:r>
          </a:p>
          <a:p>
            <a:pPr lvl="1"/>
            <a:r>
              <a:rPr lang="en-GB" dirty="0" smtClean="0">
                <a:solidFill>
                  <a:srgbClr val="002A5B"/>
                </a:solidFill>
              </a:rPr>
              <a:t>Part I : Overview of alcohol regulations in Belgium</a:t>
            </a:r>
          </a:p>
          <a:p>
            <a:pPr lvl="2"/>
            <a:r>
              <a:rPr lang="en-GB" dirty="0" smtClean="0">
                <a:solidFill>
                  <a:srgbClr val="002A5B"/>
                </a:solidFill>
              </a:rPr>
              <a:t>Complemented by informal exploratory interviews</a:t>
            </a:r>
          </a:p>
          <a:p>
            <a:pPr lvl="2"/>
            <a:r>
              <a:rPr lang="en-GB" dirty="0" smtClean="0">
                <a:solidFill>
                  <a:srgbClr val="002A5B"/>
                </a:solidFill>
              </a:rPr>
              <a:t>Complemented by a quantitative media analysis</a:t>
            </a:r>
          </a:p>
          <a:p>
            <a:pPr lvl="2"/>
            <a:endParaRPr lang="en-GB" dirty="0" smtClean="0">
              <a:solidFill>
                <a:srgbClr val="002A5B"/>
              </a:solidFill>
            </a:endParaRPr>
          </a:p>
          <a:p>
            <a:pPr lvl="1"/>
            <a:r>
              <a:rPr lang="en-GB" dirty="0" smtClean="0">
                <a:solidFill>
                  <a:srgbClr val="002A5B"/>
                </a:solidFill>
              </a:rPr>
              <a:t>Part II: European cases: study of empirical research into regulatory frameworks of France, Finland, Netherlands, Norway, Poland and UK</a:t>
            </a:r>
          </a:p>
          <a:p>
            <a:pPr lvl="2"/>
            <a:r>
              <a:rPr lang="en-GB" dirty="0" smtClean="0">
                <a:solidFill>
                  <a:srgbClr val="002A5B"/>
                </a:solidFill>
              </a:rPr>
              <a:t>Complemented by informal exploratory interviews</a:t>
            </a:r>
          </a:p>
        </p:txBody>
      </p:sp>
      <p:sp>
        <p:nvSpPr>
          <p:cNvPr id="7" name="Titel 6"/>
          <p:cNvSpPr>
            <a:spLocks noGrp="1"/>
          </p:cNvSpPr>
          <p:nvPr>
            <p:ph type="title"/>
          </p:nvPr>
        </p:nvSpPr>
        <p:spPr/>
        <p:txBody>
          <a:bodyPr>
            <a:normAutofit/>
          </a:bodyPr>
          <a:lstStyle/>
          <a:p>
            <a:r>
              <a:rPr lang="en-GB" sz="4000" dirty="0" smtClean="0"/>
              <a:t>1.3 Methodology</a:t>
            </a:r>
            <a:endParaRPr lang="en-GB" sz="4000" dirty="0"/>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6</a:t>
            </a:fld>
            <a:endParaRPr lang="nl-BE"/>
          </a:p>
        </p:txBody>
      </p:sp>
      <p:sp>
        <p:nvSpPr>
          <p:cNvPr id="8" name="Tijdelijke aanduiding voor tekst 7"/>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2751922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410409" y="1340768"/>
            <a:ext cx="8229600" cy="4525962"/>
          </a:xfrm>
        </p:spPr>
        <p:txBody>
          <a:bodyPr/>
          <a:lstStyle/>
          <a:p>
            <a:r>
              <a:rPr lang="en-GB" dirty="0" smtClean="0">
                <a:solidFill>
                  <a:srgbClr val="002A5B"/>
                </a:solidFill>
              </a:rPr>
              <a:t>Next step: </a:t>
            </a:r>
          </a:p>
          <a:p>
            <a:pPr lvl="1"/>
            <a:endParaRPr lang="en-GB" dirty="0" smtClean="0">
              <a:solidFill>
                <a:srgbClr val="002A5B"/>
              </a:solidFill>
            </a:endParaRPr>
          </a:p>
          <a:p>
            <a:pPr lvl="1"/>
            <a:r>
              <a:rPr lang="en-GB" dirty="0" smtClean="0">
                <a:solidFill>
                  <a:srgbClr val="002A5B"/>
                </a:solidFill>
              </a:rPr>
              <a:t>In-depth expert interviews (approx. 20 – 25)</a:t>
            </a:r>
          </a:p>
          <a:p>
            <a:pPr lvl="2"/>
            <a:r>
              <a:rPr lang="en-GB" dirty="0" smtClean="0">
                <a:solidFill>
                  <a:srgbClr val="002A5B"/>
                </a:solidFill>
              </a:rPr>
              <a:t>Goal</a:t>
            </a:r>
            <a:r>
              <a:rPr lang="en-GB" dirty="0">
                <a:solidFill>
                  <a:srgbClr val="002A5B"/>
                </a:solidFill>
              </a:rPr>
              <a:t>: Identify and understand stakeholders’ perceived needs + explore views on and experiences with challenges of different models of regulations (Neale et al., 2005; Rhodes, 2000</a:t>
            </a:r>
            <a:r>
              <a:rPr lang="en-GB" dirty="0" smtClean="0">
                <a:solidFill>
                  <a:srgbClr val="002A5B"/>
                </a:solidFill>
              </a:rPr>
              <a:t>)</a:t>
            </a:r>
          </a:p>
          <a:p>
            <a:pPr lvl="1"/>
            <a:endParaRPr lang="en-GB" dirty="0">
              <a:solidFill>
                <a:srgbClr val="002A5B"/>
              </a:solidFill>
            </a:endParaRPr>
          </a:p>
          <a:p>
            <a:pPr lvl="1"/>
            <a:r>
              <a:rPr lang="en-GB" dirty="0" smtClean="0">
                <a:solidFill>
                  <a:srgbClr val="002A5B"/>
                </a:solidFill>
              </a:rPr>
              <a:t>Standardised </a:t>
            </a:r>
            <a:r>
              <a:rPr lang="en-GB" dirty="0">
                <a:solidFill>
                  <a:srgbClr val="002A5B"/>
                </a:solidFill>
              </a:rPr>
              <a:t>small-scale questionnaire follows each in-depth </a:t>
            </a:r>
            <a:r>
              <a:rPr lang="en-GB" dirty="0" smtClean="0">
                <a:solidFill>
                  <a:srgbClr val="002A5B"/>
                </a:solidFill>
              </a:rPr>
              <a:t>interview</a:t>
            </a:r>
            <a:endParaRPr lang="en-GB" dirty="0">
              <a:solidFill>
                <a:srgbClr val="002A5B"/>
              </a:solidFill>
            </a:endParaRPr>
          </a:p>
          <a:p>
            <a:endParaRPr lang="en-GB" dirty="0" smtClean="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7</a:t>
            </a:fld>
            <a:endParaRPr lang="nl-BE"/>
          </a:p>
        </p:txBody>
      </p:sp>
    </p:spTree>
    <p:extLst>
      <p:ext uri="{BB962C8B-B14F-4D97-AF65-F5344CB8AC3E}">
        <p14:creationId xmlns:p14="http://schemas.microsoft.com/office/powerpoint/2010/main" val="3424382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idx="1"/>
          </p:nvPr>
        </p:nvSpPr>
        <p:spPr>
          <a:xfrm>
            <a:off x="585517" y="2107468"/>
            <a:ext cx="8229600" cy="4525962"/>
          </a:xfrm>
        </p:spPr>
        <p:txBody>
          <a:bodyPr/>
          <a:lstStyle/>
          <a:p>
            <a:r>
              <a:rPr lang="en-GB" dirty="0" smtClean="0">
                <a:solidFill>
                  <a:srgbClr val="002A5B"/>
                </a:solidFill>
              </a:rPr>
              <a:t>Evidence-based criteria (de Bruijn, 2012):</a:t>
            </a:r>
          </a:p>
          <a:p>
            <a:pPr lvl="1"/>
            <a:r>
              <a:rPr lang="en-GB" dirty="0" smtClean="0">
                <a:solidFill>
                  <a:srgbClr val="002A5B"/>
                </a:solidFill>
              </a:rPr>
              <a:t>Volume restrictions: </a:t>
            </a:r>
          </a:p>
          <a:p>
            <a:pPr lvl="2"/>
            <a:r>
              <a:rPr lang="en-GB" dirty="0" smtClean="0">
                <a:solidFill>
                  <a:srgbClr val="002A5B"/>
                </a:solidFill>
              </a:rPr>
              <a:t>limiting total exposure</a:t>
            </a:r>
          </a:p>
          <a:p>
            <a:pPr lvl="1"/>
            <a:r>
              <a:rPr lang="en-GB" dirty="0" smtClean="0">
                <a:solidFill>
                  <a:srgbClr val="002A5B"/>
                </a:solidFill>
              </a:rPr>
              <a:t>Content restrictions: </a:t>
            </a:r>
          </a:p>
          <a:p>
            <a:pPr lvl="2"/>
            <a:r>
              <a:rPr lang="en-GB" dirty="0" smtClean="0">
                <a:solidFill>
                  <a:srgbClr val="002A5B"/>
                </a:solidFill>
              </a:rPr>
              <a:t>addressing the ‘message’</a:t>
            </a:r>
          </a:p>
          <a:p>
            <a:pPr lvl="1"/>
            <a:endParaRPr lang="en-GB" dirty="0" smtClean="0">
              <a:solidFill>
                <a:srgbClr val="002A5B"/>
              </a:solidFill>
            </a:endParaRPr>
          </a:p>
          <a:p>
            <a:pPr lvl="1"/>
            <a:r>
              <a:rPr lang="en-GB" dirty="0" smtClean="0">
                <a:solidFill>
                  <a:srgbClr val="002A5B"/>
                </a:solidFill>
              </a:rPr>
              <a:t>Supporting regulatory framework: </a:t>
            </a:r>
          </a:p>
          <a:p>
            <a:pPr lvl="2"/>
            <a:r>
              <a:rPr lang="en-GB" dirty="0" smtClean="0">
                <a:solidFill>
                  <a:srgbClr val="002A5B"/>
                </a:solidFill>
              </a:rPr>
              <a:t>effective sanctions, pre-screening, independent </a:t>
            </a:r>
            <a:r>
              <a:rPr lang="en-GB" dirty="0">
                <a:solidFill>
                  <a:srgbClr val="002A5B"/>
                </a:solidFill>
              </a:rPr>
              <a:t>advisory </a:t>
            </a:r>
            <a:r>
              <a:rPr lang="en-GB" dirty="0" smtClean="0">
                <a:solidFill>
                  <a:srgbClr val="002A5B"/>
                </a:solidFill>
              </a:rPr>
              <a:t>committee, transparent, effective complaint system, broad support, comprehensive, legal backstop, continuous monitoring</a:t>
            </a:r>
            <a:endParaRPr lang="en-GB" dirty="0">
              <a:solidFill>
                <a:srgbClr val="002A5B"/>
              </a:solidFill>
            </a:endParaRPr>
          </a:p>
        </p:txBody>
      </p:sp>
      <p:sp>
        <p:nvSpPr>
          <p:cNvPr id="5" name="Titel 4"/>
          <p:cNvSpPr>
            <a:spLocks noGrp="1"/>
          </p:cNvSpPr>
          <p:nvPr>
            <p:ph type="title"/>
          </p:nvPr>
        </p:nvSpPr>
        <p:spPr/>
        <p:txBody>
          <a:bodyPr/>
          <a:lstStyle/>
          <a:p>
            <a:r>
              <a:rPr lang="en-GB" dirty="0" smtClean="0"/>
              <a:t>1.4 Comparative analysis</a:t>
            </a:r>
            <a:endParaRPr lang="en-GB" dirty="0"/>
          </a:p>
        </p:txBody>
      </p:sp>
      <p:sp>
        <p:nvSpPr>
          <p:cNvPr id="3" name="Tijdelijke aanduiding voor voettekst 2"/>
          <p:cNvSpPr>
            <a:spLocks noGrp="1"/>
          </p:cNvSpPr>
          <p:nvPr>
            <p:ph type="ftr" sz="quarter" idx="11"/>
          </p:nvPr>
        </p:nvSpPr>
        <p:spPr/>
        <p:txBody>
          <a:bodyPr/>
          <a:lstStyle/>
          <a:p>
            <a:pPr>
              <a:defRPr/>
            </a:pPr>
            <a:r>
              <a:rPr lang="nl-BE" smtClean="0"/>
              <a:t>Universiteitstraat 4, 9000 Gent</a:t>
            </a:r>
            <a:endParaRPr lang="nl-BE" dirty="0"/>
          </a:p>
        </p:txBody>
      </p:sp>
      <p:sp>
        <p:nvSpPr>
          <p:cNvPr id="4" name="Tijdelijke aanduiding voor dianummer 3"/>
          <p:cNvSpPr>
            <a:spLocks noGrp="1"/>
          </p:cNvSpPr>
          <p:nvPr>
            <p:ph type="sldNum" sz="quarter" idx="12"/>
          </p:nvPr>
        </p:nvSpPr>
        <p:spPr/>
        <p:txBody>
          <a:bodyPr/>
          <a:lstStyle/>
          <a:p>
            <a:pPr>
              <a:defRPr/>
            </a:pPr>
            <a:fld id="{992BBE14-9ACC-47C7-AEED-E207D0F2F1E1}" type="slidenum">
              <a:rPr lang="nl-BE" smtClean="0"/>
              <a:pPr>
                <a:defRPr/>
              </a:pPr>
              <a:t>8</a:t>
            </a:fld>
            <a:endParaRPr lang="nl-BE" dirty="0"/>
          </a:p>
        </p:txBody>
      </p:sp>
      <p:sp>
        <p:nvSpPr>
          <p:cNvPr id="7" name="Tijdelijke aanduiding voor tekst 6"/>
          <p:cNvSpPr>
            <a:spLocks noGrp="1"/>
          </p:cNvSpPr>
          <p:nvPr>
            <p:ph type="body" sz="quarter" idx="13"/>
          </p:nvPr>
        </p:nvSpPr>
        <p:spPr/>
        <p:txBody>
          <a:bodyPr/>
          <a:lstStyle/>
          <a:p>
            <a:endParaRPr lang="en-GB"/>
          </a:p>
        </p:txBody>
      </p:sp>
    </p:spTree>
    <p:extLst>
      <p:ext uri="{BB962C8B-B14F-4D97-AF65-F5344CB8AC3E}">
        <p14:creationId xmlns:p14="http://schemas.microsoft.com/office/powerpoint/2010/main" val="10252198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pPr marL="107950" indent="0">
              <a:buFont typeface="Wingdings 3" pitchFamily="18" charset="2"/>
              <a:buNone/>
            </a:pPr>
            <a:r>
              <a:rPr lang="nl-BE" altLang="nl-BE" sz="2800" dirty="0">
                <a:solidFill>
                  <a:schemeClr val="tx1">
                    <a:lumMod val="50000"/>
                    <a:lumOff val="50000"/>
                  </a:schemeClr>
                </a:solidFill>
              </a:rPr>
              <a:t>1. Background &amp; </a:t>
            </a:r>
            <a:r>
              <a:rPr lang="nl-BE" altLang="nl-BE" sz="2800" dirty="0" err="1">
                <a:solidFill>
                  <a:schemeClr val="tx1">
                    <a:lumMod val="50000"/>
                    <a:lumOff val="50000"/>
                  </a:schemeClr>
                </a:solidFill>
              </a:rPr>
              <a:t>methods</a:t>
            </a:r>
            <a:endParaRPr lang="nl-BE" altLang="nl-BE" sz="2800" dirty="0">
              <a:solidFill>
                <a:schemeClr val="tx1">
                  <a:lumMod val="50000"/>
                  <a:lumOff val="50000"/>
                </a:schemeClr>
              </a:solidFill>
            </a:endParaRPr>
          </a:p>
          <a:p>
            <a:pPr marL="107950" indent="0">
              <a:buNone/>
            </a:pPr>
            <a:endParaRPr lang="nl-BE" altLang="nl-BE" sz="3200" dirty="0">
              <a:solidFill>
                <a:srgbClr val="002A5B"/>
              </a:solidFill>
            </a:endParaRPr>
          </a:p>
          <a:p>
            <a:pPr marL="107950" indent="0">
              <a:buNone/>
            </a:pPr>
            <a:r>
              <a:rPr lang="nl-BE" altLang="nl-BE" sz="2800" dirty="0" smtClean="0">
                <a:solidFill>
                  <a:srgbClr val="002A5B"/>
                </a:solidFill>
              </a:rPr>
              <a:t>2. Preliminary </a:t>
            </a:r>
            <a:r>
              <a:rPr lang="nl-BE" altLang="nl-BE" sz="2800" dirty="0" err="1" smtClean="0">
                <a:solidFill>
                  <a:srgbClr val="002A5B"/>
                </a:solidFill>
              </a:rPr>
              <a:t>results</a:t>
            </a:r>
            <a:r>
              <a:rPr lang="nl-BE" altLang="nl-BE" sz="2800" dirty="0" smtClean="0">
                <a:solidFill>
                  <a:srgbClr val="002A5B"/>
                </a:solidFill>
              </a:rPr>
              <a:t> &amp; </a:t>
            </a:r>
            <a:r>
              <a:rPr lang="nl-BE" altLang="nl-BE" sz="2800" dirty="0" err="1" smtClean="0">
                <a:solidFill>
                  <a:srgbClr val="002A5B"/>
                </a:solidFill>
              </a:rPr>
              <a:t>discussion</a:t>
            </a:r>
            <a:endParaRPr lang="nl-BE" altLang="nl-BE" sz="2800" dirty="0" smtClean="0">
              <a:solidFill>
                <a:srgbClr val="002A5B"/>
              </a:solidFill>
            </a:endParaRPr>
          </a:p>
          <a:p>
            <a:pPr marL="107950" indent="0">
              <a:buNone/>
            </a:pPr>
            <a:r>
              <a:rPr lang="nl-BE" altLang="nl-BE" sz="2800" dirty="0" smtClean="0">
                <a:solidFill>
                  <a:srgbClr val="002A5B"/>
                </a:solidFill>
              </a:rPr>
              <a:t>	</a:t>
            </a:r>
          </a:p>
          <a:p>
            <a:pPr marL="107950" indent="0">
              <a:buNone/>
            </a:pPr>
            <a:r>
              <a:rPr lang="nl-BE" altLang="nl-BE" sz="2800" dirty="0">
                <a:solidFill>
                  <a:srgbClr val="002A5B"/>
                </a:solidFill>
              </a:rPr>
              <a:t>	</a:t>
            </a:r>
            <a:r>
              <a:rPr lang="nl-BE" altLang="nl-BE" sz="2400" dirty="0" smtClean="0">
                <a:solidFill>
                  <a:srgbClr val="002A5B"/>
                </a:solidFill>
              </a:rPr>
              <a:t>2.1 </a:t>
            </a:r>
            <a:r>
              <a:rPr lang="nl-BE" altLang="nl-BE" sz="2400" dirty="0" err="1" smtClean="0">
                <a:solidFill>
                  <a:srgbClr val="002A5B"/>
                </a:solidFill>
              </a:rPr>
              <a:t>Belgian</a:t>
            </a:r>
            <a:r>
              <a:rPr lang="nl-BE" altLang="nl-BE" sz="2400" dirty="0" smtClean="0">
                <a:solidFill>
                  <a:srgbClr val="002A5B"/>
                </a:solidFill>
              </a:rPr>
              <a:t> context?</a:t>
            </a:r>
          </a:p>
          <a:p>
            <a:pPr marL="107950" indent="0">
              <a:buNone/>
            </a:pPr>
            <a:r>
              <a:rPr lang="nl-BE" altLang="nl-BE" sz="2400" dirty="0">
                <a:solidFill>
                  <a:srgbClr val="002A5B"/>
                </a:solidFill>
              </a:rPr>
              <a:t>	</a:t>
            </a:r>
            <a:r>
              <a:rPr lang="nl-BE" altLang="nl-BE" sz="2400" dirty="0" smtClean="0">
                <a:solidFill>
                  <a:srgbClr val="002A5B"/>
                </a:solidFill>
              </a:rPr>
              <a:t>2.2 Volume </a:t>
            </a:r>
            <a:r>
              <a:rPr lang="nl-BE" altLang="nl-BE" sz="2400" dirty="0" err="1" smtClean="0">
                <a:solidFill>
                  <a:srgbClr val="002A5B"/>
                </a:solidFill>
              </a:rPr>
              <a:t>restrictions</a:t>
            </a:r>
            <a:endParaRPr lang="nl-BE" altLang="nl-BE" sz="2400" dirty="0" smtClean="0">
              <a:solidFill>
                <a:srgbClr val="002A5B"/>
              </a:solidFill>
            </a:endParaRPr>
          </a:p>
          <a:p>
            <a:pPr marL="107950" indent="0">
              <a:buNone/>
            </a:pPr>
            <a:r>
              <a:rPr lang="nl-BE" altLang="nl-BE" sz="2400" dirty="0">
                <a:solidFill>
                  <a:srgbClr val="002A5B"/>
                </a:solidFill>
              </a:rPr>
              <a:t>	</a:t>
            </a:r>
            <a:r>
              <a:rPr lang="nl-BE" altLang="nl-BE" sz="2400" dirty="0" smtClean="0">
                <a:solidFill>
                  <a:srgbClr val="002A5B"/>
                </a:solidFill>
              </a:rPr>
              <a:t>2.3 Content </a:t>
            </a:r>
            <a:r>
              <a:rPr lang="nl-BE" altLang="nl-BE" sz="2400" dirty="0" err="1" smtClean="0">
                <a:solidFill>
                  <a:srgbClr val="002A5B"/>
                </a:solidFill>
              </a:rPr>
              <a:t>restrictions</a:t>
            </a:r>
            <a:endParaRPr lang="nl-BE" altLang="nl-BE" sz="2400" dirty="0" smtClean="0">
              <a:solidFill>
                <a:srgbClr val="002A5B"/>
              </a:solidFill>
            </a:endParaRPr>
          </a:p>
          <a:p>
            <a:pPr marL="107950" indent="0">
              <a:buNone/>
            </a:pPr>
            <a:r>
              <a:rPr lang="nl-BE" altLang="nl-BE" sz="2400" dirty="0">
                <a:solidFill>
                  <a:srgbClr val="002A5B"/>
                </a:solidFill>
              </a:rPr>
              <a:t>	</a:t>
            </a:r>
            <a:r>
              <a:rPr lang="nl-BE" altLang="nl-BE" sz="2400" dirty="0" smtClean="0">
                <a:solidFill>
                  <a:srgbClr val="002A5B"/>
                </a:solidFill>
              </a:rPr>
              <a:t>2.4 </a:t>
            </a:r>
            <a:r>
              <a:rPr lang="nl-BE" altLang="nl-BE" sz="2400" dirty="0" err="1" smtClean="0">
                <a:solidFill>
                  <a:srgbClr val="002A5B"/>
                </a:solidFill>
              </a:rPr>
              <a:t>Supporting</a:t>
            </a:r>
            <a:r>
              <a:rPr lang="nl-BE" altLang="nl-BE" sz="2400" dirty="0" smtClean="0">
                <a:solidFill>
                  <a:srgbClr val="002A5B"/>
                </a:solidFill>
              </a:rPr>
              <a:t> </a:t>
            </a:r>
            <a:r>
              <a:rPr lang="nl-BE" altLang="nl-BE" sz="2400" dirty="0" err="1" smtClean="0">
                <a:solidFill>
                  <a:srgbClr val="002A5B"/>
                </a:solidFill>
              </a:rPr>
              <a:t>regulatory</a:t>
            </a:r>
            <a:r>
              <a:rPr lang="nl-BE" altLang="nl-BE" sz="2400" dirty="0" smtClean="0">
                <a:solidFill>
                  <a:srgbClr val="002A5B"/>
                </a:solidFill>
              </a:rPr>
              <a:t> </a:t>
            </a:r>
            <a:r>
              <a:rPr lang="nl-BE" altLang="nl-BE" sz="2400" dirty="0" err="1" smtClean="0">
                <a:solidFill>
                  <a:srgbClr val="002A5B"/>
                </a:solidFill>
              </a:rPr>
              <a:t>framwork</a:t>
            </a:r>
            <a:endParaRPr lang="nl-BE" altLang="nl-BE" sz="2400" dirty="0">
              <a:solidFill>
                <a:srgbClr val="002A5B"/>
              </a:solidFill>
            </a:endParaRPr>
          </a:p>
          <a:p>
            <a:endParaRPr lang="en-GB" dirty="0">
              <a:solidFill>
                <a:srgbClr val="002A5B"/>
              </a:solidFill>
            </a:endParaRPr>
          </a:p>
        </p:txBody>
      </p:sp>
      <p:sp>
        <p:nvSpPr>
          <p:cNvPr id="3" name="Titel 2"/>
          <p:cNvSpPr>
            <a:spLocks noGrp="1"/>
          </p:cNvSpPr>
          <p:nvPr>
            <p:ph type="title"/>
          </p:nvPr>
        </p:nvSpPr>
        <p:spPr/>
        <p:txBody>
          <a:bodyPr/>
          <a:lstStyle/>
          <a:p>
            <a:r>
              <a:rPr lang="en-GB" dirty="0" smtClean="0">
                <a:solidFill>
                  <a:srgbClr val="002A5B"/>
                </a:solidFill>
              </a:rPr>
              <a:t>Table of contents</a:t>
            </a:r>
            <a:endParaRPr lang="en-GB" dirty="0">
              <a:solidFill>
                <a:srgbClr val="002A5B"/>
              </a:solidFill>
            </a:endParaRPr>
          </a:p>
        </p:txBody>
      </p:sp>
      <p:sp>
        <p:nvSpPr>
          <p:cNvPr id="4" name="Tijdelijke aanduiding voor voettekst 3"/>
          <p:cNvSpPr>
            <a:spLocks noGrp="1"/>
          </p:cNvSpPr>
          <p:nvPr>
            <p:ph type="ftr" sz="quarter" idx="11"/>
          </p:nvPr>
        </p:nvSpPr>
        <p:spPr/>
        <p:txBody>
          <a:bodyPr/>
          <a:lstStyle/>
          <a:p>
            <a:pPr>
              <a:defRPr/>
            </a:pPr>
            <a:r>
              <a:rPr lang="nl-BE" smtClean="0"/>
              <a:t>Universiteitstraat 4, 9000 Gent</a:t>
            </a:r>
            <a:endParaRPr lang="nl-BE" dirty="0"/>
          </a:p>
        </p:txBody>
      </p:sp>
      <p:sp>
        <p:nvSpPr>
          <p:cNvPr id="5" name="Tijdelijke aanduiding voor dianummer 4"/>
          <p:cNvSpPr>
            <a:spLocks noGrp="1"/>
          </p:cNvSpPr>
          <p:nvPr>
            <p:ph type="sldNum" sz="quarter" idx="12"/>
          </p:nvPr>
        </p:nvSpPr>
        <p:spPr/>
        <p:txBody>
          <a:bodyPr/>
          <a:lstStyle/>
          <a:p>
            <a:pPr>
              <a:defRPr/>
            </a:pPr>
            <a:fld id="{5A2A60FC-7D0F-4396-861B-95725836B0BD}" type="slidenum">
              <a:rPr lang="nl-BE" smtClean="0"/>
              <a:pPr>
                <a:defRPr/>
              </a:pPr>
              <a:t>9</a:t>
            </a:fld>
            <a:endParaRPr lang="nl-BE"/>
          </a:p>
        </p:txBody>
      </p:sp>
      <p:sp>
        <p:nvSpPr>
          <p:cNvPr id="6" name="Tijdelijke aanduiding voor tekst 5"/>
          <p:cNvSpPr>
            <a:spLocks noGrp="1"/>
          </p:cNvSpPr>
          <p:nvPr>
            <p:ph type="body" sz="quarter" idx="13"/>
          </p:nvPr>
        </p:nvSpPr>
        <p:spPr/>
        <p:txBody>
          <a:bodyPr/>
          <a:lstStyle/>
          <a:p>
            <a:endParaRPr lang="en-GB" dirty="0">
              <a:solidFill>
                <a:srgbClr val="002A5B"/>
              </a:solidFill>
            </a:endParaRPr>
          </a:p>
        </p:txBody>
      </p:sp>
    </p:spTree>
    <p:extLst>
      <p:ext uri="{BB962C8B-B14F-4D97-AF65-F5344CB8AC3E}">
        <p14:creationId xmlns:p14="http://schemas.microsoft.com/office/powerpoint/2010/main" val="3711078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jabloonEN">
  <a:themeElements>
    <a:clrScheme name="Aangepast 3">
      <a:dk1>
        <a:sysClr val="windowText" lastClr="000000"/>
      </a:dk1>
      <a:lt1>
        <a:srgbClr val="002A5B"/>
      </a:lt1>
      <a:dk2>
        <a:srgbClr val="002A5B"/>
      </a:dk2>
      <a:lt2>
        <a:srgbClr val="002A5B"/>
      </a:lt2>
      <a:accent1>
        <a:srgbClr val="002A5B"/>
      </a:accent1>
      <a:accent2>
        <a:srgbClr val="DA1F28"/>
      </a:accent2>
      <a:accent3>
        <a:srgbClr val="CC0300"/>
      </a:accent3>
      <a:accent4>
        <a:srgbClr val="39639D"/>
      </a:accent4>
      <a:accent5>
        <a:srgbClr val="474B78"/>
      </a:accent5>
      <a:accent6>
        <a:srgbClr val="7D3C4A"/>
      </a:accent6>
      <a:hlink>
        <a:srgbClr val="CC0300"/>
      </a:hlink>
      <a:folHlink>
        <a:srgbClr val="002A5B"/>
      </a:folHlink>
    </a:clrScheme>
    <a:fontScheme name="Concours">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extLst>
    <a:ext uri="{05A4C25C-085E-4340-85A3-A5531E510DB2}">
      <thm15:themeFamily xmlns:thm15="http://schemas.microsoft.com/office/thememl/2012/main" name="Sjabloon_Presentatie_ISD_ENGELS.potx" id="{C6DC96F7-B553-4EE3-A4E8-2DA2B34CCB60}" vid="{6E81BDDC-517D-4614-AACC-BE0BF8E3C71D}"/>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angepast 3">
    <a:dk1>
      <a:sysClr val="windowText" lastClr="000000"/>
    </a:dk1>
    <a:lt1>
      <a:srgbClr val="002A5B"/>
    </a:lt1>
    <a:dk2>
      <a:srgbClr val="002A5B"/>
    </a:dk2>
    <a:lt2>
      <a:srgbClr val="002A5B"/>
    </a:lt2>
    <a:accent1>
      <a:srgbClr val="002A5B"/>
    </a:accent1>
    <a:accent2>
      <a:srgbClr val="DA1F28"/>
    </a:accent2>
    <a:accent3>
      <a:srgbClr val="CC0300"/>
    </a:accent3>
    <a:accent4>
      <a:srgbClr val="39639D"/>
    </a:accent4>
    <a:accent5>
      <a:srgbClr val="474B78"/>
    </a:accent5>
    <a:accent6>
      <a:srgbClr val="7D3C4A"/>
    </a:accent6>
    <a:hlink>
      <a:srgbClr val="CC0300"/>
    </a:hlink>
    <a:folHlink>
      <a:srgbClr val="002A5B"/>
    </a:folHlink>
  </a:clrScheme>
</a:themeOverride>
</file>

<file path=ppt/theme/themeOverride2.xml><?xml version="1.0" encoding="utf-8"?>
<a:themeOverride xmlns:a="http://schemas.openxmlformats.org/drawingml/2006/main">
  <a:clrScheme name="Aangepast 3">
    <a:dk1>
      <a:sysClr val="windowText" lastClr="000000"/>
    </a:dk1>
    <a:lt1>
      <a:srgbClr val="002A5B"/>
    </a:lt1>
    <a:dk2>
      <a:srgbClr val="002A5B"/>
    </a:dk2>
    <a:lt2>
      <a:srgbClr val="002A5B"/>
    </a:lt2>
    <a:accent1>
      <a:srgbClr val="002A5B"/>
    </a:accent1>
    <a:accent2>
      <a:srgbClr val="DA1F28"/>
    </a:accent2>
    <a:accent3>
      <a:srgbClr val="CC0300"/>
    </a:accent3>
    <a:accent4>
      <a:srgbClr val="39639D"/>
    </a:accent4>
    <a:accent5>
      <a:srgbClr val="474B78"/>
    </a:accent5>
    <a:accent6>
      <a:srgbClr val="7D3C4A"/>
    </a:accent6>
    <a:hlink>
      <a:srgbClr val="CC0300"/>
    </a:hlink>
    <a:folHlink>
      <a:srgbClr val="002A5B"/>
    </a:folHlink>
  </a:clrScheme>
</a:themeOverride>
</file>

<file path=ppt/theme/themeOverride3.xml><?xml version="1.0" encoding="utf-8"?>
<a:themeOverride xmlns:a="http://schemas.openxmlformats.org/drawingml/2006/main">
  <a:clrScheme name="Aangepast 3">
    <a:dk1>
      <a:sysClr val="windowText" lastClr="000000"/>
    </a:dk1>
    <a:lt1>
      <a:srgbClr val="002A5B"/>
    </a:lt1>
    <a:dk2>
      <a:srgbClr val="002A5B"/>
    </a:dk2>
    <a:lt2>
      <a:srgbClr val="002A5B"/>
    </a:lt2>
    <a:accent1>
      <a:srgbClr val="002A5B"/>
    </a:accent1>
    <a:accent2>
      <a:srgbClr val="DA1F28"/>
    </a:accent2>
    <a:accent3>
      <a:srgbClr val="CC0300"/>
    </a:accent3>
    <a:accent4>
      <a:srgbClr val="39639D"/>
    </a:accent4>
    <a:accent5>
      <a:srgbClr val="474B78"/>
    </a:accent5>
    <a:accent6>
      <a:srgbClr val="7D3C4A"/>
    </a:accent6>
    <a:hlink>
      <a:srgbClr val="CC0300"/>
    </a:hlink>
    <a:folHlink>
      <a:srgbClr val="002A5B"/>
    </a:folHlink>
  </a:clrScheme>
</a:themeOverride>
</file>

<file path=ppt/theme/themeOverride4.xml><?xml version="1.0" encoding="utf-8"?>
<a:themeOverride xmlns:a="http://schemas.openxmlformats.org/drawingml/2006/main">
  <a:clrScheme name="Aangepast 3">
    <a:dk1>
      <a:sysClr val="windowText" lastClr="000000"/>
    </a:dk1>
    <a:lt1>
      <a:srgbClr val="002A5B"/>
    </a:lt1>
    <a:dk2>
      <a:srgbClr val="002A5B"/>
    </a:dk2>
    <a:lt2>
      <a:srgbClr val="002A5B"/>
    </a:lt2>
    <a:accent1>
      <a:srgbClr val="002A5B"/>
    </a:accent1>
    <a:accent2>
      <a:srgbClr val="DA1F28"/>
    </a:accent2>
    <a:accent3>
      <a:srgbClr val="CC0300"/>
    </a:accent3>
    <a:accent4>
      <a:srgbClr val="39639D"/>
    </a:accent4>
    <a:accent5>
      <a:srgbClr val="474B78"/>
    </a:accent5>
    <a:accent6>
      <a:srgbClr val="7D3C4A"/>
    </a:accent6>
    <a:hlink>
      <a:srgbClr val="CC0300"/>
    </a:hlink>
    <a:folHlink>
      <a:srgbClr val="002A5B"/>
    </a:folHlink>
  </a:clrScheme>
</a:themeOverride>
</file>

<file path=docProps/app.xml><?xml version="1.0" encoding="utf-8"?>
<Properties xmlns="http://schemas.openxmlformats.org/officeDocument/2006/extended-properties" xmlns:vt="http://schemas.openxmlformats.org/officeDocument/2006/docPropsVTypes">
  <Template/>
  <TotalTime>3116</TotalTime>
  <Words>1812</Words>
  <Application>Microsoft Office PowerPoint</Application>
  <PresentationFormat>Diavoorstelling (4:3)</PresentationFormat>
  <Paragraphs>277</Paragraphs>
  <Slides>22</Slides>
  <Notes>16</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22</vt:i4>
      </vt:variant>
    </vt:vector>
  </HeadingPairs>
  <TitlesOfParts>
    <vt:vector size="30" baseType="lpstr">
      <vt:lpstr>Arial</vt:lpstr>
      <vt:lpstr>Calibri</vt:lpstr>
      <vt:lpstr>Lucida Sans Unicode</vt:lpstr>
      <vt:lpstr>Verdana</vt:lpstr>
      <vt:lpstr>Wingdings</vt:lpstr>
      <vt:lpstr>Wingdings 2</vt:lpstr>
      <vt:lpstr>Wingdings 3</vt:lpstr>
      <vt:lpstr>SjabloonEN</vt:lpstr>
      <vt:lpstr>Alcohol marketing: how to regulate?  A comparative analysis</vt:lpstr>
      <vt:lpstr>Table of contents</vt:lpstr>
      <vt:lpstr>1.1Background</vt:lpstr>
      <vt:lpstr>PowerPoint-presentatie</vt:lpstr>
      <vt:lpstr>1.2 Research questions</vt:lpstr>
      <vt:lpstr>1.3 Methodology</vt:lpstr>
      <vt:lpstr>PowerPoint-presentatie</vt:lpstr>
      <vt:lpstr>1.4 Comparative analysis</vt:lpstr>
      <vt:lpstr>Table of contents</vt:lpstr>
      <vt:lpstr>2.1 Belgian context?</vt:lpstr>
      <vt:lpstr>PowerPoint-presentatie</vt:lpstr>
      <vt:lpstr>2.2 Volume restrictions</vt:lpstr>
      <vt:lpstr>PowerPoint-presentatie</vt:lpstr>
      <vt:lpstr>2.3 Content restrictions</vt:lpstr>
      <vt:lpstr>PowerPoint-presentatie</vt:lpstr>
      <vt:lpstr>2.4 Regulatory framework</vt:lpstr>
      <vt:lpstr>PowerPoint-presentatie</vt:lpstr>
      <vt:lpstr>PowerPoint-presentatie</vt:lpstr>
      <vt:lpstr>PowerPoint-presentatie</vt:lpstr>
      <vt:lpstr>PowerPoint-presentatie</vt:lpstr>
      <vt:lpstr>PowerPoint-presentatie</vt:lpstr>
      <vt:lpstr>PowerPoint-presentatie</vt:lpstr>
    </vt:vector>
  </TitlesOfParts>
  <Company>UGent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Marieke Vlamynck</dc:creator>
  <cp:lastModifiedBy>Marieke Vlaemynck</cp:lastModifiedBy>
  <cp:revision>185</cp:revision>
  <cp:lastPrinted>2017-10-22T18:34:41Z</cp:lastPrinted>
  <dcterms:created xsi:type="dcterms:W3CDTF">2012-09-25T14:23:42Z</dcterms:created>
  <dcterms:modified xsi:type="dcterms:W3CDTF">2017-10-24T09:30:31Z</dcterms:modified>
</cp:coreProperties>
</file>