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23"/>
  </p:notesMasterIdLst>
  <p:sldIdLst>
    <p:sldId id="259" r:id="rId2"/>
    <p:sldId id="288" r:id="rId3"/>
    <p:sldId id="266" r:id="rId4"/>
    <p:sldId id="285" r:id="rId5"/>
    <p:sldId id="286" r:id="rId6"/>
    <p:sldId id="289" r:id="rId7"/>
    <p:sldId id="290" r:id="rId8"/>
    <p:sldId id="272" r:id="rId9"/>
    <p:sldId id="291" r:id="rId10"/>
    <p:sldId id="274" r:id="rId11"/>
    <p:sldId id="275" r:id="rId12"/>
    <p:sldId id="276" r:id="rId13"/>
    <p:sldId id="277" r:id="rId14"/>
    <p:sldId id="278" r:id="rId15"/>
    <p:sldId id="279" r:id="rId16"/>
    <p:sldId id="292" r:id="rId17"/>
    <p:sldId id="293" r:id="rId18"/>
    <p:sldId id="294" r:id="rId19"/>
    <p:sldId id="283" r:id="rId20"/>
    <p:sldId id="284" r:id="rId21"/>
    <p:sldId id="264" r:id="rId22"/>
  </p:sldIdLst>
  <p:sldSz cx="17338675" cy="9753600"/>
  <p:notesSz cx="6858000" cy="9144000"/>
  <p:defaultTextStyle>
    <a:defPPr>
      <a:defRPr lang="en-US"/>
    </a:defPPr>
    <a:lvl1pPr marL="0" algn="l" defTabSz="1300368" rtl="0" eaLnBrk="1" latinLnBrk="0" hangingPunct="1">
      <a:defRPr sz="2560" kern="1200">
        <a:solidFill>
          <a:schemeClr val="tx1"/>
        </a:solidFill>
        <a:latin typeface="+mn-lt"/>
        <a:ea typeface="+mn-ea"/>
        <a:cs typeface="+mn-cs"/>
      </a:defRPr>
    </a:lvl1pPr>
    <a:lvl2pPr marL="650184" algn="l" defTabSz="1300368" rtl="0" eaLnBrk="1" latinLnBrk="0" hangingPunct="1">
      <a:defRPr sz="2560" kern="1200">
        <a:solidFill>
          <a:schemeClr val="tx1"/>
        </a:solidFill>
        <a:latin typeface="+mn-lt"/>
        <a:ea typeface="+mn-ea"/>
        <a:cs typeface="+mn-cs"/>
      </a:defRPr>
    </a:lvl2pPr>
    <a:lvl3pPr marL="1300368" algn="l" defTabSz="1300368" rtl="0" eaLnBrk="1" latinLnBrk="0" hangingPunct="1">
      <a:defRPr sz="2560" kern="1200">
        <a:solidFill>
          <a:schemeClr val="tx1"/>
        </a:solidFill>
        <a:latin typeface="+mn-lt"/>
        <a:ea typeface="+mn-ea"/>
        <a:cs typeface="+mn-cs"/>
      </a:defRPr>
    </a:lvl3pPr>
    <a:lvl4pPr marL="1950552" algn="l" defTabSz="1300368" rtl="0" eaLnBrk="1" latinLnBrk="0" hangingPunct="1">
      <a:defRPr sz="2560" kern="1200">
        <a:solidFill>
          <a:schemeClr val="tx1"/>
        </a:solidFill>
        <a:latin typeface="+mn-lt"/>
        <a:ea typeface="+mn-ea"/>
        <a:cs typeface="+mn-cs"/>
      </a:defRPr>
    </a:lvl4pPr>
    <a:lvl5pPr marL="2600736" algn="l" defTabSz="1300368" rtl="0" eaLnBrk="1" latinLnBrk="0" hangingPunct="1">
      <a:defRPr sz="2560" kern="1200">
        <a:solidFill>
          <a:schemeClr val="tx1"/>
        </a:solidFill>
        <a:latin typeface="+mn-lt"/>
        <a:ea typeface="+mn-ea"/>
        <a:cs typeface="+mn-cs"/>
      </a:defRPr>
    </a:lvl5pPr>
    <a:lvl6pPr marL="3250921" algn="l" defTabSz="1300368" rtl="0" eaLnBrk="1" latinLnBrk="0" hangingPunct="1">
      <a:defRPr sz="2560" kern="1200">
        <a:solidFill>
          <a:schemeClr val="tx1"/>
        </a:solidFill>
        <a:latin typeface="+mn-lt"/>
        <a:ea typeface="+mn-ea"/>
        <a:cs typeface="+mn-cs"/>
      </a:defRPr>
    </a:lvl6pPr>
    <a:lvl7pPr marL="3901105" algn="l" defTabSz="1300368" rtl="0" eaLnBrk="1" latinLnBrk="0" hangingPunct="1">
      <a:defRPr sz="2560" kern="1200">
        <a:solidFill>
          <a:schemeClr val="tx1"/>
        </a:solidFill>
        <a:latin typeface="+mn-lt"/>
        <a:ea typeface="+mn-ea"/>
        <a:cs typeface="+mn-cs"/>
      </a:defRPr>
    </a:lvl7pPr>
    <a:lvl8pPr marL="4551289" algn="l" defTabSz="1300368" rtl="0" eaLnBrk="1" latinLnBrk="0" hangingPunct="1">
      <a:defRPr sz="2560" kern="1200">
        <a:solidFill>
          <a:schemeClr val="tx1"/>
        </a:solidFill>
        <a:latin typeface="+mn-lt"/>
        <a:ea typeface="+mn-ea"/>
        <a:cs typeface="+mn-cs"/>
      </a:defRPr>
    </a:lvl8pPr>
    <a:lvl9pPr marL="5201473" algn="l" defTabSz="1300368" rtl="0" eaLnBrk="1" latinLnBrk="0" hangingPunct="1">
      <a:defRPr sz="256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72" userDrawn="1">
          <p15:clr>
            <a:srgbClr val="A4A3A4"/>
          </p15:clr>
        </p15:guide>
        <p15:guide id="2" pos="54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64C8"/>
    <a:srgbClr val="FFD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93" autoAdjust="0"/>
    <p:restoredTop sz="78836" autoAdjust="0"/>
  </p:normalViewPr>
  <p:slideViewPr>
    <p:cSldViewPr snapToGrid="0" showGuides="1">
      <p:cViewPr>
        <p:scale>
          <a:sx n="40" d="100"/>
          <a:sy n="40" d="100"/>
        </p:scale>
        <p:origin x="1092" y="48"/>
      </p:cViewPr>
      <p:guideLst>
        <p:guide orient="horz" pos="3072"/>
        <p:guide pos="546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680C0C-85DF-417F-8238-DB0D15743621}" type="datetimeFigureOut">
              <a:rPr lang="en-GB" smtClean="0"/>
              <a:t>26/10/2017</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9A0A48-EDB1-4AFE-B1B7-10CE2A416496}" type="slidenum">
              <a:rPr lang="en-GB" smtClean="0"/>
              <a:t>‹nr.›</a:t>
            </a:fld>
            <a:endParaRPr lang="en-GB"/>
          </a:p>
        </p:txBody>
      </p:sp>
    </p:spTree>
    <p:extLst>
      <p:ext uri="{BB962C8B-B14F-4D97-AF65-F5344CB8AC3E}">
        <p14:creationId xmlns:p14="http://schemas.microsoft.com/office/powerpoint/2010/main" val="3262018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539A0A48-EDB1-4AFE-B1B7-10CE2A416496}" type="slidenum">
              <a:rPr lang="en-GB" smtClean="0"/>
              <a:t>1</a:t>
            </a:fld>
            <a:endParaRPr lang="en-GB"/>
          </a:p>
        </p:txBody>
      </p:sp>
    </p:spTree>
    <p:extLst>
      <p:ext uri="{BB962C8B-B14F-4D97-AF65-F5344CB8AC3E}">
        <p14:creationId xmlns:p14="http://schemas.microsoft.com/office/powerpoint/2010/main" val="5568876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lvl="2">
              <a:lnSpc>
                <a:spcPct val="120000"/>
              </a:lnSpc>
              <a:buFont typeface="Wingdings" panose="05000000000000000000" pitchFamily="2" charset="2"/>
              <a:buChar char="§"/>
            </a:pPr>
            <a:r>
              <a:rPr lang="en-GB" sz="2200" dirty="0" smtClean="0"/>
              <a:t>Men (no violence</a:t>
            </a:r>
            <a:r>
              <a:rPr lang="en-GB" sz="2200" baseline="0" dirty="0" smtClean="0"/>
              <a:t> / no relationship) (</a:t>
            </a:r>
            <a:r>
              <a:rPr lang="en-GB" sz="2200" dirty="0" err="1" smtClean="0"/>
              <a:t>cfr</a:t>
            </a:r>
            <a:r>
              <a:rPr lang="en-GB" sz="2200" dirty="0" smtClean="0"/>
              <a:t>. single-gender)</a:t>
            </a:r>
          </a:p>
          <a:p>
            <a:pPr lvl="2">
              <a:lnSpc>
                <a:spcPct val="120000"/>
              </a:lnSpc>
              <a:buFont typeface="Wingdings" panose="05000000000000000000" pitchFamily="2" charset="2"/>
              <a:buChar char="§"/>
            </a:pPr>
            <a:r>
              <a:rPr lang="en-GB" sz="2200" dirty="0" smtClean="0"/>
              <a:t>Structure (</a:t>
            </a:r>
            <a:r>
              <a:rPr lang="en-GB" sz="2200" dirty="0" err="1" smtClean="0"/>
              <a:t>cfr</a:t>
            </a:r>
            <a:r>
              <a:rPr lang="en-GB" sz="2200" dirty="0" smtClean="0"/>
              <a:t>. avoid feeling bored)</a:t>
            </a:r>
          </a:p>
          <a:p>
            <a:pPr lvl="2">
              <a:lnSpc>
                <a:spcPct val="120000"/>
              </a:lnSpc>
              <a:buFont typeface="Wingdings" panose="05000000000000000000" pitchFamily="2" charset="2"/>
              <a:buChar char="§"/>
            </a:pPr>
            <a:r>
              <a:rPr lang="en-GB" sz="2200" dirty="0" smtClean="0"/>
              <a:t>Exclusion of drugs and the old environment in the program (</a:t>
            </a:r>
            <a:r>
              <a:rPr lang="en-GB" sz="2200" dirty="0" err="1" smtClean="0"/>
              <a:t>cfr</a:t>
            </a:r>
            <a:r>
              <a:rPr lang="en-GB" sz="2200" dirty="0" smtClean="0"/>
              <a:t>. closed environment)</a:t>
            </a:r>
          </a:p>
          <a:p>
            <a:endParaRPr lang="en-US" dirty="0"/>
          </a:p>
        </p:txBody>
      </p:sp>
      <p:sp>
        <p:nvSpPr>
          <p:cNvPr id="4" name="Tijdelijke aanduiding voor dianummer 3"/>
          <p:cNvSpPr>
            <a:spLocks noGrp="1"/>
          </p:cNvSpPr>
          <p:nvPr>
            <p:ph type="sldNum" sz="quarter" idx="10"/>
          </p:nvPr>
        </p:nvSpPr>
        <p:spPr/>
        <p:txBody>
          <a:bodyPr/>
          <a:lstStyle/>
          <a:p>
            <a:fld id="{41F2732A-81B4-4BD8-8911-49582AE70F6E}" type="slidenum">
              <a:rPr lang="en-US" smtClean="0"/>
              <a:t>12</a:t>
            </a:fld>
            <a:endParaRPr lang="en-US"/>
          </a:p>
        </p:txBody>
      </p:sp>
    </p:spTree>
    <p:extLst>
      <p:ext uri="{BB962C8B-B14F-4D97-AF65-F5344CB8AC3E}">
        <p14:creationId xmlns:p14="http://schemas.microsoft.com/office/powerpoint/2010/main" val="2946974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dirty="0" smtClean="0"/>
              <a:t>Healing body and mind</a:t>
            </a:r>
            <a:endParaRPr lang="en-GB" dirty="0"/>
          </a:p>
        </p:txBody>
      </p:sp>
      <p:sp>
        <p:nvSpPr>
          <p:cNvPr id="4" name="Tijdelijke aanduiding voor dianummer 3"/>
          <p:cNvSpPr>
            <a:spLocks noGrp="1"/>
          </p:cNvSpPr>
          <p:nvPr>
            <p:ph type="sldNum" sz="quarter" idx="10"/>
          </p:nvPr>
        </p:nvSpPr>
        <p:spPr/>
        <p:txBody>
          <a:bodyPr/>
          <a:lstStyle/>
          <a:p>
            <a:fld id="{41F2732A-81B4-4BD8-8911-49582AE70F6E}" type="slidenum">
              <a:rPr lang="en-US" smtClean="0"/>
              <a:t>13</a:t>
            </a:fld>
            <a:endParaRPr lang="en-US"/>
          </a:p>
        </p:txBody>
      </p:sp>
    </p:spTree>
    <p:extLst>
      <p:ext uri="{BB962C8B-B14F-4D97-AF65-F5344CB8AC3E}">
        <p14:creationId xmlns:p14="http://schemas.microsoft.com/office/powerpoint/2010/main" val="17267285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dirty="0" smtClean="0"/>
              <a:t>Peers: they feel recognised</a:t>
            </a:r>
            <a:r>
              <a:rPr lang="en-GB" baseline="0" dirty="0" smtClean="0"/>
              <a:t> by a group, they feel not alone, they feel a connection with other women who are fighting the same battle, they feel understood</a:t>
            </a:r>
            <a:endParaRPr lang="en-GB" dirty="0"/>
          </a:p>
        </p:txBody>
      </p:sp>
      <p:sp>
        <p:nvSpPr>
          <p:cNvPr id="4" name="Tijdelijke aanduiding voor dianummer 3"/>
          <p:cNvSpPr>
            <a:spLocks noGrp="1"/>
          </p:cNvSpPr>
          <p:nvPr>
            <p:ph type="sldNum" sz="quarter" idx="10"/>
          </p:nvPr>
        </p:nvSpPr>
        <p:spPr/>
        <p:txBody>
          <a:bodyPr/>
          <a:lstStyle/>
          <a:p>
            <a:fld id="{539A0A48-EDB1-4AFE-B1B7-10CE2A416496}" type="slidenum">
              <a:rPr lang="en-GB" smtClean="0"/>
              <a:t>14</a:t>
            </a:fld>
            <a:endParaRPr lang="en-GB"/>
          </a:p>
        </p:txBody>
      </p:sp>
    </p:spTree>
    <p:extLst>
      <p:ext uri="{BB962C8B-B14F-4D97-AF65-F5344CB8AC3E}">
        <p14:creationId xmlns:p14="http://schemas.microsoft.com/office/powerpoint/2010/main" val="21897811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20000"/>
              </a:lnSpc>
            </a:pPr>
            <a:r>
              <a:rPr lang="en-US" sz="2600" dirty="0" smtClean="0"/>
              <a:t>Single-gender </a:t>
            </a:r>
            <a:r>
              <a:rPr lang="en-US" sz="2600" dirty="0" smtClean="0"/>
              <a:t>initiative: </a:t>
            </a:r>
            <a:r>
              <a:rPr lang="en-US" sz="2000" dirty="0" smtClean="0"/>
              <a:t>Easier entry, Longer stay, Feeling </a:t>
            </a:r>
            <a:r>
              <a:rPr lang="en-US" sz="2000" dirty="0" smtClean="0"/>
              <a:t>of safety</a:t>
            </a:r>
          </a:p>
          <a:p>
            <a:pPr>
              <a:lnSpc>
                <a:spcPct val="120000"/>
              </a:lnSpc>
            </a:pPr>
            <a:r>
              <a:rPr lang="en-US" sz="2600" dirty="0" smtClean="0"/>
              <a:t>Mixed-gender </a:t>
            </a:r>
            <a:r>
              <a:rPr lang="en-US" sz="2600" dirty="0" smtClean="0"/>
              <a:t>initiative:</a:t>
            </a:r>
            <a:r>
              <a:rPr lang="en-US" sz="2600" baseline="0" dirty="0" smtClean="0"/>
              <a:t> </a:t>
            </a:r>
            <a:r>
              <a:rPr lang="en-US" sz="2000" dirty="0" smtClean="0"/>
              <a:t>Two </a:t>
            </a:r>
            <a:r>
              <a:rPr lang="en-US" sz="2000" dirty="0" smtClean="0"/>
              <a:t>perspectives are </a:t>
            </a:r>
            <a:r>
              <a:rPr lang="en-US" sz="2000" dirty="0" smtClean="0"/>
              <a:t>valuable, Service </a:t>
            </a:r>
            <a:r>
              <a:rPr lang="en-US" sz="2000" dirty="0" smtClean="0"/>
              <a:t>for young </a:t>
            </a:r>
            <a:r>
              <a:rPr lang="en-US" sz="2000" dirty="0" smtClean="0"/>
              <a:t>children, Creating </a:t>
            </a:r>
            <a:r>
              <a:rPr lang="en-US" sz="2000" dirty="0" smtClean="0"/>
              <a:t>a safe place for women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Mixed treatment: difficulties/issues when they are/ have been in treatment with men (relationship in the </a:t>
            </a:r>
            <a:r>
              <a:rPr lang="en-GB" sz="1200" kern="1200" dirty="0" err="1" smtClean="0">
                <a:solidFill>
                  <a:schemeClr val="tx1"/>
                </a:solidFill>
                <a:effectLst/>
                <a:latin typeface="+mn-lt"/>
                <a:ea typeface="+mn-ea"/>
                <a:cs typeface="+mn-cs"/>
              </a:rPr>
              <a:t>center</a:t>
            </a:r>
            <a:r>
              <a:rPr lang="en-GB" sz="1200" kern="1200" dirty="0" smtClean="0">
                <a:solidFill>
                  <a:schemeClr val="tx1"/>
                </a:solidFill>
                <a:effectLst/>
                <a:latin typeface="+mn-lt"/>
                <a:ea typeface="+mn-ea"/>
                <a:cs typeface="+mn-cs"/>
              </a:rPr>
              <a:t> and the impossibility to “heal herself”, they start to consume drugs or alcohol very quickly with the new partner, to be seen as “meat”, they don’t feel comfortable around certain men, they are rude/ not respectful, the difficulty to talk/ to assert herself).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But also: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Mixed treatment is a reflection</a:t>
            </a:r>
            <a:r>
              <a:rPr lang="en-GB" sz="1200" kern="1200" baseline="0" dirty="0" smtClean="0">
                <a:solidFill>
                  <a:schemeClr val="tx1"/>
                </a:solidFill>
                <a:effectLst/>
                <a:latin typeface="+mn-lt"/>
                <a:ea typeface="+mn-ea"/>
                <a:cs typeface="+mn-cs"/>
              </a:rPr>
              <a:t> of society, is reality. Both perspectives (men and women) are valuable. </a:t>
            </a:r>
            <a:endParaRPr lang="en-US" sz="1200" kern="1200" dirty="0" smtClean="0">
              <a:solidFill>
                <a:schemeClr val="tx1"/>
              </a:solidFill>
              <a:effectLst/>
              <a:latin typeface="+mn-lt"/>
              <a:ea typeface="+mn-ea"/>
              <a:cs typeface="+mn-cs"/>
            </a:endParaRPr>
          </a:p>
          <a:p>
            <a:endParaRPr lang="en-US" dirty="0"/>
          </a:p>
        </p:txBody>
      </p:sp>
      <p:sp>
        <p:nvSpPr>
          <p:cNvPr id="4" name="Tijdelijke aanduiding voor dianummer 3"/>
          <p:cNvSpPr>
            <a:spLocks noGrp="1"/>
          </p:cNvSpPr>
          <p:nvPr>
            <p:ph type="sldNum" sz="quarter" idx="10"/>
          </p:nvPr>
        </p:nvSpPr>
        <p:spPr/>
        <p:txBody>
          <a:bodyPr/>
          <a:lstStyle/>
          <a:p>
            <a:fld id="{41F2732A-81B4-4BD8-8911-49582AE70F6E}" type="slidenum">
              <a:rPr lang="en-US" smtClean="0"/>
              <a:t>15</a:t>
            </a:fld>
            <a:endParaRPr lang="en-US"/>
          </a:p>
        </p:txBody>
      </p:sp>
    </p:spTree>
    <p:extLst>
      <p:ext uri="{BB962C8B-B14F-4D97-AF65-F5344CB8AC3E}">
        <p14:creationId xmlns:p14="http://schemas.microsoft.com/office/powerpoint/2010/main" val="23583531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lvl="1">
              <a:buFont typeface="Arial" panose="020B0604020202020204" pitchFamily="34" charset="0"/>
              <a:buChar char="•"/>
            </a:pPr>
            <a:r>
              <a:rPr lang="en-GB" sz="1758" dirty="0" smtClean="0"/>
              <a:t>Recognition of addiction problem among women</a:t>
            </a:r>
          </a:p>
          <a:p>
            <a:pPr lvl="1">
              <a:buFont typeface="Arial" panose="020B0604020202020204" pitchFamily="34" charset="0"/>
              <a:buChar char="•"/>
            </a:pPr>
            <a:r>
              <a:rPr lang="en-GB" sz="1758" dirty="0" smtClean="0"/>
              <a:t>Late referral from GP to specialised help (social stigma, fragmented care, fragmented services, knowledge?)</a:t>
            </a:r>
          </a:p>
          <a:p>
            <a:endParaRPr lang="en-GB" dirty="0" smtClean="0"/>
          </a:p>
          <a:p>
            <a:endParaRPr lang="en-GB" dirty="0"/>
          </a:p>
        </p:txBody>
      </p:sp>
      <p:sp>
        <p:nvSpPr>
          <p:cNvPr id="4" name="Tijdelijke aanduiding voor dianummer 3"/>
          <p:cNvSpPr>
            <a:spLocks noGrp="1"/>
          </p:cNvSpPr>
          <p:nvPr>
            <p:ph type="sldNum" sz="quarter" idx="10"/>
          </p:nvPr>
        </p:nvSpPr>
        <p:spPr/>
        <p:txBody>
          <a:bodyPr/>
          <a:lstStyle/>
          <a:p>
            <a:fld id="{539A0A48-EDB1-4AFE-B1B7-10CE2A416496}" type="slidenum">
              <a:rPr lang="en-GB" smtClean="0"/>
              <a:t>16</a:t>
            </a:fld>
            <a:endParaRPr lang="en-GB"/>
          </a:p>
        </p:txBody>
      </p:sp>
    </p:spTree>
    <p:extLst>
      <p:ext uri="{BB962C8B-B14F-4D97-AF65-F5344CB8AC3E}">
        <p14:creationId xmlns:p14="http://schemas.microsoft.com/office/powerpoint/2010/main" val="32555457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When we put everything together, it becomes clear that there are quite some challenges that we are facing</a:t>
            </a:r>
            <a:r>
              <a:rPr lang="en-US" baseline="0" dirty="0" smtClean="0"/>
              <a:t> in </a:t>
            </a:r>
            <a:r>
              <a:rPr lang="en-US" baseline="0" dirty="0" smtClean="0"/>
              <a:t>Belgium. And frankly, in a lot of European countries, or even worldwide. </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Themes: attachment, stigma and taboo (guilt and shame), trauma, sexuality, </a:t>
            </a:r>
            <a:r>
              <a:rPr lang="en-US" baseline="0" dirty="0" smtClean="0"/>
              <a:t>violence, body and mind.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Conditions: no men, experts by experience, the support of a group, single gender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Structural challenges: residential treatment with children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However: we always have to keep in mind that </a:t>
            </a:r>
            <a:r>
              <a:rPr lang="en-US" baseline="0" dirty="0" smtClean="0"/>
              <a:t>women are a very heterogeneous group</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b="1"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baseline="0" dirty="0" smtClean="0"/>
              <a:t>Tailor made gender-sensitive care</a:t>
            </a:r>
          </a:p>
          <a:p>
            <a:endParaRPr lang="en-GB" dirty="0"/>
          </a:p>
        </p:txBody>
      </p:sp>
      <p:sp>
        <p:nvSpPr>
          <p:cNvPr id="4" name="Tijdelijke aanduiding voor dianummer 3"/>
          <p:cNvSpPr>
            <a:spLocks noGrp="1"/>
          </p:cNvSpPr>
          <p:nvPr>
            <p:ph type="sldNum" sz="quarter" idx="10"/>
          </p:nvPr>
        </p:nvSpPr>
        <p:spPr/>
        <p:txBody>
          <a:bodyPr/>
          <a:lstStyle/>
          <a:p>
            <a:fld id="{41F2732A-81B4-4BD8-8911-49582AE70F6E}" type="slidenum">
              <a:rPr lang="en-US" smtClean="0"/>
              <a:t>19</a:t>
            </a:fld>
            <a:endParaRPr lang="en-US"/>
          </a:p>
        </p:txBody>
      </p:sp>
    </p:spTree>
    <p:extLst>
      <p:ext uri="{BB962C8B-B14F-4D97-AF65-F5344CB8AC3E}">
        <p14:creationId xmlns:p14="http://schemas.microsoft.com/office/powerpoint/2010/main" val="40004112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sz="2600" dirty="0" smtClean="0"/>
              <a:t>GEN-STAR: Gender-sensitive</a:t>
            </a:r>
            <a:r>
              <a:rPr lang="en-US" sz="2600" baseline="0" dirty="0" smtClean="0"/>
              <a:t> prevention and treatment services for female drug users</a:t>
            </a:r>
          </a:p>
          <a:p>
            <a:r>
              <a:rPr lang="en-US" sz="2600" dirty="0" smtClean="0"/>
              <a:t>This research is part of a bigger project that</a:t>
            </a:r>
            <a:r>
              <a:rPr lang="en-US" sz="2600" baseline="0" dirty="0" smtClean="0"/>
              <a:t> was </a:t>
            </a:r>
            <a:r>
              <a:rPr lang="en-US" sz="2600" dirty="0" smtClean="0"/>
              <a:t>funded by the Federal Government</a:t>
            </a:r>
            <a:r>
              <a:rPr lang="en-US" sz="2600" baseline="0" dirty="0" smtClean="0"/>
              <a:t> Health and Belgian Science Policy Office. </a:t>
            </a:r>
          </a:p>
          <a:p>
            <a:r>
              <a:rPr lang="en-US" sz="2600" dirty="0" smtClean="0"/>
              <a:t>A multidisciplinary research network</a:t>
            </a:r>
          </a:p>
          <a:p>
            <a:pPr lvl="1">
              <a:buFont typeface="Arial" panose="020B0604020202020204" pitchFamily="34" charset="0"/>
              <a:buChar char="•"/>
            </a:pPr>
            <a:r>
              <a:rPr lang="en-US" sz="2400" dirty="0" smtClean="0"/>
              <a:t>University of Ghent</a:t>
            </a:r>
          </a:p>
          <a:p>
            <a:pPr lvl="1">
              <a:buFont typeface="Arial" panose="020B0604020202020204" pitchFamily="34" charset="0"/>
              <a:buChar char="•"/>
            </a:pPr>
            <a:r>
              <a:rPr lang="en-US" sz="2400" dirty="0" smtClean="0"/>
              <a:t>Scientific Institute of Public Health</a:t>
            </a:r>
          </a:p>
          <a:p>
            <a:pPr lvl="1">
              <a:buFont typeface="Arial" panose="020B0604020202020204" pitchFamily="34" charset="0"/>
              <a:buChar char="•"/>
            </a:pPr>
            <a:r>
              <a:rPr lang="en-US" sz="2400" dirty="0" smtClean="0"/>
              <a:t>University College Ghent</a:t>
            </a:r>
          </a:p>
          <a:p>
            <a:pPr lvl="1">
              <a:buFont typeface="Arial" panose="020B0604020202020204" pitchFamily="34" charset="0"/>
              <a:buChar char="•"/>
            </a:pPr>
            <a:r>
              <a:rPr lang="en-US" sz="2400" dirty="0" smtClean="0"/>
              <a:t>International experts </a:t>
            </a:r>
          </a:p>
          <a:p>
            <a:pPr marL="1200150" lvl="3" indent="-342900">
              <a:buFont typeface="Arial" panose="020B0604020202020204" pitchFamily="34" charset="0"/>
              <a:buChar char="•"/>
            </a:pPr>
            <a:r>
              <a:rPr lang="en-US" sz="2000" dirty="0" smtClean="0"/>
              <a:t>Prof. </a:t>
            </a:r>
            <a:r>
              <a:rPr lang="en-US" sz="2000" dirty="0" err="1" smtClean="0"/>
              <a:t>Ettorre</a:t>
            </a:r>
            <a:r>
              <a:rPr lang="en-US" sz="2000" dirty="0" smtClean="0"/>
              <a:t> (University of Liverpool)</a:t>
            </a:r>
          </a:p>
          <a:p>
            <a:pPr marL="1200150" lvl="3" indent="-342900">
              <a:buFont typeface="Arial" panose="020B0604020202020204" pitchFamily="34" charset="0"/>
              <a:buChar char="•"/>
            </a:pPr>
            <a:r>
              <a:rPr lang="en-US" sz="2000" dirty="0" smtClean="0"/>
              <a:t>European Monitoring Centre on Drugs and Drug Addiction (EMCDDA)</a:t>
            </a:r>
          </a:p>
          <a:p>
            <a:pPr lvl="1">
              <a:buFont typeface="Arial" panose="020B0604020202020204" pitchFamily="34" charset="0"/>
              <a:buChar char="•"/>
            </a:pPr>
            <a:r>
              <a:rPr lang="en-US" sz="2400" dirty="0" smtClean="0"/>
              <a:t>Umbrella </a:t>
            </a:r>
            <a:r>
              <a:rPr lang="en-US" sz="2400" dirty="0" err="1" smtClean="0"/>
              <a:t>organisations</a:t>
            </a:r>
            <a:endParaRPr lang="en-US" sz="2400" dirty="0" smtClean="0"/>
          </a:p>
          <a:p>
            <a:r>
              <a:rPr lang="en-GB" dirty="0" smtClean="0"/>
              <a:t>Why?</a:t>
            </a:r>
          </a:p>
          <a:p>
            <a:pPr marL="542925" lvl="1" indent="-342900"/>
            <a:r>
              <a:rPr lang="en-US" sz="4000" dirty="0" smtClean="0"/>
              <a:t>In Belgium few empirical studies have focused on gender issues in drug demand reduction</a:t>
            </a:r>
          </a:p>
          <a:p>
            <a:pPr marL="1344613" lvl="3" indent="-571500">
              <a:buFont typeface="Arial" panose="020B0604020202020204" pitchFamily="34" charset="0"/>
              <a:buChar char="•"/>
            </a:pPr>
            <a:r>
              <a:rPr lang="en-US" sz="3500" dirty="0" smtClean="0"/>
              <a:t>Women in drug-free therapeutic communities</a:t>
            </a:r>
          </a:p>
          <a:p>
            <a:pPr marL="1344613" lvl="3" indent="-571500">
              <a:buFont typeface="Arial" panose="020B0604020202020204" pitchFamily="34" charset="0"/>
              <a:buChar char="•"/>
            </a:pPr>
            <a:r>
              <a:rPr lang="en-US" sz="3500" dirty="0" smtClean="0"/>
              <a:t>Female recreational drug users</a:t>
            </a:r>
          </a:p>
          <a:p>
            <a:pPr marL="1344613" lvl="3" indent="-571500">
              <a:buFont typeface="Arial" panose="020B0604020202020204" pitchFamily="34" charset="0"/>
              <a:buChar char="•"/>
            </a:pPr>
            <a:r>
              <a:rPr lang="en-US" sz="3500" dirty="0" smtClean="0"/>
              <a:t>Female sex workers</a:t>
            </a:r>
          </a:p>
          <a:p>
            <a:pPr marL="1344613" lvl="3" indent="-571500">
              <a:buFont typeface="Arial" panose="020B0604020202020204" pitchFamily="34" charset="0"/>
              <a:buChar char="•"/>
            </a:pPr>
            <a:r>
              <a:rPr lang="en-US" sz="3500" dirty="0" smtClean="0"/>
              <a:t>Drug-addicted mothers in residential treatment</a:t>
            </a:r>
          </a:p>
          <a:p>
            <a:endParaRPr lang="en-GB" dirty="0"/>
          </a:p>
        </p:txBody>
      </p:sp>
      <p:sp>
        <p:nvSpPr>
          <p:cNvPr id="4" name="Tijdelijke aanduiding voor dianummer 3"/>
          <p:cNvSpPr>
            <a:spLocks noGrp="1"/>
          </p:cNvSpPr>
          <p:nvPr>
            <p:ph type="sldNum" sz="quarter" idx="10"/>
          </p:nvPr>
        </p:nvSpPr>
        <p:spPr/>
        <p:txBody>
          <a:bodyPr/>
          <a:lstStyle/>
          <a:p>
            <a:fld id="{41F2732A-81B4-4BD8-8911-49582AE70F6E}" type="slidenum">
              <a:rPr lang="en-US" smtClean="0"/>
              <a:t>3</a:t>
            </a:fld>
            <a:endParaRPr lang="en-US"/>
          </a:p>
        </p:txBody>
      </p:sp>
    </p:spTree>
    <p:extLst>
      <p:ext uri="{BB962C8B-B14F-4D97-AF65-F5344CB8AC3E}">
        <p14:creationId xmlns:p14="http://schemas.microsoft.com/office/powerpoint/2010/main" val="41964968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International findings show that there are significant gender differences worldwide regarding the use and misuse of alcohol, prescription drugs and illicit substances.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For example, m</a:t>
            </a:r>
            <a:r>
              <a:rPr lang="en-GB" sz="1200" dirty="0" smtClean="0"/>
              <a:t>en and women tend to </a:t>
            </a:r>
            <a:r>
              <a:rPr lang="en-GB" sz="1200" b="1" dirty="0" smtClean="0"/>
              <a:t>progress differently </a:t>
            </a:r>
            <a:r>
              <a:rPr lang="en-GB" sz="1200" dirty="0" smtClean="0"/>
              <a:t>from first use to dependence and recover</a:t>
            </a:r>
            <a:r>
              <a:rPr lang="en-US" sz="1200" dirty="0" smtClean="0"/>
              <a:t>y and </a:t>
            </a:r>
            <a:r>
              <a:rPr lang="en-US" sz="1200" b="1" dirty="0" smtClean="0"/>
              <a:t>men</a:t>
            </a:r>
            <a:r>
              <a:rPr lang="en-US" sz="1200" dirty="0" smtClean="0"/>
              <a:t> </a:t>
            </a:r>
            <a:r>
              <a:rPr lang="en-US" sz="1200" b="1" dirty="0" smtClean="0"/>
              <a:t>clearly outnumber </a:t>
            </a:r>
            <a:r>
              <a:rPr lang="en-US" sz="1200" dirty="0" smtClean="0"/>
              <a:t>women in alcohol and drug services.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We also see that women tend to present </a:t>
            </a:r>
            <a:r>
              <a:rPr lang="en-US" sz="1200" b="1" dirty="0" smtClean="0"/>
              <a:t>more severe </a:t>
            </a:r>
            <a:r>
              <a:rPr lang="en-US" sz="1200" dirty="0" smtClean="0"/>
              <a:t>substance abuse problems (physical, psychological, family and socio-economic) when they enter treatment,</a:t>
            </a:r>
            <a:r>
              <a:rPr lang="en-US" sz="1200" baseline="0" dirty="0" smtClean="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smtClean="0"/>
              <a:t>but o</a:t>
            </a:r>
            <a:r>
              <a:rPr lang="en-US" sz="1200" dirty="0" smtClean="0"/>
              <a:t>nce in treatment they tend to do as well as men regarding </a:t>
            </a:r>
            <a:r>
              <a:rPr lang="en-US" sz="1200" b="1" dirty="0" smtClean="0"/>
              <a:t>treatment retention, completion and outcomes </a:t>
            </a:r>
            <a:r>
              <a:rPr lang="en-US" sz="1200" b="0" dirty="0" smtClean="0"/>
              <a:t>(although several predictors</a:t>
            </a:r>
            <a:r>
              <a:rPr lang="en-US" sz="1200" b="0" baseline="0" dirty="0" smtClean="0"/>
              <a:t> of poor treatment outcomes are more common among women, e.g. unemployment, history of victimization, psychological stress)</a:t>
            </a:r>
            <a:r>
              <a:rPr lang="en-US" sz="1200" b="0" dirty="0" smtClean="0"/>
              <a:t>. </a:t>
            </a:r>
          </a:p>
          <a:p>
            <a:endParaRPr lang="en-GB" dirty="0"/>
          </a:p>
        </p:txBody>
      </p:sp>
      <p:sp>
        <p:nvSpPr>
          <p:cNvPr id="4" name="Tijdelijke aanduiding voor dianummer 3"/>
          <p:cNvSpPr>
            <a:spLocks noGrp="1"/>
          </p:cNvSpPr>
          <p:nvPr>
            <p:ph type="sldNum" sz="quarter" idx="10"/>
          </p:nvPr>
        </p:nvSpPr>
        <p:spPr/>
        <p:txBody>
          <a:bodyPr/>
          <a:lstStyle/>
          <a:p>
            <a:fld id="{539A0A48-EDB1-4AFE-B1B7-10CE2A416496}" type="slidenum">
              <a:rPr lang="en-GB" smtClean="0"/>
              <a:t>4</a:t>
            </a:fld>
            <a:endParaRPr lang="en-GB"/>
          </a:p>
        </p:txBody>
      </p:sp>
    </p:spTree>
    <p:extLst>
      <p:ext uri="{BB962C8B-B14F-4D97-AF65-F5344CB8AC3E}">
        <p14:creationId xmlns:p14="http://schemas.microsoft.com/office/powerpoint/2010/main" val="33720989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smtClean="0"/>
              <a:t>The number of female problem users in the population does not correspond with the proportion of women in alcohol and drug treatment (‘</a:t>
            </a:r>
            <a:r>
              <a:rPr lang="en-US" sz="1100" b="1" dirty="0" smtClean="0"/>
              <a:t>gender gap</a:t>
            </a:r>
            <a:r>
              <a:rPr lang="en-US" sz="1100" dirty="0" smtClean="0"/>
              <a:t>’), especially among women in the childbearing 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smtClean="0"/>
              <a:t>Treatment entry </a:t>
            </a:r>
            <a:r>
              <a:rPr lang="en-US" sz="1100" dirty="0" smtClean="0"/>
              <a:t>for women may be complicated </a:t>
            </a:r>
          </a:p>
          <a:p>
            <a:pPr lvl="2">
              <a:buFont typeface="Wingdings" panose="05000000000000000000" pitchFamily="2" charset="2"/>
              <a:buChar char="§"/>
            </a:pPr>
            <a:r>
              <a:rPr lang="en-US" sz="1100" dirty="0" smtClean="0"/>
              <a:t>Socio-cultural factors</a:t>
            </a:r>
          </a:p>
          <a:p>
            <a:pPr lvl="3">
              <a:buFont typeface="Courier New" panose="02070309020205020404" pitchFamily="49" charset="0"/>
              <a:buChar char="o"/>
            </a:pPr>
            <a:r>
              <a:rPr lang="en-US" sz="1100" dirty="0" smtClean="0"/>
              <a:t>Social stigma</a:t>
            </a:r>
          </a:p>
          <a:p>
            <a:pPr lvl="2">
              <a:buFont typeface="Wingdings" panose="05000000000000000000" pitchFamily="2" charset="2"/>
              <a:buChar char="§"/>
            </a:pPr>
            <a:r>
              <a:rPr lang="en-US" sz="1100" dirty="0" smtClean="0"/>
              <a:t>Socio-economic factors</a:t>
            </a:r>
          </a:p>
          <a:p>
            <a:pPr lvl="3">
              <a:buFont typeface="Courier New" panose="02070309020205020404" pitchFamily="49" charset="0"/>
              <a:buChar char="o"/>
            </a:pPr>
            <a:r>
              <a:rPr lang="en-US" sz="1100" dirty="0" smtClean="0"/>
              <a:t>Poverty</a:t>
            </a:r>
          </a:p>
          <a:p>
            <a:pPr lvl="3">
              <a:buFont typeface="Courier New" panose="02070309020205020404" pitchFamily="49" charset="0"/>
              <a:buChar char="o"/>
            </a:pPr>
            <a:r>
              <a:rPr lang="en-US" sz="1100" dirty="0" smtClean="0"/>
              <a:t>Educational attainment (</a:t>
            </a:r>
            <a:r>
              <a:rPr lang="en-US" sz="1100" dirty="0" err="1" smtClean="0"/>
              <a:t>scholing</a:t>
            </a:r>
            <a:r>
              <a:rPr lang="en-US" sz="1100" dirty="0" smtClean="0"/>
              <a:t>)</a:t>
            </a:r>
          </a:p>
          <a:p>
            <a:pPr lvl="3">
              <a:buFont typeface="Courier New" panose="02070309020205020404" pitchFamily="49" charset="0"/>
              <a:buChar char="o"/>
            </a:pPr>
            <a:r>
              <a:rPr lang="en-US" sz="1100" dirty="0" smtClean="0"/>
              <a:t>Social support</a:t>
            </a:r>
          </a:p>
          <a:p>
            <a:pPr lvl="2">
              <a:buFont typeface="Wingdings" panose="05000000000000000000" pitchFamily="2" charset="2"/>
              <a:buChar char="§"/>
            </a:pPr>
            <a:r>
              <a:rPr lang="en-US" sz="1100" dirty="0" smtClean="0"/>
              <a:t>System barriers</a:t>
            </a:r>
          </a:p>
          <a:p>
            <a:pPr lvl="3">
              <a:buFont typeface="Courier New" panose="02070309020205020404" pitchFamily="49" charset="0"/>
              <a:buChar char="o"/>
            </a:pPr>
            <a:r>
              <a:rPr lang="en-US" sz="1100" dirty="0" smtClean="0"/>
              <a:t>Accessibility and affordability of services</a:t>
            </a:r>
          </a:p>
          <a:p>
            <a:pPr lvl="3">
              <a:buFont typeface="Courier New" panose="02070309020205020404" pitchFamily="49" charset="0"/>
              <a:buChar char="o"/>
            </a:pPr>
            <a:r>
              <a:rPr lang="en-US" sz="1100" dirty="0" smtClean="0"/>
              <a:t>Opening hours</a:t>
            </a:r>
          </a:p>
          <a:p>
            <a:pPr lvl="3">
              <a:buFont typeface="Courier New" panose="02070309020205020404" pitchFamily="49" charset="0"/>
              <a:buChar char="o"/>
            </a:pPr>
            <a:r>
              <a:rPr lang="en-US" sz="1100" dirty="0" smtClean="0"/>
              <a:t>Absence of child care</a:t>
            </a:r>
            <a:endParaRPr lang="en-US" dirty="0" smtClean="0"/>
          </a:p>
          <a:p>
            <a:r>
              <a:rPr lang="en-US" dirty="0" smtClean="0"/>
              <a:t>The </a:t>
            </a:r>
            <a:r>
              <a:rPr lang="en-US" b="1" dirty="0" smtClean="0"/>
              <a:t>category</a:t>
            </a:r>
            <a:r>
              <a:rPr lang="en-US" baseline="0" dirty="0" smtClean="0"/>
              <a:t> of women is no longer </a:t>
            </a:r>
            <a:r>
              <a:rPr lang="en-US" b="1" baseline="0" dirty="0" smtClean="0"/>
              <a:t>universally treated </a:t>
            </a:r>
            <a:r>
              <a:rPr lang="en-US" baseline="0" dirty="0" smtClean="0"/>
              <a:t>as homogeneous in substance abuse research</a:t>
            </a:r>
            <a:endParaRPr lang="en-US" dirty="0" smtClean="0"/>
          </a:p>
          <a:p>
            <a:r>
              <a:rPr lang="en-US" b="1" dirty="0" smtClean="0"/>
              <a:t>Highlight</a:t>
            </a:r>
            <a:r>
              <a:rPr lang="en-US" dirty="0" smtClean="0"/>
              <a:t> the diverse needs,</a:t>
            </a:r>
            <a:r>
              <a:rPr lang="en-US" baseline="0" dirty="0" smtClean="0"/>
              <a:t> </a:t>
            </a:r>
            <a:r>
              <a:rPr lang="en-US" sz="1200" dirty="0" smtClean="0"/>
              <a:t>concerns, experiences and aspirations of women in drug abuse prevention and treatment services</a:t>
            </a:r>
            <a:endParaRPr lang="en-US" dirty="0" smtClean="0"/>
          </a:p>
          <a:p>
            <a:r>
              <a:rPr lang="en-US" b="1" dirty="0" smtClean="0"/>
              <a:t>Examine</a:t>
            </a:r>
            <a:r>
              <a:rPr lang="en-US" baseline="0" dirty="0" smtClean="0"/>
              <a:t> the ways in which they can be offered the proper support in order to lead a good life</a:t>
            </a:r>
          </a:p>
          <a:p>
            <a:endParaRPr lang="en-GB" dirty="0"/>
          </a:p>
        </p:txBody>
      </p:sp>
      <p:sp>
        <p:nvSpPr>
          <p:cNvPr id="4" name="Tijdelijke aanduiding voor dianummer 3"/>
          <p:cNvSpPr>
            <a:spLocks noGrp="1"/>
          </p:cNvSpPr>
          <p:nvPr>
            <p:ph type="sldNum" sz="quarter" idx="10"/>
          </p:nvPr>
        </p:nvSpPr>
        <p:spPr/>
        <p:txBody>
          <a:bodyPr/>
          <a:lstStyle/>
          <a:p>
            <a:fld id="{539A0A48-EDB1-4AFE-B1B7-10CE2A416496}" type="slidenum">
              <a:rPr lang="en-GB" smtClean="0"/>
              <a:t>5</a:t>
            </a:fld>
            <a:endParaRPr lang="en-GB"/>
          </a:p>
        </p:txBody>
      </p:sp>
    </p:spTree>
    <p:extLst>
      <p:ext uri="{BB962C8B-B14F-4D97-AF65-F5344CB8AC3E}">
        <p14:creationId xmlns:p14="http://schemas.microsoft.com/office/powerpoint/2010/main" val="16614832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baseline="0" dirty="0" smtClean="0"/>
              <a:t>-&gt; </a:t>
            </a:r>
            <a:r>
              <a:rPr lang="en-US" sz="1200" dirty="0" smtClean="0"/>
              <a:t>With our</a:t>
            </a:r>
            <a:r>
              <a:rPr lang="en-US" sz="1200" baseline="0" dirty="0" smtClean="0"/>
              <a:t> research we aim</a:t>
            </a:r>
            <a:r>
              <a:rPr lang="en-US" sz="1200" dirty="0" smtClean="0"/>
              <a:t> to </a:t>
            </a:r>
            <a:r>
              <a:rPr lang="en-US" sz="1200" b="1" dirty="0" smtClean="0"/>
              <a:t>contribute</a:t>
            </a:r>
            <a:r>
              <a:rPr lang="en-US" sz="1200" dirty="0" smtClean="0"/>
              <a:t> to this strand of research, while studying how the </a:t>
            </a:r>
            <a:r>
              <a:rPr lang="en-US" sz="1200" b="1" dirty="0" smtClean="0"/>
              <a:t>lives of female substance misusers </a:t>
            </a:r>
            <a:r>
              <a:rPr lang="en-US" sz="1200" dirty="0" smtClean="0"/>
              <a:t>are constrained and supported by substance use prevention and treatment services</a:t>
            </a:r>
          </a:p>
          <a:p>
            <a:endParaRPr lang="en-US" sz="1200" dirty="0" smtClean="0"/>
          </a:p>
          <a:p>
            <a:pPr marL="342900" lvl="1" indent="-342900"/>
            <a:r>
              <a:rPr lang="en-US" sz="2600" b="1" dirty="0" smtClean="0"/>
              <a:t>Aim</a:t>
            </a:r>
          </a:p>
          <a:p>
            <a:pPr marL="742950" lvl="2" indent="-342900">
              <a:buFont typeface="Arial" panose="020B0604020202020204" pitchFamily="34" charset="0"/>
              <a:buChar char="•"/>
            </a:pPr>
            <a:r>
              <a:rPr lang="en-US" sz="2400" dirty="0" smtClean="0"/>
              <a:t>To</a:t>
            </a:r>
            <a:r>
              <a:rPr lang="en-US" sz="2400" baseline="0" dirty="0" smtClean="0"/>
              <a:t> explore the o</a:t>
            </a:r>
            <a:r>
              <a:rPr lang="en-US" sz="2400" dirty="0" smtClean="0"/>
              <a:t>bstacles and challenges that are experienced by female substance users in utilizing these services</a:t>
            </a:r>
          </a:p>
          <a:p>
            <a:endParaRPr lang="en-GB" dirty="0"/>
          </a:p>
        </p:txBody>
      </p:sp>
      <p:sp>
        <p:nvSpPr>
          <p:cNvPr id="4" name="Tijdelijke aanduiding voor dianummer 3"/>
          <p:cNvSpPr>
            <a:spLocks noGrp="1"/>
          </p:cNvSpPr>
          <p:nvPr>
            <p:ph type="sldNum" sz="quarter" idx="10"/>
          </p:nvPr>
        </p:nvSpPr>
        <p:spPr/>
        <p:txBody>
          <a:bodyPr/>
          <a:lstStyle/>
          <a:p>
            <a:fld id="{539A0A48-EDB1-4AFE-B1B7-10CE2A416496}" type="slidenum">
              <a:rPr lang="en-GB" smtClean="0"/>
              <a:t>6</a:t>
            </a:fld>
            <a:endParaRPr lang="en-GB"/>
          </a:p>
        </p:txBody>
      </p:sp>
    </p:spTree>
    <p:extLst>
      <p:ext uri="{BB962C8B-B14F-4D97-AF65-F5344CB8AC3E}">
        <p14:creationId xmlns:p14="http://schemas.microsoft.com/office/powerpoint/2010/main" val="12271526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dirty="0" smtClean="0"/>
              <a:t>As</a:t>
            </a:r>
            <a:r>
              <a:rPr lang="en-GB" baseline="0" dirty="0" smtClean="0"/>
              <a:t> said th</a:t>
            </a:r>
            <a:r>
              <a:rPr lang="en-GB" dirty="0" smtClean="0"/>
              <a:t>is objective is part of the larger research</a:t>
            </a:r>
            <a:r>
              <a:rPr lang="en-GB" baseline="0" dirty="0" smtClean="0"/>
              <a:t> GEN-STAR. This research wants to meet the lack of information in Belgium concerning gender-sensitivity in alcohol and drug services. Next to the obstacles and challenges for female substance misusers, the research also aims at mapping the available gender-sensitive services in Belgium and deliver secondary analysis of gender differences in population and treatment samples in Belgium. A poster on the latter is presented at the Lisbon Addiction Conference by Sarah </a:t>
            </a:r>
            <a:r>
              <a:rPr lang="en-GB" baseline="0" dirty="0" err="1" smtClean="0"/>
              <a:t>Simonis</a:t>
            </a:r>
            <a:r>
              <a:rPr lang="en-GB" baseline="0" dirty="0" smtClean="0"/>
              <a:t>. </a:t>
            </a:r>
          </a:p>
          <a:p>
            <a:endParaRPr lang="en-GB" baseline="0" dirty="0" smtClean="0"/>
          </a:p>
          <a:p>
            <a:r>
              <a:rPr lang="en-GB" baseline="0" dirty="0" smtClean="0"/>
              <a:t>WP1</a:t>
            </a:r>
          </a:p>
          <a:p>
            <a:pPr lvl="1">
              <a:buFont typeface="Arial" panose="020B0604020202020204" pitchFamily="34" charset="0"/>
              <a:buChar char="•"/>
            </a:pPr>
            <a:r>
              <a:rPr lang="en-US" sz="2300" dirty="0" smtClean="0"/>
              <a:t>Short </a:t>
            </a:r>
            <a:r>
              <a:rPr lang="en-US" sz="2300" b="1" dirty="0" smtClean="0"/>
              <a:t>online survey </a:t>
            </a:r>
            <a:r>
              <a:rPr lang="en-US" sz="2300" dirty="0" smtClean="0"/>
              <a:t>is sent to directors and coordinators of all alcohol and drug agencies in Belgium</a:t>
            </a:r>
          </a:p>
          <a:p>
            <a:pPr lvl="2">
              <a:buFont typeface="Arial" panose="020B0604020202020204" pitchFamily="34" charset="0"/>
              <a:buChar char="•"/>
            </a:pPr>
            <a:r>
              <a:rPr lang="en-US" sz="2300" dirty="0" smtClean="0"/>
              <a:t>250 agencies are contacted</a:t>
            </a:r>
          </a:p>
          <a:p>
            <a:pPr lvl="2">
              <a:buFont typeface="Arial" panose="020B0604020202020204" pitchFamily="34" charset="0"/>
              <a:buChar char="•"/>
            </a:pPr>
            <a:r>
              <a:rPr lang="en-US" sz="2300" dirty="0" smtClean="0"/>
              <a:t>65 agencies complete the survey</a:t>
            </a:r>
          </a:p>
          <a:p>
            <a:pPr lvl="2">
              <a:buFont typeface="Arial" panose="020B0604020202020204" pitchFamily="34" charset="0"/>
              <a:buChar char="•"/>
            </a:pPr>
            <a:r>
              <a:rPr lang="en-US" sz="2300" dirty="0" smtClean="0"/>
              <a:t>18 gender-sensitive initiatives are reported</a:t>
            </a:r>
          </a:p>
          <a:p>
            <a:pPr lvl="2">
              <a:buFont typeface="Arial" panose="020B0604020202020204" pitchFamily="34" charset="0"/>
              <a:buChar char="•"/>
            </a:pPr>
            <a:r>
              <a:rPr lang="en-US" sz="2300" dirty="0" smtClean="0"/>
              <a:t>Another 8 GS initiatives are added by the team</a:t>
            </a:r>
          </a:p>
          <a:p>
            <a:endParaRPr lang="en-GB" baseline="0" dirty="0" smtClean="0"/>
          </a:p>
          <a:p>
            <a:pPr lvl="1">
              <a:buFont typeface="Arial" panose="020B0604020202020204" pitchFamily="34" charset="0"/>
              <a:buChar char="•"/>
            </a:pPr>
            <a:r>
              <a:rPr lang="en-US" sz="2400" b="1" dirty="0" smtClean="0"/>
              <a:t>Semi-structured interviews</a:t>
            </a:r>
            <a:endParaRPr lang="en-US" sz="2400" dirty="0" smtClean="0"/>
          </a:p>
          <a:p>
            <a:pPr lvl="2">
              <a:buFont typeface="Wingdings" panose="05000000000000000000" pitchFamily="2" charset="2"/>
              <a:buChar char="§"/>
            </a:pPr>
            <a:r>
              <a:rPr lang="en-US" sz="2200" dirty="0" smtClean="0"/>
              <a:t>Project coordinator of all identified </a:t>
            </a:r>
            <a:r>
              <a:rPr lang="en-US" sz="2200" dirty="0" err="1" smtClean="0"/>
              <a:t>organisations</a:t>
            </a:r>
            <a:r>
              <a:rPr lang="en-US" sz="2200" dirty="0" smtClean="0"/>
              <a:t> offering single or mixed gender-sensitive services</a:t>
            </a:r>
            <a:endParaRPr lang="en-US" sz="2200" b="1" dirty="0" smtClean="0"/>
          </a:p>
          <a:p>
            <a:pPr lvl="2">
              <a:buFont typeface="Wingdings" panose="05000000000000000000" pitchFamily="2" charset="2"/>
              <a:buChar char="§"/>
            </a:pPr>
            <a:r>
              <a:rPr lang="en-US" sz="2200" dirty="0" smtClean="0"/>
              <a:t>Standardized instrument </a:t>
            </a:r>
          </a:p>
          <a:p>
            <a:pPr lvl="2">
              <a:buFont typeface="Wingdings" panose="05000000000000000000" pitchFamily="2" charset="2"/>
              <a:buChar char="§"/>
            </a:pPr>
            <a:r>
              <a:rPr lang="en-US" sz="2200" dirty="0" smtClean="0"/>
              <a:t>On-site</a:t>
            </a:r>
          </a:p>
          <a:p>
            <a:pPr lvl="2">
              <a:buFont typeface="Wingdings" panose="05000000000000000000" pitchFamily="2" charset="2"/>
              <a:buChar char="§"/>
            </a:pPr>
            <a:r>
              <a:rPr lang="en-US" sz="2200" dirty="0" smtClean="0"/>
              <a:t>90 – 120 minutes</a:t>
            </a:r>
          </a:p>
          <a:p>
            <a:pPr lvl="2">
              <a:buFont typeface="Wingdings" panose="05000000000000000000" pitchFamily="2" charset="2"/>
              <a:buChar char="§"/>
            </a:pPr>
            <a:r>
              <a:rPr lang="en-US" sz="2200" dirty="0" smtClean="0"/>
              <a:t>26 interviews (16 NL – 10 FR)</a:t>
            </a:r>
          </a:p>
          <a:p>
            <a:pPr lvl="2">
              <a:buFont typeface="Wingdings" panose="05000000000000000000" pitchFamily="2" charset="2"/>
              <a:buNone/>
            </a:pPr>
            <a:endParaRPr lang="en-US" sz="2200" dirty="0" smtClean="0"/>
          </a:p>
          <a:p>
            <a:pPr lvl="1">
              <a:buFont typeface="Arial" panose="020B0604020202020204" pitchFamily="34" charset="0"/>
              <a:buChar char="•"/>
            </a:pPr>
            <a:r>
              <a:rPr lang="en-US" sz="2600" dirty="0" smtClean="0"/>
              <a:t>Themes</a:t>
            </a:r>
          </a:p>
          <a:p>
            <a:pPr lvl="2">
              <a:buFont typeface="Wingdings" panose="05000000000000000000" pitchFamily="2" charset="2"/>
              <a:buChar char="§"/>
            </a:pPr>
            <a:r>
              <a:rPr lang="en-US" sz="2400" dirty="0" smtClean="0"/>
              <a:t>Respondent background</a:t>
            </a:r>
          </a:p>
          <a:p>
            <a:pPr lvl="2">
              <a:buFont typeface="Wingdings" panose="05000000000000000000" pitchFamily="2" charset="2"/>
              <a:buChar char="§"/>
            </a:pPr>
            <a:r>
              <a:rPr lang="en-US" sz="2400" dirty="0" err="1" smtClean="0"/>
              <a:t>Programme</a:t>
            </a:r>
            <a:r>
              <a:rPr lang="en-US" sz="2400" dirty="0" smtClean="0"/>
              <a:t> structure and philosophy</a:t>
            </a:r>
          </a:p>
          <a:p>
            <a:pPr lvl="2">
              <a:buFont typeface="Wingdings" panose="05000000000000000000" pitchFamily="2" charset="2"/>
              <a:buChar char="§"/>
            </a:pPr>
            <a:r>
              <a:rPr lang="en-US" sz="2400" dirty="0" smtClean="0"/>
              <a:t>Patient/client admission patterns</a:t>
            </a:r>
          </a:p>
          <a:p>
            <a:pPr lvl="2">
              <a:buFont typeface="Wingdings" panose="05000000000000000000" pitchFamily="2" charset="2"/>
              <a:buChar char="§"/>
            </a:pPr>
            <a:r>
              <a:rPr lang="en-US" sz="2400" dirty="0" smtClean="0"/>
              <a:t>Children’s services</a:t>
            </a:r>
          </a:p>
          <a:p>
            <a:pPr lvl="2">
              <a:buFont typeface="Wingdings" panose="05000000000000000000" pitchFamily="2" charset="2"/>
              <a:buChar char="§"/>
            </a:pPr>
            <a:r>
              <a:rPr lang="en-US" sz="2400" dirty="0" smtClean="0"/>
              <a:t>Staff competencies and training</a:t>
            </a:r>
          </a:p>
          <a:p>
            <a:pPr lvl="2">
              <a:buFont typeface="Wingdings" panose="05000000000000000000" pitchFamily="2" charset="2"/>
              <a:buChar char="§"/>
            </a:pPr>
            <a:r>
              <a:rPr lang="en-US" sz="2400" dirty="0" err="1" smtClean="0"/>
              <a:t>Programme</a:t>
            </a:r>
            <a:r>
              <a:rPr lang="en-US" sz="2400" dirty="0" smtClean="0"/>
              <a:t> challenges</a:t>
            </a:r>
          </a:p>
          <a:p>
            <a:pPr lvl="2">
              <a:buFont typeface="Wingdings" panose="05000000000000000000" pitchFamily="2" charset="2"/>
              <a:buChar char="§"/>
            </a:pPr>
            <a:r>
              <a:rPr lang="en-US" sz="2400" dirty="0" err="1" smtClean="0"/>
              <a:t>Programme</a:t>
            </a:r>
            <a:r>
              <a:rPr lang="en-US" sz="2400" dirty="0" smtClean="0"/>
              <a:t> costs</a:t>
            </a:r>
          </a:p>
          <a:p>
            <a:endParaRPr lang="en-GB" baseline="0" dirty="0" smtClean="0"/>
          </a:p>
          <a:p>
            <a:endParaRPr lang="en-GB" dirty="0"/>
          </a:p>
        </p:txBody>
      </p:sp>
      <p:sp>
        <p:nvSpPr>
          <p:cNvPr id="4" name="Tijdelijke aanduiding voor dianummer 3"/>
          <p:cNvSpPr>
            <a:spLocks noGrp="1"/>
          </p:cNvSpPr>
          <p:nvPr>
            <p:ph type="sldNum" sz="quarter" idx="10"/>
          </p:nvPr>
        </p:nvSpPr>
        <p:spPr/>
        <p:txBody>
          <a:bodyPr/>
          <a:lstStyle/>
          <a:p>
            <a:fld id="{539A0A48-EDB1-4AFE-B1B7-10CE2A416496}" type="slidenum">
              <a:rPr lang="en-GB" smtClean="0"/>
              <a:t>7</a:t>
            </a:fld>
            <a:endParaRPr lang="en-GB"/>
          </a:p>
        </p:txBody>
      </p:sp>
    </p:spTree>
    <p:extLst>
      <p:ext uri="{BB962C8B-B14F-4D97-AF65-F5344CB8AC3E}">
        <p14:creationId xmlns:p14="http://schemas.microsoft.com/office/powerpoint/2010/main" val="12601161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lvl="2">
              <a:buFont typeface="Arial" panose="020B0604020202020204" pitchFamily="34" charset="0"/>
              <a:buChar char="•"/>
            </a:pPr>
            <a:r>
              <a:rPr lang="en-US" sz="8800" dirty="0" smtClean="0"/>
              <a:t>Recruitment: through </a:t>
            </a:r>
            <a:r>
              <a:rPr lang="en-US" sz="8800" dirty="0" err="1" smtClean="0"/>
              <a:t>organisations</a:t>
            </a:r>
            <a:r>
              <a:rPr lang="en-US" sz="8800" dirty="0" smtClean="0"/>
              <a:t> WP1 and others (e.g. early intervention services, low threshold services, </a:t>
            </a:r>
            <a:r>
              <a:rPr lang="en-US" sz="8800" dirty="0" err="1" smtClean="0"/>
              <a:t>crisisunits</a:t>
            </a:r>
            <a:r>
              <a:rPr lang="en-US" sz="8800" dirty="0" smtClean="0"/>
              <a:t>, etc.)</a:t>
            </a:r>
          </a:p>
          <a:p>
            <a:pPr lvl="2">
              <a:buFont typeface="Arial" panose="020B0604020202020204" pitchFamily="34" charset="0"/>
              <a:buChar char="•"/>
            </a:pPr>
            <a:r>
              <a:rPr lang="en-US" sz="8800" dirty="0" smtClean="0"/>
              <a:t>60 female substance users (heterogeneous group)</a:t>
            </a:r>
          </a:p>
          <a:p>
            <a:pPr lvl="2">
              <a:buFont typeface="Arial" panose="020B0604020202020204" pitchFamily="34" charset="0"/>
              <a:buChar char="•"/>
            </a:pPr>
            <a:r>
              <a:rPr lang="en-US" sz="8800" dirty="0" smtClean="0"/>
              <a:t>55-100 minutes, audiotaped and transcribed</a:t>
            </a:r>
          </a:p>
          <a:p>
            <a:pPr lvl="2">
              <a:buFont typeface="Arial" panose="020B0604020202020204" pitchFamily="34" charset="0"/>
              <a:buChar char="•"/>
            </a:pPr>
            <a:r>
              <a:rPr lang="en-US" sz="8800" dirty="0" smtClean="0"/>
              <a:t>Interview guide: experts + literature + finding</a:t>
            </a:r>
            <a:r>
              <a:rPr lang="en-US" sz="8800" baseline="0" dirty="0" smtClean="0"/>
              <a:t>s of the mapping</a:t>
            </a:r>
            <a:endParaRPr lang="en-US" sz="8800" dirty="0" smtClean="0"/>
          </a:p>
          <a:p>
            <a:endParaRPr lang="en-GB" dirty="0"/>
          </a:p>
        </p:txBody>
      </p:sp>
      <p:sp>
        <p:nvSpPr>
          <p:cNvPr id="4" name="Tijdelijke aanduiding voor dianummer 3"/>
          <p:cNvSpPr>
            <a:spLocks noGrp="1"/>
          </p:cNvSpPr>
          <p:nvPr>
            <p:ph type="sldNum" sz="quarter" idx="10"/>
          </p:nvPr>
        </p:nvSpPr>
        <p:spPr/>
        <p:txBody>
          <a:bodyPr/>
          <a:lstStyle/>
          <a:p>
            <a:fld id="{41F2732A-81B4-4BD8-8911-49582AE70F6E}" type="slidenum">
              <a:rPr lang="en-US" smtClean="0"/>
              <a:t>8</a:t>
            </a:fld>
            <a:endParaRPr lang="en-US"/>
          </a:p>
        </p:txBody>
      </p:sp>
    </p:spTree>
    <p:extLst>
      <p:ext uri="{BB962C8B-B14F-4D97-AF65-F5344CB8AC3E}">
        <p14:creationId xmlns:p14="http://schemas.microsoft.com/office/powerpoint/2010/main" val="306519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dirty="0" smtClean="0"/>
              <a:t>When we look at the data, we can distinguish five concepts on the one hand and</a:t>
            </a:r>
            <a:r>
              <a:rPr lang="en-GB" baseline="0" dirty="0" smtClean="0"/>
              <a:t> the most common treatment barriers, motivation or drop out reasons. </a:t>
            </a:r>
            <a:endParaRPr lang="en-GB" dirty="0"/>
          </a:p>
        </p:txBody>
      </p:sp>
      <p:sp>
        <p:nvSpPr>
          <p:cNvPr id="4" name="Tijdelijke aanduiding voor dianummer 3"/>
          <p:cNvSpPr>
            <a:spLocks noGrp="1"/>
          </p:cNvSpPr>
          <p:nvPr>
            <p:ph type="sldNum" sz="quarter" idx="10"/>
          </p:nvPr>
        </p:nvSpPr>
        <p:spPr/>
        <p:txBody>
          <a:bodyPr/>
          <a:lstStyle/>
          <a:p>
            <a:fld id="{41F2732A-81B4-4BD8-8911-49582AE70F6E}" type="slidenum">
              <a:rPr lang="en-US" smtClean="0"/>
              <a:t>10</a:t>
            </a:fld>
            <a:endParaRPr lang="en-US"/>
          </a:p>
        </p:txBody>
      </p:sp>
    </p:spTree>
    <p:extLst>
      <p:ext uri="{BB962C8B-B14F-4D97-AF65-F5344CB8AC3E}">
        <p14:creationId xmlns:p14="http://schemas.microsoft.com/office/powerpoint/2010/main" val="1586654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GB" sz="1200" dirty="0" smtClean="0"/>
              <a:t>First of all we notice an area</a:t>
            </a:r>
            <a:r>
              <a:rPr lang="en-GB" sz="1200" baseline="0" dirty="0" smtClean="0"/>
              <a:t> of conflict regarding the social stigma on women and substance abuse. </a:t>
            </a:r>
          </a:p>
          <a:p>
            <a:endParaRPr lang="en-GB" sz="1200" baseline="0" dirty="0" smtClean="0"/>
          </a:p>
          <a:p>
            <a:r>
              <a:rPr lang="en-GB" sz="1200" baseline="0" dirty="0" smtClean="0"/>
              <a:t>Women experience that social stigma and that brings along a certain fragility. Quote. So </a:t>
            </a:r>
            <a:r>
              <a:rPr lang="en-GB" sz="1200" b="1" baseline="0" dirty="0" smtClean="0"/>
              <a:t>explicitly</a:t>
            </a:r>
            <a:r>
              <a:rPr lang="en-GB" sz="1200" baseline="0" dirty="0" smtClean="0"/>
              <a:t>, they say that being a woman does not matter. </a:t>
            </a:r>
          </a:p>
          <a:p>
            <a:endParaRPr lang="en-GB" sz="1200" baseline="0" dirty="0" smtClean="0"/>
          </a:p>
          <a:p>
            <a:r>
              <a:rPr lang="en-GB" sz="1200" baseline="0" dirty="0" smtClean="0"/>
              <a:t>But on the other hand, we see that women say that they want to talk about certain topics such as sexuality, trauma, violence, and so on, more than men, and with women who understand them better. Or that they would love to have a bath once in a while, or that they would love to get their nails done, or have tampons available in the </a:t>
            </a:r>
            <a:r>
              <a:rPr lang="en-GB" sz="1200" baseline="0" dirty="0" err="1" smtClean="0"/>
              <a:t>ladiesroom</a:t>
            </a:r>
            <a:r>
              <a:rPr lang="en-GB" sz="1200" baseline="0" dirty="0" smtClean="0"/>
              <a:t>, and so on. So in that regards, </a:t>
            </a:r>
            <a:r>
              <a:rPr lang="en-GB" sz="1200" b="1" baseline="0" dirty="0" smtClean="0"/>
              <a:t>implicitly</a:t>
            </a:r>
            <a:r>
              <a:rPr lang="en-GB" sz="1200" baseline="0" dirty="0" smtClean="0"/>
              <a:t> they say well yes, being a woman does matter. </a:t>
            </a:r>
            <a:endParaRPr lang="en-GB" sz="1200" dirty="0" smtClean="0"/>
          </a:p>
        </p:txBody>
      </p:sp>
      <p:sp>
        <p:nvSpPr>
          <p:cNvPr id="4" name="Tijdelijke aanduiding voor dianummer 3"/>
          <p:cNvSpPr>
            <a:spLocks noGrp="1"/>
          </p:cNvSpPr>
          <p:nvPr>
            <p:ph type="sldNum" sz="quarter" idx="10"/>
          </p:nvPr>
        </p:nvSpPr>
        <p:spPr/>
        <p:txBody>
          <a:bodyPr/>
          <a:lstStyle/>
          <a:p>
            <a:fld id="{41F2732A-81B4-4BD8-8911-49582AE70F6E}" type="slidenum">
              <a:rPr lang="en-US" smtClean="0"/>
              <a:t>11</a:t>
            </a:fld>
            <a:endParaRPr lang="en-US"/>
          </a:p>
        </p:txBody>
      </p:sp>
    </p:spTree>
    <p:extLst>
      <p:ext uri="{BB962C8B-B14F-4D97-AF65-F5344CB8AC3E}">
        <p14:creationId xmlns:p14="http://schemas.microsoft.com/office/powerpoint/2010/main" val="13379888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Corporate Log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26/10/2017</a:t>
            </a:r>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7AE184E0-0BD4-4705-A12B-9B71DDE63301}" type="slidenum">
              <a:rPr lang="en-GB" smtClean="0"/>
              <a:t>‹nr.›</a:t>
            </a:fld>
            <a:endParaRPr lang="en-GB"/>
          </a:p>
        </p:txBody>
      </p:sp>
      <p:pic>
        <p:nvPicPr>
          <p:cNvPr id="6" name="Logo Large 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77747" y="2283675"/>
            <a:ext cx="4800610" cy="4172720"/>
          </a:xfrm>
          <a:prstGeom prst="rect">
            <a:avLst/>
          </a:prstGeom>
        </p:spPr>
      </p:pic>
    </p:spTree>
    <p:extLst>
      <p:ext uri="{BB962C8B-B14F-4D97-AF65-F5344CB8AC3E}">
        <p14:creationId xmlns:p14="http://schemas.microsoft.com/office/powerpoint/2010/main" val="10914365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Slide">
    <p:spTree>
      <p:nvGrpSpPr>
        <p:cNvPr id="1" name=""/>
        <p:cNvGrpSpPr/>
        <p:nvPr/>
      </p:nvGrpSpPr>
      <p:grpSpPr>
        <a:xfrm>
          <a:off x="0" y="0"/>
          <a:ext cx="0" cy="0"/>
          <a:chOff x="0" y="0"/>
          <a:chExt cx="0" cy="0"/>
        </a:xfrm>
      </p:grpSpPr>
      <p:sp>
        <p:nvSpPr>
          <p:cNvPr id="7" name="Rectangle 6"/>
          <p:cNvSpPr/>
          <p:nvPr userDrawn="1"/>
        </p:nvSpPr>
        <p:spPr>
          <a:xfrm>
            <a:off x="914400" y="1393200"/>
            <a:ext cx="16424275" cy="6505200"/>
          </a:xfrm>
          <a:prstGeom prst="rect">
            <a:avLst/>
          </a:prstGeom>
          <a:solidFill>
            <a:srgbClr val="1E64C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bwMode="white">
          <a:xfrm>
            <a:off x="1291074" y="2286000"/>
            <a:ext cx="15183366" cy="4436316"/>
          </a:xfrm>
        </p:spPr>
        <p:txBody>
          <a:bodyPr anchor="b">
            <a:noAutofit/>
          </a:bodyPr>
          <a:lstStyle>
            <a:lvl1pPr algn="l">
              <a:lnSpc>
                <a:spcPts val="11000"/>
              </a:lnSpc>
              <a:defRPr sz="10000" u="sng" baseline="0">
                <a:solidFill>
                  <a:schemeClr val="bg1"/>
                </a:solidFill>
                <a:uFill>
                  <a:solidFill>
                    <a:schemeClr val="bg1"/>
                  </a:solidFill>
                </a:uFill>
              </a:defRPr>
            </a:lvl1pPr>
          </a:lstStyle>
          <a:p>
            <a:r>
              <a:rPr lang="nl-NL" noProof="0" smtClean="0"/>
              <a:t>Klik om de stijl te bewerken</a:t>
            </a:r>
            <a:endParaRPr lang="en-GB" noProof="0" dirty="0"/>
          </a:p>
        </p:txBody>
      </p:sp>
      <p:sp>
        <p:nvSpPr>
          <p:cNvPr id="3" name="Subtitle 2"/>
          <p:cNvSpPr>
            <a:spLocks noGrp="1"/>
          </p:cNvSpPr>
          <p:nvPr>
            <p:ph type="subTitle" idx="1" hasCustomPrompt="1"/>
          </p:nvPr>
        </p:nvSpPr>
        <p:spPr bwMode="white">
          <a:xfrm>
            <a:off x="1283414" y="6874716"/>
            <a:ext cx="15191026" cy="583200"/>
          </a:xfrm>
        </p:spPr>
        <p:txBody>
          <a:bodyPr>
            <a:normAutofit/>
          </a:bodyPr>
          <a:lstStyle>
            <a:lvl1pPr marL="0" indent="0" algn="l">
              <a:lnSpc>
                <a:spcPts val="3600"/>
              </a:lnSpc>
              <a:buNone/>
              <a:defRPr sz="3000">
                <a:solidFill>
                  <a:srgbClr val="FFD200"/>
                </a:solidFill>
              </a:defRPr>
            </a:lvl1pPr>
            <a:lvl2pPr marL="650184" indent="0" algn="ctr">
              <a:buNone/>
              <a:defRPr sz="2844"/>
            </a:lvl2pPr>
            <a:lvl3pPr marL="1300368" indent="0" algn="ctr">
              <a:buNone/>
              <a:defRPr sz="2560"/>
            </a:lvl3pPr>
            <a:lvl4pPr marL="1950552" indent="0" algn="ctr">
              <a:buNone/>
              <a:defRPr sz="2275"/>
            </a:lvl4pPr>
            <a:lvl5pPr marL="2600736" indent="0" algn="ctr">
              <a:buNone/>
              <a:defRPr sz="2275"/>
            </a:lvl5pPr>
            <a:lvl6pPr marL="3250921" indent="0" algn="ctr">
              <a:buNone/>
              <a:defRPr sz="2275"/>
            </a:lvl6pPr>
            <a:lvl7pPr marL="3901105" indent="0" algn="ctr">
              <a:buNone/>
              <a:defRPr sz="2275"/>
            </a:lvl7pPr>
            <a:lvl8pPr marL="4551289" indent="0" algn="ctr">
              <a:buNone/>
              <a:defRPr sz="2275"/>
            </a:lvl8pPr>
            <a:lvl9pPr marL="5201473" indent="0" algn="ctr">
              <a:buNone/>
              <a:defRPr sz="2275"/>
            </a:lvl9pPr>
          </a:lstStyle>
          <a:p>
            <a:r>
              <a:rPr lang="en-GB" noProof="0" dirty="0"/>
              <a:t>Click to add subtitle / presenter / date [</a:t>
            </a:r>
            <a:r>
              <a:rPr lang="en-GB" noProof="0" dirty="0" err="1"/>
              <a:t>dd</a:t>
            </a:r>
            <a:r>
              <a:rPr lang="en-GB" noProof="0" dirty="0"/>
              <a:t>-mm-</a:t>
            </a:r>
            <a:r>
              <a:rPr lang="en-GB" noProof="0" dirty="0" err="1"/>
              <a:t>yyyy</a:t>
            </a:r>
            <a:r>
              <a:rPr lang="en-GB" noProof="0" dirty="0"/>
              <a:t>]</a:t>
            </a:r>
          </a:p>
        </p:txBody>
      </p:sp>
      <p:sp>
        <p:nvSpPr>
          <p:cNvPr id="8" name="Titles positoning box" hidden="1"/>
          <p:cNvSpPr/>
          <p:nvPr userDrawn="1"/>
        </p:nvSpPr>
        <p:spPr>
          <a:xfrm>
            <a:off x="1371600" y="6408000"/>
            <a:ext cx="15012000" cy="57600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Picture Placeholder 11"/>
          <p:cNvSpPr>
            <a:spLocks noGrp="1"/>
          </p:cNvSpPr>
          <p:nvPr>
            <p:ph type="pic" sz="quarter" idx="11" hasCustomPrompt="1"/>
          </p:nvPr>
        </p:nvSpPr>
        <p:spPr>
          <a:xfrm>
            <a:off x="3200400" y="8366400"/>
            <a:ext cx="2286000" cy="928800"/>
          </a:xfrm>
        </p:spPr>
        <p:txBody>
          <a:bodyPr/>
          <a:lstStyle>
            <a:lvl1pPr>
              <a:defRPr sz="1600">
                <a:solidFill>
                  <a:schemeClr val="bg1">
                    <a:lumMod val="50000"/>
                  </a:schemeClr>
                </a:solidFill>
              </a:defRPr>
            </a:lvl1pPr>
          </a:lstStyle>
          <a:p>
            <a:r>
              <a:rPr lang="en-GB" noProof="0" dirty="0"/>
              <a:t>Partner Logo 1</a:t>
            </a:r>
          </a:p>
        </p:txBody>
      </p:sp>
      <p:sp>
        <p:nvSpPr>
          <p:cNvPr id="13" name="Picture Placeholder 11"/>
          <p:cNvSpPr>
            <a:spLocks noGrp="1"/>
          </p:cNvSpPr>
          <p:nvPr>
            <p:ph type="pic" sz="quarter" idx="12" hasCustomPrompt="1"/>
          </p:nvPr>
        </p:nvSpPr>
        <p:spPr>
          <a:xfrm>
            <a:off x="5713200" y="8366400"/>
            <a:ext cx="2286000" cy="928800"/>
          </a:xfrm>
        </p:spPr>
        <p:txBody>
          <a:bodyPr/>
          <a:lstStyle>
            <a:lvl1pPr>
              <a:defRPr sz="1600">
                <a:solidFill>
                  <a:schemeClr val="bg1">
                    <a:lumMod val="50000"/>
                  </a:schemeClr>
                </a:solidFill>
              </a:defRPr>
            </a:lvl1pPr>
          </a:lstStyle>
          <a:p>
            <a:r>
              <a:rPr lang="en-GB" noProof="0" dirty="0"/>
              <a:t>Partner Logo 2</a:t>
            </a:r>
          </a:p>
        </p:txBody>
      </p:sp>
      <p:sp>
        <p:nvSpPr>
          <p:cNvPr id="14" name="Picture Placeholder 11"/>
          <p:cNvSpPr>
            <a:spLocks noGrp="1"/>
          </p:cNvSpPr>
          <p:nvPr>
            <p:ph type="pic" sz="quarter" idx="13" hasCustomPrompt="1"/>
          </p:nvPr>
        </p:nvSpPr>
        <p:spPr>
          <a:xfrm>
            <a:off x="8229600" y="8366400"/>
            <a:ext cx="2322000" cy="928800"/>
          </a:xfrm>
        </p:spPr>
        <p:txBody>
          <a:bodyPr/>
          <a:lstStyle>
            <a:lvl1pPr>
              <a:defRPr sz="1600">
                <a:solidFill>
                  <a:schemeClr val="bg1">
                    <a:lumMod val="50000"/>
                  </a:schemeClr>
                </a:solidFill>
              </a:defRPr>
            </a:lvl1pPr>
          </a:lstStyle>
          <a:p>
            <a:r>
              <a:rPr lang="en-GB" noProof="0" dirty="0"/>
              <a:t>Partner Logo 3</a:t>
            </a:r>
          </a:p>
        </p:txBody>
      </p:sp>
      <p:sp>
        <p:nvSpPr>
          <p:cNvPr id="15" name="Picture Placeholder 11"/>
          <p:cNvSpPr>
            <a:spLocks noGrp="1"/>
          </p:cNvSpPr>
          <p:nvPr>
            <p:ph type="pic" sz="quarter" idx="14" hasCustomPrompt="1"/>
          </p:nvPr>
        </p:nvSpPr>
        <p:spPr>
          <a:xfrm>
            <a:off x="10746000" y="8366400"/>
            <a:ext cx="2322000" cy="928800"/>
          </a:xfrm>
        </p:spPr>
        <p:txBody>
          <a:bodyPr/>
          <a:lstStyle>
            <a:lvl1pPr>
              <a:defRPr sz="1600">
                <a:solidFill>
                  <a:schemeClr val="bg1">
                    <a:lumMod val="50000"/>
                  </a:schemeClr>
                </a:solidFill>
              </a:defRPr>
            </a:lvl1pPr>
          </a:lstStyle>
          <a:p>
            <a:r>
              <a:rPr lang="en-GB" noProof="0" dirty="0"/>
              <a:t>Partner Logo 4</a:t>
            </a:r>
          </a:p>
        </p:txBody>
      </p:sp>
      <p:sp>
        <p:nvSpPr>
          <p:cNvPr id="16" name="Oranisation Placeholder"/>
          <p:cNvSpPr>
            <a:spLocks noGrp="1"/>
          </p:cNvSpPr>
          <p:nvPr>
            <p:ph type="body" sz="quarter" idx="15" hasCustomPrompt="1"/>
          </p:nvPr>
        </p:nvSpPr>
        <p:spPr bwMode="white">
          <a:xfrm>
            <a:off x="8580530" y="395008"/>
            <a:ext cx="8294400" cy="540000"/>
          </a:xfrm>
        </p:spPr>
        <p:txBody>
          <a:bodyPr anchor="b" anchorCtr="0">
            <a:normAutofit/>
          </a:bodyPr>
          <a:lstStyle>
            <a:lvl1pPr>
              <a:lnSpc>
                <a:spcPts val="1700"/>
              </a:lnSpc>
              <a:defRPr sz="1400" b="1" i="0" u="sng" cap="all" baseline="0">
                <a:solidFill>
                  <a:srgbClr val="1E64C8"/>
                </a:solidFill>
                <a:uFill>
                  <a:solidFill>
                    <a:schemeClr val="bg1"/>
                  </a:solidFill>
                </a:uFill>
              </a:defRPr>
            </a:lvl1pPr>
            <a:lvl2pPr marL="0" indent="0">
              <a:lnSpc>
                <a:spcPts val="1700"/>
              </a:lnSpc>
              <a:buNone/>
              <a:defRPr sz="1400" cap="all" baseline="0">
                <a:solidFill>
                  <a:srgbClr val="1E64C8"/>
                </a:solidFill>
              </a:defRPr>
            </a:lvl2pPr>
          </a:lstStyle>
          <a:p>
            <a:pPr lvl="0"/>
            <a:r>
              <a:rPr lang="en-GB" noProof="0" dirty="0"/>
              <a:t>Click to edit organisation styles</a:t>
            </a:r>
          </a:p>
          <a:p>
            <a:pPr lvl="1"/>
            <a:r>
              <a:rPr lang="en-GB" noProof="0" dirty="0"/>
              <a:t>Second level</a:t>
            </a:r>
          </a:p>
        </p:txBody>
      </p:sp>
      <p:pic>
        <p:nvPicPr>
          <p:cNvPr id="23" name="Afbeelding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64400" y="0"/>
            <a:ext cx="4179598" cy="1393200"/>
          </a:xfrm>
          <a:prstGeom prst="rect">
            <a:avLst/>
          </a:prstGeom>
        </p:spPr>
      </p:pic>
    </p:spTree>
    <p:extLst>
      <p:ext uri="{BB962C8B-B14F-4D97-AF65-F5344CB8AC3E}">
        <p14:creationId xmlns:p14="http://schemas.microsoft.com/office/powerpoint/2010/main" val="9418146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Slide">
    <p:spTree>
      <p:nvGrpSpPr>
        <p:cNvPr id="1" name=""/>
        <p:cNvGrpSpPr/>
        <p:nvPr/>
      </p:nvGrpSpPr>
      <p:grpSpPr>
        <a:xfrm>
          <a:off x="0" y="0"/>
          <a:ext cx="0" cy="0"/>
          <a:chOff x="0" y="0"/>
          <a:chExt cx="0" cy="0"/>
        </a:xfrm>
      </p:grpSpPr>
      <p:sp>
        <p:nvSpPr>
          <p:cNvPr id="7" name="Rectangle 6"/>
          <p:cNvSpPr/>
          <p:nvPr userDrawn="1"/>
        </p:nvSpPr>
        <p:spPr>
          <a:xfrm>
            <a:off x="914400" y="0"/>
            <a:ext cx="16424275" cy="7898400"/>
          </a:xfrm>
          <a:prstGeom prst="rect">
            <a:avLst/>
          </a:prstGeom>
          <a:solidFill>
            <a:srgbClr val="1E64C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hasCustomPrompt="1"/>
          </p:nvPr>
        </p:nvSpPr>
        <p:spPr bwMode="white">
          <a:xfrm>
            <a:off x="1291074" y="3246120"/>
            <a:ext cx="15183366" cy="4436316"/>
          </a:xfrm>
        </p:spPr>
        <p:txBody>
          <a:bodyPr anchor="b">
            <a:noAutofit/>
          </a:bodyPr>
          <a:lstStyle>
            <a:lvl1pPr algn="l">
              <a:lnSpc>
                <a:spcPts val="11000"/>
              </a:lnSpc>
              <a:defRPr sz="10000" u="sng" baseline="0">
                <a:solidFill>
                  <a:schemeClr val="bg1"/>
                </a:solidFill>
                <a:uFill>
                  <a:solidFill>
                    <a:schemeClr val="bg1"/>
                  </a:solidFill>
                </a:uFill>
              </a:defRPr>
            </a:lvl1pPr>
          </a:lstStyle>
          <a:p>
            <a:r>
              <a:rPr lang="en-GB" noProof="0" dirty="0"/>
              <a:t>Click to add chapter title</a:t>
            </a:r>
          </a:p>
        </p:txBody>
      </p:sp>
      <p:sp>
        <p:nvSpPr>
          <p:cNvPr id="8" name="Titles positoning box" hidden="1"/>
          <p:cNvSpPr/>
          <p:nvPr userDrawn="1"/>
        </p:nvSpPr>
        <p:spPr>
          <a:xfrm>
            <a:off x="1371600" y="7344000"/>
            <a:ext cx="15012000" cy="57600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Slide Number Placeholder 5"/>
          <p:cNvSpPr>
            <a:spLocks noGrp="1"/>
          </p:cNvSpPr>
          <p:nvPr>
            <p:ph type="sldNum" sz="quarter" idx="4"/>
          </p:nvPr>
        </p:nvSpPr>
        <p:spPr>
          <a:xfrm>
            <a:off x="15590520" y="8948703"/>
            <a:ext cx="921880" cy="519289"/>
          </a:xfrm>
          <a:prstGeom prst="rect">
            <a:avLst/>
          </a:prstGeom>
        </p:spPr>
        <p:txBody>
          <a:bodyPr vert="horz" lIns="91440" tIns="45720" rIns="91440" bIns="45720" rtlCol="0" anchor="ctr"/>
          <a:lstStyle>
            <a:lvl1pPr algn="r">
              <a:defRPr sz="1707">
                <a:solidFill>
                  <a:srgbClr val="1E64C8"/>
                </a:solidFill>
              </a:defRPr>
            </a:lvl1pPr>
          </a:lstStyle>
          <a:p>
            <a:fld id="{7AE184E0-0BD4-4705-A12B-9B71DDE63301}" type="slidenum">
              <a:rPr lang="en-GB" noProof="0" smtClean="0"/>
              <a:pPr/>
              <a:t>‹nr.›</a:t>
            </a:fld>
            <a:endParaRPr lang="en-GB" noProof="0" dirty="0"/>
          </a:p>
        </p:txBody>
      </p:sp>
    </p:spTree>
    <p:extLst>
      <p:ext uri="{BB962C8B-B14F-4D97-AF65-F5344CB8AC3E}">
        <p14:creationId xmlns:p14="http://schemas.microsoft.com/office/powerpoint/2010/main" val="1294732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noProof="0" smtClean="0"/>
              <a:t>Klik om de stijl te bewerken</a:t>
            </a:r>
            <a:endParaRPr lang="en-GB" noProof="0" dirty="0"/>
          </a:p>
        </p:txBody>
      </p:sp>
      <p:sp>
        <p:nvSpPr>
          <p:cNvPr id="3" name="Content Placeholder 2"/>
          <p:cNvSpPr>
            <a:spLocks noGrp="1"/>
          </p:cNvSpPr>
          <p:nvPr>
            <p:ph idx="1"/>
          </p:nvPr>
        </p:nvSpPr>
        <p:spPr>
          <a:xfrm>
            <a:off x="835825" y="1194364"/>
            <a:ext cx="15699575" cy="6696000"/>
          </a:xfrm>
        </p:spPr>
        <p:txBody>
          <a:bodyPr/>
          <a:lstStyle>
            <a:lvl1pPr marL="536400" indent="-450000" defTabSz="457200">
              <a:lnSpc>
                <a:spcPct val="120000"/>
              </a:lnSpc>
              <a:buFont typeface="Arial" panose="020B0604020202020204" pitchFamily="34" charset="0"/>
              <a:buChar char="̶"/>
              <a:defRPr/>
            </a:lvl1pPr>
            <a:lvl2pPr marL="1170000" indent="-450000">
              <a:lnSpc>
                <a:spcPct val="120000"/>
              </a:lnSpc>
              <a:defRPr/>
            </a:lvl2pPr>
            <a:lvl3pPr marL="1756800" indent="-450000" defTabSz="457200">
              <a:lnSpc>
                <a:spcPct val="120000"/>
              </a:lnSpc>
              <a:defRPr/>
            </a:lvl3pPr>
            <a:lvl4pPr marL="2329200" indent="-550800" defTabSz="457200">
              <a:lnSpc>
                <a:spcPct val="120000"/>
              </a:lnSpc>
              <a:defRPr/>
            </a:lvl4pPr>
            <a:lvl5pPr marL="2962800" indent="-442800" defTabSz="457200">
              <a:lnSpc>
                <a:spcPct val="120000"/>
              </a:lnSpc>
              <a:buFont typeface="Arial" panose="020B0604020202020204" pitchFamily="34" charset="0"/>
              <a:buChar char="̶"/>
              <a:defRPr/>
            </a:lvl5pPr>
          </a:lstStyle>
          <a:p>
            <a:pPr lvl="0"/>
            <a:r>
              <a:rPr lang="nl-NL" noProof="0" smtClean="0"/>
              <a:t>Klik om de modelstijlen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endParaRPr lang="en-GB" noProof="0" dirty="0"/>
          </a:p>
        </p:txBody>
      </p:sp>
      <p:sp>
        <p:nvSpPr>
          <p:cNvPr id="4" name="Date Placeholder 3"/>
          <p:cNvSpPr>
            <a:spLocks noGrp="1"/>
          </p:cNvSpPr>
          <p:nvPr>
            <p:ph type="dt" sz="half" idx="10"/>
          </p:nvPr>
        </p:nvSpPr>
        <p:spPr/>
        <p:txBody>
          <a:bodyPr/>
          <a:lstStyle/>
          <a:p>
            <a:r>
              <a:rPr lang="en-US" noProof="0" smtClean="0"/>
              <a:t>26/10/2017</a:t>
            </a:r>
            <a:endParaRPr lang="en-GB" noProof="0" dirty="0"/>
          </a:p>
        </p:txBody>
      </p:sp>
      <p:sp>
        <p:nvSpPr>
          <p:cNvPr id="5" name="Footer Placeholder 4"/>
          <p:cNvSpPr>
            <a:spLocks noGrp="1"/>
          </p:cNvSpPr>
          <p:nvPr>
            <p:ph type="ftr" sz="quarter" idx="11"/>
          </p:nvPr>
        </p:nvSpPr>
        <p:spPr/>
        <p:txBody>
          <a:bodyPr/>
          <a:lstStyle/>
          <a:p>
            <a:endParaRPr lang="en-GB" noProof="0" dirty="0"/>
          </a:p>
        </p:txBody>
      </p:sp>
      <p:sp>
        <p:nvSpPr>
          <p:cNvPr id="6" name="Slide Number Placeholder 5"/>
          <p:cNvSpPr>
            <a:spLocks noGrp="1"/>
          </p:cNvSpPr>
          <p:nvPr>
            <p:ph type="sldNum" sz="quarter" idx="12"/>
          </p:nvPr>
        </p:nvSpPr>
        <p:spPr/>
        <p:txBody>
          <a:bodyPr/>
          <a:lstStyle/>
          <a:p>
            <a:fld id="{7AE184E0-0BD4-4705-A12B-9B71DDE63301}" type="slidenum">
              <a:rPr lang="en-GB" noProof="0" smtClean="0"/>
              <a:t>‹nr.›</a:t>
            </a:fld>
            <a:endParaRPr lang="en-GB" noProof="0" dirty="0"/>
          </a:p>
        </p:txBody>
      </p:sp>
    </p:spTree>
    <p:extLst>
      <p:ext uri="{BB962C8B-B14F-4D97-AF65-F5344CB8AC3E}">
        <p14:creationId xmlns:p14="http://schemas.microsoft.com/office/powerpoint/2010/main" val="30815775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Text and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noProof="0" smtClean="0"/>
              <a:t>Klik om de stijl te bewerken</a:t>
            </a:r>
            <a:endParaRPr lang="en-GB" noProof="0" dirty="0"/>
          </a:p>
        </p:txBody>
      </p:sp>
      <p:sp>
        <p:nvSpPr>
          <p:cNvPr id="4" name="Date Placeholder 3"/>
          <p:cNvSpPr>
            <a:spLocks noGrp="1"/>
          </p:cNvSpPr>
          <p:nvPr>
            <p:ph type="dt" sz="half" idx="10"/>
          </p:nvPr>
        </p:nvSpPr>
        <p:spPr/>
        <p:txBody>
          <a:bodyPr/>
          <a:lstStyle/>
          <a:p>
            <a:r>
              <a:rPr lang="en-US" noProof="0" smtClean="0"/>
              <a:t>26/10/2017</a:t>
            </a:r>
            <a:endParaRPr lang="en-GB" noProof="0" dirty="0"/>
          </a:p>
        </p:txBody>
      </p:sp>
      <p:sp>
        <p:nvSpPr>
          <p:cNvPr id="5" name="Footer Placeholder 4"/>
          <p:cNvSpPr>
            <a:spLocks noGrp="1"/>
          </p:cNvSpPr>
          <p:nvPr>
            <p:ph type="ftr" sz="quarter" idx="11"/>
          </p:nvPr>
        </p:nvSpPr>
        <p:spPr/>
        <p:txBody>
          <a:bodyPr/>
          <a:lstStyle/>
          <a:p>
            <a:endParaRPr lang="en-GB" noProof="0" dirty="0"/>
          </a:p>
        </p:txBody>
      </p:sp>
      <p:sp>
        <p:nvSpPr>
          <p:cNvPr id="8" name="Picture Placeholder 7"/>
          <p:cNvSpPr>
            <a:spLocks noGrp="1"/>
          </p:cNvSpPr>
          <p:nvPr>
            <p:ph type="pic" sz="quarter" idx="13" hasCustomPrompt="1"/>
          </p:nvPr>
        </p:nvSpPr>
        <p:spPr>
          <a:xfrm>
            <a:off x="10104438" y="1371918"/>
            <a:ext cx="6300000" cy="6498000"/>
          </a:xfrm>
        </p:spPr>
        <p:txBody>
          <a:bodyPr/>
          <a:lstStyle>
            <a:lvl1pPr>
              <a:defRPr>
                <a:solidFill>
                  <a:schemeClr val="bg1">
                    <a:lumMod val="50000"/>
                  </a:schemeClr>
                </a:solidFill>
              </a:defRPr>
            </a:lvl1pPr>
          </a:lstStyle>
          <a:p>
            <a:r>
              <a:rPr lang="en-GB" noProof="0" dirty="0"/>
              <a:t>Photo</a:t>
            </a:r>
          </a:p>
        </p:txBody>
      </p:sp>
      <p:sp>
        <p:nvSpPr>
          <p:cNvPr id="9" name="Slide Number Placeholder 5"/>
          <p:cNvSpPr>
            <a:spLocks noGrp="1"/>
          </p:cNvSpPr>
          <p:nvPr>
            <p:ph type="sldNum" sz="quarter" idx="4"/>
          </p:nvPr>
        </p:nvSpPr>
        <p:spPr>
          <a:xfrm>
            <a:off x="15590520" y="8948703"/>
            <a:ext cx="921880" cy="519289"/>
          </a:xfrm>
          <a:prstGeom prst="rect">
            <a:avLst/>
          </a:prstGeom>
        </p:spPr>
        <p:txBody>
          <a:bodyPr vert="horz" lIns="91440" tIns="45720" rIns="91440" bIns="45720" rtlCol="0" anchor="ctr"/>
          <a:lstStyle>
            <a:lvl1pPr algn="r">
              <a:defRPr sz="1707">
                <a:solidFill>
                  <a:srgbClr val="1E64C8"/>
                </a:solidFill>
              </a:defRPr>
            </a:lvl1pPr>
          </a:lstStyle>
          <a:p>
            <a:fld id="{7AE184E0-0BD4-4705-A12B-9B71DDE63301}" type="slidenum">
              <a:rPr lang="en-GB" noProof="0" smtClean="0"/>
              <a:pPr/>
              <a:t>‹nr.›</a:t>
            </a:fld>
            <a:endParaRPr lang="en-GB" noProof="0" dirty="0"/>
          </a:p>
        </p:txBody>
      </p:sp>
      <p:sp>
        <p:nvSpPr>
          <p:cNvPr id="12" name="Content Placeholder 2"/>
          <p:cNvSpPr>
            <a:spLocks noGrp="1"/>
          </p:cNvSpPr>
          <p:nvPr>
            <p:ph idx="1"/>
          </p:nvPr>
        </p:nvSpPr>
        <p:spPr>
          <a:xfrm>
            <a:off x="835825" y="1194364"/>
            <a:ext cx="8442000" cy="6696000"/>
          </a:xfrm>
        </p:spPr>
        <p:txBody>
          <a:bodyPr/>
          <a:lstStyle>
            <a:lvl1pPr defTabSz="457200">
              <a:lnSpc>
                <a:spcPct val="120000"/>
              </a:lnSpc>
              <a:defRPr/>
            </a:lvl1pPr>
            <a:lvl2pPr>
              <a:lnSpc>
                <a:spcPct val="120000"/>
              </a:lnSpc>
              <a:defRPr/>
            </a:lvl2pPr>
            <a:lvl3pPr defTabSz="457200">
              <a:lnSpc>
                <a:spcPct val="120000"/>
              </a:lnSpc>
              <a:defRPr/>
            </a:lvl3pPr>
            <a:lvl4pPr defTabSz="457200">
              <a:lnSpc>
                <a:spcPct val="120000"/>
              </a:lnSpc>
              <a:defRPr/>
            </a:lvl4pPr>
            <a:lvl5pPr defTabSz="457200">
              <a:lnSpc>
                <a:spcPct val="120000"/>
              </a:lnSpc>
              <a:defRPr/>
            </a:lvl5pPr>
          </a:lstStyle>
          <a:p>
            <a:pPr lvl="0"/>
            <a:r>
              <a:rPr lang="nl-NL" noProof="0" smtClean="0"/>
              <a:t>Klik om de modelstijlen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endParaRPr lang="en-GB" noProof="0" dirty="0"/>
          </a:p>
        </p:txBody>
      </p:sp>
    </p:spTree>
    <p:extLst>
      <p:ext uri="{BB962C8B-B14F-4D97-AF65-F5344CB8AC3E}">
        <p14:creationId xmlns:p14="http://schemas.microsoft.com/office/powerpoint/2010/main" val="1314887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Pho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noProof="0" smtClean="0"/>
              <a:t>Klik om de stijl te bewerken</a:t>
            </a:r>
            <a:endParaRPr lang="en-GB" noProof="0" dirty="0"/>
          </a:p>
        </p:txBody>
      </p:sp>
      <p:sp>
        <p:nvSpPr>
          <p:cNvPr id="3" name="Date Placeholder 2"/>
          <p:cNvSpPr>
            <a:spLocks noGrp="1"/>
          </p:cNvSpPr>
          <p:nvPr>
            <p:ph type="dt" sz="half" idx="10"/>
          </p:nvPr>
        </p:nvSpPr>
        <p:spPr/>
        <p:txBody>
          <a:bodyPr/>
          <a:lstStyle/>
          <a:p>
            <a:r>
              <a:rPr lang="en-US" noProof="0" smtClean="0"/>
              <a:t>26/10/2017</a:t>
            </a:r>
            <a:endParaRPr lang="en-GB" noProof="0" dirty="0"/>
          </a:p>
        </p:txBody>
      </p:sp>
      <p:sp>
        <p:nvSpPr>
          <p:cNvPr id="4" name="Footer Placeholder 3"/>
          <p:cNvSpPr>
            <a:spLocks noGrp="1"/>
          </p:cNvSpPr>
          <p:nvPr>
            <p:ph type="ftr" sz="quarter" idx="11"/>
          </p:nvPr>
        </p:nvSpPr>
        <p:spPr/>
        <p:txBody>
          <a:bodyPr/>
          <a:lstStyle/>
          <a:p>
            <a:endParaRPr lang="en-GB" noProof="0" dirty="0"/>
          </a:p>
        </p:txBody>
      </p:sp>
      <p:sp>
        <p:nvSpPr>
          <p:cNvPr id="5" name="Slide Number Placeholder 4"/>
          <p:cNvSpPr>
            <a:spLocks noGrp="1"/>
          </p:cNvSpPr>
          <p:nvPr>
            <p:ph type="sldNum" sz="quarter" idx="12"/>
          </p:nvPr>
        </p:nvSpPr>
        <p:spPr/>
        <p:txBody>
          <a:bodyPr/>
          <a:lstStyle/>
          <a:p>
            <a:fld id="{7AE184E0-0BD4-4705-A12B-9B71DDE63301}" type="slidenum">
              <a:rPr lang="en-GB" noProof="0" smtClean="0"/>
              <a:t>‹nr.›</a:t>
            </a:fld>
            <a:endParaRPr lang="en-GB" noProof="0" dirty="0"/>
          </a:p>
        </p:txBody>
      </p:sp>
      <p:sp>
        <p:nvSpPr>
          <p:cNvPr id="7" name="Picture Placeholder 6"/>
          <p:cNvSpPr>
            <a:spLocks noGrp="1"/>
          </p:cNvSpPr>
          <p:nvPr>
            <p:ph type="pic" sz="quarter" idx="13" hasCustomPrompt="1"/>
          </p:nvPr>
        </p:nvSpPr>
        <p:spPr>
          <a:xfrm>
            <a:off x="952038" y="1371600"/>
            <a:ext cx="15480000" cy="6501600"/>
          </a:xfrm>
        </p:spPr>
        <p:txBody>
          <a:bodyPr/>
          <a:lstStyle>
            <a:lvl1pPr>
              <a:defRPr>
                <a:solidFill>
                  <a:schemeClr val="bg1">
                    <a:lumMod val="50000"/>
                  </a:schemeClr>
                </a:solidFill>
              </a:defRPr>
            </a:lvl1pPr>
          </a:lstStyle>
          <a:p>
            <a:r>
              <a:rPr lang="en-GB" noProof="0" dirty="0"/>
              <a:t>Photo</a:t>
            </a:r>
          </a:p>
        </p:txBody>
      </p:sp>
    </p:spTree>
    <p:extLst>
      <p:ext uri="{BB962C8B-B14F-4D97-AF65-F5344CB8AC3E}">
        <p14:creationId xmlns:p14="http://schemas.microsoft.com/office/powerpoint/2010/main" val="3745163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Only">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26/10/2017</a:t>
            </a:r>
            <a:endParaRPr lang="en-GB"/>
          </a:p>
        </p:txBody>
      </p:sp>
      <p:sp>
        <p:nvSpPr>
          <p:cNvPr id="3" name="Footer Placeholder 2"/>
          <p:cNvSpPr>
            <a:spLocks noGrp="1"/>
          </p:cNvSpPr>
          <p:nvPr>
            <p:ph type="ftr" sz="quarter" idx="11"/>
          </p:nvPr>
        </p:nvSpPr>
        <p:spPr/>
        <p:txBody>
          <a:bodyPr/>
          <a:lstStyle/>
          <a:p>
            <a:endParaRPr lang="en-GB"/>
          </a:p>
        </p:txBody>
      </p:sp>
      <p:sp>
        <p:nvSpPr>
          <p:cNvPr id="7" name="Covering Background"/>
          <p:cNvSpPr/>
          <p:nvPr userDrawn="1"/>
        </p:nvSpPr>
        <p:spPr>
          <a:xfrm>
            <a:off x="-1" y="0"/>
            <a:ext cx="17337600" cy="9753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p:cNvSpPr>
            <a:spLocks noGrp="1"/>
          </p:cNvSpPr>
          <p:nvPr>
            <p:ph type="pic" sz="quarter" idx="12" hasCustomPrompt="1"/>
          </p:nvPr>
        </p:nvSpPr>
        <p:spPr>
          <a:xfrm>
            <a:off x="-1" y="0"/>
            <a:ext cx="17337600" cy="9753600"/>
          </a:xfrm>
        </p:spPr>
        <p:txBody>
          <a:bodyPr/>
          <a:lstStyle>
            <a:lvl1pPr>
              <a:defRPr>
                <a:solidFill>
                  <a:schemeClr val="bg1">
                    <a:lumMod val="50000"/>
                  </a:schemeClr>
                </a:solidFill>
              </a:defRPr>
            </a:lvl1pPr>
          </a:lstStyle>
          <a:p>
            <a:r>
              <a:rPr lang="en-GB" noProof="0" dirty="0"/>
              <a:t>Photo</a:t>
            </a:r>
          </a:p>
        </p:txBody>
      </p:sp>
    </p:spTree>
    <p:extLst>
      <p:ext uri="{BB962C8B-B14F-4D97-AF65-F5344CB8AC3E}">
        <p14:creationId xmlns:p14="http://schemas.microsoft.com/office/powerpoint/2010/main" val="29494181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7" name="Rectangle 6"/>
          <p:cNvSpPr/>
          <p:nvPr userDrawn="1"/>
        </p:nvSpPr>
        <p:spPr>
          <a:xfrm>
            <a:off x="914400" y="1393200"/>
            <a:ext cx="16424275" cy="6505200"/>
          </a:xfrm>
          <a:prstGeom prst="rect">
            <a:avLst/>
          </a:prstGeom>
          <a:solidFill>
            <a:srgbClr val="1E64C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2" name="Title 1"/>
          <p:cNvSpPr>
            <a:spLocks noGrp="1"/>
          </p:cNvSpPr>
          <p:nvPr>
            <p:ph type="ctrTitle" hasCustomPrompt="1"/>
          </p:nvPr>
        </p:nvSpPr>
        <p:spPr bwMode="white">
          <a:xfrm>
            <a:off x="1291074" y="1743240"/>
            <a:ext cx="15183366" cy="5769600"/>
          </a:xfrm>
        </p:spPr>
        <p:txBody>
          <a:bodyPr anchor="t" anchorCtr="0">
            <a:noAutofit/>
          </a:bodyPr>
          <a:lstStyle>
            <a:lvl1pPr algn="l">
              <a:lnSpc>
                <a:spcPts val="3500"/>
              </a:lnSpc>
              <a:defRPr sz="2500" u="none" cap="none" baseline="0">
                <a:solidFill>
                  <a:schemeClr val="bg1"/>
                </a:solidFill>
                <a:uFill>
                  <a:solidFill>
                    <a:schemeClr val="bg1"/>
                  </a:solidFill>
                </a:uFill>
                <a:latin typeface="+mn-lt"/>
              </a:defRPr>
            </a:lvl1pPr>
          </a:lstStyle>
          <a:p>
            <a:r>
              <a:rPr lang="en-GB" noProof="0" dirty="0"/>
              <a:t>Click to add presenters </a:t>
            </a:r>
            <a:r>
              <a:rPr lang="en-GB" noProof="0"/>
              <a:t>contact data</a:t>
            </a:r>
            <a:endParaRPr lang="en-GB" noProof="0" dirty="0"/>
          </a:p>
        </p:txBody>
      </p:sp>
      <p:sp>
        <p:nvSpPr>
          <p:cNvPr id="8" name="Titles positoning box" hidden="1"/>
          <p:cNvSpPr/>
          <p:nvPr userDrawn="1"/>
        </p:nvSpPr>
        <p:spPr>
          <a:xfrm>
            <a:off x="1371600" y="1828800"/>
            <a:ext cx="15012000" cy="599976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jdelijke aanduiding voor tekst 4"/>
          <p:cNvSpPr>
            <a:spLocks noGrp="1"/>
          </p:cNvSpPr>
          <p:nvPr>
            <p:ph type="body" sz="quarter" idx="10" hasCustomPrompt="1"/>
          </p:nvPr>
        </p:nvSpPr>
        <p:spPr bwMode="white">
          <a:xfrm>
            <a:off x="9215999" y="3095999"/>
            <a:ext cx="7257600" cy="1717969"/>
          </a:xfrm>
        </p:spPr>
        <p:txBody>
          <a:bodyPr>
            <a:normAutofit/>
          </a:bodyPr>
          <a:lstStyle>
            <a:lvl1pPr>
              <a:lnSpc>
                <a:spcPts val="3500"/>
              </a:lnSpc>
              <a:defRPr sz="2400">
                <a:solidFill>
                  <a:schemeClr val="bg1"/>
                </a:solidFill>
              </a:defRPr>
            </a:lvl1pPr>
          </a:lstStyle>
          <a:p>
            <a:pPr lvl="0"/>
            <a:r>
              <a:rPr lang="en-GB" noProof="0" dirty="0"/>
              <a:t>Click to add social media names</a:t>
            </a:r>
            <a:endParaRPr lang="nl-NL" dirty="0"/>
          </a:p>
        </p:txBody>
      </p:sp>
      <p:pic>
        <p:nvPicPr>
          <p:cNvPr id="18" name="Afbeelding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64400" y="0"/>
            <a:ext cx="4179598" cy="1393200"/>
          </a:xfrm>
          <a:prstGeom prst="rect">
            <a:avLst/>
          </a:prstGeom>
        </p:spPr>
      </p:pic>
    </p:spTree>
    <p:extLst>
      <p:ext uri="{BB962C8B-B14F-4D97-AF65-F5344CB8AC3E}">
        <p14:creationId xmlns:p14="http://schemas.microsoft.com/office/powerpoint/2010/main" val="3103785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0118" y="136025"/>
            <a:ext cx="15705282" cy="863693"/>
          </a:xfrm>
          <a:prstGeom prst="rect">
            <a:avLst/>
          </a:prstGeom>
        </p:spPr>
        <p:txBody>
          <a:bodyPr vert="horz" lIns="91440" tIns="45720" rIns="91440" bIns="45720" rtlCol="0" anchor="b" anchorCtr="0">
            <a:noAutofit/>
          </a:bodyPr>
          <a:lstStyle/>
          <a:p>
            <a:r>
              <a:rPr lang="nl-NL" noProof="0" smtClean="0"/>
              <a:t>Klik om de stijl te bewerken</a:t>
            </a:r>
            <a:endParaRPr lang="en-GB" noProof="0" dirty="0"/>
          </a:p>
        </p:txBody>
      </p:sp>
      <p:sp>
        <p:nvSpPr>
          <p:cNvPr id="3" name="Text Placeholder 2"/>
          <p:cNvSpPr>
            <a:spLocks noGrp="1"/>
          </p:cNvSpPr>
          <p:nvPr>
            <p:ph type="body" idx="1"/>
          </p:nvPr>
        </p:nvSpPr>
        <p:spPr>
          <a:xfrm>
            <a:off x="835825" y="1194364"/>
            <a:ext cx="15699575" cy="6696000"/>
          </a:xfrm>
          <a:prstGeom prst="rect">
            <a:avLst/>
          </a:prstGeom>
        </p:spPr>
        <p:txBody>
          <a:bodyPr vert="horz" lIns="91440" tIns="45720" rIns="91440" bIns="45720" rtlCol="0">
            <a:normAutofit/>
          </a:bodyPr>
          <a:lstStyle/>
          <a:p>
            <a:pPr lvl="0"/>
            <a:r>
              <a:rPr lang="nl-NL" noProof="0" smtClean="0"/>
              <a:t>Klik om de modelstijlen te bewerken</a:t>
            </a:r>
          </a:p>
          <a:p>
            <a:pPr lvl="1"/>
            <a:r>
              <a:rPr lang="nl-NL" noProof="0" smtClean="0"/>
              <a:t>Tweede niveau</a:t>
            </a:r>
          </a:p>
          <a:p>
            <a:pPr lvl="2"/>
            <a:r>
              <a:rPr lang="nl-NL" noProof="0" smtClean="0"/>
              <a:t>Derde niveau</a:t>
            </a:r>
          </a:p>
          <a:p>
            <a:pPr lvl="3"/>
            <a:r>
              <a:rPr lang="nl-NL" noProof="0" smtClean="0"/>
              <a:t>Vierde niveau</a:t>
            </a:r>
          </a:p>
          <a:p>
            <a:pPr lvl="4"/>
            <a:r>
              <a:rPr lang="nl-NL" noProof="0" smtClean="0"/>
              <a:t>Vijfde niveau</a:t>
            </a:r>
            <a:endParaRPr lang="en-GB" noProof="0" dirty="0"/>
          </a:p>
        </p:txBody>
      </p:sp>
      <p:sp>
        <p:nvSpPr>
          <p:cNvPr id="4" name="Date Placeholder 3"/>
          <p:cNvSpPr>
            <a:spLocks noGrp="1"/>
          </p:cNvSpPr>
          <p:nvPr>
            <p:ph type="dt" sz="half" idx="2"/>
          </p:nvPr>
        </p:nvSpPr>
        <p:spPr>
          <a:xfrm>
            <a:off x="4072394" y="8948703"/>
            <a:ext cx="2297926" cy="519289"/>
          </a:xfrm>
          <a:prstGeom prst="rect">
            <a:avLst/>
          </a:prstGeom>
        </p:spPr>
        <p:txBody>
          <a:bodyPr vert="horz" lIns="91440" tIns="45720" rIns="91440" bIns="45720" rtlCol="0" anchor="ctr"/>
          <a:lstStyle>
            <a:lvl1pPr algn="l">
              <a:defRPr sz="1707">
                <a:solidFill>
                  <a:schemeClr val="tx1">
                    <a:tint val="75000"/>
                  </a:schemeClr>
                </a:solidFill>
              </a:defRPr>
            </a:lvl1pPr>
          </a:lstStyle>
          <a:p>
            <a:r>
              <a:rPr lang="en-US" noProof="0" smtClean="0"/>
              <a:t>26/10/2017</a:t>
            </a:r>
            <a:endParaRPr lang="en-GB" noProof="0" dirty="0"/>
          </a:p>
        </p:txBody>
      </p:sp>
      <p:sp>
        <p:nvSpPr>
          <p:cNvPr id="5" name="Footer Placeholder 4"/>
          <p:cNvSpPr>
            <a:spLocks noGrp="1"/>
          </p:cNvSpPr>
          <p:nvPr>
            <p:ph type="ftr" sz="quarter" idx="3"/>
          </p:nvPr>
        </p:nvSpPr>
        <p:spPr>
          <a:xfrm>
            <a:off x="6810236" y="8994423"/>
            <a:ext cx="8353564" cy="437932"/>
          </a:xfrm>
          <a:prstGeom prst="rect">
            <a:avLst/>
          </a:prstGeom>
        </p:spPr>
        <p:txBody>
          <a:bodyPr vert="horz" lIns="91440" tIns="45720" rIns="91440" bIns="45720" rtlCol="0" anchor="ctr"/>
          <a:lstStyle>
            <a:lvl1pPr algn="ctr">
              <a:defRPr sz="1707">
                <a:solidFill>
                  <a:schemeClr val="tx1">
                    <a:tint val="75000"/>
                  </a:schemeClr>
                </a:solidFill>
              </a:defRPr>
            </a:lvl1pPr>
          </a:lstStyle>
          <a:p>
            <a:endParaRPr lang="en-GB" noProof="0" dirty="0"/>
          </a:p>
        </p:txBody>
      </p:sp>
      <p:sp>
        <p:nvSpPr>
          <p:cNvPr id="6" name="Slide Number Placeholder 5"/>
          <p:cNvSpPr>
            <a:spLocks noGrp="1"/>
          </p:cNvSpPr>
          <p:nvPr>
            <p:ph type="sldNum" sz="quarter" idx="4"/>
          </p:nvPr>
        </p:nvSpPr>
        <p:spPr>
          <a:xfrm>
            <a:off x="15590520" y="8948703"/>
            <a:ext cx="921880" cy="519289"/>
          </a:xfrm>
          <a:prstGeom prst="rect">
            <a:avLst/>
          </a:prstGeom>
        </p:spPr>
        <p:txBody>
          <a:bodyPr vert="horz" lIns="91440" tIns="45720" rIns="91440" bIns="45720" rtlCol="0" anchor="ctr"/>
          <a:lstStyle>
            <a:lvl1pPr algn="r">
              <a:defRPr sz="1707">
                <a:solidFill>
                  <a:srgbClr val="1E64C8"/>
                </a:solidFill>
              </a:defRPr>
            </a:lvl1pPr>
          </a:lstStyle>
          <a:p>
            <a:fld id="{7AE184E0-0BD4-4705-A12B-9B71DDE63301}" type="slidenum">
              <a:rPr lang="en-GB" noProof="0" smtClean="0"/>
              <a:pPr/>
              <a:t>‹nr.›</a:t>
            </a:fld>
            <a:endParaRPr lang="en-GB" noProof="0" dirty="0"/>
          </a:p>
        </p:txBody>
      </p:sp>
      <p:sp>
        <p:nvSpPr>
          <p:cNvPr id="7" name="Title positioning box" hidden="1"/>
          <p:cNvSpPr/>
          <p:nvPr userDrawn="1"/>
        </p:nvSpPr>
        <p:spPr>
          <a:xfrm>
            <a:off x="927265" y="367200"/>
            <a:ext cx="15480000" cy="46364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 positoning box" hidden="1"/>
          <p:cNvSpPr/>
          <p:nvPr userDrawn="1"/>
        </p:nvSpPr>
        <p:spPr>
          <a:xfrm>
            <a:off x="927265" y="1584000"/>
            <a:ext cx="8229600" cy="630000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Logo positioning box" hidden="1"/>
          <p:cNvSpPr/>
          <p:nvPr userDrawn="1"/>
        </p:nvSpPr>
        <p:spPr>
          <a:xfrm flipV="1">
            <a:off x="928800" y="7878842"/>
            <a:ext cx="15478465" cy="141635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 positoning box" hidden="1"/>
          <p:cNvSpPr/>
          <p:nvPr userDrawn="1"/>
        </p:nvSpPr>
        <p:spPr>
          <a:xfrm>
            <a:off x="9172105" y="1584000"/>
            <a:ext cx="914400" cy="630000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 positoning box" hidden="1"/>
          <p:cNvSpPr/>
          <p:nvPr userDrawn="1"/>
        </p:nvSpPr>
        <p:spPr>
          <a:xfrm>
            <a:off x="10099369" y="1356360"/>
            <a:ext cx="6307895" cy="652764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Logo EN"/>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457200" y="7909180"/>
            <a:ext cx="2307600" cy="1846822"/>
          </a:xfrm>
          <a:prstGeom prst="rect">
            <a:avLst/>
          </a:prstGeom>
        </p:spPr>
      </p:pic>
    </p:spTree>
    <p:extLst>
      <p:ext uri="{BB962C8B-B14F-4D97-AF65-F5344CB8AC3E}">
        <p14:creationId xmlns:p14="http://schemas.microsoft.com/office/powerpoint/2010/main" val="3770589907"/>
      </p:ext>
    </p:extLst>
  </p:cSld>
  <p:clrMap bg1="lt1" tx1="dk1" bg2="lt2" tx2="dk2" accent1="accent1" accent2="accent2" accent3="accent3" accent4="accent4" accent5="accent5" accent6="accent6" hlink="hlink" folHlink="folHlink"/>
  <p:sldLayoutIdLst>
    <p:sldLayoutId id="2147483672" r:id="rId1"/>
    <p:sldLayoutId id="2147483661" r:id="rId2"/>
    <p:sldLayoutId id="2147483673" r:id="rId3"/>
    <p:sldLayoutId id="2147483662" r:id="rId4"/>
    <p:sldLayoutId id="2147483674" r:id="rId5"/>
    <p:sldLayoutId id="2147483666" r:id="rId6"/>
    <p:sldLayoutId id="2147483675" r:id="rId7"/>
    <p:sldLayoutId id="2147483676" r:id="rId8"/>
  </p:sldLayoutIdLst>
  <p:hf sldNum="0" hdr="0" ftr="0"/>
  <p:txStyles>
    <p:titleStyle>
      <a:lvl1pPr algn="l" defTabSz="1300368" rtl="0" eaLnBrk="1" latinLnBrk="0" hangingPunct="1">
        <a:lnSpc>
          <a:spcPct val="90000"/>
        </a:lnSpc>
        <a:spcBef>
          <a:spcPct val="0"/>
        </a:spcBef>
        <a:buNone/>
        <a:defRPr sz="5400" u="sng" kern="1200" cap="all" baseline="0">
          <a:solidFill>
            <a:srgbClr val="1E64C8"/>
          </a:solidFill>
          <a:uFill>
            <a:solidFill>
              <a:srgbClr val="1E64C8"/>
            </a:solidFill>
          </a:uFill>
          <a:latin typeface="+mj-lt"/>
          <a:ea typeface="+mj-ea"/>
          <a:cs typeface="+mj-cs"/>
        </a:defRPr>
      </a:lvl1pPr>
    </p:titleStyle>
    <p:bodyStyle>
      <a:lvl1pPr marL="0" indent="0" algn="l" defTabSz="1300368" rtl="0" eaLnBrk="1" latinLnBrk="0" hangingPunct="1">
        <a:lnSpc>
          <a:spcPct val="120000"/>
        </a:lnSpc>
        <a:spcBef>
          <a:spcPts val="0"/>
        </a:spcBef>
        <a:buFont typeface="Arial" panose="020B0604020202020204" pitchFamily="34" charset="0"/>
        <a:buNone/>
        <a:defRPr sz="4800" kern="1200">
          <a:solidFill>
            <a:schemeClr val="tx1"/>
          </a:solidFill>
          <a:latin typeface="+mn-lt"/>
          <a:ea typeface="+mn-ea"/>
          <a:cs typeface="+mn-cs"/>
        </a:defRPr>
      </a:lvl1pPr>
      <a:lvl2pPr marL="457200" indent="-360000" algn="l" defTabSz="457200" rtl="0" eaLnBrk="1" latinLnBrk="0" hangingPunct="1">
        <a:lnSpc>
          <a:spcPct val="120000"/>
        </a:lnSpc>
        <a:spcBef>
          <a:spcPts val="0"/>
        </a:spcBef>
        <a:buFont typeface="Arial" panose="020B0604020202020204" pitchFamily="34" charset="0"/>
        <a:buChar char="̶"/>
        <a:tabLst/>
        <a:defRPr sz="4800" kern="1200">
          <a:solidFill>
            <a:schemeClr val="tx1"/>
          </a:solidFill>
          <a:latin typeface="+mn-lt"/>
          <a:ea typeface="+mn-ea"/>
          <a:cs typeface="+mn-cs"/>
        </a:defRPr>
      </a:lvl2pPr>
      <a:lvl3pPr marL="900113" indent="-458788" algn="l" defTabSz="1300368" rtl="0" eaLnBrk="1" latinLnBrk="0" hangingPunct="1">
        <a:lnSpc>
          <a:spcPct val="120000"/>
        </a:lnSpc>
        <a:spcBef>
          <a:spcPts val="0"/>
        </a:spcBef>
        <a:buFont typeface="Arial" panose="020B0604020202020204" pitchFamily="34" charset="0"/>
        <a:buChar char="‒"/>
        <a:defRPr sz="4800" kern="1200">
          <a:solidFill>
            <a:schemeClr val="tx1"/>
          </a:solidFill>
          <a:latin typeface="+mn-lt"/>
          <a:ea typeface="+mn-ea"/>
          <a:cs typeface="+mn-cs"/>
        </a:defRPr>
      </a:lvl3pPr>
      <a:lvl4pPr marL="1441450" indent="-541338" algn="l" defTabSz="1300368" rtl="0" eaLnBrk="1" latinLnBrk="0" hangingPunct="1">
        <a:lnSpc>
          <a:spcPct val="120000"/>
        </a:lnSpc>
        <a:spcBef>
          <a:spcPts val="0"/>
        </a:spcBef>
        <a:buFont typeface="Arial" panose="020B0604020202020204" pitchFamily="34" charset="0"/>
        <a:buChar char="‒"/>
        <a:defRPr sz="4800" kern="1200">
          <a:solidFill>
            <a:schemeClr val="tx1"/>
          </a:solidFill>
          <a:latin typeface="+mn-lt"/>
          <a:ea typeface="+mn-ea"/>
          <a:cs typeface="+mn-cs"/>
        </a:defRPr>
      </a:lvl4pPr>
      <a:lvl5pPr marL="2600325" indent="-1158875" algn="l" defTabSz="1300368" rtl="0" eaLnBrk="1" latinLnBrk="0" hangingPunct="1">
        <a:lnSpc>
          <a:spcPct val="120000"/>
        </a:lnSpc>
        <a:spcBef>
          <a:spcPts val="0"/>
        </a:spcBef>
        <a:buFont typeface="Arial" panose="020B0604020202020204" pitchFamily="34" charset="0"/>
        <a:buNone/>
        <a:defRPr sz="4800" kern="1200">
          <a:solidFill>
            <a:schemeClr val="tx1"/>
          </a:solidFill>
          <a:latin typeface="+mn-lt"/>
          <a:ea typeface="+mn-ea"/>
          <a:cs typeface="+mn-cs"/>
        </a:defRPr>
      </a:lvl5pPr>
      <a:lvl6pPr marL="3576013" indent="-325092" algn="l" defTabSz="1300368"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6pPr>
      <a:lvl7pPr marL="4226197" indent="-325092" algn="l" defTabSz="1300368"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7pPr>
      <a:lvl8pPr marL="4876381" indent="-325092" algn="l" defTabSz="1300368"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8pPr>
      <a:lvl9pPr marL="5526565" indent="-325092" algn="l" defTabSz="1300368" rtl="0" eaLnBrk="1" latinLnBrk="0" hangingPunct="1">
        <a:lnSpc>
          <a:spcPct val="90000"/>
        </a:lnSpc>
        <a:spcBef>
          <a:spcPts val="711"/>
        </a:spcBef>
        <a:buFont typeface="Arial" panose="020B0604020202020204" pitchFamily="34" charset="0"/>
        <a:buChar char="•"/>
        <a:defRPr sz="2560" kern="1200">
          <a:solidFill>
            <a:schemeClr val="tx1"/>
          </a:solidFill>
          <a:latin typeface="+mn-lt"/>
          <a:ea typeface="+mn-ea"/>
          <a:cs typeface="+mn-cs"/>
        </a:defRPr>
      </a:lvl9pPr>
    </p:bodyStyle>
    <p:otherStyle>
      <a:defPPr>
        <a:defRPr lang="en-US"/>
      </a:defPPr>
      <a:lvl1pPr marL="0" algn="l" defTabSz="1300368" rtl="0" eaLnBrk="1" latinLnBrk="0" hangingPunct="1">
        <a:defRPr sz="2560" kern="1200">
          <a:solidFill>
            <a:schemeClr val="tx1"/>
          </a:solidFill>
          <a:latin typeface="+mn-lt"/>
          <a:ea typeface="+mn-ea"/>
          <a:cs typeface="+mn-cs"/>
        </a:defRPr>
      </a:lvl1pPr>
      <a:lvl2pPr marL="650184" algn="l" defTabSz="1300368" rtl="0" eaLnBrk="1" latinLnBrk="0" hangingPunct="1">
        <a:defRPr sz="2560" kern="1200">
          <a:solidFill>
            <a:schemeClr val="tx1"/>
          </a:solidFill>
          <a:latin typeface="+mn-lt"/>
          <a:ea typeface="+mn-ea"/>
          <a:cs typeface="+mn-cs"/>
        </a:defRPr>
      </a:lvl2pPr>
      <a:lvl3pPr marL="1300368" algn="l" defTabSz="1300368" rtl="0" eaLnBrk="1" latinLnBrk="0" hangingPunct="1">
        <a:defRPr sz="2560" kern="1200">
          <a:solidFill>
            <a:schemeClr val="tx1"/>
          </a:solidFill>
          <a:latin typeface="+mn-lt"/>
          <a:ea typeface="+mn-ea"/>
          <a:cs typeface="+mn-cs"/>
        </a:defRPr>
      </a:lvl3pPr>
      <a:lvl4pPr marL="1950552" algn="l" defTabSz="1300368" rtl="0" eaLnBrk="1" latinLnBrk="0" hangingPunct="1">
        <a:defRPr sz="2560" kern="1200">
          <a:solidFill>
            <a:schemeClr val="tx1"/>
          </a:solidFill>
          <a:latin typeface="+mn-lt"/>
          <a:ea typeface="+mn-ea"/>
          <a:cs typeface="+mn-cs"/>
        </a:defRPr>
      </a:lvl4pPr>
      <a:lvl5pPr marL="2600736" algn="l" defTabSz="1300368" rtl="0" eaLnBrk="1" latinLnBrk="0" hangingPunct="1">
        <a:defRPr sz="2560" kern="1200">
          <a:solidFill>
            <a:schemeClr val="tx1"/>
          </a:solidFill>
          <a:latin typeface="+mn-lt"/>
          <a:ea typeface="+mn-ea"/>
          <a:cs typeface="+mn-cs"/>
        </a:defRPr>
      </a:lvl5pPr>
      <a:lvl6pPr marL="3250921" algn="l" defTabSz="1300368" rtl="0" eaLnBrk="1" latinLnBrk="0" hangingPunct="1">
        <a:defRPr sz="2560" kern="1200">
          <a:solidFill>
            <a:schemeClr val="tx1"/>
          </a:solidFill>
          <a:latin typeface="+mn-lt"/>
          <a:ea typeface="+mn-ea"/>
          <a:cs typeface="+mn-cs"/>
        </a:defRPr>
      </a:lvl6pPr>
      <a:lvl7pPr marL="3901105" algn="l" defTabSz="1300368" rtl="0" eaLnBrk="1" latinLnBrk="0" hangingPunct="1">
        <a:defRPr sz="2560" kern="1200">
          <a:solidFill>
            <a:schemeClr val="tx1"/>
          </a:solidFill>
          <a:latin typeface="+mn-lt"/>
          <a:ea typeface="+mn-ea"/>
          <a:cs typeface="+mn-cs"/>
        </a:defRPr>
      </a:lvl7pPr>
      <a:lvl8pPr marL="4551289" algn="l" defTabSz="1300368" rtl="0" eaLnBrk="1" latinLnBrk="0" hangingPunct="1">
        <a:defRPr sz="2560" kern="1200">
          <a:solidFill>
            <a:schemeClr val="tx1"/>
          </a:solidFill>
          <a:latin typeface="+mn-lt"/>
          <a:ea typeface="+mn-ea"/>
          <a:cs typeface="+mn-cs"/>
        </a:defRPr>
      </a:lvl8pPr>
      <a:lvl9pPr marL="5201473" algn="l" defTabSz="1300368" rtl="0" eaLnBrk="1" latinLnBrk="0" hangingPunct="1">
        <a:defRPr sz="25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25078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Results</a:t>
            </a:r>
            <a:endParaRPr lang="en-GB" dirty="0"/>
          </a:p>
        </p:txBody>
      </p:sp>
      <p:sp>
        <p:nvSpPr>
          <p:cNvPr id="3" name="Tijdelijke aanduiding voor inhoud 2"/>
          <p:cNvSpPr>
            <a:spLocks noGrp="1"/>
          </p:cNvSpPr>
          <p:nvPr>
            <p:ph idx="1"/>
          </p:nvPr>
        </p:nvSpPr>
        <p:spPr/>
        <p:txBody>
          <a:bodyPr>
            <a:normAutofit/>
          </a:bodyPr>
          <a:lstStyle/>
          <a:p>
            <a:r>
              <a:rPr lang="en-GB" sz="4000" dirty="0"/>
              <a:t>Stigma on women and substance use</a:t>
            </a:r>
          </a:p>
          <a:p>
            <a:r>
              <a:rPr lang="en-GB" sz="4000" dirty="0"/>
              <a:t>Threefold of ‘feeling safe’</a:t>
            </a:r>
          </a:p>
          <a:p>
            <a:r>
              <a:rPr lang="en-GB" sz="4000" dirty="0"/>
              <a:t>Holistic treatment</a:t>
            </a:r>
          </a:p>
          <a:p>
            <a:r>
              <a:rPr lang="en-GB" sz="4000" dirty="0"/>
              <a:t>Experts by experience and peers</a:t>
            </a:r>
          </a:p>
          <a:p>
            <a:r>
              <a:rPr lang="en-GB" sz="4000" dirty="0"/>
              <a:t>Single and mixed gender services</a:t>
            </a:r>
          </a:p>
          <a:p>
            <a:pPr marL="0" indent="0">
              <a:buNone/>
            </a:pPr>
            <a:endParaRPr lang="en-GB" sz="4000" dirty="0"/>
          </a:p>
          <a:p>
            <a:r>
              <a:rPr lang="en-GB" sz="4000" dirty="0"/>
              <a:t>Treatment barriers</a:t>
            </a:r>
          </a:p>
          <a:p>
            <a:r>
              <a:rPr lang="en-GB" sz="4000" dirty="0"/>
              <a:t>Treatment drop out</a:t>
            </a:r>
          </a:p>
          <a:p>
            <a:r>
              <a:rPr lang="en-GB" sz="4000" dirty="0"/>
              <a:t>Treatment motivation</a:t>
            </a:r>
          </a:p>
          <a:p>
            <a:endParaRPr lang="en-GB" sz="3697" dirty="0"/>
          </a:p>
        </p:txBody>
      </p:sp>
      <p:sp>
        <p:nvSpPr>
          <p:cNvPr id="4" name="Tijdelijke aanduiding voor datum 3"/>
          <p:cNvSpPr>
            <a:spLocks noGrp="1"/>
          </p:cNvSpPr>
          <p:nvPr>
            <p:ph type="dt" sz="half" idx="10"/>
          </p:nvPr>
        </p:nvSpPr>
        <p:spPr/>
        <p:txBody>
          <a:bodyPr/>
          <a:lstStyle/>
          <a:p>
            <a:r>
              <a:rPr lang="en-US" smtClean="0"/>
              <a:t>26/10/2017</a:t>
            </a:r>
            <a:endParaRPr lang="en-US" dirty="0"/>
          </a:p>
        </p:txBody>
      </p:sp>
    </p:spTree>
    <p:extLst>
      <p:ext uri="{BB962C8B-B14F-4D97-AF65-F5344CB8AC3E}">
        <p14:creationId xmlns:p14="http://schemas.microsoft.com/office/powerpoint/2010/main" val="24761443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a:xfrm>
            <a:off x="900575" y="0"/>
            <a:ext cx="7495865" cy="2261179"/>
          </a:xfrm>
        </p:spPr>
        <p:txBody>
          <a:bodyPr>
            <a:normAutofit/>
          </a:bodyPr>
          <a:lstStyle/>
          <a:p>
            <a:pPr algn="ctr"/>
            <a:r>
              <a:rPr lang="en-GB" sz="5000" dirty="0"/>
              <a:t>Fragility and social stigma on women and substance </a:t>
            </a:r>
            <a:r>
              <a:rPr lang="en-GB" sz="5000" dirty="0" smtClean="0"/>
              <a:t>use</a:t>
            </a:r>
            <a:endParaRPr lang="en-US" sz="5000" dirty="0"/>
          </a:p>
        </p:txBody>
      </p:sp>
      <p:sp>
        <p:nvSpPr>
          <p:cNvPr id="10" name="Tijdelijke aanduiding voor datum 4"/>
          <p:cNvSpPr>
            <a:spLocks noGrp="1"/>
          </p:cNvSpPr>
          <p:nvPr>
            <p:ph type="dt" sz="half" idx="10"/>
          </p:nvPr>
        </p:nvSpPr>
        <p:spPr>
          <a:xfrm>
            <a:off x="14735615" y="8835065"/>
            <a:ext cx="1630170" cy="526753"/>
          </a:xfrm>
        </p:spPr>
        <p:txBody>
          <a:bodyPr/>
          <a:lstStyle/>
          <a:p>
            <a:r>
              <a:rPr lang="en-US" smtClean="0"/>
              <a:t>26/10/2017</a:t>
            </a:r>
            <a:endParaRPr lang="en-US" dirty="0"/>
          </a:p>
        </p:txBody>
      </p:sp>
      <p:sp>
        <p:nvSpPr>
          <p:cNvPr id="2" name="Ovale toelichting 1"/>
          <p:cNvSpPr/>
          <p:nvPr/>
        </p:nvSpPr>
        <p:spPr>
          <a:xfrm>
            <a:off x="10109433" y="6312812"/>
            <a:ext cx="6620466" cy="3197741"/>
          </a:xfrm>
          <a:prstGeom prst="wedgeEllipseCallout">
            <a:avLst>
              <a:gd name="adj1" fmla="val -55181"/>
              <a:gd name="adj2" fmla="val -50684"/>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0" i="1" dirty="0"/>
              <a:t>Being a woman, I like to have a bit more time to shower and get ready in the morning. And use feminine care products.  </a:t>
            </a:r>
            <a:endParaRPr lang="en-GB" sz="3000" i="1" dirty="0"/>
          </a:p>
        </p:txBody>
      </p:sp>
      <p:sp>
        <p:nvSpPr>
          <p:cNvPr id="12" name="Ovale toelichting 11"/>
          <p:cNvSpPr/>
          <p:nvPr/>
        </p:nvSpPr>
        <p:spPr>
          <a:xfrm>
            <a:off x="635882" y="3309751"/>
            <a:ext cx="6665879" cy="3672140"/>
          </a:xfrm>
          <a:prstGeom prst="wedgeEllipseCallout">
            <a:avLst>
              <a:gd name="adj1" fmla="val 57004"/>
              <a:gd name="adj2" fmla="val 15322"/>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0" i="1" dirty="0">
                <a:solidFill>
                  <a:schemeClr val="bg1"/>
                </a:solidFill>
              </a:rPr>
              <a:t>I don’t want them to see me as a woman, but as a person with everything that I have gone through and </a:t>
            </a:r>
            <a:r>
              <a:rPr lang="en-GB" sz="3000" i="1" dirty="0">
                <a:solidFill>
                  <a:schemeClr val="bg1"/>
                </a:solidFill>
              </a:rPr>
              <a:t>in </a:t>
            </a:r>
            <a:r>
              <a:rPr lang="en-GB" sz="3000" i="1" dirty="0">
                <a:solidFill>
                  <a:schemeClr val="bg1"/>
                </a:solidFill>
              </a:rPr>
              <a:t>the situation that I am in right now</a:t>
            </a:r>
            <a:r>
              <a:rPr lang="en-GB" sz="3000" i="1" dirty="0">
                <a:solidFill>
                  <a:schemeClr val="bg1"/>
                </a:solidFill>
              </a:rPr>
              <a:t>.</a:t>
            </a:r>
            <a:endParaRPr lang="en-GB" sz="3000" i="1" dirty="0">
              <a:solidFill>
                <a:schemeClr val="bg1"/>
              </a:solidFill>
            </a:endParaRPr>
          </a:p>
        </p:txBody>
      </p:sp>
      <p:pic>
        <p:nvPicPr>
          <p:cNvPr id="1028" name="Picture 4" descr="Colorful round icons with male and female avatars. Vector illustration. Hair, glasses and earrings are isolated and interchangeables."/>
          <p:cNvPicPr>
            <a:picLocks noChangeAspect="1" noChangeArrowheads="1"/>
          </p:cNvPicPr>
          <p:nvPr/>
        </p:nvPicPr>
        <p:blipFill rotWithShape="1">
          <a:blip r:embed="rId3">
            <a:extLst>
              <a:ext uri="{28A0092B-C50C-407E-A947-70E740481C1C}">
                <a14:useLocalDpi xmlns:a14="http://schemas.microsoft.com/office/drawing/2010/main" val="0"/>
              </a:ext>
            </a:extLst>
          </a:blip>
          <a:srcRect l="73317" t="48164" r="3757" b="30377"/>
          <a:stretch/>
        </p:blipFill>
        <p:spPr bwMode="auto">
          <a:xfrm>
            <a:off x="8055000" y="5145821"/>
            <a:ext cx="1397446" cy="1366255"/>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13" name="Ovale toelichting 12"/>
          <p:cNvSpPr/>
          <p:nvPr/>
        </p:nvSpPr>
        <p:spPr>
          <a:xfrm>
            <a:off x="10109434" y="2578184"/>
            <a:ext cx="6620466" cy="3560340"/>
          </a:xfrm>
          <a:prstGeom prst="wedgeEllipseCallout">
            <a:avLst>
              <a:gd name="adj1" fmla="val -54503"/>
              <a:gd name="adj2" fmla="val 33642"/>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b="100000"/>
            </a:path>
            <a:tileRect t="-100000" r="-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0" i="1" dirty="0">
                <a:solidFill>
                  <a:schemeClr val="bg1"/>
                </a:solidFill>
              </a:rPr>
              <a:t>Sometimes you just want to talk about your relationship or your feelings with another woman instead of talking about male stuff.</a:t>
            </a:r>
            <a:endParaRPr lang="en-GB" sz="3000" i="1" dirty="0">
              <a:solidFill>
                <a:schemeClr val="bg1"/>
              </a:solidFill>
            </a:endParaRPr>
          </a:p>
        </p:txBody>
      </p:sp>
      <p:sp>
        <p:nvSpPr>
          <p:cNvPr id="9" name="Titel 7"/>
          <p:cNvSpPr txBox="1">
            <a:spLocks/>
          </p:cNvSpPr>
          <p:nvPr/>
        </p:nvSpPr>
        <p:spPr>
          <a:xfrm>
            <a:off x="8971928" y="0"/>
            <a:ext cx="7495865" cy="2261179"/>
          </a:xfrm>
          <a:prstGeom prst="rect">
            <a:avLst/>
          </a:prstGeom>
        </p:spPr>
        <p:txBody>
          <a:bodyPr vert="horz" lIns="91440" tIns="45720" rIns="91440" bIns="45720" rtlCol="0" anchor="b" anchorCtr="0">
            <a:normAutofit fontScale="97500"/>
          </a:bodyPr>
          <a:lstStyle>
            <a:lvl1pPr algn="l" defTabSz="1300368" rtl="0" eaLnBrk="1" latinLnBrk="0" hangingPunct="1">
              <a:lnSpc>
                <a:spcPct val="90000"/>
              </a:lnSpc>
              <a:spcBef>
                <a:spcPct val="0"/>
              </a:spcBef>
              <a:buNone/>
              <a:defRPr sz="5400" u="sng" kern="1200" cap="all" baseline="0">
                <a:solidFill>
                  <a:srgbClr val="1E64C8"/>
                </a:solidFill>
                <a:uFill>
                  <a:solidFill>
                    <a:srgbClr val="1E64C8"/>
                  </a:solidFill>
                </a:uFill>
                <a:latin typeface="+mj-lt"/>
                <a:ea typeface="+mj-ea"/>
                <a:cs typeface="+mj-cs"/>
              </a:defRPr>
            </a:lvl1pPr>
          </a:lstStyle>
          <a:p>
            <a:pPr algn="ctr"/>
            <a:r>
              <a:rPr lang="en-GB" sz="5000" dirty="0"/>
              <a:t>Recognition of being a woman and female needs</a:t>
            </a:r>
            <a:endParaRPr lang="en-US" sz="5000" dirty="0"/>
          </a:p>
        </p:txBody>
      </p:sp>
    </p:spTree>
    <p:extLst>
      <p:ext uri="{BB962C8B-B14F-4D97-AF65-F5344CB8AC3E}">
        <p14:creationId xmlns:p14="http://schemas.microsoft.com/office/powerpoint/2010/main" val="3679521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a:xfrm>
            <a:off x="1920489" y="178773"/>
            <a:ext cx="14079830" cy="1821599"/>
          </a:xfrm>
        </p:spPr>
        <p:txBody>
          <a:bodyPr>
            <a:normAutofit/>
          </a:bodyPr>
          <a:lstStyle/>
          <a:p>
            <a:pPr algn="ctr"/>
            <a:r>
              <a:rPr lang="en-US" sz="5000" dirty="0"/>
              <a:t>Threefold </a:t>
            </a:r>
            <a:r>
              <a:rPr lang="en-US" sz="5000" dirty="0" smtClean="0"/>
              <a:t>need of </a:t>
            </a:r>
            <a:r>
              <a:rPr lang="en-US" sz="5000" dirty="0"/>
              <a:t>‘</a:t>
            </a:r>
            <a:r>
              <a:rPr lang="en-US" sz="5000" dirty="0"/>
              <a:t>feeling safe’</a:t>
            </a:r>
            <a:br>
              <a:rPr lang="en-US" sz="5000" dirty="0"/>
            </a:br>
            <a:endParaRPr lang="en-US" sz="5000" dirty="0"/>
          </a:p>
        </p:txBody>
      </p:sp>
      <p:sp>
        <p:nvSpPr>
          <p:cNvPr id="10" name="Tijdelijke aanduiding voor datum 4"/>
          <p:cNvSpPr>
            <a:spLocks noGrp="1"/>
          </p:cNvSpPr>
          <p:nvPr>
            <p:ph type="dt" sz="half" idx="10"/>
          </p:nvPr>
        </p:nvSpPr>
        <p:spPr>
          <a:xfrm>
            <a:off x="14735615" y="8835065"/>
            <a:ext cx="1630170" cy="526753"/>
          </a:xfrm>
        </p:spPr>
        <p:txBody>
          <a:bodyPr/>
          <a:lstStyle/>
          <a:p>
            <a:r>
              <a:rPr lang="en-US" smtClean="0"/>
              <a:t>26/10/2017</a:t>
            </a:r>
            <a:endParaRPr lang="en-US" dirty="0"/>
          </a:p>
        </p:txBody>
      </p:sp>
      <p:sp>
        <p:nvSpPr>
          <p:cNvPr id="5" name="Ovale toelichting 4"/>
          <p:cNvSpPr/>
          <p:nvPr/>
        </p:nvSpPr>
        <p:spPr>
          <a:xfrm>
            <a:off x="1920489" y="5784237"/>
            <a:ext cx="6665879" cy="3672140"/>
          </a:xfrm>
          <a:prstGeom prst="wedgeEllipseCallout">
            <a:avLst>
              <a:gd name="adj1" fmla="val 44970"/>
              <a:gd name="adj2" fmla="val -3958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0" i="1" dirty="0"/>
              <a:t>I have to avoid feeling bored. The daily structure is tough, but it helps me. Once I’m back to my old life again, I need to have things to do as well.</a:t>
            </a:r>
            <a:endParaRPr lang="en-GB" sz="3000" i="1" dirty="0"/>
          </a:p>
        </p:txBody>
      </p:sp>
      <p:sp>
        <p:nvSpPr>
          <p:cNvPr id="6" name="Ovale toelichting 5"/>
          <p:cNvSpPr/>
          <p:nvPr/>
        </p:nvSpPr>
        <p:spPr>
          <a:xfrm>
            <a:off x="1920489" y="1595753"/>
            <a:ext cx="6665879" cy="3672140"/>
          </a:xfrm>
          <a:prstGeom prst="wedgeEllipseCallout">
            <a:avLst>
              <a:gd name="adj1" fmla="val 44296"/>
              <a:gd name="adj2" fmla="val 4345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a:lnSpc>
                <a:spcPct val="120000"/>
              </a:lnSpc>
            </a:pPr>
            <a:r>
              <a:rPr lang="en-GB" sz="3000" i="1" dirty="0"/>
              <a:t>If a man comes to our hall at night, an alarm goes off. That assures me in a way.  </a:t>
            </a:r>
            <a:endParaRPr lang="en-GB" sz="3000" i="1" dirty="0"/>
          </a:p>
        </p:txBody>
      </p:sp>
      <p:sp>
        <p:nvSpPr>
          <p:cNvPr id="7" name="Ovale toelichting 6"/>
          <p:cNvSpPr/>
          <p:nvPr/>
        </p:nvSpPr>
        <p:spPr>
          <a:xfrm>
            <a:off x="9334440" y="5774073"/>
            <a:ext cx="6665879" cy="3672140"/>
          </a:xfrm>
          <a:prstGeom prst="wedgeEllipseCallout">
            <a:avLst>
              <a:gd name="adj1" fmla="val -46206"/>
              <a:gd name="adj2" fmla="val -3849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0" i="1" dirty="0"/>
              <a:t>We are away from home and that’s a good thing. My old friends and environment would only tempt me to start using again. </a:t>
            </a:r>
            <a:endParaRPr lang="en-GB" sz="3000" i="1" dirty="0"/>
          </a:p>
        </p:txBody>
      </p:sp>
      <p:pic>
        <p:nvPicPr>
          <p:cNvPr id="11" name="Picture 6" descr="Colorful round icons with male and female avatars. Vector illustration. Hair, glasses and earrings are isolated and interchangeables."/>
          <p:cNvPicPr>
            <a:picLocks noChangeAspect="1" noChangeArrowheads="1"/>
          </p:cNvPicPr>
          <p:nvPr/>
        </p:nvPicPr>
        <p:blipFill rotWithShape="1">
          <a:blip r:embed="rId3">
            <a:extLst>
              <a:ext uri="{28A0092B-C50C-407E-A947-70E740481C1C}">
                <a14:useLocalDpi xmlns:a14="http://schemas.microsoft.com/office/drawing/2010/main" val="0"/>
              </a:ext>
            </a:extLst>
          </a:blip>
          <a:srcRect l="73354" t="3995" r="4210" b="74523"/>
          <a:stretch/>
        </p:blipFill>
        <p:spPr bwMode="auto">
          <a:xfrm>
            <a:off x="8276572" y="4866297"/>
            <a:ext cx="1367665" cy="1367663"/>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9" name="Ovale toelichting 8"/>
          <p:cNvSpPr/>
          <p:nvPr/>
        </p:nvSpPr>
        <p:spPr>
          <a:xfrm>
            <a:off x="9334440" y="1595753"/>
            <a:ext cx="6665879" cy="3672140"/>
          </a:xfrm>
          <a:prstGeom prst="wedgeEllipseCallout">
            <a:avLst>
              <a:gd name="adj1" fmla="val -44837"/>
              <a:gd name="adj2" fmla="val 4161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a:lnSpc>
                <a:spcPct val="120000"/>
              </a:lnSpc>
            </a:pPr>
            <a:r>
              <a:rPr lang="en-GB" sz="3000" i="1" dirty="0"/>
              <a:t>I don’t have to be afraid of getting distracted by men or developing feelings for a man.</a:t>
            </a:r>
            <a:endParaRPr lang="en-GB" sz="3000" i="1" dirty="0"/>
          </a:p>
        </p:txBody>
      </p:sp>
    </p:spTree>
    <p:extLst>
      <p:ext uri="{BB962C8B-B14F-4D97-AF65-F5344CB8AC3E}">
        <p14:creationId xmlns:p14="http://schemas.microsoft.com/office/powerpoint/2010/main" val="36939280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77553" y="309041"/>
            <a:ext cx="16034901" cy="1097750"/>
          </a:xfrm>
        </p:spPr>
        <p:txBody>
          <a:bodyPr>
            <a:normAutofit/>
          </a:bodyPr>
          <a:lstStyle/>
          <a:p>
            <a:pPr algn="ctr"/>
            <a:r>
              <a:rPr lang="en-GB" sz="5000" dirty="0" smtClean="0"/>
              <a:t>Holistic treatment</a:t>
            </a:r>
            <a:endParaRPr lang="en-GB" sz="5000" dirty="0"/>
          </a:p>
        </p:txBody>
      </p:sp>
      <p:sp>
        <p:nvSpPr>
          <p:cNvPr id="4" name="Tijdelijke aanduiding voor datum 3"/>
          <p:cNvSpPr>
            <a:spLocks noGrp="1"/>
          </p:cNvSpPr>
          <p:nvPr>
            <p:ph type="dt" sz="half" idx="10"/>
          </p:nvPr>
        </p:nvSpPr>
        <p:spPr/>
        <p:txBody>
          <a:bodyPr/>
          <a:lstStyle/>
          <a:p>
            <a:r>
              <a:rPr lang="en-US" smtClean="0"/>
              <a:t>26/10/2017</a:t>
            </a:r>
            <a:endParaRPr lang="en-US" dirty="0"/>
          </a:p>
        </p:txBody>
      </p:sp>
      <p:sp>
        <p:nvSpPr>
          <p:cNvPr id="5" name="Ovale toelichting 4"/>
          <p:cNvSpPr/>
          <p:nvPr/>
        </p:nvSpPr>
        <p:spPr>
          <a:xfrm>
            <a:off x="605364" y="1604735"/>
            <a:ext cx="7914506" cy="6748631"/>
          </a:xfrm>
          <a:prstGeom prst="wedgeEllipseCallout">
            <a:avLst>
              <a:gd name="adj1" fmla="val 45795"/>
              <a:gd name="adj2" fmla="val 3898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a:lnSpc>
                <a:spcPct val="120000"/>
              </a:lnSpc>
            </a:pPr>
            <a:r>
              <a:rPr lang="en-GB" sz="3000" i="1" dirty="0"/>
              <a:t>The treatment physically detoxed me, yeah, but there was no room for working on my mental state. The only thing that we could do was for example sewing. Some sort of occupational therapy, I call that. That wasn’t working for me. I had to be able to talk about my feelings and history.</a:t>
            </a:r>
            <a:endParaRPr lang="en-GB" sz="3000" i="1" dirty="0"/>
          </a:p>
        </p:txBody>
      </p:sp>
      <p:sp>
        <p:nvSpPr>
          <p:cNvPr id="6" name="Ovale toelichting 5"/>
          <p:cNvSpPr/>
          <p:nvPr/>
        </p:nvSpPr>
        <p:spPr>
          <a:xfrm>
            <a:off x="9488813" y="2892569"/>
            <a:ext cx="7151451" cy="5067078"/>
          </a:xfrm>
          <a:prstGeom prst="wedgeEllipseCallout">
            <a:avLst>
              <a:gd name="adj1" fmla="val -44837"/>
              <a:gd name="adj2" fmla="val 4161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a:lnSpc>
                <a:spcPct val="120000"/>
              </a:lnSpc>
            </a:pPr>
            <a:r>
              <a:rPr lang="en-GB" sz="3000" i="1" dirty="0"/>
              <a:t>I was discovering my body again and what drugs had done to that… It felt like I had to learn to take care of my body again. And I had to learn to love my body again. </a:t>
            </a:r>
            <a:endParaRPr lang="en-GB" sz="3000" i="1" dirty="0"/>
          </a:p>
        </p:txBody>
      </p:sp>
      <p:pic>
        <p:nvPicPr>
          <p:cNvPr id="7" name="Picture 6" descr="Colorful round icons with male and female avatars. Vector illustration. Hair, glasses and earrings are isolated and interchangeables."/>
          <p:cNvPicPr>
            <a:picLocks noChangeAspect="1" noChangeArrowheads="1"/>
          </p:cNvPicPr>
          <p:nvPr/>
        </p:nvPicPr>
        <p:blipFill rotWithShape="1">
          <a:blip r:embed="rId3">
            <a:extLst>
              <a:ext uri="{28A0092B-C50C-407E-A947-70E740481C1C}">
                <a14:useLocalDpi xmlns:a14="http://schemas.microsoft.com/office/drawing/2010/main" val="0"/>
              </a:ext>
            </a:extLst>
          </a:blip>
          <a:srcRect l="3945" t="25805" r="72867" b="52289"/>
          <a:stretch/>
        </p:blipFill>
        <p:spPr bwMode="auto">
          <a:xfrm>
            <a:off x="8385341" y="7445433"/>
            <a:ext cx="1413480" cy="1394633"/>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40089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gn="ctr"/>
            <a:r>
              <a:rPr lang="en-GB" sz="5000" dirty="0"/>
              <a:t>Experts by experience (♀) / peers</a:t>
            </a:r>
            <a:endParaRPr lang="en-GB" sz="5000" dirty="0"/>
          </a:p>
        </p:txBody>
      </p:sp>
      <p:sp>
        <p:nvSpPr>
          <p:cNvPr id="4" name="Tijdelijke aanduiding voor datum 3"/>
          <p:cNvSpPr>
            <a:spLocks noGrp="1"/>
          </p:cNvSpPr>
          <p:nvPr>
            <p:ph type="dt" sz="half" idx="10"/>
          </p:nvPr>
        </p:nvSpPr>
        <p:spPr/>
        <p:txBody>
          <a:bodyPr/>
          <a:lstStyle/>
          <a:p>
            <a:r>
              <a:rPr lang="en-US" smtClean="0"/>
              <a:t>26/10/2017</a:t>
            </a:r>
            <a:endParaRPr lang="en-US" dirty="0"/>
          </a:p>
        </p:txBody>
      </p:sp>
      <p:sp>
        <p:nvSpPr>
          <p:cNvPr id="5" name="Ovale toelichting 4"/>
          <p:cNvSpPr/>
          <p:nvPr/>
        </p:nvSpPr>
        <p:spPr>
          <a:xfrm>
            <a:off x="10088458" y="2847304"/>
            <a:ext cx="6665879" cy="4744599"/>
          </a:xfrm>
          <a:prstGeom prst="wedgeEllipseCallout">
            <a:avLst>
              <a:gd name="adj1" fmla="val -47440"/>
              <a:gd name="adj2" fmla="val 473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a:lnSpc>
                <a:spcPct val="120000"/>
              </a:lnSpc>
            </a:pPr>
            <a:r>
              <a:rPr lang="en-GB" sz="3000" i="1" dirty="0"/>
              <a:t>Those counsellors have studied that, but they will never know what is like. I don’t think they should be addicted first, but yeah. </a:t>
            </a:r>
            <a:endParaRPr lang="en-GB" sz="3000" i="1" dirty="0"/>
          </a:p>
        </p:txBody>
      </p:sp>
      <p:pic>
        <p:nvPicPr>
          <p:cNvPr id="6" name="Picture 4" descr="Colorful round icons with male and female avatars. Vector illustration. Hair, glasses and earrings are isolated and interchangeables."/>
          <p:cNvPicPr>
            <a:picLocks noChangeAspect="1" noChangeArrowheads="1"/>
          </p:cNvPicPr>
          <p:nvPr/>
        </p:nvPicPr>
        <p:blipFill rotWithShape="1">
          <a:blip r:embed="rId3">
            <a:extLst>
              <a:ext uri="{28A0092B-C50C-407E-A947-70E740481C1C}">
                <a14:useLocalDpi xmlns:a14="http://schemas.microsoft.com/office/drawing/2010/main" val="0"/>
              </a:ext>
            </a:extLst>
          </a:blip>
          <a:srcRect l="26975" t="3660" r="49852" b="74506"/>
          <a:stretch/>
        </p:blipFill>
        <p:spPr bwMode="auto">
          <a:xfrm>
            <a:off x="8679357" y="7172850"/>
            <a:ext cx="1412503" cy="1390083"/>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7" name="Ovale toelichting 6"/>
          <p:cNvSpPr/>
          <p:nvPr/>
        </p:nvSpPr>
        <p:spPr>
          <a:xfrm>
            <a:off x="540092" y="1385488"/>
            <a:ext cx="8142667" cy="7177445"/>
          </a:xfrm>
          <a:prstGeom prst="wedgeEllipseCallout">
            <a:avLst>
              <a:gd name="adj1" fmla="val 47892"/>
              <a:gd name="adj2" fmla="val 3542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a:lnSpc>
                <a:spcPct val="120000"/>
              </a:lnSpc>
            </a:pPr>
            <a:r>
              <a:rPr lang="en-GB" sz="3000" i="1" dirty="0"/>
              <a:t>Sometimes I’m so angry with my therapist. She always says ‘you’re doing a good job’, but then I think ‘yeah, and later on you’re going home and you’ll drink a glass of wine. You don’t understand any of it. How hard it can be.’ I really miss an expert by experience who knows what my fight is like.</a:t>
            </a:r>
            <a:endParaRPr lang="en-GB" sz="3000" i="1" dirty="0"/>
          </a:p>
        </p:txBody>
      </p:sp>
    </p:spTree>
    <p:extLst>
      <p:ext uri="{BB962C8B-B14F-4D97-AF65-F5344CB8AC3E}">
        <p14:creationId xmlns:p14="http://schemas.microsoft.com/office/powerpoint/2010/main" val="33205011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title"/>
          </p:nvPr>
        </p:nvSpPr>
        <p:spPr>
          <a:xfrm>
            <a:off x="1916312" y="246867"/>
            <a:ext cx="14079830" cy="1210565"/>
          </a:xfrm>
        </p:spPr>
        <p:txBody>
          <a:bodyPr>
            <a:normAutofit/>
          </a:bodyPr>
          <a:lstStyle/>
          <a:p>
            <a:pPr algn="ctr"/>
            <a:r>
              <a:rPr lang="en-US" sz="5000" dirty="0"/>
              <a:t>Single and mixed gender services</a:t>
            </a:r>
            <a:endParaRPr lang="en-US" sz="5000" dirty="0"/>
          </a:p>
        </p:txBody>
      </p:sp>
      <p:sp>
        <p:nvSpPr>
          <p:cNvPr id="10" name="Tijdelijke aanduiding voor datum 4"/>
          <p:cNvSpPr>
            <a:spLocks noGrp="1"/>
          </p:cNvSpPr>
          <p:nvPr>
            <p:ph type="dt" sz="half" idx="10"/>
          </p:nvPr>
        </p:nvSpPr>
        <p:spPr>
          <a:xfrm>
            <a:off x="14735615" y="8835065"/>
            <a:ext cx="1630170" cy="526753"/>
          </a:xfrm>
        </p:spPr>
        <p:txBody>
          <a:bodyPr/>
          <a:lstStyle/>
          <a:p>
            <a:r>
              <a:rPr lang="en-US" smtClean="0"/>
              <a:t>26/10/2017</a:t>
            </a:r>
            <a:endParaRPr lang="en-US" dirty="0"/>
          </a:p>
        </p:txBody>
      </p:sp>
      <p:sp>
        <p:nvSpPr>
          <p:cNvPr id="5" name="Ovale toelichting 4"/>
          <p:cNvSpPr/>
          <p:nvPr/>
        </p:nvSpPr>
        <p:spPr>
          <a:xfrm>
            <a:off x="1555023" y="5766232"/>
            <a:ext cx="7031346" cy="3672140"/>
          </a:xfrm>
          <a:prstGeom prst="wedgeEllipseCallout">
            <a:avLst>
              <a:gd name="adj1" fmla="val 44970"/>
              <a:gd name="adj2" fmla="val -3958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0" i="1" dirty="0"/>
              <a:t>I think the women group is very intimate. The women are discrete. When I have a problem with my partner or I am insecure or sad, then I can talk freely about that.</a:t>
            </a:r>
            <a:endParaRPr lang="en-GB" sz="3000" i="1" dirty="0"/>
          </a:p>
        </p:txBody>
      </p:sp>
      <p:sp>
        <p:nvSpPr>
          <p:cNvPr id="6" name="Ovale toelichting 5"/>
          <p:cNvSpPr/>
          <p:nvPr/>
        </p:nvSpPr>
        <p:spPr>
          <a:xfrm>
            <a:off x="1555023" y="1770251"/>
            <a:ext cx="7031346" cy="3672140"/>
          </a:xfrm>
          <a:prstGeom prst="wedgeEllipseCallout">
            <a:avLst>
              <a:gd name="adj1" fmla="val 44296"/>
              <a:gd name="adj2" fmla="val 4345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2" algn="ctr">
              <a:lnSpc>
                <a:spcPct val="120000"/>
              </a:lnSpc>
            </a:pPr>
            <a:r>
              <a:rPr lang="en-GB" sz="3000" i="1" dirty="0"/>
              <a:t>Guys always want my attention. And then they want more, and then you end up having sex and using with him. So it’s better with women only. </a:t>
            </a:r>
            <a:endParaRPr lang="en-GB" sz="3000" i="1" dirty="0"/>
          </a:p>
        </p:txBody>
      </p:sp>
      <p:sp>
        <p:nvSpPr>
          <p:cNvPr id="7" name="Ovale toelichting 6"/>
          <p:cNvSpPr/>
          <p:nvPr/>
        </p:nvSpPr>
        <p:spPr>
          <a:xfrm>
            <a:off x="9334440" y="5756068"/>
            <a:ext cx="7031345" cy="3672140"/>
          </a:xfrm>
          <a:prstGeom prst="wedgeEllipseCallout">
            <a:avLst>
              <a:gd name="adj1" fmla="val -45845"/>
              <a:gd name="adj2" fmla="val -3653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0" i="1" dirty="0"/>
              <a:t>In real life men and women live together, right? So we better learn how to deal with each other in these circumstances as well. </a:t>
            </a:r>
            <a:endParaRPr lang="en-GB" sz="3000" i="1" dirty="0"/>
          </a:p>
        </p:txBody>
      </p:sp>
      <p:sp>
        <p:nvSpPr>
          <p:cNvPr id="9" name="Ovale toelichting 8"/>
          <p:cNvSpPr/>
          <p:nvPr/>
        </p:nvSpPr>
        <p:spPr>
          <a:xfrm>
            <a:off x="9334440" y="1770251"/>
            <a:ext cx="7031345" cy="3672140"/>
          </a:xfrm>
          <a:prstGeom prst="wedgeEllipseCallout">
            <a:avLst>
              <a:gd name="adj1" fmla="val -44837"/>
              <a:gd name="adj2" fmla="val 4161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0" i="1" dirty="0"/>
              <a:t>Men sometimes see different aspects. They can look at it differently than women. Less emotional, more rational, yeah. It’s always good to have both perspectives together. </a:t>
            </a:r>
            <a:endParaRPr lang="en-GB" sz="3000" i="1" dirty="0"/>
          </a:p>
        </p:txBody>
      </p:sp>
      <p:pic>
        <p:nvPicPr>
          <p:cNvPr id="12" name="Picture 4" descr="Colorful round icons with male and female avatars. Vector illustration. Hair, glasses and earrings are isolated and interchangeables."/>
          <p:cNvPicPr>
            <a:picLocks noChangeAspect="1" noChangeArrowheads="1"/>
          </p:cNvPicPr>
          <p:nvPr/>
        </p:nvPicPr>
        <p:blipFill rotWithShape="1">
          <a:blip r:embed="rId3">
            <a:extLst>
              <a:ext uri="{28A0092B-C50C-407E-A947-70E740481C1C}">
                <a14:useLocalDpi xmlns:a14="http://schemas.microsoft.com/office/drawing/2010/main" val="0"/>
              </a:ext>
            </a:extLst>
          </a:blip>
          <a:srcRect l="50517" t="70319" r="27046" b="8200"/>
          <a:stretch/>
        </p:blipFill>
        <p:spPr bwMode="auto">
          <a:xfrm>
            <a:off x="8276573" y="4979092"/>
            <a:ext cx="1367663" cy="1367662"/>
          </a:xfrm>
          <a:prstGeom prst="flowChartConnector">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29373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Treatment barriers</a:t>
            </a:r>
            <a:endParaRPr lang="en-GB" dirty="0"/>
          </a:p>
        </p:txBody>
      </p:sp>
      <p:sp>
        <p:nvSpPr>
          <p:cNvPr id="3" name="Tijdelijke aanduiding voor inhoud 2"/>
          <p:cNvSpPr>
            <a:spLocks noGrp="1"/>
          </p:cNvSpPr>
          <p:nvPr>
            <p:ph idx="1"/>
          </p:nvPr>
        </p:nvSpPr>
        <p:spPr/>
        <p:txBody>
          <a:bodyPr/>
          <a:lstStyle/>
          <a:p>
            <a:pPr marL="457200" indent="-449263"/>
            <a:r>
              <a:rPr lang="en-GB" sz="3500" dirty="0"/>
              <a:t>Fear of losing custody</a:t>
            </a:r>
          </a:p>
          <a:p>
            <a:pPr marL="487638" lvl="1" indent="-487638"/>
            <a:r>
              <a:rPr lang="en-GB" sz="3500" dirty="0"/>
              <a:t>Family / children (feeling of responsibility)</a:t>
            </a:r>
          </a:p>
          <a:p>
            <a:pPr marL="487638" lvl="1" indent="-487638"/>
            <a:r>
              <a:rPr lang="en-GB" sz="3500" dirty="0"/>
              <a:t>Shame, guilt, fear</a:t>
            </a:r>
          </a:p>
          <a:p>
            <a:pPr marL="487638" lvl="1" indent="-487638"/>
            <a:r>
              <a:rPr lang="en-GB" sz="3500" dirty="0"/>
              <a:t>Image of treatment (“a mad place”, “too restrictive”)</a:t>
            </a:r>
          </a:p>
          <a:p>
            <a:pPr marL="487638" lvl="1" indent="-487638"/>
            <a:r>
              <a:rPr lang="en-GB" sz="3500" dirty="0"/>
              <a:t>Partner/relationship</a:t>
            </a:r>
          </a:p>
          <a:p>
            <a:pPr marL="487638" lvl="1" indent="-487638"/>
            <a:r>
              <a:rPr lang="en-GB" sz="3500" dirty="0"/>
              <a:t>“I don’t have a problem”</a:t>
            </a:r>
          </a:p>
          <a:p>
            <a:pPr marL="487638" lvl="1" indent="-487638"/>
            <a:r>
              <a:rPr lang="en-GB" sz="3500" dirty="0"/>
              <a:t>External barrier, e.g. waiting list, not informed, financial issues, not recognised, late or no referral</a:t>
            </a:r>
          </a:p>
          <a:p>
            <a:endParaRPr lang="en-GB" dirty="0"/>
          </a:p>
        </p:txBody>
      </p:sp>
      <p:sp>
        <p:nvSpPr>
          <p:cNvPr id="4" name="Tijdelijke aanduiding voor datum 3"/>
          <p:cNvSpPr>
            <a:spLocks noGrp="1"/>
          </p:cNvSpPr>
          <p:nvPr>
            <p:ph type="dt" sz="half" idx="10"/>
          </p:nvPr>
        </p:nvSpPr>
        <p:spPr/>
        <p:txBody>
          <a:bodyPr/>
          <a:lstStyle/>
          <a:p>
            <a:r>
              <a:rPr lang="en-US" noProof="0" smtClean="0"/>
              <a:t>26/10/2017</a:t>
            </a:r>
            <a:endParaRPr lang="en-GB" noProof="0" dirty="0"/>
          </a:p>
        </p:txBody>
      </p:sp>
    </p:spTree>
    <p:extLst>
      <p:ext uri="{BB962C8B-B14F-4D97-AF65-F5344CB8AC3E}">
        <p14:creationId xmlns:p14="http://schemas.microsoft.com/office/powerpoint/2010/main" val="2955613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Treatment drop out</a:t>
            </a:r>
            <a:endParaRPr lang="en-GB" dirty="0"/>
          </a:p>
        </p:txBody>
      </p:sp>
      <p:sp>
        <p:nvSpPr>
          <p:cNvPr id="3" name="Tijdelijke aanduiding voor inhoud 2"/>
          <p:cNvSpPr>
            <a:spLocks noGrp="1"/>
          </p:cNvSpPr>
          <p:nvPr>
            <p:ph idx="1"/>
          </p:nvPr>
        </p:nvSpPr>
        <p:spPr/>
        <p:txBody>
          <a:bodyPr>
            <a:normAutofit/>
          </a:bodyPr>
          <a:lstStyle/>
          <a:p>
            <a:pPr marL="487363" lvl="2" indent="-487363"/>
            <a:r>
              <a:rPr lang="en-GB" sz="3500" dirty="0"/>
              <a:t>Completion</a:t>
            </a:r>
          </a:p>
          <a:p>
            <a:pPr marL="487363" lvl="2" indent="-487363"/>
            <a:r>
              <a:rPr lang="en-GB" sz="3500" dirty="0"/>
              <a:t>Not the right treatment</a:t>
            </a:r>
          </a:p>
          <a:p>
            <a:pPr marL="487363" lvl="2" indent="-487363"/>
            <a:r>
              <a:rPr lang="en-GB" sz="3500" dirty="0"/>
              <a:t>“I don’t have a problem”</a:t>
            </a:r>
          </a:p>
          <a:p>
            <a:pPr marL="487363" lvl="2" indent="-487363"/>
            <a:r>
              <a:rPr lang="en-GB" sz="3500" dirty="0"/>
              <a:t>Relationship in treatment</a:t>
            </a:r>
          </a:p>
          <a:p>
            <a:endParaRPr lang="en-GB" sz="3500" dirty="0"/>
          </a:p>
        </p:txBody>
      </p:sp>
      <p:sp>
        <p:nvSpPr>
          <p:cNvPr id="4" name="Tijdelijke aanduiding voor datum 3"/>
          <p:cNvSpPr>
            <a:spLocks noGrp="1"/>
          </p:cNvSpPr>
          <p:nvPr>
            <p:ph type="dt" sz="half" idx="10"/>
          </p:nvPr>
        </p:nvSpPr>
        <p:spPr/>
        <p:txBody>
          <a:bodyPr/>
          <a:lstStyle/>
          <a:p>
            <a:r>
              <a:rPr lang="en-US" noProof="0" smtClean="0"/>
              <a:t>26/10/2017</a:t>
            </a:r>
            <a:endParaRPr lang="en-GB" noProof="0" dirty="0"/>
          </a:p>
        </p:txBody>
      </p:sp>
    </p:spTree>
    <p:extLst>
      <p:ext uri="{BB962C8B-B14F-4D97-AF65-F5344CB8AC3E}">
        <p14:creationId xmlns:p14="http://schemas.microsoft.com/office/powerpoint/2010/main" val="30572251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Treatment motivation</a:t>
            </a:r>
            <a:endParaRPr lang="en-GB" dirty="0"/>
          </a:p>
        </p:txBody>
      </p:sp>
      <p:sp>
        <p:nvSpPr>
          <p:cNvPr id="3" name="Tijdelijke aanduiding voor inhoud 2"/>
          <p:cNvSpPr>
            <a:spLocks noGrp="1"/>
          </p:cNvSpPr>
          <p:nvPr>
            <p:ph idx="1"/>
          </p:nvPr>
        </p:nvSpPr>
        <p:spPr/>
        <p:txBody>
          <a:bodyPr/>
          <a:lstStyle/>
          <a:p>
            <a:pPr marL="487638" lvl="2" indent="-487638"/>
            <a:r>
              <a:rPr lang="en-GB" sz="3413" dirty="0"/>
              <a:t>Regain / maintain custody</a:t>
            </a:r>
          </a:p>
          <a:p>
            <a:pPr marL="487638" lvl="2" indent="-487638"/>
            <a:r>
              <a:rPr lang="en-GB" sz="3413" dirty="0"/>
              <a:t>Family / children</a:t>
            </a:r>
          </a:p>
          <a:p>
            <a:pPr marL="487638" lvl="2" indent="-487638"/>
            <a:r>
              <a:rPr lang="en-GB" sz="3413" dirty="0"/>
              <a:t>Feelings, e.g. shame, humiliation, rediscover certain (positive) feelings, pride</a:t>
            </a:r>
          </a:p>
          <a:p>
            <a:pPr marL="487638" lvl="2" indent="-487638"/>
            <a:r>
              <a:rPr lang="en-GB" sz="3413" dirty="0"/>
              <a:t>Mental / physical health</a:t>
            </a:r>
          </a:p>
          <a:p>
            <a:pPr marL="487638" lvl="2" indent="-487638"/>
            <a:r>
              <a:rPr lang="en-GB" sz="3413" dirty="0"/>
              <a:t>“I have a problem”</a:t>
            </a:r>
            <a:endParaRPr lang="en-GB" dirty="0"/>
          </a:p>
        </p:txBody>
      </p:sp>
      <p:sp>
        <p:nvSpPr>
          <p:cNvPr id="4" name="Tijdelijke aanduiding voor datum 3"/>
          <p:cNvSpPr>
            <a:spLocks noGrp="1"/>
          </p:cNvSpPr>
          <p:nvPr>
            <p:ph type="dt" sz="half" idx="10"/>
          </p:nvPr>
        </p:nvSpPr>
        <p:spPr/>
        <p:txBody>
          <a:bodyPr/>
          <a:lstStyle/>
          <a:p>
            <a:r>
              <a:rPr lang="en-US" noProof="0" smtClean="0"/>
              <a:t>26/10/2017</a:t>
            </a:r>
            <a:endParaRPr lang="en-GB" noProof="0" dirty="0"/>
          </a:p>
        </p:txBody>
      </p:sp>
    </p:spTree>
    <p:extLst>
      <p:ext uri="{BB962C8B-B14F-4D97-AF65-F5344CB8AC3E}">
        <p14:creationId xmlns:p14="http://schemas.microsoft.com/office/powerpoint/2010/main" val="31696088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Conclusion</a:t>
            </a:r>
            <a:endParaRPr lang="en-GB" dirty="0"/>
          </a:p>
        </p:txBody>
      </p:sp>
      <p:sp>
        <p:nvSpPr>
          <p:cNvPr id="3" name="Tijdelijke aanduiding voor inhoud 2"/>
          <p:cNvSpPr>
            <a:spLocks noGrp="1"/>
          </p:cNvSpPr>
          <p:nvPr>
            <p:ph idx="1"/>
          </p:nvPr>
        </p:nvSpPr>
        <p:spPr/>
        <p:txBody>
          <a:bodyPr/>
          <a:lstStyle/>
          <a:p>
            <a:r>
              <a:rPr lang="en-GB" sz="3697" dirty="0"/>
              <a:t>Need for gender sensitive approach</a:t>
            </a:r>
          </a:p>
          <a:p>
            <a:pPr lvl="1">
              <a:buFont typeface="Arial" panose="020B0604020202020204" pitchFamily="34" charset="0"/>
              <a:buChar char="•"/>
            </a:pPr>
            <a:r>
              <a:rPr lang="en-GB" sz="3413" dirty="0"/>
              <a:t>Specific themes should be addressed</a:t>
            </a:r>
          </a:p>
          <a:p>
            <a:pPr lvl="1">
              <a:buFont typeface="Arial" panose="020B0604020202020204" pitchFamily="34" charset="0"/>
              <a:buChar char="•"/>
            </a:pPr>
            <a:r>
              <a:rPr lang="en-GB" sz="3413" dirty="0"/>
              <a:t>Safe conditions</a:t>
            </a:r>
          </a:p>
          <a:p>
            <a:pPr lvl="1">
              <a:buFont typeface="Arial" panose="020B0604020202020204" pitchFamily="34" charset="0"/>
              <a:buChar char="•"/>
            </a:pPr>
            <a:r>
              <a:rPr lang="en-GB" sz="3413" dirty="0"/>
              <a:t>Structural challenges</a:t>
            </a:r>
          </a:p>
          <a:p>
            <a:pPr marL="86400" indent="0">
              <a:buNone/>
            </a:pPr>
            <a:endParaRPr lang="en-GB" sz="3697" dirty="0" smtClean="0"/>
          </a:p>
          <a:p>
            <a:r>
              <a:rPr lang="en-GB" sz="3697" dirty="0" smtClean="0"/>
              <a:t>However </a:t>
            </a:r>
            <a:r>
              <a:rPr lang="en-GB" sz="3697" dirty="0"/>
              <a:t>-- &gt; Heterogeneous group</a:t>
            </a:r>
          </a:p>
          <a:p>
            <a:pPr marL="0" indent="0">
              <a:buNone/>
            </a:pPr>
            <a:endParaRPr lang="en-GB" sz="3697" dirty="0"/>
          </a:p>
          <a:p>
            <a:r>
              <a:rPr lang="en-GB" sz="3697" dirty="0"/>
              <a:t>Tailor made gender-sensitive care</a:t>
            </a:r>
          </a:p>
        </p:txBody>
      </p:sp>
      <p:sp>
        <p:nvSpPr>
          <p:cNvPr id="4" name="Tijdelijke aanduiding voor datum 3"/>
          <p:cNvSpPr>
            <a:spLocks noGrp="1"/>
          </p:cNvSpPr>
          <p:nvPr>
            <p:ph type="dt" sz="half" idx="10"/>
          </p:nvPr>
        </p:nvSpPr>
        <p:spPr/>
        <p:txBody>
          <a:bodyPr/>
          <a:lstStyle/>
          <a:p>
            <a:r>
              <a:rPr lang="en-US" smtClean="0"/>
              <a:t>26/10/2017</a:t>
            </a:r>
            <a:endParaRPr lang="en-US" dirty="0"/>
          </a:p>
        </p:txBody>
      </p:sp>
    </p:spTree>
    <p:extLst>
      <p:ext uri="{BB962C8B-B14F-4D97-AF65-F5344CB8AC3E}">
        <p14:creationId xmlns:p14="http://schemas.microsoft.com/office/powerpoint/2010/main" val="17011949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el 25"/>
          <p:cNvSpPr>
            <a:spLocks noGrp="1"/>
          </p:cNvSpPr>
          <p:nvPr>
            <p:ph type="ctrTitle"/>
          </p:nvPr>
        </p:nvSpPr>
        <p:spPr/>
        <p:txBody>
          <a:bodyPr/>
          <a:lstStyle/>
          <a:p>
            <a:pPr>
              <a:lnSpc>
                <a:spcPts val="8000"/>
              </a:lnSpc>
            </a:pPr>
            <a:r>
              <a:rPr lang="en-US" sz="6000" dirty="0">
                <a:ea typeface="Segoe UI" panose="020B0502040204020203" pitchFamily="34" charset="0"/>
                <a:cs typeface="Segoe UI" panose="020B0502040204020203" pitchFamily="34" charset="0"/>
              </a:rPr>
              <a:t>Experiences and barriers of female </a:t>
            </a:r>
            <a:r>
              <a:rPr lang="en-US" sz="6000" dirty="0" smtClean="0">
                <a:ea typeface="Segoe UI" panose="020B0502040204020203" pitchFamily="34" charset="0"/>
                <a:cs typeface="Segoe UI" panose="020B0502040204020203" pitchFamily="34" charset="0"/>
              </a:rPr>
              <a:t>substance </a:t>
            </a:r>
            <a:r>
              <a:rPr lang="en-US" sz="6000" dirty="0">
                <a:ea typeface="Segoe UI" panose="020B0502040204020203" pitchFamily="34" charset="0"/>
                <a:cs typeface="Segoe UI" panose="020B0502040204020203" pitchFamily="34" charset="0"/>
              </a:rPr>
              <a:t>users in alcohol and drug prevention and treatment</a:t>
            </a:r>
            <a:endParaRPr lang="nl-NL" sz="6000" dirty="0"/>
          </a:p>
        </p:txBody>
      </p:sp>
      <p:sp>
        <p:nvSpPr>
          <p:cNvPr id="27" name="Ondertitel 26"/>
          <p:cNvSpPr>
            <a:spLocks noGrp="1"/>
          </p:cNvSpPr>
          <p:nvPr>
            <p:ph type="subTitle" idx="1"/>
          </p:nvPr>
        </p:nvSpPr>
        <p:spPr/>
        <p:txBody>
          <a:bodyPr/>
          <a:lstStyle/>
          <a:p>
            <a:r>
              <a:rPr lang="nl-NL" dirty="0" smtClean="0"/>
              <a:t>Julie Schamp</a:t>
            </a:r>
            <a:endParaRPr lang="nl-NL" dirty="0"/>
          </a:p>
        </p:txBody>
      </p:sp>
      <p:sp>
        <p:nvSpPr>
          <p:cNvPr id="6" name="Text Placeholder Organsation L1/L2"/>
          <p:cNvSpPr>
            <a:spLocks noGrp="1"/>
          </p:cNvSpPr>
          <p:nvPr>
            <p:ph type="body" sz="quarter" idx="15"/>
          </p:nvPr>
        </p:nvSpPr>
        <p:spPr/>
        <p:txBody>
          <a:bodyPr/>
          <a:lstStyle/>
          <a:p>
            <a:r>
              <a:rPr lang="en-GB" dirty="0" smtClean="0"/>
              <a:t>Department of Special Needs Education</a:t>
            </a:r>
            <a:endParaRPr lang="en-GB" dirty="0" smtClean="0"/>
          </a:p>
          <a:p>
            <a:pPr lvl="1"/>
            <a:endParaRPr lang="en-GB" dirty="0"/>
          </a:p>
        </p:txBody>
      </p:sp>
    </p:spTree>
    <p:extLst>
      <p:ext uri="{BB962C8B-B14F-4D97-AF65-F5344CB8AC3E}">
        <p14:creationId xmlns:p14="http://schemas.microsoft.com/office/powerpoint/2010/main" val="19122436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287460" y="1034715"/>
            <a:ext cx="12673626" cy="1102030"/>
          </a:xfrm>
        </p:spPr>
        <p:txBody>
          <a:bodyPr/>
          <a:lstStyle/>
          <a:p>
            <a:pPr algn="ctr"/>
            <a:r>
              <a:rPr lang="en-US" dirty="0" smtClean="0"/>
              <a:t>Thank you!</a:t>
            </a:r>
            <a:endParaRPr lang="en-US" dirty="0"/>
          </a:p>
        </p:txBody>
      </p:sp>
      <p:sp>
        <p:nvSpPr>
          <p:cNvPr id="4" name="Tijdelijke aanduiding voor datum 3"/>
          <p:cNvSpPr>
            <a:spLocks noGrp="1"/>
          </p:cNvSpPr>
          <p:nvPr>
            <p:ph type="dt" sz="half" idx="10"/>
          </p:nvPr>
        </p:nvSpPr>
        <p:spPr/>
        <p:txBody>
          <a:bodyPr/>
          <a:lstStyle/>
          <a:p>
            <a:r>
              <a:rPr lang="en-US" smtClean="0"/>
              <a:t>26/10/2017</a:t>
            </a:r>
            <a:endParaRPr lang="en-US" dirty="0"/>
          </a:p>
        </p:txBody>
      </p:sp>
      <p:pic>
        <p:nvPicPr>
          <p:cNvPr id="5" name="Picture 2" descr="Afbeeldingsresultaat voor questi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85172" y="2603623"/>
            <a:ext cx="5878202" cy="5878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64855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Julie Schamp</a:t>
            </a:r>
            <a:r>
              <a:rPr lang="en-GB" dirty="0"/>
              <a:t/>
            </a:r>
            <a:br>
              <a:rPr lang="en-GB" dirty="0"/>
            </a:br>
            <a:r>
              <a:rPr lang="en-GB" dirty="0" smtClean="0"/>
              <a:t>PhD-student / scientific researcher</a:t>
            </a:r>
            <a:r>
              <a:rPr lang="en-GB" dirty="0"/>
              <a:t/>
            </a:r>
            <a:br>
              <a:rPr lang="en-GB" dirty="0"/>
            </a:br>
            <a:r>
              <a:rPr lang="en-GB" dirty="0"/>
              <a:t/>
            </a:r>
            <a:br>
              <a:rPr lang="en-GB" dirty="0"/>
            </a:br>
            <a:r>
              <a:rPr lang="en-GB" cap="all" dirty="0" smtClean="0"/>
              <a:t>department special need education</a:t>
            </a:r>
            <a:r>
              <a:rPr lang="en-GB" cap="all" dirty="0"/>
              <a:t/>
            </a:r>
            <a:br>
              <a:rPr lang="en-GB" cap="all" dirty="0"/>
            </a:br>
            <a:r>
              <a:rPr lang="en-GB" dirty="0"/>
              <a:t/>
            </a:r>
            <a:br>
              <a:rPr lang="en-GB" dirty="0"/>
            </a:br>
            <a:r>
              <a:rPr lang="en-GB" dirty="0"/>
              <a:t>E	</a:t>
            </a:r>
            <a:r>
              <a:rPr lang="nl-BE" dirty="0"/>
              <a:t> Julie.Schamp@ugent.be</a:t>
            </a:r>
            <a:r>
              <a:rPr lang="en-GB" dirty="0"/>
              <a:t/>
            </a:r>
            <a:br>
              <a:rPr lang="en-GB" dirty="0"/>
            </a:br>
            <a:r>
              <a:rPr lang="en-GB" dirty="0"/>
              <a:t>T	</a:t>
            </a:r>
            <a:r>
              <a:rPr lang="nl-BE" dirty="0"/>
              <a:t>+32 9 331 03 68</a:t>
            </a:r>
            <a:br>
              <a:rPr lang="nl-BE" dirty="0"/>
            </a:br>
            <a:r>
              <a:rPr lang="en-GB" dirty="0" smtClean="0"/>
              <a:t>M</a:t>
            </a:r>
            <a:r>
              <a:rPr lang="en-GB" dirty="0"/>
              <a:t>	+32 </a:t>
            </a:r>
            <a:r>
              <a:rPr lang="en-GB" dirty="0" smtClean="0"/>
              <a:t>476 334 664</a:t>
            </a:r>
            <a:r>
              <a:rPr lang="en-GB" dirty="0"/>
              <a:t/>
            </a:r>
            <a:br>
              <a:rPr lang="en-GB" dirty="0"/>
            </a:br>
            <a:r>
              <a:rPr lang="en-GB" dirty="0"/>
              <a:t/>
            </a:r>
            <a:br>
              <a:rPr lang="en-GB" dirty="0"/>
            </a:br>
            <a:r>
              <a:rPr lang="en-GB" dirty="0"/>
              <a:t>www.ugent.be</a:t>
            </a:r>
            <a:br>
              <a:rPr lang="en-GB" dirty="0"/>
            </a:br>
            <a:endParaRPr lang="en-GB" dirty="0"/>
          </a:p>
        </p:txBody>
      </p:sp>
      <p:sp>
        <p:nvSpPr>
          <p:cNvPr id="4" name="Tijdelijke aanduiding voor tekst 3"/>
          <p:cNvSpPr>
            <a:spLocks noGrp="1"/>
          </p:cNvSpPr>
          <p:nvPr>
            <p:ph type="body" sz="quarter" idx="10"/>
          </p:nvPr>
        </p:nvSpPr>
        <p:spPr/>
        <p:txBody>
          <a:bodyPr/>
          <a:lstStyle/>
          <a:p>
            <a:r>
              <a:rPr lang="nl-NL" dirty="0" err="1"/>
              <a:t>Ghent</a:t>
            </a:r>
            <a:r>
              <a:rPr lang="nl-NL" dirty="0"/>
              <a:t> University</a:t>
            </a:r>
            <a:br>
              <a:rPr lang="nl-NL" dirty="0"/>
            </a:br>
            <a:r>
              <a:rPr lang="nl-NL" dirty="0"/>
              <a:t>@</a:t>
            </a:r>
            <a:r>
              <a:rPr lang="nl-NL" dirty="0" err="1"/>
              <a:t>ugent</a:t>
            </a:r>
            <a:r>
              <a:rPr lang="nl-NL" dirty="0"/>
              <a:t/>
            </a:r>
            <a:br>
              <a:rPr lang="nl-NL" dirty="0"/>
            </a:br>
            <a:r>
              <a:rPr lang="nl-NL" dirty="0" err="1"/>
              <a:t>Ghent</a:t>
            </a:r>
            <a:r>
              <a:rPr lang="nl-NL" dirty="0"/>
              <a:t> University</a:t>
            </a:r>
          </a:p>
          <a:p>
            <a:endParaRPr lang="nl-NL" dirty="0"/>
          </a:p>
        </p:txBody>
      </p:sp>
      <p:pic>
        <p:nvPicPr>
          <p:cNvPr id="5"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12000" y="3161604"/>
            <a:ext cx="280417" cy="335281"/>
          </a:xfrm>
          <a:prstGeom prst="rect">
            <a:avLst/>
          </a:prstGeom>
        </p:spPr>
      </p:pic>
      <p:pic>
        <p:nvPicPr>
          <p:cNvPr id="6"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12000" y="3599274"/>
            <a:ext cx="280417" cy="356617"/>
          </a:xfrm>
          <a:prstGeom prst="rect">
            <a:avLst/>
          </a:prstGeom>
        </p:spPr>
      </p:pic>
      <p:pic>
        <p:nvPicPr>
          <p:cNvPr id="7"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12000" y="4103436"/>
            <a:ext cx="280417" cy="280417"/>
          </a:xfrm>
          <a:prstGeom prst="rect">
            <a:avLst/>
          </a:prstGeom>
        </p:spPr>
      </p:pic>
    </p:spTree>
    <p:extLst>
      <p:ext uri="{BB962C8B-B14F-4D97-AF65-F5344CB8AC3E}">
        <p14:creationId xmlns:p14="http://schemas.microsoft.com/office/powerpoint/2010/main" val="411963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GEN-STAR</a:t>
            </a:r>
            <a:endParaRPr lang="en-GB" dirty="0"/>
          </a:p>
        </p:txBody>
      </p:sp>
      <p:sp>
        <p:nvSpPr>
          <p:cNvPr id="4" name="Tijdelijke aanduiding voor datum 3"/>
          <p:cNvSpPr>
            <a:spLocks noGrp="1"/>
          </p:cNvSpPr>
          <p:nvPr>
            <p:ph type="dt" sz="half" idx="10"/>
          </p:nvPr>
        </p:nvSpPr>
        <p:spPr/>
        <p:txBody>
          <a:bodyPr/>
          <a:lstStyle/>
          <a:p>
            <a:r>
              <a:rPr lang="en-US" smtClean="0"/>
              <a:t>26/10/2017</a:t>
            </a:r>
            <a:endParaRPr lang="en-US" dirty="0"/>
          </a:p>
        </p:txBody>
      </p:sp>
      <p:pic>
        <p:nvPicPr>
          <p:cNvPr id="5" name="Afbeelding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7824" y="4884802"/>
            <a:ext cx="7209867" cy="2658758"/>
          </a:xfrm>
          <a:prstGeom prst="rect">
            <a:avLst/>
          </a:prstGeom>
        </p:spPr>
      </p:pic>
      <p:pic>
        <p:nvPicPr>
          <p:cNvPr id="6" name="Picture 2" descr="https://eng.kuleuven.be/english/phd/template-one-page-poster-map/logo/belspo-logo-en.jpg/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52631" y="1930794"/>
            <a:ext cx="2730355" cy="243933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www.fedweb.belgium.be/sites/default/files/logo_santepublNL.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1749" y="1930794"/>
            <a:ext cx="6017142" cy="2440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73126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Background</a:t>
            </a:r>
            <a:endParaRPr lang="en-GB" dirty="0"/>
          </a:p>
        </p:txBody>
      </p:sp>
      <p:sp>
        <p:nvSpPr>
          <p:cNvPr id="3" name="Tijdelijke aanduiding voor inhoud 2"/>
          <p:cNvSpPr>
            <a:spLocks noGrp="1"/>
          </p:cNvSpPr>
          <p:nvPr>
            <p:ph idx="1"/>
          </p:nvPr>
        </p:nvSpPr>
        <p:spPr/>
        <p:txBody>
          <a:bodyPr/>
          <a:lstStyle/>
          <a:p>
            <a:r>
              <a:rPr lang="en-US" sz="4000" dirty="0">
                <a:ea typeface="Segoe UI" panose="020B0502040204020203" pitchFamily="34" charset="0"/>
                <a:cs typeface="Segoe UI" panose="020B0502040204020203" pitchFamily="34" charset="0"/>
              </a:rPr>
              <a:t>Significant </a:t>
            </a:r>
            <a:r>
              <a:rPr lang="en-US" sz="4000" b="1" dirty="0">
                <a:ea typeface="Segoe UI" panose="020B0502040204020203" pitchFamily="34" charset="0"/>
                <a:cs typeface="Segoe UI" panose="020B0502040204020203" pitchFamily="34" charset="0"/>
              </a:rPr>
              <a:t>gender differences </a:t>
            </a:r>
            <a:r>
              <a:rPr lang="en-US" sz="4000" dirty="0">
                <a:ea typeface="Segoe UI" panose="020B0502040204020203" pitchFamily="34" charset="0"/>
                <a:cs typeface="Segoe UI" panose="020B0502040204020203" pitchFamily="34" charset="0"/>
              </a:rPr>
              <a:t>worldwide regarding the use and misuse of alcohol, prescription drugs and illicit substances</a:t>
            </a:r>
          </a:p>
          <a:p>
            <a:pPr lvl="1">
              <a:buFont typeface="Arial" panose="020B0604020202020204" pitchFamily="34" charset="0"/>
              <a:buChar char="•"/>
            </a:pPr>
            <a:r>
              <a:rPr lang="en-US" sz="3500" dirty="0">
                <a:ea typeface="Segoe UI" panose="020B0502040204020203" pitchFamily="34" charset="0"/>
                <a:cs typeface="Segoe UI" panose="020B0502040204020203" pitchFamily="34" charset="0"/>
              </a:rPr>
              <a:t>Different progress</a:t>
            </a:r>
          </a:p>
          <a:p>
            <a:pPr lvl="1">
              <a:buFont typeface="Arial" panose="020B0604020202020204" pitchFamily="34" charset="0"/>
              <a:buChar char="•"/>
            </a:pPr>
            <a:r>
              <a:rPr lang="en-US" sz="3500" dirty="0">
                <a:ea typeface="Segoe UI" panose="020B0502040204020203" pitchFamily="34" charset="0"/>
                <a:cs typeface="Segoe UI" panose="020B0502040204020203" pitchFamily="34" charset="0"/>
              </a:rPr>
              <a:t>♂ &gt; ♀</a:t>
            </a:r>
          </a:p>
          <a:p>
            <a:pPr lvl="1">
              <a:buFont typeface="Arial" panose="020B0604020202020204" pitchFamily="34" charset="0"/>
              <a:buChar char="•"/>
            </a:pPr>
            <a:r>
              <a:rPr lang="en-US" sz="3500" dirty="0">
                <a:ea typeface="Segoe UI" panose="020B0502040204020203" pitchFamily="34" charset="0"/>
                <a:cs typeface="Segoe UI" panose="020B0502040204020203" pitchFamily="34" charset="0"/>
              </a:rPr>
              <a:t>♀ more severe problems</a:t>
            </a:r>
          </a:p>
          <a:p>
            <a:pPr lvl="1">
              <a:buFont typeface="Arial" panose="020B0604020202020204" pitchFamily="34" charset="0"/>
              <a:buChar char="•"/>
            </a:pPr>
            <a:r>
              <a:rPr lang="en-US" sz="3500" dirty="0">
                <a:ea typeface="Segoe UI" panose="020B0502040204020203" pitchFamily="34" charset="0"/>
                <a:cs typeface="Segoe UI" panose="020B0502040204020203" pitchFamily="34" charset="0"/>
              </a:rPr>
              <a:t>Outcome ♂ ≈ ♀</a:t>
            </a:r>
          </a:p>
          <a:p>
            <a:pPr marL="86400" indent="0">
              <a:buNone/>
            </a:pPr>
            <a:endParaRPr lang="en-GB" dirty="0"/>
          </a:p>
        </p:txBody>
      </p:sp>
      <p:pic>
        <p:nvPicPr>
          <p:cNvPr id="5" name="Picture 2" descr="Afbeeldingsresultaat voor gender differe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4613" y="3678093"/>
            <a:ext cx="8238826" cy="5583088"/>
          </a:xfrm>
          <a:prstGeom prst="rect">
            <a:avLst/>
          </a:prstGeom>
          <a:noFill/>
          <a:extLst>
            <a:ext uri="{909E8E84-426E-40DD-AFC4-6F175D3DCCD1}">
              <a14:hiddenFill xmlns:a14="http://schemas.microsoft.com/office/drawing/2010/main">
                <a:solidFill>
                  <a:srgbClr val="FFFFFF"/>
                </a:solidFill>
              </a14:hiddenFill>
            </a:ext>
          </a:extLst>
        </p:spPr>
      </p:pic>
      <p:sp>
        <p:nvSpPr>
          <p:cNvPr id="6" name="Tijdelijke aanduiding voor datum 5"/>
          <p:cNvSpPr>
            <a:spLocks noGrp="1"/>
          </p:cNvSpPr>
          <p:nvPr>
            <p:ph type="dt" sz="half" idx="10"/>
          </p:nvPr>
        </p:nvSpPr>
        <p:spPr/>
        <p:txBody>
          <a:bodyPr/>
          <a:lstStyle/>
          <a:p>
            <a:r>
              <a:rPr lang="en-US" noProof="0" smtClean="0"/>
              <a:t>26/10/2017</a:t>
            </a:r>
            <a:endParaRPr lang="en-GB" noProof="0" dirty="0"/>
          </a:p>
        </p:txBody>
      </p:sp>
    </p:spTree>
    <p:extLst>
      <p:ext uri="{BB962C8B-B14F-4D97-AF65-F5344CB8AC3E}">
        <p14:creationId xmlns:p14="http://schemas.microsoft.com/office/powerpoint/2010/main" val="2261377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Background</a:t>
            </a:r>
            <a:endParaRPr lang="en-GB" dirty="0"/>
          </a:p>
        </p:txBody>
      </p:sp>
      <p:sp>
        <p:nvSpPr>
          <p:cNvPr id="3" name="Tijdelijke aanduiding voor inhoud 2"/>
          <p:cNvSpPr>
            <a:spLocks noGrp="1"/>
          </p:cNvSpPr>
          <p:nvPr>
            <p:ph idx="1"/>
          </p:nvPr>
        </p:nvSpPr>
        <p:spPr/>
        <p:txBody>
          <a:bodyPr>
            <a:normAutofit lnSpcReduction="10000"/>
          </a:bodyPr>
          <a:lstStyle/>
          <a:p>
            <a:r>
              <a:rPr lang="en-US" sz="4000" dirty="0">
                <a:ea typeface="Segoe UI" panose="020B0502040204020203" pitchFamily="34" charset="0"/>
                <a:cs typeface="Segoe UI" panose="020B0502040204020203" pitchFamily="34" charset="0"/>
              </a:rPr>
              <a:t>‘</a:t>
            </a:r>
            <a:r>
              <a:rPr lang="en-US" sz="4000" b="1" dirty="0">
                <a:ea typeface="Segoe UI" panose="020B0502040204020203" pitchFamily="34" charset="0"/>
                <a:cs typeface="Segoe UI" panose="020B0502040204020203" pitchFamily="34" charset="0"/>
              </a:rPr>
              <a:t>Gender gap</a:t>
            </a:r>
            <a:r>
              <a:rPr lang="en-US" sz="4000" dirty="0">
                <a:ea typeface="Segoe UI" panose="020B0502040204020203" pitchFamily="34" charset="0"/>
                <a:cs typeface="Segoe UI" panose="020B0502040204020203" pitchFamily="34" charset="0"/>
              </a:rPr>
              <a:t>’ (childbearing age, long-term residential services)</a:t>
            </a:r>
          </a:p>
          <a:p>
            <a:r>
              <a:rPr lang="en-US" sz="4000" dirty="0">
                <a:ea typeface="Segoe UI" panose="020B0502040204020203" pitchFamily="34" charset="0"/>
                <a:cs typeface="Segoe UI" panose="020B0502040204020203" pitchFamily="34" charset="0"/>
              </a:rPr>
              <a:t>Treatment entry for women may be </a:t>
            </a:r>
            <a:r>
              <a:rPr lang="en-US" sz="4000" b="1" dirty="0">
                <a:ea typeface="Segoe UI" panose="020B0502040204020203" pitchFamily="34" charset="0"/>
                <a:cs typeface="Segoe UI" panose="020B0502040204020203" pitchFamily="34" charset="0"/>
              </a:rPr>
              <a:t>complicated </a:t>
            </a:r>
          </a:p>
          <a:p>
            <a:pPr lvl="1">
              <a:buFont typeface="Arial" panose="020B0604020202020204" pitchFamily="34" charset="0"/>
              <a:buChar char="•"/>
            </a:pPr>
            <a:r>
              <a:rPr lang="en-US" sz="3500" dirty="0">
                <a:ea typeface="Segoe UI" panose="020B0502040204020203" pitchFamily="34" charset="0"/>
                <a:cs typeface="Segoe UI" panose="020B0502040204020203" pitchFamily="34" charset="0"/>
              </a:rPr>
              <a:t>Socio-cultural factors</a:t>
            </a:r>
          </a:p>
          <a:p>
            <a:pPr lvl="1">
              <a:buFont typeface="Arial" panose="020B0604020202020204" pitchFamily="34" charset="0"/>
              <a:buChar char="•"/>
            </a:pPr>
            <a:r>
              <a:rPr lang="en-US" sz="3500" dirty="0">
                <a:ea typeface="Segoe UI" panose="020B0502040204020203" pitchFamily="34" charset="0"/>
                <a:cs typeface="Segoe UI" panose="020B0502040204020203" pitchFamily="34" charset="0"/>
              </a:rPr>
              <a:t>Socio-economic factors</a:t>
            </a:r>
          </a:p>
          <a:p>
            <a:pPr lvl="1">
              <a:buFont typeface="Arial" panose="020B0604020202020204" pitchFamily="34" charset="0"/>
              <a:buChar char="•"/>
            </a:pPr>
            <a:r>
              <a:rPr lang="en-US" sz="3500" dirty="0">
                <a:ea typeface="Segoe UI" panose="020B0502040204020203" pitchFamily="34" charset="0"/>
                <a:cs typeface="Segoe UI" panose="020B0502040204020203" pitchFamily="34" charset="0"/>
              </a:rPr>
              <a:t>System </a:t>
            </a:r>
            <a:r>
              <a:rPr lang="en-US" sz="3500" dirty="0" smtClean="0">
                <a:ea typeface="Segoe UI" panose="020B0502040204020203" pitchFamily="34" charset="0"/>
                <a:cs typeface="Segoe UI" panose="020B0502040204020203" pitchFamily="34" charset="0"/>
              </a:rPr>
              <a:t>barriers</a:t>
            </a:r>
          </a:p>
          <a:p>
            <a:pPr marL="536400" lvl="1"/>
            <a:r>
              <a:rPr lang="en-US" sz="4000" dirty="0">
                <a:ea typeface="Segoe UI" panose="020B0502040204020203" pitchFamily="34" charset="0"/>
                <a:cs typeface="Segoe UI" panose="020B0502040204020203" pitchFamily="34" charset="0"/>
              </a:rPr>
              <a:t>‘Women’ </a:t>
            </a:r>
            <a:endParaRPr lang="en-US" sz="4000" dirty="0" smtClean="0">
              <a:ea typeface="Segoe UI" panose="020B0502040204020203" pitchFamily="34" charset="0"/>
              <a:cs typeface="Segoe UI" panose="020B0502040204020203" pitchFamily="34" charset="0"/>
            </a:endParaRPr>
          </a:p>
          <a:p>
            <a:pPr lvl="1">
              <a:buFont typeface="Arial" panose="020B0604020202020204" pitchFamily="34" charset="0"/>
              <a:buChar char="•"/>
            </a:pPr>
            <a:r>
              <a:rPr lang="en-US" sz="3500" dirty="0">
                <a:ea typeface="Segoe UI" panose="020B0502040204020203" pitchFamily="34" charset="0"/>
                <a:cs typeface="Segoe UI" panose="020B0502040204020203" pitchFamily="34" charset="0"/>
              </a:rPr>
              <a:t>≠  </a:t>
            </a:r>
            <a:r>
              <a:rPr lang="en-US" sz="3500" dirty="0">
                <a:ea typeface="Segoe UI" panose="020B0502040204020203" pitchFamily="34" charset="0"/>
                <a:cs typeface="Segoe UI" panose="020B0502040204020203" pitchFamily="34" charset="0"/>
              </a:rPr>
              <a:t>homogeneous</a:t>
            </a:r>
          </a:p>
          <a:p>
            <a:pPr lvl="1">
              <a:buFont typeface="Arial" panose="020B0604020202020204" pitchFamily="34" charset="0"/>
              <a:buChar char="•"/>
            </a:pPr>
            <a:r>
              <a:rPr lang="en-US" sz="3500" dirty="0">
                <a:ea typeface="Segoe UI" panose="020B0502040204020203" pitchFamily="34" charset="0"/>
                <a:cs typeface="Segoe UI" panose="020B0502040204020203" pitchFamily="34" charset="0"/>
              </a:rPr>
              <a:t>Diverse needs, concerns, experiences </a:t>
            </a:r>
            <a:r>
              <a:rPr lang="en-US" sz="3500" dirty="0" smtClean="0">
                <a:ea typeface="Segoe UI" panose="020B0502040204020203" pitchFamily="34" charset="0"/>
                <a:cs typeface="Segoe UI" panose="020B0502040204020203" pitchFamily="34" charset="0"/>
              </a:rPr>
              <a:t>                                                      and </a:t>
            </a:r>
            <a:r>
              <a:rPr lang="en-US" sz="3500" dirty="0">
                <a:ea typeface="Segoe UI" panose="020B0502040204020203" pitchFamily="34" charset="0"/>
                <a:cs typeface="Segoe UI" panose="020B0502040204020203" pitchFamily="34" charset="0"/>
              </a:rPr>
              <a:t>aspirations</a:t>
            </a:r>
          </a:p>
          <a:p>
            <a:pPr lvl="1">
              <a:buFont typeface="Arial" panose="020B0604020202020204" pitchFamily="34" charset="0"/>
              <a:buChar char="•"/>
            </a:pPr>
            <a:r>
              <a:rPr lang="en-US" sz="3500" dirty="0">
                <a:ea typeface="Segoe UI" panose="020B0502040204020203" pitchFamily="34" charset="0"/>
                <a:cs typeface="Segoe UI" panose="020B0502040204020203" pitchFamily="34" charset="0"/>
              </a:rPr>
              <a:t>Proper support for a good </a:t>
            </a:r>
            <a:r>
              <a:rPr lang="en-US" sz="3500" dirty="0" smtClean="0">
                <a:ea typeface="Segoe UI" panose="020B0502040204020203" pitchFamily="34" charset="0"/>
                <a:cs typeface="Segoe UI" panose="020B0502040204020203" pitchFamily="34" charset="0"/>
              </a:rPr>
              <a:t>life</a:t>
            </a:r>
            <a:endParaRPr lang="en-US" sz="3500" dirty="0">
              <a:ea typeface="Segoe UI" panose="020B0502040204020203" pitchFamily="34" charset="0"/>
              <a:cs typeface="Segoe UI" panose="020B0502040204020203" pitchFamily="34" charset="0"/>
            </a:endParaRPr>
          </a:p>
        </p:txBody>
      </p:sp>
      <p:pic>
        <p:nvPicPr>
          <p:cNvPr id="5" name="Picture 2" descr="Afbeeldingsresultaat voor barrier wom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87202" y="5901745"/>
            <a:ext cx="4793068" cy="3195380"/>
          </a:xfrm>
          <a:prstGeom prst="rect">
            <a:avLst/>
          </a:prstGeom>
          <a:noFill/>
          <a:extLst>
            <a:ext uri="{909E8E84-426E-40DD-AFC4-6F175D3DCCD1}">
              <a14:hiddenFill xmlns:a14="http://schemas.microsoft.com/office/drawing/2010/main">
                <a:solidFill>
                  <a:srgbClr val="FFFFFF"/>
                </a:solidFill>
              </a14:hiddenFill>
            </a:ext>
          </a:extLst>
        </p:spPr>
      </p:pic>
      <p:sp>
        <p:nvSpPr>
          <p:cNvPr id="6" name="Tijdelijke aanduiding voor datum 5"/>
          <p:cNvSpPr>
            <a:spLocks noGrp="1"/>
          </p:cNvSpPr>
          <p:nvPr>
            <p:ph type="dt" sz="half" idx="10"/>
          </p:nvPr>
        </p:nvSpPr>
        <p:spPr/>
        <p:txBody>
          <a:bodyPr/>
          <a:lstStyle/>
          <a:p>
            <a:r>
              <a:rPr lang="en-US" noProof="0" smtClean="0"/>
              <a:t>26/10/2017</a:t>
            </a:r>
            <a:endParaRPr lang="en-GB" noProof="0" dirty="0"/>
          </a:p>
        </p:txBody>
      </p:sp>
    </p:spTree>
    <p:extLst>
      <p:ext uri="{BB962C8B-B14F-4D97-AF65-F5344CB8AC3E}">
        <p14:creationId xmlns:p14="http://schemas.microsoft.com/office/powerpoint/2010/main" val="36399659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Objective</a:t>
            </a:r>
            <a:endParaRPr lang="en-GB" dirty="0"/>
          </a:p>
        </p:txBody>
      </p:sp>
      <p:sp>
        <p:nvSpPr>
          <p:cNvPr id="3" name="Tijdelijke aanduiding voor inhoud 2"/>
          <p:cNvSpPr>
            <a:spLocks noGrp="1"/>
          </p:cNvSpPr>
          <p:nvPr>
            <p:ph idx="1"/>
          </p:nvPr>
        </p:nvSpPr>
        <p:spPr/>
        <p:txBody>
          <a:bodyPr>
            <a:normAutofit/>
          </a:bodyPr>
          <a:lstStyle/>
          <a:p>
            <a:r>
              <a:rPr lang="en-US" sz="4000" dirty="0"/>
              <a:t>How are the </a:t>
            </a:r>
            <a:r>
              <a:rPr lang="en-US" sz="4000" b="1" dirty="0"/>
              <a:t>lives of female </a:t>
            </a:r>
            <a:r>
              <a:rPr lang="en-US" sz="4000" b="1" dirty="0" smtClean="0"/>
              <a:t>substance                                misusers </a:t>
            </a:r>
            <a:r>
              <a:rPr lang="en-US" sz="4000" dirty="0" smtClean="0"/>
              <a:t>constrained and </a:t>
            </a:r>
            <a:r>
              <a:rPr lang="en-US" sz="4000" dirty="0"/>
              <a:t>supported </a:t>
            </a:r>
            <a:r>
              <a:rPr lang="en-US" sz="4000" dirty="0" smtClean="0"/>
              <a:t>                                          by substance use </a:t>
            </a:r>
            <a:r>
              <a:rPr lang="en-US" sz="4000" dirty="0"/>
              <a:t>prevention and </a:t>
            </a:r>
            <a:r>
              <a:rPr lang="en-US" sz="4000" dirty="0" smtClean="0"/>
              <a:t>                                                  treatment services?</a:t>
            </a:r>
            <a:endParaRPr lang="en-US" sz="4000" dirty="0"/>
          </a:p>
        </p:txBody>
      </p:sp>
      <p:sp>
        <p:nvSpPr>
          <p:cNvPr id="4" name="Tijdelijke aanduiding voor datum 3"/>
          <p:cNvSpPr>
            <a:spLocks noGrp="1"/>
          </p:cNvSpPr>
          <p:nvPr>
            <p:ph type="dt" sz="half" idx="10"/>
          </p:nvPr>
        </p:nvSpPr>
        <p:spPr/>
        <p:txBody>
          <a:bodyPr/>
          <a:lstStyle/>
          <a:p>
            <a:r>
              <a:rPr lang="en-US" noProof="0" smtClean="0"/>
              <a:t>26/10/2017</a:t>
            </a:r>
            <a:endParaRPr lang="en-GB" noProof="0" dirty="0"/>
          </a:p>
        </p:txBody>
      </p:sp>
      <p:pic>
        <p:nvPicPr>
          <p:cNvPr id="5" name="Picture 2" descr="Afbeeldingsresultaat voor go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34094" y="5889777"/>
            <a:ext cx="4153274" cy="3114956"/>
          </a:xfrm>
          <a:prstGeom prst="rect">
            <a:avLst/>
          </a:prstGeom>
          <a:noFill/>
          <a:extLst>
            <a:ext uri="{909E8E84-426E-40DD-AFC4-6F175D3DCCD1}">
              <a14:hiddenFill xmlns:a14="http://schemas.microsoft.com/office/drawing/2010/main">
                <a:solidFill>
                  <a:srgbClr val="FFFFFF"/>
                </a:solidFill>
              </a14:hiddenFill>
            </a:ext>
          </a:extLst>
        </p:spPr>
      </p:pic>
      <p:sp>
        <p:nvSpPr>
          <p:cNvPr id="6" name="Rechthoekige toelichting 5"/>
          <p:cNvSpPr/>
          <p:nvPr/>
        </p:nvSpPr>
        <p:spPr>
          <a:xfrm>
            <a:off x="11984658" y="2139640"/>
            <a:ext cx="3642171" cy="3149770"/>
          </a:xfrm>
          <a:prstGeom prst="wedgeRectCallout">
            <a:avLst>
              <a:gd name="adj1" fmla="val -42145"/>
              <a:gd name="adj2" fmla="val 71843"/>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555" b="1" dirty="0"/>
              <a:t>Obstacles </a:t>
            </a:r>
          </a:p>
          <a:p>
            <a:pPr algn="ctr"/>
            <a:endParaRPr lang="en-GB" sz="3555" b="1" dirty="0"/>
          </a:p>
          <a:p>
            <a:pPr algn="ctr"/>
            <a:r>
              <a:rPr lang="en-GB" sz="3555" b="1" dirty="0"/>
              <a:t>Challenges</a:t>
            </a:r>
            <a:endParaRPr lang="en-GB" sz="3555" b="1" dirty="0"/>
          </a:p>
        </p:txBody>
      </p:sp>
    </p:spTree>
    <p:extLst>
      <p:ext uri="{BB962C8B-B14F-4D97-AF65-F5344CB8AC3E}">
        <p14:creationId xmlns:p14="http://schemas.microsoft.com/office/powerpoint/2010/main" val="145464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Methods</a:t>
            </a:r>
            <a:endParaRPr lang="en-GB" dirty="0"/>
          </a:p>
        </p:txBody>
      </p:sp>
      <p:sp>
        <p:nvSpPr>
          <p:cNvPr id="3" name="Tijdelijke aanduiding voor inhoud 2"/>
          <p:cNvSpPr>
            <a:spLocks noGrp="1"/>
          </p:cNvSpPr>
          <p:nvPr>
            <p:ph idx="1"/>
          </p:nvPr>
        </p:nvSpPr>
        <p:spPr/>
        <p:txBody>
          <a:bodyPr>
            <a:normAutofit fontScale="70000" lnSpcReduction="20000"/>
          </a:bodyPr>
          <a:lstStyle/>
          <a:p>
            <a:pPr>
              <a:buFont typeface="+mj-lt"/>
              <a:buAutoNum type="arabicPeriod"/>
            </a:pPr>
            <a:r>
              <a:rPr lang="en-US" b="1" dirty="0"/>
              <a:t>Mapping</a:t>
            </a:r>
            <a:r>
              <a:rPr lang="en-US" dirty="0"/>
              <a:t> of available gender-sensitive services for alcohol and drug users in Belgium</a:t>
            </a:r>
          </a:p>
          <a:p>
            <a:pPr>
              <a:buFont typeface="+mj-lt"/>
              <a:buAutoNum type="arabicPeriod"/>
            </a:pPr>
            <a:r>
              <a:rPr lang="en-US" b="1" dirty="0"/>
              <a:t>Review</a:t>
            </a:r>
            <a:r>
              <a:rPr lang="en-US" dirty="0"/>
              <a:t> of the literature and international comparison</a:t>
            </a:r>
          </a:p>
          <a:p>
            <a:pPr>
              <a:buFont typeface="+mj-lt"/>
              <a:buAutoNum type="arabicPeriod"/>
            </a:pPr>
            <a:r>
              <a:rPr lang="en-US" b="1" dirty="0">
                <a:solidFill>
                  <a:schemeClr val="accent6">
                    <a:lumMod val="75000"/>
                  </a:schemeClr>
                </a:solidFill>
              </a:rPr>
              <a:t>Narratives and treatment experiences </a:t>
            </a:r>
            <a:r>
              <a:rPr lang="en-US" dirty="0">
                <a:solidFill>
                  <a:schemeClr val="accent6">
                    <a:lumMod val="75000"/>
                  </a:schemeClr>
                </a:solidFill>
              </a:rPr>
              <a:t>of female substance misusers</a:t>
            </a:r>
          </a:p>
          <a:p>
            <a:pPr>
              <a:buFont typeface="+mj-lt"/>
              <a:buAutoNum type="arabicPeriod"/>
            </a:pPr>
            <a:r>
              <a:rPr lang="en-US" b="1" dirty="0"/>
              <a:t>Secondary analysis </a:t>
            </a:r>
            <a:r>
              <a:rPr lang="en-US" dirty="0"/>
              <a:t>of gender differences in population and treatment samples in Belgium</a:t>
            </a:r>
          </a:p>
          <a:p>
            <a:pPr>
              <a:buFont typeface="+mj-lt"/>
              <a:buAutoNum type="arabicPeriod"/>
            </a:pPr>
            <a:r>
              <a:rPr lang="en-US" b="1" dirty="0"/>
              <a:t>Experts’ views </a:t>
            </a:r>
            <a:r>
              <a:rPr lang="en-US" dirty="0"/>
              <a:t>on challenges and prerequisites and recommendations for further developing gender-sensitive alcohol and drug demand reduction services</a:t>
            </a:r>
          </a:p>
          <a:p>
            <a:pPr>
              <a:buFont typeface="+mj-lt"/>
              <a:buAutoNum type="arabicPeriod"/>
            </a:pPr>
            <a:r>
              <a:rPr lang="en-US" b="1" dirty="0"/>
              <a:t>Integration </a:t>
            </a:r>
            <a:r>
              <a:rPr lang="en-US" dirty="0"/>
              <a:t>of study findings and formulation of </a:t>
            </a:r>
            <a:r>
              <a:rPr lang="en-US" b="1" dirty="0"/>
              <a:t>guidelines</a:t>
            </a:r>
            <a:r>
              <a:rPr lang="en-US" dirty="0"/>
              <a:t> and </a:t>
            </a:r>
            <a:r>
              <a:rPr lang="en-US" b="1" dirty="0"/>
              <a:t>recommendations</a:t>
            </a:r>
            <a:r>
              <a:rPr lang="en-US" dirty="0"/>
              <a:t> for gender-sensitive alcohol and drug demand reduction </a:t>
            </a:r>
            <a:r>
              <a:rPr lang="en-US" dirty="0" smtClean="0"/>
              <a:t>services</a:t>
            </a:r>
            <a:endParaRPr lang="en-US" dirty="0"/>
          </a:p>
        </p:txBody>
      </p:sp>
      <p:sp>
        <p:nvSpPr>
          <p:cNvPr id="4" name="Tijdelijke aanduiding voor datum 3"/>
          <p:cNvSpPr>
            <a:spLocks noGrp="1"/>
          </p:cNvSpPr>
          <p:nvPr>
            <p:ph type="dt" sz="half" idx="10"/>
          </p:nvPr>
        </p:nvSpPr>
        <p:spPr/>
        <p:txBody>
          <a:bodyPr/>
          <a:lstStyle/>
          <a:p>
            <a:r>
              <a:rPr lang="en-US" noProof="0" smtClean="0"/>
              <a:t>26/10/2017</a:t>
            </a:r>
            <a:endParaRPr lang="en-GB" noProof="0" dirty="0"/>
          </a:p>
        </p:txBody>
      </p:sp>
    </p:spTree>
    <p:extLst>
      <p:ext uri="{BB962C8B-B14F-4D97-AF65-F5344CB8AC3E}">
        <p14:creationId xmlns:p14="http://schemas.microsoft.com/office/powerpoint/2010/main" val="19635040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Methods</a:t>
            </a:r>
            <a:endParaRPr lang="en-GB" dirty="0"/>
          </a:p>
        </p:txBody>
      </p:sp>
      <p:sp>
        <p:nvSpPr>
          <p:cNvPr id="3" name="Tijdelijke aanduiding voor inhoud 2"/>
          <p:cNvSpPr>
            <a:spLocks noGrp="1"/>
          </p:cNvSpPr>
          <p:nvPr>
            <p:ph idx="1"/>
          </p:nvPr>
        </p:nvSpPr>
        <p:spPr/>
        <p:txBody>
          <a:bodyPr>
            <a:noAutofit/>
          </a:bodyPr>
          <a:lstStyle/>
          <a:p>
            <a:pPr>
              <a:lnSpc>
                <a:spcPct val="120000"/>
              </a:lnSpc>
            </a:pPr>
            <a:r>
              <a:rPr lang="en-US" sz="4000" dirty="0"/>
              <a:t>In-depth </a:t>
            </a:r>
            <a:r>
              <a:rPr lang="en-US" sz="4000" dirty="0"/>
              <a:t>interviews</a:t>
            </a:r>
          </a:p>
          <a:p>
            <a:pPr lvl="2">
              <a:lnSpc>
                <a:spcPct val="120000"/>
              </a:lnSpc>
              <a:buFont typeface="Arial" panose="020B0604020202020204" pitchFamily="34" charset="0"/>
              <a:buChar char="•"/>
            </a:pPr>
            <a:r>
              <a:rPr lang="en-US" sz="3500" dirty="0"/>
              <a:t>Recruitment: agencies </a:t>
            </a:r>
            <a:r>
              <a:rPr lang="en-US" sz="3500" dirty="0"/>
              <a:t>and services</a:t>
            </a:r>
            <a:endParaRPr lang="en-US" sz="3500" dirty="0"/>
          </a:p>
          <a:p>
            <a:pPr lvl="2">
              <a:lnSpc>
                <a:spcPct val="120000"/>
              </a:lnSpc>
              <a:buFont typeface="Arial" panose="020B0604020202020204" pitchFamily="34" charset="0"/>
              <a:buChar char="•"/>
            </a:pPr>
            <a:r>
              <a:rPr lang="en-US" sz="3500" dirty="0"/>
              <a:t>60 female substance users (heterogeneous group)</a:t>
            </a:r>
          </a:p>
          <a:p>
            <a:pPr lvl="2">
              <a:lnSpc>
                <a:spcPct val="120000"/>
              </a:lnSpc>
              <a:buFont typeface="Arial" panose="020B0604020202020204" pitchFamily="34" charset="0"/>
              <a:buChar char="•"/>
            </a:pPr>
            <a:r>
              <a:rPr lang="en-US" sz="3500" dirty="0"/>
              <a:t>55-100 minutes, audiotaped and transcribed</a:t>
            </a:r>
          </a:p>
          <a:p>
            <a:pPr lvl="2">
              <a:lnSpc>
                <a:spcPct val="120000"/>
              </a:lnSpc>
              <a:buFont typeface="Arial" panose="020B0604020202020204" pitchFamily="34" charset="0"/>
              <a:buChar char="•"/>
            </a:pPr>
            <a:r>
              <a:rPr lang="en-US" sz="3500" dirty="0"/>
              <a:t>Interview guide: experts + </a:t>
            </a:r>
            <a:r>
              <a:rPr lang="en-US" sz="3500" dirty="0"/>
              <a:t>literature</a:t>
            </a:r>
            <a:endParaRPr lang="en-US" sz="3500" dirty="0"/>
          </a:p>
        </p:txBody>
      </p:sp>
      <p:sp>
        <p:nvSpPr>
          <p:cNvPr id="4" name="Tijdelijke aanduiding voor datum 3"/>
          <p:cNvSpPr>
            <a:spLocks noGrp="1"/>
          </p:cNvSpPr>
          <p:nvPr>
            <p:ph type="dt" sz="half" idx="10"/>
          </p:nvPr>
        </p:nvSpPr>
        <p:spPr/>
        <p:txBody>
          <a:bodyPr/>
          <a:lstStyle/>
          <a:p>
            <a:r>
              <a:rPr lang="en-US" smtClean="0"/>
              <a:t>26/10/2017</a:t>
            </a:r>
            <a:endParaRPr lang="en-US" dirty="0"/>
          </a:p>
        </p:txBody>
      </p:sp>
    </p:spTree>
    <p:extLst>
      <p:ext uri="{BB962C8B-B14F-4D97-AF65-F5344CB8AC3E}">
        <p14:creationId xmlns:p14="http://schemas.microsoft.com/office/powerpoint/2010/main" val="1412668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Results</a:t>
            </a:r>
            <a:endParaRPr lang="en-GB" dirty="0"/>
          </a:p>
        </p:txBody>
      </p:sp>
      <p:sp>
        <p:nvSpPr>
          <p:cNvPr id="4" name="Tijdelijke aanduiding voor datum 3"/>
          <p:cNvSpPr>
            <a:spLocks noGrp="1"/>
          </p:cNvSpPr>
          <p:nvPr>
            <p:ph type="dt" sz="half" idx="10"/>
          </p:nvPr>
        </p:nvSpPr>
        <p:spPr/>
        <p:txBody>
          <a:bodyPr/>
          <a:lstStyle/>
          <a:p>
            <a:r>
              <a:rPr lang="en-US" noProof="0" smtClean="0"/>
              <a:t>26/10/2017</a:t>
            </a:r>
            <a:endParaRPr lang="en-GB" noProof="0" dirty="0"/>
          </a:p>
        </p:txBody>
      </p:sp>
      <p:graphicFrame>
        <p:nvGraphicFramePr>
          <p:cNvPr id="5" name="Tabel 4"/>
          <p:cNvGraphicFramePr>
            <a:graphicFrameLocks noGrp="1"/>
          </p:cNvGraphicFramePr>
          <p:nvPr>
            <p:extLst>
              <p:ext uri="{D42A27DB-BD31-4B8C-83A1-F6EECF244321}">
                <p14:modId xmlns:p14="http://schemas.microsoft.com/office/powerpoint/2010/main" val="108838083"/>
              </p:ext>
            </p:extLst>
          </p:nvPr>
        </p:nvGraphicFramePr>
        <p:xfrm>
          <a:off x="4055480" y="1536786"/>
          <a:ext cx="9254558" cy="1790292"/>
        </p:xfrm>
        <a:graphic>
          <a:graphicData uri="http://schemas.openxmlformats.org/drawingml/2006/table">
            <a:tbl>
              <a:tblPr firstRow="1" firstCol="1" bandRow="1">
                <a:tableStyleId>{93296810-A885-4BE3-A3E7-6D5BEEA58F35}</a:tableStyleId>
              </a:tblPr>
              <a:tblGrid>
                <a:gridCol w="3765451"/>
                <a:gridCol w="1814271"/>
                <a:gridCol w="1815256"/>
                <a:gridCol w="1859580"/>
              </a:tblGrid>
              <a:tr h="447573">
                <a:tc>
                  <a:txBody>
                    <a:bodyPr/>
                    <a:lstStyle/>
                    <a:p>
                      <a:pPr algn="ctr">
                        <a:lnSpc>
                          <a:spcPct val="107000"/>
                        </a:lnSpc>
                        <a:spcAft>
                          <a:spcPts val="0"/>
                        </a:spcAft>
                      </a:pPr>
                      <a:r>
                        <a:rPr lang="en-GB" sz="2700" b="1" dirty="0">
                          <a:effectLst/>
                        </a:rPr>
                        <a:t>Age category</a:t>
                      </a:r>
                      <a:endParaRPr lang="en-US" sz="27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a:effectLst/>
                        </a:rPr>
                        <a:t>Flanders</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a:effectLst/>
                        </a:rPr>
                        <a:t>Wallonia</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a:effectLst/>
                        </a:rPr>
                        <a:t>Total</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r>
              <a:tr h="447573">
                <a:tc>
                  <a:txBody>
                    <a:bodyPr/>
                    <a:lstStyle/>
                    <a:p>
                      <a:pPr algn="just">
                        <a:lnSpc>
                          <a:spcPct val="107000"/>
                        </a:lnSpc>
                        <a:spcAft>
                          <a:spcPts val="0"/>
                        </a:spcAft>
                      </a:pPr>
                      <a:r>
                        <a:rPr lang="en-GB" sz="2700" b="0" dirty="0">
                          <a:effectLst/>
                        </a:rPr>
                        <a:t>20-30</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dirty="0">
                          <a:effectLst/>
                        </a:rPr>
                        <a:t>11</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a:effectLst/>
                        </a:rPr>
                        <a:t>9</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dirty="0">
                          <a:effectLst/>
                        </a:rPr>
                        <a:t>20</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r>
              <a:tr h="447573">
                <a:tc>
                  <a:txBody>
                    <a:bodyPr/>
                    <a:lstStyle/>
                    <a:p>
                      <a:pPr algn="just">
                        <a:lnSpc>
                          <a:spcPct val="107000"/>
                        </a:lnSpc>
                        <a:spcAft>
                          <a:spcPts val="0"/>
                        </a:spcAft>
                      </a:pPr>
                      <a:r>
                        <a:rPr lang="en-GB" sz="2700" b="0" dirty="0">
                          <a:effectLst/>
                        </a:rPr>
                        <a:t>30-45</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dirty="0">
                          <a:effectLst/>
                        </a:rPr>
                        <a:t>10</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a:effectLst/>
                        </a:rPr>
                        <a:t>11</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dirty="0">
                          <a:effectLst/>
                        </a:rPr>
                        <a:t>21</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r>
              <a:tr h="447573">
                <a:tc>
                  <a:txBody>
                    <a:bodyPr/>
                    <a:lstStyle/>
                    <a:p>
                      <a:pPr algn="just">
                        <a:lnSpc>
                          <a:spcPct val="107000"/>
                        </a:lnSpc>
                        <a:spcAft>
                          <a:spcPts val="0"/>
                        </a:spcAft>
                      </a:pPr>
                      <a:r>
                        <a:rPr lang="en-GB" sz="2700" b="0" dirty="0">
                          <a:effectLst/>
                        </a:rPr>
                        <a:t>45+</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a:effectLst/>
                        </a:rPr>
                        <a:t>9</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a:effectLst/>
                        </a:rPr>
                        <a:t>10</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dirty="0">
                          <a:effectLst/>
                        </a:rPr>
                        <a:t>19</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r>
            </a:tbl>
          </a:graphicData>
        </a:graphic>
      </p:graphicFrame>
      <p:graphicFrame>
        <p:nvGraphicFramePr>
          <p:cNvPr id="6" name="Tabel 5"/>
          <p:cNvGraphicFramePr>
            <a:graphicFrameLocks noGrp="1"/>
          </p:cNvGraphicFramePr>
          <p:nvPr>
            <p:extLst>
              <p:ext uri="{D42A27DB-BD31-4B8C-83A1-F6EECF244321}">
                <p14:modId xmlns:p14="http://schemas.microsoft.com/office/powerpoint/2010/main" val="2904860760"/>
              </p:ext>
            </p:extLst>
          </p:nvPr>
        </p:nvGraphicFramePr>
        <p:xfrm>
          <a:off x="561536" y="3864146"/>
          <a:ext cx="7713741" cy="4070691"/>
        </p:xfrm>
        <a:graphic>
          <a:graphicData uri="http://schemas.openxmlformats.org/drawingml/2006/table">
            <a:tbl>
              <a:tblPr firstRow="1" firstCol="1" bandRow="1">
                <a:tableStyleId>{93296810-A885-4BE3-A3E7-6D5BEEA58F35}</a:tableStyleId>
              </a:tblPr>
              <a:tblGrid>
                <a:gridCol w="3138531"/>
                <a:gridCol w="1560644"/>
                <a:gridCol w="1625501"/>
                <a:gridCol w="1389065"/>
              </a:tblGrid>
              <a:tr h="452299">
                <a:tc>
                  <a:txBody>
                    <a:bodyPr/>
                    <a:lstStyle/>
                    <a:p>
                      <a:pPr algn="ctr">
                        <a:lnSpc>
                          <a:spcPct val="107000"/>
                        </a:lnSpc>
                        <a:spcAft>
                          <a:spcPts val="0"/>
                        </a:spcAft>
                      </a:pPr>
                      <a:r>
                        <a:rPr lang="en-GB" sz="2700" b="1" dirty="0">
                          <a:effectLst/>
                        </a:rPr>
                        <a:t>Substance</a:t>
                      </a:r>
                      <a:endParaRPr lang="en-US" sz="27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dirty="0">
                          <a:effectLst/>
                        </a:rPr>
                        <a:t>Flanders</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dirty="0">
                          <a:effectLst/>
                        </a:rPr>
                        <a:t>Wallonia</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dirty="0">
                          <a:effectLst/>
                        </a:rPr>
                        <a:t>Total</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r>
              <a:tr h="452299">
                <a:tc>
                  <a:txBody>
                    <a:bodyPr/>
                    <a:lstStyle/>
                    <a:p>
                      <a:pPr>
                        <a:lnSpc>
                          <a:spcPct val="107000"/>
                        </a:lnSpc>
                        <a:spcAft>
                          <a:spcPts val="0"/>
                        </a:spcAft>
                      </a:pPr>
                      <a:r>
                        <a:rPr lang="en-GB" sz="2700" b="0" dirty="0">
                          <a:effectLst/>
                        </a:rPr>
                        <a:t>Heroin</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a:effectLst/>
                        </a:rPr>
                        <a:t>8</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a:effectLst/>
                        </a:rPr>
                        <a:t>8</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dirty="0">
                          <a:effectLst/>
                        </a:rPr>
                        <a:t>16</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r>
              <a:tr h="452299">
                <a:tc>
                  <a:txBody>
                    <a:bodyPr/>
                    <a:lstStyle/>
                    <a:p>
                      <a:pPr>
                        <a:lnSpc>
                          <a:spcPct val="107000"/>
                        </a:lnSpc>
                        <a:spcAft>
                          <a:spcPts val="0"/>
                        </a:spcAft>
                      </a:pPr>
                      <a:r>
                        <a:rPr lang="en-GB" sz="2700" b="0">
                          <a:effectLst/>
                        </a:rPr>
                        <a:t>Cocaine</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dirty="0">
                          <a:effectLst/>
                        </a:rPr>
                        <a:t>3</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a:effectLst/>
                        </a:rPr>
                        <a:t>8</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a:effectLst/>
                        </a:rPr>
                        <a:t>11</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r>
              <a:tr h="452299">
                <a:tc>
                  <a:txBody>
                    <a:bodyPr/>
                    <a:lstStyle/>
                    <a:p>
                      <a:pPr>
                        <a:lnSpc>
                          <a:spcPct val="107000"/>
                        </a:lnSpc>
                        <a:spcAft>
                          <a:spcPts val="0"/>
                        </a:spcAft>
                      </a:pPr>
                      <a:r>
                        <a:rPr lang="en-GB" sz="2700" b="0">
                          <a:effectLst/>
                        </a:rPr>
                        <a:t>Cannabis</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a:effectLst/>
                        </a:rPr>
                        <a:t>2</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a:effectLst/>
                        </a:rPr>
                        <a:t>2</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a:effectLst/>
                        </a:rPr>
                        <a:t>4</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r>
              <a:tr h="452299">
                <a:tc>
                  <a:txBody>
                    <a:bodyPr/>
                    <a:lstStyle/>
                    <a:p>
                      <a:pPr>
                        <a:lnSpc>
                          <a:spcPct val="107000"/>
                        </a:lnSpc>
                        <a:spcAft>
                          <a:spcPts val="0"/>
                        </a:spcAft>
                      </a:pPr>
                      <a:r>
                        <a:rPr lang="en-GB" sz="2700" b="0" dirty="0">
                          <a:effectLst/>
                        </a:rPr>
                        <a:t>Alcohol</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dirty="0">
                          <a:effectLst/>
                        </a:rPr>
                        <a:t>12</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dirty="0">
                          <a:effectLst/>
                        </a:rPr>
                        <a:t>7</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dirty="0">
                          <a:effectLst/>
                        </a:rPr>
                        <a:t>19</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r>
              <a:tr h="452299">
                <a:tc>
                  <a:txBody>
                    <a:bodyPr/>
                    <a:lstStyle/>
                    <a:p>
                      <a:pPr>
                        <a:lnSpc>
                          <a:spcPct val="107000"/>
                        </a:lnSpc>
                        <a:spcAft>
                          <a:spcPts val="0"/>
                        </a:spcAft>
                      </a:pPr>
                      <a:r>
                        <a:rPr lang="en-GB" sz="2700" b="0" dirty="0">
                          <a:effectLst/>
                        </a:rPr>
                        <a:t>Medication</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a:effectLst/>
                        </a:rPr>
                        <a:t>0</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a:effectLst/>
                        </a:rPr>
                        <a:t>3</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a:effectLst/>
                        </a:rPr>
                        <a:t>3</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r>
              <a:tr h="452299">
                <a:tc>
                  <a:txBody>
                    <a:bodyPr/>
                    <a:lstStyle/>
                    <a:p>
                      <a:pPr>
                        <a:lnSpc>
                          <a:spcPct val="107000"/>
                        </a:lnSpc>
                        <a:spcAft>
                          <a:spcPts val="0"/>
                        </a:spcAft>
                      </a:pPr>
                      <a:r>
                        <a:rPr lang="en-GB" sz="2700" b="0">
                          <a:effectLst/>
                        </a:rPr>
                        <a:t>Speed</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a:effectLst/>
                        </a:rPr>
                        <a:t>3</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dirty="0">
                          <a:effectLst/>
                        </a:rPr>
                        <a:t>1</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dirty="0">
                          <a:effectLst/>
                        </a:rPr>
                        <a:t>4</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r>
              <a:tr h="452299">
                <a:tc>
                  <a:txBody>
                    <a:bodyPr/>
                    <a:lstStyle/>
                    <a:p>
                      <a:pPr>
                        <a:lnSpc>
                          <a:spcPct val="107000"/>
                        </a:lnSpc>
                        <a:spcAft>
                          <a:spcPts val="0"/>
                        </a:spcAft>
                      </a:pPr>
                      <a:r>
                        <a:rPr lang="en-GB" sz="2700" b="0">
                          <a:effectLst/>
                        </a:rPr>
                        <a:t>Ecstasy</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a:effectLst/>
                        </a:rPr>
                        <a:t>0</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a:effectLst/>
                        </a:rPr>
                        <a:t>1</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dirty="0">
                          <a:effectLst/>
                        </a:rPr>
                        <a:t>1</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r>
              <a:tr h="452299">
                <a:tc>
                  <a:txBody>
                    <a:bodyPr/>
                    <a:lstStyle/>
                    <a:p>
                      <a:pPr>
                        <a:lnSpc>
                          <a:spcPct val="107000"/>
                        </a:lnSpc>
                        <a:spcAft>
                          <a:spcPts val="0"/>
                        </a:spcAft>
                      </a:pPr>
                      <a:r>
                        <a:rPr lang="en-GB" sz="2700" b="0" dirty="0">
                          <a:effectLst/>
                        </a:rPr>
                        <a:t>GHB</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a:effectLst/>
                        </a:rPr>
                        <a:t>2</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a:effectLst/>
                        </a:rPr>
                        <a:t>0</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dirty="0">
                          <a:effectLst/>
                        </a:rPr>
                        <a:t>2</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r>
            </a:tbl>
          </a:graphicData>
        </a:graphic>
      </p:graphicFrame>
      <p:graphicFrame>
        <p:nvGraphicFramePr>
          <p:cNvPr id="7" name="Tabel 6"/>
          <p:cNvGraphicFramePr>
            <a:graphicFrameLocks noGrp="1"/>
          </p:cNvGraphicFramePr>
          <p:nvPr>
            <p:extLst>
              <p:ext uri="{D42A27DB-BD31-4B8C-83A1-F6EECF244321}">
                <p14:modId xmlns:p14="http://schemas.microsoft.com/office/powerpoint/2010/main" val="1795174947"/>
              </p:ext>
            </p:extLst>
          </p:nvPr>
        </p:nvGraphicFramePr>
        <p:xfrm>
          <a:off x="8701826" y="3874796"/>
          <a:ext cx="8085163" cy="1370241"/>
        </p:xfrm>
        <a:graphic>
          <a:graphicData uri="http://schemas.openxmlformats.org/drawingml/2006/table">
            <a:tbl>
              <a:tblPr firstRow="1" firstCol="1" bandRow="1">
                <a:tableStyleId>{93296810-A885-4BE3-A3E7-6D5BEEA58F35}</a:tableStyleId>
              </a:tblPr>
              <a:tblGrid>
                <a:gridCol w="3289654"/>
                <a:gridCol w="1608717"/>
                <a:gridCol w="1669018"/>
                <a:gridCol w="1517774"/>
              </a:tblGrid>
              <a:tr h="456747">
                <a:tc>
                  <a:txBody>
                    <a:bodyPr/>
                    <a:lstStyle/>
                    <a:p>
                      <a:pPr algn="ctr">
                        <a:lnSpc>
                          <a:spcPct val="107000"/>
                        </a:lnSpc>
                        <a:spcAft>
                          <a:spcPts val="0"/>
                        </a:spcAft>
                      </a:pPr>
                      <a:r>
                        <a:rPr lang="en-GB" sz="2700" b="1" dirty="0">
                          <a:effectLst/>
                        </a:rPr>
                        <a:t>Continuum of care</a:t>
                      </a:r>
                      <a:endParaRPr lang="en-US" sz="27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dirty="0">
                          <a:effectLst/>
                        </a:rPr>
                        <a:t>Flanders</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a:effectLst/>
                        </a:rPr>
                        <a:t>Wallonia</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dirty="0">
                          <a:effectLst/>
                        </a:rPr>
                        <a:t>Total</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r>
              <a:tr h="456747">
                <a:tc>
                  <a:txBody>
                    <a:bodyPr/>
                    <a:lstStyle/>
                    <a:p>
                      <a:pPr algn="just">
                        <a:lnSpc>
                          <a:spcPct val="107000"/>
                        </a:lnSpc>
                        <a:spcAft>
                          <a:spcPts val="0"/>
                        </a:spcAft>
                      </a:pPr>
                      <a:r>
                        <a:rPr lang="en-GB" sz="2700" b="0" dirty="0">
                          <a:effectLst/>
                        </a:rPr>
                        <a:t>Outpatient</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dirty="0">
                          <a:effectLst/>
                        </a:rPr>
                        <a:t>14</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a:effectLst/>
                        </a:rPr>
                        <a:t>14</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dirty="0">
                          <a:effectLst/>
                        </a:rPr>
                        <a:t>28</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r>
              <a:tr h="456747">
                <a:tc>
                  <a:txBody>
                    <a:bodyPr/>
                    <a:lstStyle/>
                    <a:p>
                      <a:pPr algn="just">
                        <a:lnSpc>
                          <a:spcPct val="107000"/>
                        </a:lnSpc>
                        <a:spcAft>
                          <a:spcPts val="0"/>
                        </a:spcAft>
                      </a:pPr>
                      <a:r>
                        <a:rPr lang="en-GB" sz="2700" b="0">
                          <a:effectLst/>
                        </a:rPr>
                        <a:t>Residential</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a:effectLst/>
                        </a:rPr>
                        <a:t>16</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a:effectLst/>
                        </a:rPr>
                        <a:t>16</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gn="just">
                        <a:lnSpc>
                          <a:spcPct val="107000"/>
                        </a:lnSpc>
                        <a:spcAft>
                          <a:spcPts val="0"/>
                        </a:spcAft>
                      </a:pPr>
                      <a:r>
                        <a:rPr lang="en-GB" sz="2700" b="0" dirty="0">
                          <a:effectLst/>
                        </a:rPr>
                        <a:t>32</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r>
            </a:tbl>
          </a:graphicData>
        </a:graphic>
      </p:graphicFrame>
      <p:graphicFrame>
        <p:nvGraphicFramePr>
          <p:cNvPr id="8" name="Tabel 7"/>
          <p:cNvGraphicFramePr>
            <a:graphicFrameLocks noGrp="1"/>
          </p:cNvGraphicFramePr>
          <p:nvPr>
            <p:extLst>
              <p:ext uri="{D42A27DB-BD31-4B8C-83A1-F6EECF244321}">
                <p14:modId xmlns:p14="http://schemas.microsoft.com/office/powerpoint/2010/main" val="473153454"/>
              </p:ext>
            </p:extLst>
          </p:nvPr>
        </p:nvGraphicFramePr>
        <p:xfrm>
          <a:off x="8701826" y="5792755"/>
          <a:ext cx="8085163" cy="2643608"/>
        </p:xfrm>
        <a:graphic>
          <a:graphicData uri="http://schemas.openxmlformats.org/drawingml/2006/table">
            <a:tbl>
              <a:tblPr firstRow="1" firstCol="1" bandRow="1">
                <a:tableStyleId>{93296810-A885-4BE3-A3E7-6D5BEEA58F35}</a:tableStyleId>
              </a:tblPr>
              <a:tblGrid>
                <a:gridCol w="3281866"/>
                <a:gridCol w="1600493"/>
                <a:gridCol w="1680518"/>
                <a:gridCol w="1522286"/>
              </a:tblGrid>
              <a:tr h="440602">
                <a:tc>
                  <a:txBody>
                    <a:bodyPr/>
                    <a:lstStyle/>
                    <a:p>
                      <a:pPr algn="ctr">
                        <a:lnSpc>
                          <a:spcPct val="107000"/>
                        </a:lnSpc>
                        <a:spcAft>
                          <a:spcPts val="0"/>
                        </a:spcAft>
                      </a:pPr>
                      <a:r>
                        <a:rPr lang="en-GB" sz="2700" b="1" dirty="0">
                          <a:effectLst/>
                        </a:rPr>
                        <a:t>Children</a:t>
                      </a:r>
                      <a:endParaRPr lang="en-US" sz="27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dirty="0">
                          <a:effectLst/>
                        </a:rPr>
                        <a:t>Flanders</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a:effectLst/>
                        </a:rPr>
                        <a:t>Wallonia</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a:effectLst/>
                        </a:rPr>
                        <a:t>Total</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r>
              <a:tr h="881202">
                <a:tc>
                  <a:txBody>
                    <a:bodyPr/>
                    <a:lstStyle/>
                    <a:p>
                      <a:pPr>
                        <a:lnSpc>
                          <a:spcPct val="107000"/>
                        </a:lnSpc>
                        <a:spcAft>
                          <a:spcPts val="0"/>
                        </a:spcAft>
                      </a:pPr>
                      <a:r>
                        <a:rPr lang="en-GB" sz="2700" b="0" dirty="0">
                          <a:effectLst/>
                        </a:rPr>
                        <a:t>Women who have child(</a:t>
                      </a:r>
                      <a:r>
                        <a:rPr lang="en-GB" sz="2700" b="0" dirty="0" err="1">
                          <a:effectLst/>
                        </a:rPr>
                        <a:t>ren</a:t>
                      </a:r>
                      <a:r>
                        <a:rPr lang="en-GB" sz="2700" b="0" dirty="0">
                          <a:effectLst/>
                        </a:rPr>
                        <a:t>)</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dirty="0">
                          <a:effectLst/>
                        </a:rPr>
                        <a:t>23</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dirty="0">
                          <a:effectLst/>
                        </a:rPr>
                        <a:t>25</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dirty="0">
                          <a:effectLst/>
                        </a:rPr>
                        <a:t>48</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r>
              <a:tr h="1321804">
                <a:tc>
                  <a:txBody>
                    <a:bodyPr/>
                    <a:lstStyle/>
                    <a:p>
                      <a:pPr>
                        <a:lnSpc>
                          <a:spcPct val="107000"/>
                        </a:lnSpc>
                        <a:spcAft>
                          <a:spcPts val="0"/>
                        </a:spcAft>
                      </a:pPr>
                      <a:r>
                        <a:rPr lang="en-GB" sz="2700" b="0" dirty="0">
                          <a:effectLst/>
                        </a:rPr>
                        <a:t>Women who have child(</a:t>
                      </a:r>
                      <a:r>
                        <a:rPr lang="en-GB" sz="2700" b="0" dirty="0" err="1">
                          <a:effectLst/>
                        </a:rPr>
                        <a:t>ren</a:t>
                      </a:r>
                      <a:r>
                        <a:rPr lang="en-GB" sz="2700" b="0" dirty="0">
                          <a:effectLst/>
                        </a:rPr>
                        <a:t>) in the </a:t>
                      </a:r>
                      <a:r>
                        <a:rPr lang="en-GB" sz="2700" b="0" dirty="0" smtClean="0">
                          <a:effectLst/>
                        </a:rPr>
                        <a:t>centre</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dirty="0">
                          <a:effectLst/>
                        </a:rPr>
                        <a:t>4</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a:effectLst/>
                        </a:rPr>
                        <a:t>3</a:t>
                      </a:r>
                      <a:endParaRPr lang="en-US" sz="2700" b="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c>
                  <a:txBody>
                    <a:bodyPr/>
                    <a:lstStyle/>
                    <a:p>
                      <a:pPr>
                        <a:lnSpc>
                          <a:spcPct val="107000"/>
                        </a:lnSpc>
                        <a:spcAft>
                          <a:spcPts val="0"/>
                        </a:spcAft>
                      </a:pPr>
                      <a:r>
                        <a:rPr lang="en-GB" sz="2700" b="0" dirty="0">
                          <a:effectLst/>
                        </a:rPr>
                        <a:t>7</a:t>
                      </a:r>
                      <a:endParaRPr lang="en-US" sz="27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75" marR="68575" marT="0" marB="0"/>
                </a:tc>
              </a:tr>
            </a:tbl>
          </a:graphicData>
        </a:graphic>
      </p:graphicFrame>
    </p:spTree>
    <p:extLst>
      <p:ext uri="{BB962C8B-B14F-4D97-AF65-F5344CB8AC3E}">
        <p14:creationId xmlns:p14="http://schemas.microsoft.com/office/powerpoint/2010/main" val="3580168648"/>
      </p:ext>
    </p:extLst>
  </p:cSld>
  <p:clrMapOvr>
    <a:masterClrMapping/>
  </p:clrMapOvr>
</p:sld>
</file>

<file path=ppt/theme/theme1.xml><?xml version="1.0" encoding="utf-8"?>
<a:theme xmlns:a="http://schemas.openxmlformats.org/drawingml/2006/main" name="Kantoorthema">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Universiteit Gent">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31750">
          <a:solidFill>
            <a:srgbClr val="1E64C8"/>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0">
          <a:solidFill>
            <a:srgbClr val="1E64C8"/>
          </a:solidFill>
          <a:headEnd type="triangle" w="lg" len="lg"/>
          <a:tailEnd type="triangle" w="lg" len="lg"/>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120000"/>
          </a:lnSpc>
          <a:defRPr sz="2500" smtClean="0"/>
        </a:defPPr>
      </a:lstStyle>
    </a:txDef>
  </a:objectDefaults>
  <a:extraClrSchemeLst/>
  <a:extLst>
    <a:ext uri="{05A4C25C-085E-4340-85A3-A5531E510DB2}">
      <thm15:themeFamily xmlns:thm15="http://schemas.microsoft.com/office/thememl/2012/main" name="Presentation-UK-PS_1_0_13.potx" id="{4749880D-C8FE-484D-B8EE-8234AAD0885A}" vid="{FAACCCC5-0622-473D-837F-D23C529E6D7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Powerpoint_UGent_EN_PP</Template>
  <TotalTime>97</TotalTime>
  <Words>2194</Words>
  <Application>Microsoft Office PowerPoint</Application>
  <PresentationFormat>Aangepast</PresentationFormat>
  <Paragraphs>306</Paragraphs>
  <Slides>21</Slides>
  <Notes>15</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21</vt:i4>
      </vt:variant>
    </vt:vector>
  </HeadingPairs>
  <TitlesOfParts>
    <vt:vector size="28" baseType="lpstr">
      <vt:lpstr>Arial</vt:lpstr>
      <vt:lpstr>Calibri</vt:lpstr>
      <vt:lpstr>Courier New</vt:lpstr>
      <vt:lpstr>Segoe UI</vt:lpstr>
      <vt:lpstr>Times New Roman</vt:lpstr>
      <vt:lpstr>Wingdings</vt:lpstr>
      <vt:lpstr>Kantoorthema</vt:lpstr>
      <vt:lpstr>PowerPoint-presentatie</vt:lpstr>
      <vt:lpstr>Experiences and barriers of female substance users in alcohol and drug prevention and treatment</vt:lpstr>
      <vt:lpstr>GEN-STAR</vt:lpstr>
      <vt:lpstr>Background</vt:lpstr>
      <vt:lpstr>Background</vt:lpstr>
      <vt:lpstr>Objective</vt:lpstr>
      <vt:lpstr>Methods</vt:lpstr>
      <vt:lpstr>Methods</vt:lpstr>
      <vt:lpstr>Results</vt:lpstr>
      <vt:lpstr>Results</vt:lpstr>
      <vt:lpstr>Fragility and social stigma on women and substance use</vt:lpstr>
      <vt:lpstr>Threefold need of ‘feeling safe’ </vt:lpstr>
      <vt:lpstr>Holistic treatment</vt:lpstr>
      <vt:lpstr>Experts by experience (♀) / peers</vt:lpstr>
      <vt:lpstr>Single and mixed gender services</vt:lpstr>
      <vt:lpstr>Treatment barriers</vt:lpstr>
      <vt:lpstr>Treatment drop out</vt:lpstr>
      <vt:lpstr>Treatment motivation</vt:lpstr>
      <vt:lpstr>Conclusion</vt:lpstr>
      <vt:lpstr>Thank you!</vt:lpstr>
      <vt:lpstr>Julie Schamp PhD-student / scientific researcher  department special need education  E  Julie.Schamp@ugent.be T +32 9 331 03 68 M +32 476 334 664  www.ugent.be </vt:lpstr>
    </vt:vector>
  </TitlesOfParts>
  <Company>UGent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Julie Schamp</dc:creator>
  <cp:lastModifiedBy>Julie Schamp</cp:lastModifiedBy>
  <cp:revision>14</cp:revision>
  <dcterms:created xsi:type="dcterms:W3CDTF">2017-10-25T22:36:41Z</dcterms:created>
  <dcterms:modified xsi:type="dcterms:W3CDTF">2017-10-26T00:14:09Z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icensed to">
    <vt:lpwstr>Ghent University</vt:lpwstr>
  </property>
  <property fmtid="{D5CDD505-2E9C-101B-9397-08002B2CF9AE}" pid="3" name="Version">
    <vt:lpwstr>1.0</vt:lpwstr>
  </property>
  <property fmtid="{D5CDD505-2E9C-101B-9397-08002B2CF9AE}" pid="4" name="Date">
    <vt:filetime>2016-09-20T22:00:00Z</vt:filetime>
  </property>
  <property fmtid="{D5CDD505-2E9C-101B-9397-08002B2CF9AE}" pid="5" name="Build">
    <vt:i4>13</vt:i4>
  </property>
  <property fmtid="{D5CDD505-2E9C-101B-9397-08002B2CF9AE}" pid="6" name="Cmt 1">
    <vt:lpwstr>create</vt:lpwstr>
  </property>
  <property fmtid="{D5CDD505-2E9C-101B-9397-08002B2CF9AE}" pid="7" name="Cmt 2">
    <vt:lpwstr>1st draft</vt:lpwstr>
  </property>
  <property fmtid="{D5CDD505-2E9C-101B-9397-08002B2CF9AE}" pid="8" name="Cmt 3">
    <vt:lpwstr>Corporate splitt off</vt:lpwstr>
  </property>
  <property fmtid="{D5CDD505-2E9C-101B-9397-08002B2CF9AE}" pid="9" name="Cmt 4">
    <vt:lpwstr>2nd draft</vt:lpwstr>
  </property>
  <property fmtid="{D5CDD505-2E9C-101B-9397-08002B2CF9AE}" pid="10" name="Cmt 5">
    <vt:lpwstr>set text box and shape defaults</vt:lpwstr>
  </property>
  <property fmtid="{D5CDD505-2E9C-101B-9397-08002B2CF9AE}" pid="11" name="Cmt 6">
    <vt:lpwstr>end slide text acc. to letter</vt:lpwstr>
  </property>
  <property fmtid="{D5CDD505-2E9C-101B-9397-08002B2CF9AE}" pid="12" name="Cmt 7">
    <vt:lpwstr>logo opening slide sharpened</vt:lpwstr>
  </property>
  <property fmtid="{D5CDD505-2E9C-101B-9397-08002B2CF9AE}" pid="13" name="Cmt 8-9">
    <vt:lpwstr>comments 19-9-2016</vt:lpwstr>
  </property>
  <property fmtid="{D5CDD505-2E9C-101B-9397-08002B2CF9AE}" pid="14" name="Cmt 10">
    <vt:lpwstr>social media data redesigned</vt:lpwstr>
  </property>
  <property fmtid="{D5CDD505-2E9C-101B-9397-08002B2CF9AE}" pid="15" name="Cmt 11">
    <vt:lpwstr>Title Slide renamed to TitleSlide</vt:lpwstr>
  </property>
  <property fmtid="{D5CDD505-2E9C-101B-9397-08002B2CF9AE}" pid="16" name="Cmt 12">
    <vt:lpwstr>Title and text size</vt:lpwstr>
  </property>
  <property fmtid="{D5CDD505-2E9C-101B-9397-08002B2CF9AE}" pid="17" name="Cmt 13">
    <vt:lpwstr>socmed pictos &gt; normal view</vt:lpwstr>
  </property>
</Properties>
</file>