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686" r:id="rId3"/>
    <p:sldMasterId id="2147483698" r:id="rId4"/>
  </p:sldMasterIdLst>
  <p:notesMasterIdLst>
    <p:notesMasterId r:id="rId23"/>
  </p:notesMasterIdLst>
  <p:sldIdLst>
    <p:sldId id="558" r:id="rId5"/>
    <p:sldId id="570" r:id="rId6"/>
    <p:sldId id="562" r:id="rId7"/>
    <p:sldId id="563" r:id="rId8"/>
    <p:sldId id="564" r:id="rId9"/>
    <p:sldId id="565" r:id="rId10"/>
    <p:sldId id="583" r:id="rId11"/>
    <p:sldId id="584" r:id="rId12"/>
    <p:sldId id="588" r:id="rId13"/>
    <p:sldId id="589" r:id="rId14"/>
    <p:sldId id="566" r:id="rId15"/>
    <p:sldId id="567" r:id="rId16"/>
    <p:sldId id="568" r:id="rId17"/>
    <p:sldId id="531" r:id="rId18"/>
    <p:sldId id="577" r:id="rId19"/>
    <p:sldId id="538" r:id="rId20"/>
    <p:sldId id="543" r:id="rId21"/>
    <p:sldId id="557" r:id="rId22"/>
  </p:sldIdLst>
  <p:sldSz cx="9144000" cy="6858000" type="screen4x3"/>
  <p:notesSz cx="7004050" cy="929005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20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5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90" autoAdjust="0"/>
    <p:restoredTop sz="94699" autoAdjust="0"/>
  </p:normalViewPr>
  <p:slideViewPr>
    <p:cSldViewPr>
      <p:cViewPr varScale="1">
        <p:scale>
          <a:sx n="87" d="100"/>
          <a:sy n="87" d="100"/>
        </p:scale>
        <p:origin x="1867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90" d="100"/>
          <a:sy n="90" d="100"/>
        </p:scale>
        <p:origin x="-1290" y="72"/>
      </p:cViewPr>
      <p:guideLst>
        <p:guide orient="horz" pos="2926"/>
        <p:guide pos="220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513;&#1497;\&#1502;&#1510;&#1490;&#1514;%20&#1499;&#1504;&#1505;%20&#1499;&#1504;&#1512;&#1514;%2018032014\&#1514;&#1493;&#1510;&#1488;&#1493;&#1514;%20&#1488;&#1500;&#1499;&#1493;&#1492;&#1493;&#1500;%20&#1493;&#1488;&#1500;&#1497;&#1502;&#1493;&#1514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513;&#1497;\&#1502;&#1510;&#1490;&#1514;%20&#1499;&#1504;&#1505;%20&#1499;&#1504;&#1512;&#1514;%2018032014\&#1514;&#1493;&#1510;&#1488;&#1493;&#1514;%20&#1488;&#1500;&#1499;&#1493;&#1492;&#1493;&#1500;%20&#1493;&#1488;&#1500;&#1497;&#1502;&#1493;&#1514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he-IL" sz="2400" b="1" i="0" baseline="0">
                <a:effectLst/>
                <a:latin typeface="David" pitchFamily="34" charset="-79"/>
                <a:cs typeface="David" pitchFamily="34" charset="-79"/>
              </a:rPr>
              <a:t>אחוז התלמידים היהודים  בכיתה י' שהשתמשו </a:t>
            </a:r>
            <a:r>
              <a:rPr lang="he-IL" sz="2400" b="1" i="0" baseline="0">
                <a:solidFill>
                  <a:srgbClr val="FF0000"/>
                </a:solidFill>
                <a:effectLst/>
                <a:latin typeface="David" pitchFamily="34" charset="-79"/>
                <a:cs typeface="David" pitchFamily="34" charset="-79"/>
              </a:rPr>
              <a:t>במריחואנה או חשיש ("גראס")</a:t>
            </a:r>
            <a:r>
              <a:rPr lang="he-IL" sz="2400" b="1" i="0" baseline="0">
                <a:effectLst/>
                <a:latin typeface="David" pitchFamily="34" charset="-79"/>
                <a:cs typeface="David" pitchFamily="34" charset="-79"/>
              </a:rPr>
              <a:t> לפחות פעם אחת ב-12 החודשים האחרונים</a:t>
            </a:r>
            <a:endParaRPr lang="he-IL" sz="2400">
              <a:effectLst/>
              <a:latin typeface="David" pitchFamily="34" charset="-79"/>
              <a:cs typeface="David" pitchFamily="34" charset="-79"/>
            </a:endParaRPr>
          </a:p>
        </c:rich>
      </c:tx>
      <c:layout>
        <c:manualLayout>
          <c:xMode val="edge"/>
          <c:yMode val="edge"/>
          <c:x val="0.122288905231626"/>
          <c:y val="4.42554799551328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5047858737698899"/>
          <c:y val="0.27095427282206302"/>
          <c:w val="0.74477100464589896"/>
          <c:h val="0.605859843708075"/>
        </c:manualLayout>
      </c:layout>
      <c:lineChart>
        <c:grouping val="standard"/>
        <c:varyColors val="0"/>
        <c:ser>
          <c:idx val="0"/>
          <c:order val="0"/>
          <c:tx>
            <c:strRef>
              <c:f>'HBSC- אפידמיולוגי'!$AO$114</c:f>
              <c:strCache>
                <c:ptCount val="1"/>
                <c:pt idx="0">
                  <c:v>סה"כ</c:v>
                </c:pt>
              </c:strCache>
            </c:strRef>
          </c:tx>
          <c:spPr>
            <a:ln w="63500"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'HBSC- אפידמיולוגי'!$AP$111:$AS$111</c:f>
              <c:strCache>
                <c:ptCount val="4"/>
                <c:pt idx="0">
                  <c:v>HBSC 2011</c:v>
                </c:pt>
                <c:pt idx="1">
                  <c:v>HBSC 2006</c:v>
                </c:pt>
                <c:pt idx="2">
                  <c:v>HBSC 2002</c:v>
                </c:pt>
                <c:pt idx="3">
                  <c:v>HBSC 1998</c:v>
                </c:pt>
              </c:strCache>
            </c:strRef>
          </c:cat>
          <c:val>
            <c:numRef>
              <c:f>'HBSC- אפידמיולוגי'!$AP$114:$AS$114</c:f>
              <c:numCache>
                <c:formatCode>0.0</c:formatCode>
                <c:ptCount val="4"/>
                <c:pt idx="0">
                  <c:v>4.8</c:v>
                </c:pt>
                <c:pt idx="1">
                  <c:v>4.8</c:v>
                </c:pt>
                <c:pt idx="2">
                  <c:v>7.4</c:v>
                </c:pt>
                <c:pt idx="3">
                  <c:v>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1F-4293-B673-F1AE4E34E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8418368"/>
        <c:axId val="478270640"/>
      </c:lineChart>
      <c:catAx>
        <c:axId val="47841836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pt-PT"/>
          </a:p>
        </c:txPr>
        <c:crossAx val="478270640"/>
        <c:crosses val="autoZero"/>
        <c:auto val="1"/>
        <c:lblAlgn val="ctr"/>
        <c:lblOffset val="100"/>
        <c:noMultiLvlLbl val="0"/>
      </c:catAx>
      <c:valAx>
        <c:axId val="478270640"/>
        <c:scaling>
          <c:orientation val="minMax"/>
          <c:max val="20"/>
        </c:scaling>
        <c:delete val="0"/>
        <c:axPos val="r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pt-PT"/>
          </a:p>
        </c:txPr>
        <c:crossAx val="478418368"/>
        <c:crosses val="autoZero"/>
        <c:crossBetween val="between"/>
        <c:majorUnit val="10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AA9D-4CE7-93AC-65066B04BE3C}"/>
              </c:ext>
            </c:extLst>
          </c:dPt>
          <c:dLbls>
            <c:dLbl>
              <c:idx val="0"/>
              <c:layout>
                <c:manualLayout>
                  <c:x val="4.2565891925379299E-3"/>
                  <c:y val="2.6628522756730801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/>
                      <a:t>7.4%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A9D-4CE7-93AC-65066B04BE3C}"/>
                </c:ext>
              </c:extLst>
            </c:dLbl>
            <c:dLbl>
              <c:idx val="1"/>
              <c:layout>
                <c:manualLayout>
                  <c:x val="0"/>
                  <c:y val="8.2135523613963007E-3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/>
                      <a:t>26.6%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9D-4CE7-93AC-65066B04BE3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סיכום!$C$5:$D$5</c:f>
              <c:strCache>
                <c:ptCount val="2"/>
                <c:pt idx="0">
                  <c:v>לא שתו בהפרזה</c:v>
                </c:pt>
                <c:pt idx="1">
                  <c:v>שתו בהפרזה</c:v>
                </c:pt>
              </c:strCache>
            </c:strRef>
          </c:cat>
          <c:val>
            <c:numRef>
              <c:f>סיכום!$C$18:$D$18</c:f>
              <c:numCache>
                <c:formatCode>###0.0%</c:formatCode>
                <c:ptCount val="2"/>
                <c:pt idx="0">
                  <c:v>7.3515981735159802E-2</c:v>
                </c:pt>
                <c:pt idx="1">
                  <c:v>0.26611570247933902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A9D-4CE7-93AC-65066B04BE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4141120"/>
        <c:axId val="525093040"/>
      </c:barChart>
      <c:catAx>
        <c:axId val="5241411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 b="1"/>
                </a:pPr>
                <a:r>
                  <a:rPr lang="he-IL" sz="1800" b="1" i="0" baseline="0" dirty="0">
                    <a:solidFill>
                      <a:srgbClr val="002060"/>
                    </a:solidFill>
                    <a:effectLst/>
                    <a:latin typeface="David" panose="020E0502060401010101" pitchFamily="34" charset="-79"/>
                    <a:cs typeface="David" panose="020E0502060401010101" pitchFamily="34" charset="-79"/>
                  </a:rPr>
                  <a:t>שתיית אלכוהול מופרזת</a:t>
                </a:r>
                <a:endParaRPr lang="he-IL" sz="1800" b="1" dirty="0">
                  <a:solidFill>
                    <a:srgbClr val="002060"/>
                  </a:solidFill>
                  <a:effectLst/>
                  <a:latin typeface="David" panose="020E0502060401010101" pitchFamily="34" charset="-79"/>
                  <a:cs typeface="David" panose="020E0502060401010101" pitchFamily="34" charset="-79"/>
                </a:endParaRPr>
              </a:p>
            </c:rich>
          </c:tx>
          <c:layout>
            <c:manualLayout>
              <c:xMode val="edge"/>
              <c:yMode val="edge"/>
              <c:x val="0.332518138285953"/>
              <c:y val="0.88480671015372203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 u="sng">
                <a:solidFill>
                  <a:srgbClr val="002060"/>
                </a:solidFill>
              </a:defRPr>
            </a:pPr>
            <a:endParaRPr lang="pt-PT"/>
          </a:p>
        </c:txPr>
        <c:crossAx val="525093040"/>
        <c:crossesAt val="0"/>
        <c:auto val="1"/>
        <c:lblAlgn val="ctr"/>
        <c:lblOffset val="100"/>
        <c:noMultiLvlLbl val="0"/>
      </c:catAx>
      <c:valAx>
        <c:axId val="525093040"/>
        <c:scaling>
          <c:orientation val="minMax"/>
          <c:max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algn="ctr" rtl="1">
                  <a:defRPr lang="he-IL" sz="14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defRPr>
                </a:pPr>
                <a:r>
                  <a:rPr lang="he-IL" sz="14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rPr>
                  <a:t>% </a:t>
                </a:r>
                <a:r>
                  <a:rPr lang="he-IL" sz="16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rPr>
                  <a:t>השתתפות</a:t>
                </a:r>
                <a:r>
                  <a:rPr lang="he-IL" sz="14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rPr>
                  <a:t> בבריונות  +3</a:t>
                </a:r>
              </a:p>
            </c:rich>
          </c:tx>
          <c:layout>
            <c:manualLayout>
              <c:xMode val="edge"/>
              <c:yMode val="edge"/>
              <c:x val="3.2882410428972997E-2"/>
              <c:y val="0.105639727447411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crossAx val="524141120"/>
        <c:crosses val="autoZero"/>
        <c:crossBetween val="between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578D-44DE-A14A-F50535001397}"/>
              </c:ext>
            </c:extLst>
          </c:dPt>
          <c:dLbls>
            <c:dLbl>
              <c:idx val="0"/>
              <c:layout>
                <c:manualLayout>
                  <c:x val="4.2565891925379299E-3"/>
                  <c:y val="3.1843596372726601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/>
                      <a:t>7.2%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8D-44DE-A14A-F50535001397}"/>
                </c:ext>
              </c:extLst>
            </c:dLbl>
            <c:dLbl>
              <c:idx val="1"/>
              <c:layout>
                <c:manualLayout>
                  <c:x val="5.9786200779951004E-3"/>
                  <c:y val="2.4927140656533599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/>
                      <a:t>35.5%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8D-44DE-A14A-F5053500139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סיכום!$C$5:$D$5</c:f>
              <c:strCache>
                <c:ptCount val="2"/>
                <c:pt idx="0">
                  <c:v>לא שתו בהפרזה</c:v>
                </c:pt>
                <c:pt idx="1">
                  <c:v>שתו בהפרזה</c:v>
                </c:pt>
              </c:strCache>
            </c:strRef>
          </c:cat>
          <c:val>
            <c:numRef>
              <c:f>סיכום!$C$22:$D$22</c:f>
              <c:numCache>
                <c:formatCode>###0.0%</c:formatCode>
                <c:ptCount val="2"/>
                <c:pt idx="0">
                  <c:v>7.2198028879211604E-2</c:v>
                </c:pt>
                <c:pt idx="1">
                  <c:v>0.35537190082644599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8D-44DE-A14A-F505350013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3574096"/>
        <c:axId val="484297312"/>
      </c:barChart>
      <c:catAx>
        <c:axId val="4835740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 b="1"/>
                </a:pPr>
                <a:r>
                  <a:rPr lang="he-IL" sz="1800" b="1" i="0" baseline="0" dirty="0">
                    <a:solidFill>
                      <a:srgbClr val="002060"/>
                    </a:solidFill>
                    <a:effectLst/>
                    <a:latin typeface="David" panose="020E0502060401010101" pitchFamily="34" charset="-79"/>
                    <a:cs typeface="David" panose="020E0502060401010101" pitchFamily="34" charset="-79"/>
                  </a:rPr>
                  <a:t>שתיית אלכוהול מופרזת</a:t>
                </a:r>
                <a:endParaRPr lang="he-IL" sz="1800" b="1" dirty="0">
                  <a:solidFill>
                    <a:srgbClr val="002060"/>
                  </a:solidFill>
                  <a:effectLst/>
                  <a:latin typeface="David" panose="020E0502060401010101" pitchFamily="34" charset="-79"/>
                  <a:cs typeface="David" panose="020E0502060401010101" pitchFamily="34" charset="-79"/>
                </a:endParaRPr>
              </a:p>
            </c:rich>
          </c:tx>
          <c:layout>
            <c:manualLayout>
              <c:xMode val="edge"/>
              <c:yMode val="edge"/>
              <c:x val="0.30195067779662899"/>
              <c:y val="0.880258864700736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 u="sng">
                <a:solidFill>
                  <a:srgbClr val="002060"/>
                </a:solidFill>
              </a:defRPr>
            </a:pPr>
            <a:endParaRPr lang="pt-PT"/>
          </a:p>
        </c:txPr>
        <c:crossAx val="484297312"/>
        <c:crosses val="autoZero"/>
        <c:auto val="1"/>
        <c:lblAlgn val="ctr"/>
        <c:lblOffset val="100"/>
        <c:noMultiLvlLbl val="0"/>
      </c:catAx>
      <c:valAx>
        <c:axId val="4842973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algn="ctr" rtl="1">
                  <a:defRPr lang="he-IL" sz="16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defRPr>
                </a:pPr>
                <a:r>
                  <a:rPr lang="en-US" sz="1600" b="1" i="0" u="none" strike="noStrike" kern="1200" baseline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rPr>
                  <a:t>% weapon </a:t>
                </a:r>
                <a:r>
                  <a:rPr lang="en-US" sz="1600" b="1" i="0" u="none" strike="noStrike" kern="1200" baseline="0" dirty="0">
                    <a:solidFill>
                      <a:srgbClr val="002060"/>
                    </a:solidFill>
                    <a:latin typeface="David" panose="020E0502060401010101" pitchFamily="34" charset="-79"/>
                    <a:ea typeface="+mn-ea"/>
                    <a:cs typeface="David" panose="020E0502060401010101" pitchFamily="34" charset="-79"/>
                  </a:rPr>
                  <a:t>carrying</a:t>
                </a:r>
                <a:endParaRPr lang="he-IL" sz="1600" b="1" i="0" u="none" strike="noStrike" kern="1200" baseline="0" dirty="0">
                  <a:solidFill>
                    <a:srgbClr val="002060"/>
                  </a:solidFill>
                  <a:latin typeface="David" panose="020E0502060401010101" pitchFamily="34" charset="-79"/>
                  <a:ea typeface="+mn-ea"/>
                  <a:cs typeface="David" panose="020E0502060401010101" pitchFamily="34" charset="-79"/>
                </a:endParaRPr>
              </a:p>
            </c:rich>
          </c:tx>
          <c:layout>
            <c:manualLayout>
              <c:xMode val="edge"/>
              <c:yMode val="edge"/>
              <c:x val="2.4788441585586501E-2"/>
              <c:y val="0.17900422228964399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crossAx val="483574096"/>
        <c:crosses val="autoZero"/>
        <c:crossBetween val="between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740011055103504E-2"/>
          <c:y val="0.21214202391367701"/>
          <c:w val="0.90620364387691998"/>
          <c:h val="0.661420239136775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'[דוח משרד הספורט xlsx (3).xlsx]עזבו כי הורים לא לשלם'!$B$14</c:f>
              <c:strCache>
                <c:ptCount val="1"/>
                <c:pt idx="0">
                  <c:v>בנים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8.7010611851543497E-3"/>
                  <c:y val="7.52373545899354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B8-407F-8D0F-6FC594480EE5}"/>
                </c:ext>
              </c:extLst>
            </c:dLbl>
            <c:dLbl>
              <c:idx val="1"/>
              <c:layout>
                <c:manualLayout>
                  <c:x val="-1.3351001500333999E-2"/>
                  <c:y val="1.6978386960889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B8-407F-8D0F-6FC594480EE5}"/>
                </c:ext>
              </c:extLst>
            </c:dLbl>
            <c:dLbl>
              <c:idx val="2"/>
              <c:layout>
                <c:manualLayout>
                  <c:x val="-4.8375348430283399E-3"/>
                  <c:y val="1.0455672207640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B8-407F-8D0F-6FC594480EE5}"/>
                </c:ext>
              </c:extLst>
            </c:dLbl>
            <c:dLbl>
              <c:idx val="3"/>
              <c:layout>
                <c:manualLayout>
                  <c:x val="-2.3836090256159799E-3"/>
                  <c:y val="2.850940507436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3B8-407F-8D0F-6FC594480EE5}"/>
                </c:ext>
              </c:extLst>
            </c:dLbl>
            <c:dLbl>
              <c:idx val="4"/>
              <c:layout>
                <c:manualLayout>
                  <c:x val="2.9961414767521199E-3"/>
                  <c:y val="2.2208141142120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3B8-407F-8D0F-6FC594480EE5}"/>
                </c:ext>
              </c:extLst>
            </c:dLbl>
            <c:dLbl>
              <c:idx val="5"/>
              <c:layout>
                <c:manualLayout>
                  <c:x val="-1.5354221195229599E-2"/>
                  <c:y val="1.8230452674897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B8-407F-8D0F-6FC594480EE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לשלם'!$B$15:$B$21</c:f>
              <c:numCache>
                <c:formatCode>0.0</c:formatCode>
                <c:ptCount val="7"/>
                <c:pt idx="0">
                  <c:v>8.5</c:v>
                </c:pt>
                <c:pt idx="1">
                  <c:v>14.7</c:v>
                </c:pt>
                <c:pt idx="2">
                  <c:v>16.8</c:v>
                </c:pt>
                <c:pt idx="3">
                  <c:v>18.899999999999999</c:v>
                </c:pt>
                <c:pt idx="4">
                  <c:v>27.3</c:v>
                </c:pt>
                <c:pt idx="5">
                  <c:v>16.7</c:v>
                </c:pt>
                <c:pt idx="6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3B8-407F-8D0F-6FC594480EE5}"/>
            </c:ext>
          </c:extLst>
        </c:ser>
        <c:ser>
          <c:idx val="1"/>
          <c:order val="1"/>
          <c:tx>
            <c:strRef>
              <c:f>'[דוח משרד הספורט xlsx (3).xlsx]עזבו כי הורים לא לשלם'!$C$14</c:f>
              <c:strCache>
                <c:ptCount val="1"/>
                <c:pt idx="0">
                  <c:v>בנות 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A3B8-407F-8D0F-6FC594480EE5}"/>
              </c:ext>
            </c:extLst>
          </c:dPt>
          <c:dLbls>
            <c:dLbl>
              <c:idx val="0"/>
              <c:layout>
                <c:manualLayout>
                  <c:x val="6.3757146635740405E-4"/>
                  <c:y val="4.59499854184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3B8-407F-8D0F-6FC594480EE5}"/>
                </c:ext>
              </c:extLst>
            </c:dLbl>
            <c:dLbl>
              <c:idx val="1"/>
              <c:layout>
                <c:manualLayout>
                  <c:x val="-1.1935949866731801E-3"/>
                  <c:y val="1.4249781277340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3B8-407F-8D0F-6FC594480EE5}"/>
                </c:ext>
              </c:extLst>
            </c:dLbl>
            <c:dLbl>
              <c:idx val="2"/>
              <c:layout>
                <c:manualLayout>
                  <c:x val="9.1004903456835503E-4"/>
                  <c:y val="1.2045421405657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B8-407F-8D0F-6FC594480EE5}"/>
                </c:ext>
              </c:extLst>
            </c:dLbl>
            <c:dLbl>
              <c:idx val="3"/>
              <c:layout>
                <c:manualLayout>
                  <c:x val="1.42896091476938E-3"/>
                  <c:y val="2.5621172353455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3B8-407F-8D0F-6FC594480EE5}"/>
                </c:ext>
              </c:extLst>
            </c:dLbl>
            <c:dLbl>
              <c:idx val="4"/>
              <c:layout>
                <c:manualLayout>
                  <c:x val="9.2721372276309902E-3"/>
                  <c:y val="2.0966754155730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B8-407F-8D0F-6FC594480EE5}"/>
                </c:ext>
              </c:extLst>
            </c:dLbl>
            <c:dLbl>
              <c:idx val="5"/>
              <c:layout>
                <c:manualLayout>
                  <c:x val="7.4177097821048E-3"/>
                  <c:y val="6.0550715184270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3B8-407F-8D0F-6FC594480E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לשלם'!$C$15:$C$21</c:f>
              <c:numCache>
                <c:formatCode>0.0</c:formatCode>
                <c:ptCount val="7"/>
                <c:pt idx="0">
                  <c:v>3.9</c:v>
                </c:pt>
                <c:pt idx="1">
                  <c:v>5</c:v>
                </c:pt>
                <c:pt idx="2">
                  <c:v>8.2000000000000011</c:v>
                </c:pt>
                <c:pt idx="3">
                  <c:v>9.4</c:v>
                </c:pt>
                <c:pt idx="4">
                  <c:v>14.1</c:v>
                </c:pt>
                <c:pt idx="5">
                  <c:v>7.5</c:v>
                </c:pt>
                <c:pt idx="6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3B8-407F-8D0F-6FC594480EE5}"/>
            </c:ext>
          </c:extLst>
        </c:ser>
        <c:ser>
          <c:idx val="2"/>
          <c:order val="2"/>
          <c:tx>
            <c:strRef>
              <c:f>'[דוח משרד הספורט xlsx (3).xlsx]עזבו כי הורים לא לשלם'!$D$14</c:f>
              <c:strCache>
                <c:ptCount val="1"/>
                <c:pt idx="0">
                  <c:v>סה"כ 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ysClr val="windowText" lastClr="000000"/>
              </a:solidFill>
            </a:ln>
          </c:spPr>
          <c:invertIfNegative val="0"/>
          <c:dLbls>
            <c:dLbl>
              <c:idx val="0"/>
              <c:layout>
                <c:manualLayout>
                  <c:x val="1.4204968564975899E-3"/>
                  <c:y val="1.9625255176436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3B8-407F-8D0F-6FC594480EE5}"/>
                </c:ext>
              </c:extLst>
            </c:dLbl>
            <c:dLbl>
              <c:idx val="1"/>
              <c:layout>
                <c:manualLayout>
                  <c:x val="1.02284888807504E-3"/>
                  <c:y val="2.2134733158355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3B8-407F-8D0F-6FC594480EE5}"/>
                </c:ext>
              </c:extLst>
            </c:dLbl>
            <c:dLbl>
              <c:idx val="2"/>
              <c:layout>
                <c:manualLayout>
                  <c:x val="2.8670369692160602E-3"/>
                  <c:y val="1.7612642169728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3B8-407F-8D0F-6FC594480EE5}"/>
                </c:ext>
              </c:extLst>
            </c:dLbl>
            <c:dLbl>
              <c:idx val="3"/>
              <c:layout>
                <c:manualLayout>
                  <c:x val="-3.7404626747238002E-4"/>
                  <c:y val="2.59561825605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3B8-407F-8D0F-6FC594480EE5}"/>
                </c:ext>
              </c:extLst>
            </c:dLbl>
            <c:dLbl>
              <c:idx val="4"/>
              <c:layout>
                <c:manualLayout>
                  <c:x val="-1.4461759734831501E-2"/>
                  <c:y val="1.8617024723761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3B8-407F-8D0F-6FC594480EE5}"/>
                </c:ext>
              </c:extLst>
            </c:dLbl>
            <c:dLbl>
              <c:idx val="5"/>
              <c:layout>
                <c:manualLayout>
                  <c:x val="-1.0560161203771699E-2"/>
                  <c:y val="1.736819934545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3B8-407F-8D0F-6FC594480EE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'[דוח משרד הספורט xlsx (3).xlsx]עזבו כי הורים לא לשלם'!$A$15:$A$21</c:f>
              <c:numCache>
                <c:formatCode>0</c:formatCode>
                <c:ptCount val="7"/>
                <c:pt idx="0">
                  <c:v>1994</c:v>
                </c:pt>
                <c:pt idx="1">
                  <c:v>1998</c:v>
                </c:pt>
                <c:pt idx="2">
                  <c:v>2002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'[דוח משרד הספורט xlsx (3).xlsx]עזבו כי הורים לא לשלם'!$D$15:$D$21</c:f>
              <c:numCache>
                <c:formatCode>0.0</c:formatCode>
                <c:ptCount val="7"/>
                <c:pt idx="0">
                  <c:v>6.2</c:v>
                </c:pt>
                <c:pt idx="1">
                  <c:v>9.8000000000000007</c:v>
                </c:pt>
                <c:pt idx="2">
                  <c:v>12.2</c:v>
                </c:pt>
                <c:pt idx="3">
                  <c:v>13.7</c:v>
                </c:pt>
                <c:pt idx="4">
                  <c:v>20.6</c:v>
                </c:pt>
                <c:pt idx="5">
                  <c:v>12.4</c:v>
                </c:pt>
                <c:pt idx="6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A3B8-407F-8D0F-6FC594480E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6179520"/>
        <c:axId val="526170544"/>
      </c:barChart>
      <c:catAx>
        <c:axId val="52617952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526170544"/>
        <c:crosses val="autoZero"/>
        <c:auto val="1"/>
        <c:lblAlgn val="ctr"/>
        <c:lblOffset val="100"/>
        <c:noMultiLvlLbl val="0"/>
      </c:catAx>
      <c:valAx>
        <c:axId val="526170544"/>
        <c:scaling>
          <c:orientation val="minMax"/>
          <c:max val="30"/>
          <c:min val="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526179520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>
          <a:latin typeface="David" panose="020E0502060401010101" pitchFamily="34" charset="-79"/>
          <a:cs typeface="David" panose="020E0502060401010101" pitchFamily="34" charset="-79"/>
        </a:defRPr>
      </a:pPr>
      <a:endParaRPr lang="pt-PT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0.68087</cdr:x>
      <cdr:y>0.28997</cdr:y>
    </cdr:from>
    <cdr:to>
      <cdr:x>0.97753</cdr:x>
      <cdr:y>0.54244</cdr:y>
    </cdr:to>
    <cdr:cxnSp macro="">
      <cdr:nvCxnSpPr>
        <cdr:cNvPr id="2" name="Straight Arrow Connector 1"/>
        <cdr:cNvCxnSpPr/>
      </cdr:nvCxnSpPr>
      <cdr:spPr bwMode="auto">
        <a:xfrm xmlns:a="http://schemas.openxmlformats.org/drawingml/2006/main">
          <a:off x="4617493" y="1151400"/>
          <a:ext cx="2011907" cy="100250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57150" cap="flat" cmpd="sng" algn="ctr">
          <a:solidFill>
            <a:srgbClr val="C00000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7163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EB5B74B4-8ED9-BF4E-AEB9-E968D6A326F3}" type="datetimeFigureOut">
              <a:rPr lang="en-US"/>
              <a:pPr>
                <a:defRPr/>
              </a:pPr>
              <a:t>10/24/2017</a:t>
            </a:fld>
            <a:endParaRPr lang="en-US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6913"/>
            <a:ext cx="4645025" cy="34829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3250"/>
            <a:ext cx="5603875" cy="4179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en-US"/>
              <a:t>לחץ כדי לערוך סגנונות טקסט של תבנית בסיס</a:t>
            </a:r>
            <a:endParaRPr lang="en-US" altLang="en-US"/>
          </a:p>
          <a:p>
            <a:pPr lvl="1"/>
            <a:r>
              <a:rPr lang="he-IL" altLang="en-US"/>
              <a:t>רמה שנייה</a:t>
            </a:r>
            <a:endParaRPr lang="en-US" altLang="en-US"/>
          </a:p>
          <a:p>
            <a:pPr lvl="2"/>
            <a:r>
              <a:rPr lang="he-IL" altLang="en-US"/>
              <a:t>רמה שלישית</a:t>
            </a:r>
            <a:endParaRPr lang="en-US" altLang="en-US"/>
          </a:p>
          <a:p>
            <a:pPr lvl="3"/>
            <a:r>
              <a:rPr lang="he-IL" altLang="en-US"/>
              <a:t>רמה רביעית</a:t>
            </a:r>
            <a:endParaRPr lang="en-US" altLang="en-US"/>
          </a:p>
          <a:p>
            <a:pPr lvl="4"/>
            <a:r>
              <a:rPr lang="he-IL" altLang="en-US"/>
              <a:t>רמה חמישית</a:t>
            </a:r>
            <a:endParaRPr lang="en-US" alt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3325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7163" y="8823325"/>
            <a:ext cx="3035300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rtl="0">
              <a:defRPr sz="1200"/>
            </a:lvl1pPr>
          </a:lstStyle>
          <a:p>
            <a:fld id="{8B51E034-C216-5E45-88B3-B95A2E4E20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2746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6A421D3-75F2-B44D-A8C1-008F18996100}" type="slidenum">
              <a:rPr lang="he-IL" altLang="he-IL">
                <a:latin typeface="Arial" charset="0"/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en-US" altLang="he-IL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he-IL" altLang="he-IL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463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</a:endParaRPr>
          </a:p>
        </p:txBody>
      </p:sp>
      <p:sp>
        <p:nvSpPr>
          <p:cNvPr id="983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DF0AF5C6-6F19-44BB-BF8D-CC9791A6FE4A}" type="slidenum">
              <a:rPr lang="he-IL" altLang="he-IL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defRPr/>
              </a:pPr>
              <a:t>5</a:t>
            </a:fld>
            <a:endParaRPr lang="en-US" altLang="he-IL">
              <a:solidFill>
                <a:srgbClr val="000000"/>
              </a:solidFill>
            </a:endParaRPr>
          </a:p>
        </p:txBody>
      </p:sp>
      <p:sp>
        <p:nvSpPr>
          <p:cNvPr id="983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altLang="he-IL"/>
          </a:p>
        </p:txBody>
      </p:sp>
    </p:spTree>
    <p:extLst>
      <p:ext uri="{BB962C8B-B14F-4D97-AF65-F5344CB8AC3E}">
        <p14:creationId xmlns:p14="http://schemas.microsoft.com/office/powerpoint/2010/main" val="1606192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  <a:latin typeface="Arial" pitchFamily="34" charset="0"/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93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0A09355C-51D0-47F5-A0D1-D27519C839F5}" type="slidenum">
              <a:rPr lang="he-IL" altLang="he-IL" smtClean="0">
                <a:solidFill>
                  <a:srgbClr val="000000"/>
                </a:solidFill>
                <a:latin typeface="Arial" pitchFamily="34" charset="0"/>
              </a:rPr>
              <a:pPr algn="r" eaLnBrk="1" hangingPunct="1">
                <a:spcBef>
                  <a:spcPct val="0"/>
                </a:spcBef>
                <a:defRPr/>
              </a:pPr>
              <a:t>6</a:t>
            </a:fld>
            <a:endParaRPr lang="en-US" altLang="he-IL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he-IL" altLang="he-IL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5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BE633-F231-4B36-99C5-66E71F268217}" type="slidenum">
              <a:rPr lang="he-IL" smtClean="0">
                <a:solidFill>
                  <a:prstClr val="black"/>
                </a:solidFill>
              </a:rPr>
              <a:pPr/>
              <a:t>10</a:t>
            </a:fld>
            <a:endParaRPr lang="he-I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96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he-IL" altLang="he-IL" dirty="0">
                <a:solidFill>
                  <a:srgbClr val="000000"/>
                </a:solidFill>
              </a:rPr>
              <a:t>ד"ר יוסי הראל-פיש - ממצאים HBSC 1994-2007</a:t>
            </a:r>
            <a:endParaRPr lang="en-US" altLang="he-IL" dirty="0">
              <a:solidFill>
                <a:srgbClr val="000000"/>
              </a:solidFill>
            </a:endParaRPr>
          </a:p>
        </p:txBody>
      </p:sp>
      <p:sp>
        <p:nvSpPr>
          <p:cNvPr id="1003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algn="l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FF7C5E8D-C4CC-48F8-AC96-335B3B894D6E}" type="slidenum">
              <a:rPr lang="he-IL" altLang="he-IL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defRPr/>
              </a:pPr>
              <a:t>12</a:t>
            </a:fld>
            <a:endParaRPr lang="en-US" altLang="he-IL">
              <a:solidFill>
                <a:srgbClr val="000000"/>
              </a:solidFill>
            </a:endParaRPr>
          </a:p>
        </p:txBody>
      </p:sp>
      <p:sp>
        <p:nvSpPr>
          <p:cNvPr id="1003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he-IL" altLang="he-IL"/>
          </a:p>
        </p:txBody>
      </p:sp>
    </p:spTree>
    <p:extLst>
      <p:ext uri="{BB962C8B-B14F-4D97-AF65-F5344CB8AC3E}">
        <p14:creationId xmlns:p14="http://schemas.microsoft.com/office/powerpoint/2010/main" val="1738847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35038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algn="l" defTabSz="935038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algn="l" defTabSz="935038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algn="l" defTabSz="935038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algn="l" defTabSz="935038" rtl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0A56F5D-E935-974F-B47B-2B7141F56FBA}" type="slidenum">
              <a:rPr lang="he-IL" altLang="he-IL">
                <a:latin typeface="Arial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he-IL">
              <a:latin typeface="Arial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he-IL" altLang="he-IL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355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71397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170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893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1762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1277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, תוכן ו- 2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תרשים 2"/>
          <p:cNvGraphicFramePr>
            <a:graphicFrameLocks/>
          </p:cNvGraphicFramePr>
          <p:nvPr userDrawn="1"/>
        </p:nvGraphicFramePr>
        <p:xfrm>
          <a:off x="683568" y="476672"/>
          <a:ext cx="792088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4298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כותרת ותרש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מציין מיקום תרשים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e-IL" noProof="0"/>
              <a:t>לחץ על הסמל כדי להוסיף תרשים</a:t>
            </a:r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r>
              <a:rPr lang="he-IL" altLang="en-US"/>
              <a:t>ניתוח משווה של דפוסי שתיית אלכוהול בקרב בני הנוער בישראל 2009 – 2011.                 ד"ר יוסי הראל- פיש 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fld id="{5406AF01-9204-4B44-AD00-C845C4C142EC}" type="slidenum">
              <a:rPr lang="he-IL" altLang="en-US"/>
              <a:pPr/>
              <a:t>‹#›</a:t>
            </a:fld>
            <a:endParaRPr lang="he-IL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/>
            </a:lvl1pPr>
          </a:lstStyle>
          <a:p>
            <a:fld id="{8774BF08-2158-4B41-A021-98D711E9E25D}" type="datetime9">
              <a:rPr lang="he-IL" altLang="en-US"/>
              <a:pPr/>
              <a:t>24 אוקטובר, 2017</a:t>
            </a:fld>
            <a:endParaRPr lang="he-IL" altLang="en-US"/>
          </a:p>
        </p:txBody>
      </p:sp>
    </p:spTree>
    <p:extLst>
      <p:ext uri="{BB962C8B-B14F-4D97-AF65-F5344CB8AC3E}">
        <p14:creationId xmlns:p14="http://schemas.microsoft.com/office/powerpoint/2010/main" val="2135279484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A21623-7F29-0B45-82B0-6A308A9E5FE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14DB-4C18-5744-80A5-01063E65B21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10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5FFAFE-45BF-2544-B4C3-8681FF0EB51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3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89CE0-44F5-6B46-A69F-3D0848505BE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8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0708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06123-2A83-844E-80CE-17D9EADBCF8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87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0437F-F9B4-3A4E-8CF4-D4C6D8AC16D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1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E2238-C187-1140-8BBA-708FDBCE199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91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083A7-9E82-5B4D-816B-9084E1FD433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897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6A1FBF-6539-794E-A81C-12B9558C7A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87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838D6A-643C-534D-AA64-FFEB510641A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208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B9D0C4-5998-9944-ACEC-3984C3B8775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643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FC6268-A75D-F94F-BFC3-045B50FB90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32507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EE067-2876-8B4B-9B31-FD76535EF6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415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F6ECE-F941-A849-8707-9312FE3C36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932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1198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B16B8-2088-894C-B97C-E6A0C94F07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38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4FC67E-0FD5-A247-8EA9-78DB19EC5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5656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73B99F-0530-7445-9B98-0880A38894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7025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FCDCB9-B484-3B45-A03F-ED25DD452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354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72C7C6-4476-FB45-AB28-377DDCD08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1125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F1304-03C6-DC41-9D9A-7C66797562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3715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51CB5-332D-B246-8A67-04EF7428DD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775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DFD56C-6B42-B64D-947B-6B88B8E82B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466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B7C1CD-10A4-A442-93B6-3CA640F36B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711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D5BBD-1847-FB40-8FDE-5C85C7861B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059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61918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76A1FC-0393-E741-BE86-F6DBED8024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4398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DD28F1-15BA-D24F-B073-580FE0A3A7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7747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593918-7D8D-1C4A-8C47-605506787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4137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716CF-F055-3543-B35A-1056AE71CF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1838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A2A064-F119-5044-819D-2E84F56DCF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98205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4DF74-5D8F-5340-A250-B72EBAFD4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9586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A94DB-7003-F347-A077-1ACFFECC29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104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1B91E-1F9F-7948-A8E4-C0BD0319A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3611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8E95F-E787-284C-89DC-0AE049A74B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52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306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838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86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073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00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israel-flag"/>
          <p:cNvPicPr>
            <a:picLocks noChangeAspect="1" noChangeArrowheads="1"/>
          </p:cNvPicPr>
          <p:nvPr/>
        </p:nvPicPr>
        <p:blipFill>
          <a:blip r:embed="rId17">
            <a:lum bright="46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0" descr="reshut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88" b="-833"/>
          <a:stretch>
            <a:fillRect/>
          </a:stretch>
        </p:blipFill>
        <p:spPr bwMode="auto">
          <a:xfrm>
            <a:off x="0" y="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21" descr="reshut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16"/>
          <a:stretch>
            <a:fillRect/>
          </a:stretch>
        </p:blipFill>
        <p:spPr bwMode="auto">
          <a:xfrm>
            <a:off x="8294688" y="0"/>
            <a:ext cx="84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95" r:id="rId14"/>
    <p:sldLayoutId id="2147484096" r:id="rId15"/>
  </p:sldLayoutIdLst>
  <p:hf hdr="0" ftr="0" dt="0"/>
  <p:txStyles>
    <p:titleStyle>
      <a:lvl1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2pPr>
      <a:lvl3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3pPr>
      <a:lvl4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4pPr>
      <a:lvl5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 descr="Parchment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blipFill dpi="0" rotWithShape="1">
            <a:blip r:embed="rId1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263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63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ADB14E6B-AF8E-9448-A6E5-72897985550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263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Arial" charset="0"/>
          <a:cs typeface="+mj-cs"/>
        </a:defRPr>
      </a:lvl1pPr>
      <a:lvl2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2pPr>
      <a:lvl3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3pPr>
      <a:lvl4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4pPr>
      <a:lvl5pPr algn="ctr" defTabSz="7937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ea typeface="Arial" charset="0"/>
          <a:cs typeface="Arial" charset="0"/>
        </a:defRPr>
      </a:lvl5pPr>
      <a:lvl6pPr marL="4572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6pPr>
      <a:lvl7pPr marL="9144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7pPr>
      <a:lvl8pPr marL="13716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8pPr>
      <a:lvl9pPr marL="1828800" algn="ctr" defTabSz="7937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Black Chancery" pitchFamily="2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07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0EFC77BD-0D86-EF49-ACBA-9B0842683F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סגנון כותרת של תבנית בסיס</a:t>
            </a:r>
            <a:endParaRPr lang="en-US" altLang="he-I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e-IL" altLang="he-IL"/>
              <a:t>לחץ כדי לערוך סגנונות טקסט של תבנית בסיס</a:t>
            </a:r>
            <a:endParaRPr lang="en-US" altLang="he-IL"/>
          </a:p>
          <a:p>
            <a:pPr lvl="1"/>
            <a:r>
              <a:rPr lang="he-IL" altLang="he-IL"/>
              <a:t>רמה שנייה</a:t>
            </a:r>
            <a:endParaRPr lang="en-US" altLang="he-IL"/>
          </a:p>
          <a:p>
            <a:pPr lvl="2"/>
            <a:r>
              <a:rPr lang="he-IL" altLang="he-IL"/>
              <a:t>רמה שלישית</a:t>
            </a:r>
            <a:endParaRPr lang="en-US" altLang="he-IL"/>
          </a:p>
          <a:p>
            <a:pPr lvl="3"/>
            <a:r>
              <a:rPr lang="he-IL" altLang="he-IL"/>
              <a:t>רמה רביעית</a:t>
            </a:r>
            <a:endParaRPr lang="en-US" altLang="he-IL"/>
          </a:p>
          <a:p>
            <a:pPr lvl="4"/>
            <a:r>
              <a:rPr lang="he-IL" altLang="he-IL"/>
              <a:t>רמה חמישית</a:t>
            </a:r>
            <a:endParaRPr lang="en-US" altLang="he-IL"/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 b="0">
                <a:latin typeface="Calibri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4040AF41-A963-0F40-8570-09A6DB0FC4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1830" y="152399"/>
            <a:ext cx="9144000" cy="63985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br>
              <a:rPr lang="en-US" altLang="he-IL" sz="24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Learning from success</a:t>
            </a:r>
            <a:r>
              <a:rPr lang="he-IL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br>
              <a:rPr lang="he-IL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implementation and evaluation of the </a:t>
            </a:r>
            <a:br>
              <a:rPr lang="he-IL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Israeli national program to reduce </a:t>
            </a:r>
            <a:br>
              <a:rPr lang="he-IL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 problem drinking</a:t>
            </a:r>
            <a:r>
              <a:rPr lang="he-IL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he-IL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of alcohol </a:t>
            </a:r>
            <a:br>
              <a:rPr lang="en-US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among children and youth </a:t>
            </a:r>
            <a:br>
              <a:rPr lang="en-US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he-IL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2010-2016 </a:t>
            </a:r>
            <a:br>
              <a:rPr lang="he-IL" altLang="he-IL" sz="24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br>
              <a:rPr lang="en-US" altLang="he-IL" sz="24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br>
              <a:rPr lang="en-US" altLang="he-IL" sz="24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Prof. Yossi Harel-Fisch</a:t>
            </a:r>
            <a:b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b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Chief Scientist</a:t>
            </a:r>
            <a:b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Israel Anti-Drug Authority (IADA)</a:t>
            </a:r>
            <a:br>
              <a:rPr lang="en-US" sz="2400" b="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&amp;</a:t>
            </a:r>
            <a:b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Director, International Research Program </a:t>
            </a:r>
            <a:b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on Adolescent Well-Being and Health,</a:t>
            </a:r>
            <a:br>
              <a:rPr lang="en-US" sz="2400" b="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b="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School of Education, Bar </a:t>
            </a:r>
            <a:r>
              <a:rPr lang="en-US" sz="2400" b="0" i="1" dirty="0" err="1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Ilan</a:t>
            </a:r>
            <a:r>
              <a:rPr lang="en-US" sz="2400" b="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 University, Israel</a:t>
            </a:r>
            <a:br>
              <a:rPr lang="en-US" sz="2400" b="0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endParaRPr lang="en-US" altLang="he-IL" sz="2400" b="0" i="1" dirty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0" y="2971800"/>
            <a:ext cx="1033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  <p:sp>
        <p:nvSpPr>
          <p:cNvPr id="7172" name="Rectangle 24"/>
          <p:cNvSpPr>
            <a:spLocks noChangeArrowheads="1"/>
          </p:cNvSpPr>
          <p:nvPr/>
        </p:nvSpPr>
        <p:spPr bwMode="auto">
          <a:xfrm>
            <a:off x="0" y="38846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917"/>
            <a:ext cx="7696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200" b="1" i="1" dirty="0">
                <a:solidFill>
                  <a:srgbClr val="002060"/>
                </a:solidFill>
                <a:cs typeface="+mj-cs"/>
              </a:rPr>
              <a:t>Prof. Yossi Harel-Fisch, LISBON ADDICTION 24-26, Oct. 2017 </a:t>
            </a:r>
            <a:endParaRPr lang="he-IL" altLang="he-IL" sz="1200" b="1" i="1" dirty="0">
              <a:solidFill>
                <a:srgbClr val="00206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1705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קבוצה 28"/>
          <p:cNvGrpSpPr/>
          <p:nvPr/>
        </p:nvGrpSpPr>
        <p:grpSpPr>
          <a:xfrm>
            <a:off x="4743128" y="2438400"/>
            <a:ext cx="4248472" cy="3886200"/>
            <a:chOff x="-2924276" y="-1965755"/>
            <a:chExt cx="5486400" cy="4638675"/>
          </a:xfrm>
        </p:grpSpPr>
        <p:graphicFrame>
          <p:nvGraphicFramePr>
            <p:cNvPr id="30" name="תרשים 29"/>
            <p:cNvGraphicFramePr>
              <a:graphicFrameLocks/>
            </p:cNvGraphicFramePr>
            <p:nvPr>
              <p:extLst/>
            </p:nvPr>
          </p:nvGraphicFramePr>
          <p:xfrm>
            <a:off x="-2924276" y="-1965755"/>
            <a:ext cx="5486400" cy="46386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TextBox 21"/>
            <p:cNvSpPr txBox="1"/>
            <p:nvPr/>
          </p:nvSpPr>
          <p:spPr>
            <a:xfrm>
              <a:off x="-1767621" y="-904704"/>
              <a:ext cx="2164873" cy="385551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txBody>
            <a:bodyPr wrap="square" rtlCol="1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**</a:t>
              </a:r>
              <a:r>
                <a:rPr lang="he-IL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 </a:t>
              </a: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3.86</a:t>
              </a:r>
              <a:r>
                <a:rPr lang="he-IL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 = </a:t>
              </a: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OR</a:t>
              </a:r>
              <a:endParaRPr lang="he-IL" sz="1800" b="1" u="sng" kern="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35" name="קבוצה 34"/>
          <p:cNvGrpSpPr/>
          <p:nvPr/>
        </p:nvGrpSpPr>
        <p:grpSpPr>
          <a:xfrm>
            <a:off x="171128" y="2438400"/>
            <a:ext cx="4248472" cy="3886200"/>
            <a:chOff x="0" y="0"/>
            <a:chExt cx="5486400" cy="4638675"/>
          </a:xfrm>
        </p:grpSpPr>
        <p:graphicFrame>
          <p:nvGraphicFramePr>
            <p:cNvPr id="36" name="תרשים 3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04550620"/>
                </p:ext>
              </p:extLst>
            </p:nvPr>
          </p:nvGraphicFramePr>
          <p:xfrm>
            <a:off x="0" y="0"/>
            <a:ext cx="5486400" cy="46386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TextBox 22"/>
            <p:cNvSpPr txBox="1"/>
            <p:nvPr/>
          </p:nvSpPr>
          <p:spPr>
            <a:xfrm>
              <a:off x="1058251" y="1061051"/>
              <a:ext cx="2252662" cy="393208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txBody>
            <a:bodyPr wrap="square" rtlCol="1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**</a:t>
              </a:r>
              <a:r>
                <a:rPr lang="he-IL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 </a:t>
              </a: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5.55</a:t>
              </a:r>
              <a:r>
                <a:rPr lang="he-IL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 = </a:t>
              </a:r>
              <a:r>
                <a:rPr lang="en-US" sz="1800" b="1" u="sng" kern="0" dirty="0">
                  <a:solidFill>
                    <a:srgbClr val="C00000"/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OR</a:t>
              </a:r>
              <a:endParaRPr lang="he-IL" sz="1800" b="1" u="sng" kern="0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99728" y="171758"/>
            <a:ext cx="8686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+mj-cs"/>
              </a:rPr>
              <a:t>The relationship between </a:t>
            </a:r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+mj-cs"/>
              </a:rPr>
              <a:t>alcohol and violence</a:t>
            </a:r>
            <a:endParaRPr lang="he-IL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4264" y="2046056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% Weapon carrying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0" y="2030804"/>
            <a:ext cx="3095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Bullying 3 times or more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990600" y="5543550"/>
            <a:ext cx="3276600" cy="7239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  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Did not               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rial" charset="0"/>
              </a:rPr>
              <a:t>Did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latin typeface="Arial" charset="0"/>
              </a:rPr>
              <a:t>  </a:t>
            </a:r>
            <a:r>
              <a:rPr lang="en-US" b="1" dirty="0">
                <a:solidFill>
                  <a:srgbClr val="0070C0"/>
                </a:solidFill>
                <a:latin typeface="Arial" charset="0"/>
              </a:rPr>
              <a:t>binge drink</a:t>
            </a:r>
            <a:r>
              <a:rPr lang="en-US" b="1" dirty="0">
                <a:latin typeface="Arial" charset="0"/>
              </a:rPr>
              <a:t>       </a:t>
            </a:r>
            <a:r>
              <a:rPr lang="en-US" b="1" dirty="0">
                <a:solidFill>
                  <a:srgbClr val="C00000"/>
                </a:solidFill>
                <a:latin typeface="Arial" charset="0"/>
              </a:rPr>
              <a:t>binge drink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562600" y="5543550"/>
            <a:ext cx="3276600" cy="7239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  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Did not               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rial" charset="0"/>
              </a:rPr>
              <a:t>Did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latin typeface="Arial" charset="0"/>
              </a:rPr>
              <a:t>  </a:t>
            </a:r>
            <a:r>
              <a:rPr lang="en-US" b="1" dirty="0">
                <a:solidFill>
                  <a:srgbClr val="0070C0"/>
                </a:solidFill>
                <a:latin typeface="Arial" charset="0"/>
              </a:rPr>
              <a:t>binge drink</a:t>
            </a:r>
            <a:r>
              <a:rPr lang="en-US" b="1" dirty="0">
                <a:latin typeface="Arial" charset="0"/>
              </a:rPr>
              <a:t>       </a:t>
            </a:r>
            <a:r>
              <a:rPr lang="en-US" b="1" dirty="0">
                <a:solidFill>
                  <a:srgbClr val="C00000"/>
                </a:solidFill>
                <a:latin typeface="Arial" charset="0"/>
              </a:rPr>
              <a:t>binge drink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2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כותרת 1"/>
          <p:cNvSpPr>
            <a:spLocks noGrp="1"/>
          </p:cNvSpPr>
          <p:nvPr>
            <p:ph type="title"/>
          </p:nvPr>
        </p:nvSpPr>
        <p:spPr>
          <a:xfrm>
            <a:off x="609600" y="467810"/>
            <a:ext cx="8258175" cy="1371600"/>
          </a:xfrm>
        </p:spPr>
        <p:txBody>
          <a:bodyPr anchor="t"/>
          <a:lstStyle/>
          <a:p>
            <a:pPr eaLnBrk="1" hangingPunct="1"/>
            <a:r>
              <a:rPr lang="en-US" altLang="he-IL" sz="3600" dirty="0">
                <a:solidFill>
                  <a:srgbClr val="C00000"/>
                </a:solidFill>
              </a:rPr>
              <a:t>Implementing a national strategy </a:t>
            </a:r>
            <a:br>
              <a:rPr lang="en-US" altLang="he-IL" sz="3600" dirty="0">
                <a:solidFill>
                  <a:srgbClr val="C00000"/>
                </a:solidFill>
              </a:rPr>
            </a:br>
            <a:r>
              <a:rPr lang="en-US" altLang="he-IL" sz="3600" dirty="0">
                <a:solidFill>
                  <a:srgbClr val="002060"/>
                </a:solidFill>
              </a:rPr>
              <a:t>to reduce alcohol problem drinking</a:t>
            </a:r>
            <a:br>
              <a:rPr lang="en-US" altLang="he-IL" sz="3600" dirty="0">
                <a:solidFill>
                  <a:srgbClr val="002060"/>
                </a:solidFill>
              </a:rPr>
            </a:br>
            <a:r>
              <a:rPr lang="he-IL" altLang="he-IL" sz="3600" u="sng" dirty="0">
                <a:solidFill>
                  <a:srgbClr val="002060"/>
                </a:solidFill>
              </a:rPr>
              <a:t>2010-2016</a:t>
            </a:r>
            <a:endParaRPr lang="en-US" altLang="he-IL" sz="3600" u="sng" dirty="0">
              <a:solidFill>
                <a:srgbClr val="002060"/>
              </a:solidFill>
            </a:endParaRPr>
          </a:p>
        </p:txBody>
      </p:sp>
      <p:sp>
        <p:nvSpPr>
          <p:cNvPr id="16387" name="מציין מיקום תוכן 2"/>
          <p:cNvSpPr>
            <a:spLocks noGrp="1"/>
          </p:cNvSpPr>
          <p:nvPr>
            <p:ph idx="1"/>
          </p:nvPr>
        </p:nvSpPr>
        <p:spPr>
          <a:xfrm>
            <a:off x="457201" y="2286000"/>
            <a:ext cx="8305800" cy="4800600"/>
          </a:xfrm>
        </p:spPr>
        <p:txBody>
          <a:bodyPr/>
          <a:lstStyle/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Developing a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comprehensive</a:t>
            </a:r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 program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Building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partnerships </a:t>
            </a:r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with relevant agencies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Developing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consistent and coherent messages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Implementing national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media campaign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Developing, passing and enforcing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new legislation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Implementing a variety of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school-based programs</a:t>
            </a:r>
          </a:p>
          <a:p>
            <a:pPr algn="l" rtl="0" eaLnBrk="1" hangingPunct="1"/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Implementing comprehensive </a:t>
            </a:r>
            <a:r>
              <a:rPr lang="en-US" altLang="he-IL" sz="3000" dirty="0">
                <a:solidFill>
                  <a:srgbClr val="C00000"/>
                </a:solidFill>
                <a:cs typeface="+mj-cs"/>
              </a:rPr>
              <a:t>community-based intervention strategies </a:t>
            </a:r>
            <a:r>
              <a:rPr lang="en-US" altLang="he-IL" sz="3000" dirty="0">
                <a:solidFill>
                  <a:srgbClr val="002060"/>
                </a:solidFill>
                <a:cs typeface="+mj-cs"/>
              </a:rPr>
              <a:t>at the local settings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7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848600" cy="990600"/>
          </a:xfrm>
          <a:extLst/>
        </p:spPr>
        <p:txBody>
          <a:bodyPr rtlCol="1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B</a:t>
            </a:r>
            <a:r>
              <a:rPr lang="he-IL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inge drinking:</a:t>
            </a: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P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ercent of  6th, 8th and 10th grade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Israeli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 students who drank five or more alcohol drinks during one occasion </a:t>
            </a:r>
            <a:b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</a:b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at least once during the past 30 days: by gender and survey year</a:t>
            </a:r>
            <a:endParaRPr lang="en-US" altLang="he-IL" sz="2000" u="sng">
              <a:solidFill>
                <a:srgbClr val="002060"/>
              </a:solidFill>
              <a:latin typeface="Times New Roman" pitchFamily="18" charset="0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0400" y="1371600"/>
            <a:ext cx="2133600" cy="474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Findings show: </a:t>
            </a:r>
          </a:p>
          <a:p>
            <a:pPr algn="l" rtl="0">
              <a:defRPr/>
            </a:pPr>
            <a:endParaRPr lang="en-US" sz="1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Significant increase</a:t>
            </a: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of binge drinking rates from 6.5% in 1994 to over 20% in 2009.</a:t>
            </a:r>
          </a:p>
          <a:p>
            <a:pPr algn="l" rtl="0">
              <a:defRPr/>
            </a:pPr>
            <a:endParaRPr lang="en-US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However, from the  implementation of the national alcohol strategy in January 2010 and till the end of 2011 – findings show a </a:t>
            </a:r>
            <a:r>
              <a:rPr 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significant decrease </a:t>
            </a:r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rates from over 20% in 2009 to 10.7% in 2014. These trends are similar for both genders.</a:t>
            </a:r>
          </a:p>
          <a:p>
            <a:pPr algn="l" rtl="0">
              <a:defRPr/>
            </a:pPr>
            <a:endParaRPr lang="he-IL" sz="105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Yossi Harel-Fisch, PhD</a:t>
            </a: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Chief Scientist,</a:t>
            </a:r>
          </a:p>
          <a:p>
            <a:pPr algn="l" rtl="0">
              <a:defRPr/>
            </a:pPr>
            <a:r>
              <a:rPr lang="en-US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Israeli Anti-Drugs Authority</a:t>
            </a:r>
            <a:endParaRPr lang="en-US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0" name="חץ שמאלה-ימינה 9"/>
          <p:cNvSpPr>
            <a:spLocks noChangeArrowheads="1"/>
          </p:cNvSpPr>
          <p:nvPr/>
        </p:nvSpPr>
        <p:spPr bwMode="auto">
          <a:xfrm>
            <a:off x="5029200" y="5334000"/>
            <a:ext cx="1752600" cy="152400"/>
          </a:xfrm>
          <a:prstGeom prst="leftRightArrow">
            <a:avLst>
              <a:gd name="adj1" fmla="val 50000"/>
              <a:gd name="adj2" fmla="val 49993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e-IL" altLang="he-IL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חץ ימינה 11"/>
          <p:cNvSpPr/>
          <p:nvPr/>
        </p:nvSpPr>
        <p:spPr bwMode="auto">
          <a:xfrm>
            <a:off x="762000" y="5334000"/>
            <a:ext cx="4191000" cy="1524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6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0662" name="TextBox 12"/>
          <p:cNvSpPr txBox="1">
            <a:spLocks noChangeArrowheads="1"/>
          </p:cNvSpPr>
          <p:nvPr/>
        </p:nvSpPr>
        <p:spPr bwMode="auto">
          <a:xfrm>
            <a:off x="4800600" y="5486400"/>
            <a:ext cx="2133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FF0000"/>
                </a:solidFill>
              </a:rPr>
              <a:t>Implementation of the national Alcohol strategy - 2010-2011</a:t>
            </a:r>
          </a:p>
        </p:txBody>
      </p:sp>
      <p:sp>
        <p:nvSpPr>
          <p:cNvPr id="70663" name="TextBox 13"/>
          <p:cNvSpPr txBox="1">
            <a:spLocks noChangeArrowheads="1"/>
          </p:cNvSpPr>
          <p:nvPr/>
        </p:nvSpPr>
        <p:spPr bwMode="auto">
          <a:xfrm>
            <a:off x="685800" y="5486400"/>
            <a:ext cx="4267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002060"/>
                </a:solidFill>
              </a:rPr>
              <a:t>The period prior to the implementation of a national alcohol strategy</a:t>
            </a:r>
          </a:p>
          <a:p>
            <a:pPr algn="ctr" rtl="0" eaLnBrk="1" hangingPunct="1">
              <a:spcBef>
                <a:spcPct val="0"/>
              </a:spcBef>
              <a:buFontTx/>
              <a:buNone/>
            </a:pPr>
            <a:r>
              <a:rPr lang="en-US" altLang="he-IL" sz="1400" b="1">
                <a:solidFill>
                  <a:srgbClr val="002060"/>
                </a:solidFill>
              </a:rPr>
              <a:t>1994 - 2009</a:t>
            </a:r>
          </a:p>
        </p:txBody>
      </p:sp>
      <p:sp>
        <p:nvSpPr>
          <p:cNvPr id="70664" name="TextBox 1"/>
          <p:cNvSpPr txBox="1">
            <a:spLocks noChangeArrowheads="1"/>
          </p:cNvSpPr>
          <p:nvPr/>
        </p:nvSpPr>
        <p:spPr bwMode="auto">
          <a:xfrm>
            <a:off x="7048500" y="6248400"/>
            <a:ext cx="18669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  <a:buFontTx/>
              <a:buNone/>
            </a:pPr>
            <a:r>
              <a:rPr lang="en-US" altLang="he-IL" sz="1200" u="sng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Data source:</a:t>
            </a:r>
            <a:r>
              <a:rPr lang="en-US" altLang="he-IL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HBSC-Israel, </a:t>
            </a:r>
          </a:p>
          <a:p>
            <a:pPr algn="l" rtl="0" eaLnBrk="1" hangingPunct="1">
              <a:spcBef>
                <a:spcPct val="0"/>
              </a:spcBef>
              <a:buFontTx/>
              <a:buNone/>
            </a:pPr>
            <a:r>
              <a:rPr lang="en-US" altLang="he-IL"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1994-2014</a:t>
            </a:r>
            <a:endParaRPr lang="he-IL" altLang="he-IL" sz="12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תרשים 7"/>
          <p:cNvGraphicFramePr>
            <a:graphicFrameLocks/>
          </p:cNvGraphicFramePr>
          <p:nvPr/>
        </p:nvGraphicFramePr>
        <p:xfrm>
          <a:off x="152400" y="1591800"/>
          <a:ext cx="6781800" cy="397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048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74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"/>
          <p:cNvSpPr>
            <a:spLocks noChangeArrowheads="1"/>
          </p:cNvSpPr>
          <p:nvPr/>
        </p:nvSpPr>
        <p:spPr bwMode="auto">
          <a:xfrm>
            <a:off x="26988" y="425450"/>
            <a:ext cx="9269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he-IL" sz="2200" b="1" i="1" u="sng">
                <a:solidFill>
                  <a:srgbClr val="002060"/>
                </a:solidFill>
                <a:ea typeface="MS PGothic" pitchFamily="34" charset="-128"/>
                <a:cs typeface="David" pitchFamily="34" charset="-79"/>
              </a:rPr>
              <a:t>Percent of 11, 13 and 15 years old adolescents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he-IL" sz="2200" b="1" i="1" u="sng">
                <a:solidFill>
                  <a:srgbClr val="C00000"/>
                </a:solidFill>
                <a:ea typeface="MS PGothic" pitchFamily="34" charset="-128"/>
                <a:cs typeface="David" pitchFamily="34" charset="-79"/>
              </a:rPr>
              <a:t>who got drunk </a:t>
            </a:r>
            <a:r>
              <a:rPr lang="en-US" altLang="he-IL" sz="2200" b="1" i="1" u="sng">
                <a:solidFill>
                  <a:srgbClr val="002060"/>
                </a:solidFill>
                <a:ea typeface="MS PGothic" pitchFamily="34" charset="-128"/>
                <a:cs typeface="David" pitchFamily="34" charset="-79"/>
              </a:rPr>
              <a:t>at least once during the past 12 months, by country</a:t>
            </a:r>
            <a:endParaRPr lang="he-IL" altLang="he-IL" sz="2200" b="1" i="1" u="sng">
              <a:solidFill>
                <a:srgbClr val="002060"/>
              </a:solidFill>
              <a:ea typeface="MS PGothic" pitchFamily="34" charset="-128"/>
              <a:cs typeface="David" pitchFamily="34" charset="-79"/>
            </a:endParaRP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303338"/>
            <a:ext cx="5207000" cy="486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018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81000" y="2209800"/>
            <a:ext cx="82978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en-US" sz="7200" b="1" i="1" dirty="0">
                <a:solidFill>
                  <a:srgbClr val="002060"/>
                </a:solidFill>
                <a:latin typeface="Arial" charset="0"/>
                <a:cs typeface="+mj-cs"/>
              </a:rPr>
              <a:t>Learning from </a:t>
            </a:r>
            <a:r>
              <a:rPr lang="en-US" altLang="en-US" sz="7200" b="1" i="1" dirty="0">
                <a:solidFill>
                  <a:srgbClr val="C00000"/>
                </a:solidFill>
                <a:latin typeface="Arial" charset="0"/>
                <a:cs typeface="+mj-cs"/>
              </a:rPr>
              <a:t>success</a:t>
            </a:r>
            <a:endParaRPr lang="he-IL" altLang="en-US" sz="7200" b="1" i="1" dirty="0">
              <a:solidFill>
                <a:srgbClr val="C00000"/>
              </a:solidFill>
              <a:latin typeface="Arial" charset="0"/>
              <a:ea typeface="Times New Roman" charset="0"/>
              <a:cs typeface="+mj-cs"/>
            </a:endParaRPr>
          </a:p>
          <a:p>
            <a:pPr algn="ctr" rtl="0" eaLnBrk="1" hangingPunct="1"/>
            <a:endParaRPr lang="he-IL" altLang="en-US" sz="3600" b="1" i="1" dirty="0">
              <a:solidFill>
                <a:srgbClr val="C00000"/>
              </a:solidFill>
              <a:latin typeface="David" charset="0"/>
              <a:ea typeface="Times New Roman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8940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The Challenges</a:t>
            </a:r>
            <a:endParaRPr lang="he-IL" sz="5400" b="1" dirty="0">
              <a:solidFill>
                <a:srgbClr val="C00000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407893" cy="4119271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Israeli youth are exposed to the </a:t>
            </a:r>
            <a:r>
              <a:rPr lang="en-US" sz="24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high-rates of binge drinking among teens </a:t>
            </a:r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in other European countries</a:t>
            </a:r>
          </a:p>
          <a:p>
            <a:endParaRPr lang="en-US" sz="2400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In order to keep the rates declining, we need to continue to: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 Invest efforts </a:t>
            </a:r>
            <a:r>
              <a:rPr lang="en-US" sz="24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in prevention, education and enforcement of legislation</a:t>
            </a:r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lvl="1"/>
            <a:r>
              <a:rPr lang="en-US" sz="24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Structure free time </a:t>
            </a:r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and alternative settings and activities</a:t>
            </a:r>
          </a:p>
          <a:p>
            <a:pPr lvl="1"/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Help young people </a:t>
            </a:r>
            <a:r>
              <a:rPr lang="en-US" sz="2400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develop a responsible night-life culture </a:t>
            </a:r>
            <a:r>
              <a:rPr lang="en-US" sz="2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where binge drinking and drunkenness are </a:t>
            </a:r>
            <a:r>
              <a:rPr lang="en-US" sz="2400" u="sng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“out”.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83133" y="6381328"/>
            <a:ext cx="5943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he-IL" altLang="he-IL" sz="1200" b="1" dirty="0">
                <a:solidFill>
                  <a:srgbClr val="002060"/>
                </a:solidFill>
                <a:latin typeface="David" pitchFamily="34" charset="-79"/>
                <a:cs typeface="David" pitchFamily="34" charset="-79"/>
              </a:rPr>
              <a:t>פרופ׳ יוסי הראל-פיש, המדען הראשי - מגמות בנוף האלכוהול והסמים בישראל</a:t>
            </a:r>
          </a:p>
        </p:txBody>
      </p:sp>
    </p:spTree>
    <p:extLst>
      <p:ext uri="{BB962C8B-B14F-4D97-AF65-F5344CB8AC3E}">
        <p14:creationId xmlns:p14="http://schemas.microsoft.com/office/powerpoint/2010/main" val="96996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85800"/>
            <a:ext cx="914400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400" i="1" dirty="0">
                <a:solidFill>
                  <a:srgbClr val="002060"/>
                </a:solidFill>
                <a:latin typeface="Georgia" charset="0"/>
              </a:rPr>
              <a:t>A shift </a:t>
            </a: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r>
              <a:rPr lang="en-US" altLang="en-US" sz="4400" i="1" dirty="0">
                <a:solidFill>
                  <a:srgbClr val="002060"/>
                </a:solidFill>
                <a:latin typeface="Georgia" charset="0"/>
              </a:rPr>
              <a:t>from focusing on </a:t>
            </a: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r>
              <a:rPr lang="en-US" altLang="en-US" sz="4400" i="1" dirty="0">
                <a:solidFill>
                  <a:srgbClr val="FF0000"/>
                </a:solidFill>
                <a:latin typeface="Georgia" charset="0"/>
              </a:rPr>
              <a:t>what not to do</a:t>
            </a:r>
            <a:br>
              <a:rPr lang="en-US" altLang="en-US" sz="4400" i="1" dirty="0">
                <a:solidFill>
                  <a:srgbClr val="FF0000"/>
                </a:solidFill>
                <a:latin typeface="Georgia" charset="0"/>
              </a:rPr>
            </a:br>
            <a:br>
              <a:rPr lang="en-US" altLang="en-US" sz="4400" i="1" dirty="0">
                <a:solidFill>
                  <a:srgbClr val="C00000"/>
                </a:solidFill>
                <a:latin typeface="Georgia" charset="0"/>
              </a:rPr>
            </a:br>
            <a:r>
              <a:rPr lang="en-US" altLang="en-US" sz="4400" i="1" dirty="0">
                <a:solidFill>
                  <a:srgbClr val="002060"/>
                </a:solidFill>
                <a:latin typeface="Georgia" charset="0"/>
              </a:rPr>
              <a:t>to focusing on </a:t>
            </a: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br>
              <a:rPr lang="en-US" altLang="en-US" sz="4400" i="1" dirty="0">
                <a:solidFill>
                  <a:srgbClr val="002060"/>
                </a:solidFill>
                <a:latin typeface="Georgia" charset="0"/>
              </a:rPr>
            </a:br>
            <a:r>
              <a:rPr lang="en-US" altLang="en-US" sz="4400" i="1" dirty="0">
                <a:solidFill>
                  <a:srgbClr val="FF0000"/>
                </a:solidFill>
                <a:latin typeface="Georgia" charset="0"/>
              </a:rPr>
              <a:t>what to do instead</a:t>
            </a:r>
            <a:br>
              <a:rPr lang="en-US" altLang="en-US" sz="4400" i="1" dirty="0">
                <a:solidFill>
                  <a:srgbClr val="FF0000"/>
                </a:solidFill>
                <a:latin typeface="Georgia" charset="0"/>
              </a:rPr>
            </a:br>
            <a:endParaRPr lang="en-US" altLang="he-IL" sz="4400" i="1" dirty="0">
              <a:solidFill>
                <a:srgbClr val="FF0000"/>
              </a:solidFill>
              <a:latin typeface="Georgia" charset="0"/>
              <a:ea typeface="Times New Roman" charset="0"/>
            </a:endParaRPr>
          </a:p>
        </p:txBody>
      </p:sp>
      <p:sp>
        <p:nvSpPr>
          <p:cNvPr id="50179" name="Rectangle 11"/>
          <p:cNvSpPr>
            <a:spLocks noChangeArrowheads="1"/>
          </p:cNvSpPr>
          <p:nvPr/>
        </p:nvSpPr>
        <p:spPr bwMode="auto">
          <a:xfrm>
            <a:off x="0" y="2971800"/>
            <a:ext cx="10334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  <p:sp>
        <p:nvSpPr>
          <p:cNvPr id="50180" name="Rectangle 24"/>
          <p:cNvSpPr>
            <a:spLocks noChangeArrowheads="1"/>
          </p:cNvSpPr>
          <p:nvPr/>
        </p:nvSpPr>
        <p:spPr bwMode="auto">
          <a:xfrm>
            <a:off x="0" y="38846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l" rtl="0" eaLnBrk="1" hangingPunct="1"/>
            <a:endParaRPr lang="he-IL" altLang="he-IL"/>
          </a:p>
        </p:txBody>
      </p:sp>
    </p:spTree>
    <p:extLst>
      <p:ext uri="{BB962C8B-B14F-4D97-AF65-F5344CB8AC3E}">
        <p14:creationId xmlns:p14="http://schemas.microsoft.com/office/powerpoint/2010/main" val="1349271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457200" y="685800"/>
            <a:ext cx="8229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4000" b="1" u="sng">
                <a:solidFill>
                  <a:srgbClr val="002060"/>
                </a:solidFill>
                <a:latin typeface="Georgia" charset="0"/>
                <a:cs typeface="David" charset="0"/>
              </a:rPr>
              <a:t>Youth and young adults</a:t>
            </a:r>
          </a:p>
          <a:p>
            <a:pPr algn="ctr" rtl="0" eaLnBrk="1" hangingPunct="1"/>
            <a:r>
              <a:rPr lang="en-US" altLang="he-IL" sz="4000" b="1" u="sng">
                <a:solidFill>
                  <a:srgbClr val="002060"/>
                </a:solidFill>
                <a:latin typeface="Georgia" charset="0"/>
                <a:cs typeface="David" charset="0"/>
              </a:rPr>
              <a:t>need to take responsibility</a:t>
            </a:r>
            <a:endParaRPr lang="he-IL" altLang="he-IL" sz="4000" b="1" u="sng">
              <a:solidFill>
                <a:srgbClr val="002060"/>
              </a:solidFill>
              <a:latin typeface="Georgia" charset="0"/>
              <a:cs typeface="David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844550" y="2400300"/>
            <a:ext cx="7620000" cy="3962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To learn how to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 </a:t>
            </a:r>
            <a:r>
              <a:rPr lang="en-US" sz="4800" dirty="0">
                <a:solidFill>
                  <a:srgbClr val="FF0000"/>
                </a:solidFill>
                <a:latin typeface="Georgia" pitchFamily="18" charset="0"/>
                <a:ea typeface="MS PGothic" pitchFamily="34" charset="-128"/>
                <a:cs typeface="+mj-cs"/>
              </a:rPr>
              <a:t>influence fun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002060"/>
                </a:solidFill>
                <a:latin typeface="Georgia" pitchFamily="18" charset="0"/>
                <a:ea typeface="MS PGothic" pitchFamily="34" charset="-128"/>
                <a:cs typeface="+mj-cs"/>
              </a:rPr>
              <a:t>instead of seeking</a:t>
            </a:r>
          </a:p>
          <a:p>
            <a:pPr algn="ctr" rtl="0">
              <a:defRPr/>
            </a:pPr>
            <a:r>
              <a:rPr lang="en-US" sz="4800" dirty="0">
                <a:solidFill>
                  <a:srgbClr val="FF0000"/>
                </a:solidFill>
                <a:latin typeface="Georgia" pitchFamily="18" charset="0"/>
                <a:ea typeface="MS PGothic" pitchFamily="34" charset="-128"/>
                <a:cs typeface="+mj-cs"/>
              </a:rPr>
              <a:t>fun under the influence</a:t>
            </a:r>
            <a:endParaRPr lang="he-IL" sz="4800" dirty="0">
              <a:solidFill>
                <a:srgbClr val="FF0000"/>
              </a:solidFill>
              <a:latin typeface="Georgia" pitchFamily="18" charset="0"/>
              <a:ea typeface="MS PGothic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17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כותרת 1"/>
          <p:cNvSpPr>
            <a:spLocks noGrp="1"/>
          </p:cNvSpPr>
          <p:nvPr>
            <p:ph type="title"/>
          </p:nvPr>
        </p:nvSpPr>
        <p:spPr bwMode="auto">
          <a:xfrm>
            <a:off x="533400" y="5562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he-IL" sz="5400" i="1">
                <a:solidFill>
                  <a:srgbClr val="000099"/>
                </a:solidFill>
                <a:latin typeface="Times New Roman" charset="0"/>
                <a:ea typeface="Times New Roman" charset="0"/>
              </a:rPr>
              <a:t>Thank you!!!</a:t>
            </a:r>
          </a:p>
        </p:txBody>
      </p:sp>
      <p:pic>
        <p:nvPicPr>
          <p:cNvPr id="686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7204075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88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304800" y="3886200"/>
            <a:ext cx="8574088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793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93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defTabSz="793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defTabSz="793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defTabSz="793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defTabSz="7937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ctr" defTabSz="7937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ctr" defTabSz="7937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ctr" defTabSz="7937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4400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Some findings from the </a:t>
            </a:r>
            <a:br>
              <a:rPr lang="en-US" sz="4400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i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WHO-HBSC</a:t>
            </a:r>
            <a:endParaRPr lang="he-IL" sz="4400" i="1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World Health Organization </a:t>
            </a:r>
            <a:r>
              <a:rPr lang="mr-IN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i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Health Behavior in School-Aged Children cross-national survey</a:t>
            </a:r>
          </a:p>
        </p:txBody>
      </p:sp>
      <p:pic>
        <p:nvPicPr>
          <p:cNvPr id="2969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8" y="30907"/>
            <a:ext cx="9116992" cy="339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69386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כותרת 1"/>
          <p:cNvSpPr>
            <a:spLocks noGrp="1"/>
          </p:cNvSpPr>
          <p:nvPr>
            <p:ph type="title"/>
          </p:nvPr>
        </p:nvSpPr>
        <p:spPr>
          <a:xfrm>
            <a:off x="419100" y="685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he-IL" sz="6600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Using HBSC-ESPAD</a:t>
            </a:r>
            <a:endParaRPr lang="en-US" altLang="he-IL" sz="6600" b="1" u="sng" dirty="0">
              <a:solidFill>
                <a:srgbClr val="FF0000"/>
              </a:solidFill>
              <a:cs typeface="David" pitchFamily="34" charset="-79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0100" y="1832658"/>
            <a:ext cx="7467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he-IL" sz="7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Develop evidence-based policy</a:t>
            </a:r>
          </a:p>
          <a:p>
            <a:pPr marL="0" indent="0" algn="ctr">
              <a:buNone/>
            </a:pPr>
            <a:r>
              <a:rPr lang="en-US" altLang="he-IL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Learn from success</a:t>
            </a:r>
            <a:endParaRPr lang="he-IL" altLang="he-IL" sz="7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4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4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כותרת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7696200" cy="2469334"/>
          </a:xfrm>
        </p:spPr>
        <p:txBody>
          <a:bodyPr/>
          <a:lstStyle/>
          <a:p>
            <a:pPr algn="ctr" rtl="0" eaLnBrk="1" hangingPunct="1"/>
            <a:r>
              <a:rPr lang="en-US" altLang="he-IL" sz="54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he-IL" sz="5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dolescent </a:t>
            </a:r>
            <a:r>
              <a:rPr lang="en-US" altLang="he-IL" sz="5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he-IL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lcohol</a:t>
            </a:r>
            <a:br>
              <a:rPr lang="en-US" altLang="he-IL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he-IL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“Binge Drinking”</a:t>
            </a:r>
            <a:br>
              <a:rPr lang="en-US" altLang="he-IL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he-IL" sz="5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1994-2009</a:t>
            </a:r>
            <a:endParaRPr lang="en-US" altLang="he-IL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462" y="4637881"/>
            <a:ext cx="1997075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2" descr="C:\Users\Yossi Harel-Fisch\AppData\Local\Microsoft\Windows\Temporary Internet Files\Content.IE5\L450HEBE\MC9004379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29200"/>
            <a:ext cx="18351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707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848600" cy="990600"/>
          </a:xfrm>
          <a:extLst/>
        </p:spPr>
        <p:txBody>
          <a:bodyPr rtlCol="1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B</a:t>
            </a:r>
            <a:r>
              <a:rPr lang="he-IL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inge drinking:</a:t>
            </a:r>
            <a:r>
              <a:rPr lang="en-US" altLang="he-IL" sz="2000" u="sng">
                <a:solidFill>
                  <a:srgbClr val="C00000"/>
                </a:solidFill>
                <a:latin typeface="Times New Roman" pitchFamily="18" charset="0"/>
                <a:cs typeface="+mj-cs"/>
              </a:rPr>
              <a:t>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P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ercent of  6th, 8th and 10th grade </a:t>
            </a:r>
            <a:r>
              <a:rPr lang="en-US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Israeli</a:t>
            </a: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 students who drank five or more alcohol drinks during one occasion </a:t>
            </a:r>
            <a:b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</a:br>
            <a:r>
              <a:rPr lang="he-IL" altLang="he-IL" sz="2000" u="sng">
                <a:solidFill>
                  <a:srgbClr val="002060"/>
                </a:solidFill>
                <a:latin typeface="Times New Roman" pitchFamily="18" charset="0"/>
                <a:cs typeface="+mj-cs"/>
              </a:rPr>
              <a:t>at least once during the past 30 days: by gender and survey year</a:t>
            </a:r>
            <a:endParaRPr lang="en-US" altLang="he-IL" sz="2000" u="sng">
              <a:solidFill>
                <a:srgbClr val="002060"/>
              </a:solidFill>
              <a:latin typeface="Times New Roman" pitchFamily="18" charset="0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24000"/>
            <a:ext cx="7086600" cy="491490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10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50838"/>
          </a:xfrm>
          <a:extLst/>
        </p:spPr>
        <p:txBody>
          <a:bodyPr rtlCol="1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he-IL" sz="3200">
                <a:cs typeface="+mj-cs"/>
              </a:rPr>
              <a:t>Children 11 years old – weekly drinking</a:t>
            </a:r>
          </a:p>
        </p:txBody>
      </p:sp>
      <p:sp>
        <p:nvSpPr>
          <p:cNvPr id="68611" name="Line 4"/>
          <p:cNvSpPr>
            <a:spLocks noChangeShapeType="1"/>
          </p:cNvSpPr>
          <p:nvPr/>
        </p:nvSpPr>
        <p:spPr bwMode="auto">
          <a:xfrm>
            <a:off x="685800" y="1295400"/>
            <a:ext cx="503238" cy="0"/>
          </a:xfrm>
          <a:prstGeom prst="line">
            <a:avLst/>
          </a:prstGeom>
          <a:noFill/>
          <a:ln w="76200">
            <a:solidFill>
              <a:srgbClr val="75090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e-IL"/>
          </a:p>
        </p:txBody>
      </p:sp>
      <p:pic>
        <p:nvPicPr>
          <p:cNvPr id="686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914400"/>
            <a:ext cx="7926388" cy="546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96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4144963" cy="627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8200" y="1676400"/>
            <a:ext cx="39624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x-none" sz="3200" b="1" dirty="0">
                <a:solidFill>
                  <a:srgbClr val="002060"/>
                </a:solidFill>
                <a:latin typeface="David" charset="0"/>
                <a:cs typeface="+mj-cs"/>
              </a:rPr>
              <a:t>Drinking too much alcohol </a:t>
            </a:r>
            <a:r>
              <a:rPr lang="en-US" altLang="x-none" sz="3200" b="1" dirty="0">
                <a:solidFill>
                  <a:srgbClr val="C00000"/>
                </a:solidFill>
                <a:latin typeface="David" charset="0"/>
                <a:cs typeface="+mj-cs"/>
              </a:rPr>
              <a:t>impairs</a:t>
            </a:r>
            <a:r>
              <a:rPr lang="en-US" altLang="x-none" sz="3200" b="1" dirty="0">
                <a:solidFill>
                  <a:srgbClr val="002060"/>
                </a:solidFill>
                <a:latin typeface="David" charset="0"/>
                <a:cs typeface="+mj-cs"/>
              </a:rPr>
              <a:t> two vital body systems:</a:t>
            </a:r>
          </a:p>
          <a:p>
            <a:pPr algn="ctr" rtl="0" eaLnBrk="1" hangingPunct="1"/>
            <a:endParaRPr lang="he-IL" altLang="x-none" sz="3200" b="1" dirty="0">
              <a:solidFill>
                <a:srgbClr val="002060"/>
              </a:solidFill>
              <a:latin typeface="David" charset="0"/>
              <a:ea typeface="Times New Roman" charset="0"/>
              <a:cs typeface="+mj-cs"/>
            </a:endParaRPr>
          </a:p>
          <a:p>
            <a:pPr algn="l" rtl="0" eaLnBrk="1" hangingPunct="1">
              <a:buFontTx/>
              <a:buAutoNum type="arabicPeriod"/>
            </a:pPr>
            <a:r>
              <a:rPr lang="en-US" altLang="x-none" sz="3200" b="1" dirty="0">
                <a:solidFill>
                  <a:srgbClr val="C00000"/>
                </a:solidFill>
                <a:latin typeface="David" charset="0"/>
                <a:cs typeface="+mj-cs"/>
              </a:rPr>
              <a:t> Motoric</a:t>
            </a:r>
            <a:r>
              <a:rPr lang="en-US" altLang="x-none" sz="3200" b="1" dirty="0">
                <a:solidFill>
                  <a:srgbClr val="002060"/>
                </a:solidFill>
                <a:latin typeface="David" charset="0"/>
                <a:cs typeface="+mj-cs"/>
              </a:rPr>
              <a:t> system</a:t>
            </a:r>
            <a:endParaRPr lang="he-IL" altLang="x-none" sz="3200" b="1" dirty="0">
              <a:solidFill>
                <a:srgbClr val="C00000"/>
              </a:solidFill>
              <a:latin typeface="David" charset="0"/>
              <a:ea typeface="Times New Roman" charset="0"/>
              <a:cs typeface="+mj-cs"/>
            </a:endParaRPr>
          </a:p>
          <a:p>
            <a:pPr algn="l" rtl="0" eaLnBrk="1" hangingPunct="1">
              <a:buFontTx/>
              <a:buAutoNum type="arabicPeriod"/>
            </a:pPr>
            <a:endParaRPr lang="he-IL" altLang="x-none" sz="3200" b="1" dirty="0">
              <a:solidFill>
                <a:srgbClr val="C00000"/>
              </a:solidFill>
              <a:latin typeface="David" charset="0"/>
              <a:ea typeface="Times New Roman" charset="0"/>
              <a:cs typeface="+mj-cs"/>
            </a:endParaRPr>
          </a:p>
          <a:p>
            <a:pPr algn="l" rtl="0" eaLnBrk="1" hangingPunct="1">
              <a:buFontTx/>
              <a:buAutoNum type="arabicPeriod"/>
            </a:pPr>
            <a:r>
              <a:rPr lang="en-US" altLang="x-none" sz="3200" b="1" dirty="0">
                <a:solidFill>
                  <a:srgbClr val="C00000"/>
                </a:solidFill>
                <a:latin typeface="David" charset="0"/>
                <a:cs typeface="+mj-cs"/>
              </a:rPr>
              <a:t> Judgmental</a:t>
            </a:r>
            <a:r>
              <a:rPr lang="en-US" altLang="x-none" sz="3200" b="1" dirty="0">
                <a:solidFill>
                  <a:srgbClr val="002060"/>
                </a:solidFill>
                <a:latin typeface="David" charset="0"/>
                <a:cs typeface="+mj-cs"/>
              </a:rPr>
              <a:t> system</a:t>
            </a:r>
            <a:endParaRPr lang="he-IL" altLang="x-none" sz="3200" b="1" dirty="0">
              <a:solidFill>
                <a:srgbClr val="C00000"/>
              </a:solidFill>
              <a:latin typeface="David" charset="0"/>
              <a:ea typeface="Times New Roman" charset="0"/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697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כותרת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229600" cy="31242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5400" b="1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relationship between </a:t>
            </a:r>
            <a:r>
              <a:rPr lang="en-US" sz="5400" b="1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alcohol </a:t>
            </a:r>
            <a:br>
              <a:rPr lang="en-US" sz="5400" b="1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5400" b="1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and </a:t>
            </a:r>
            <a:br>
              <a:rPr lang="en-US" sz="5400" b="1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5400" b="1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violence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83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" y="609600"/>
            <a:ext cx="82296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he-IL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relationship between </a:t>
            </a: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he-IL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alcohol and involvement in violence</a:t>
            </a:r>
          </a:p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he-IL" sz="2800" b="1" u="sng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is influenced by 2 factors:</a:t>
            </a:r>
          </a:p>
          <a:p>
            <a:pPr algn="l" rtl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he-IL" altLang="he-IL" sz="28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914400" indent="-914400" algn="l" rtl="0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he-IL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</a:t>
            </a:r>
            <a:r>
              <a:rPr lang="en-US" altLang="he-IL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amount of alcohol in the blood</a:t>
            </a:r>
          </a:p>
          <a:p>
            <a:pPr marL="914400" indent="-914400" algn="l" rtl="0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endParaRPr lang="he-IL" altLang="he-IL" sz="2800" b="1" dirty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914400" indent="-914400" algn="l" rtl="0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he-IL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The effects of a </a:t>
            </a:r>
            <a:r>
              <a:rPr lang="en-US" altLang="he-IL" sz="28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lifestyle that involves night-life in social settings that are alcohol-saturated</a:t>
            </a:r>
            <a:endParaRPr lang="en-US" altLang="he-IL" sz="28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914400" indent="-914400" algn="l" rtl="0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endParaRPr lang="he-IL" altLang="he-IL" sz="1600" b="1" dirty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1657350" lvl="1" indent="-914400" algn="l" rtl="0" eaLnBrk="1" hangingPunct="1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he-IL" sz="24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Exposure to </a:t>
            </a:r>
            <a:r>
              <a:rPr lang="en-US" altLang="he-IL" sz="24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drunkenness and violence </a:t>
            </a:r>
            <a:endParaRPr lang="he-IL" altLang="he-IL" sz="2400" b="1" dirty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1657350" lvl="1" indent="-914400" algn="l" rtl="0" eaLnBrk="1" hangingPunct="1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he-IL" sz="24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Socializing with </a:t>
            </a:r>
            <a:r>
              <a:rPr lang="en-US" altLang="he-IL" sz="24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high-risk peers </a:t>
            </a:r>
          </a:p>
          <a:p>
            <a:pPr marL="1657350" lvl="1" indent="-914400" algn="l" rtl="0" eaLnBrk="1" hangingPunct="1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he-IL" sz="24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Decreased exposure to </a:t>
            </a:r>
            <a:r>
              <a:rPr lang="en-US" altLang="he-IL" sz="24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positive alternative settings and constructive activities</a:t>
            </a:r>
            <a:endParaRPr lang="he-IL" altLang="he-IL" sz="24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3900" y="6550223"/>
            <a:ext cx="7696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rtl="0" eaLnBrk="1" hangingPunct="1"/>
            <a:r>
              <a:rPr lang="en-US" altLang="he-IL" sz="1400" dirty="0">
                <a:solidFill>
                  <a:srgbClr val="002060"/>
                </a:solidFill>
              </a:rPr>
              <a:t>Prof. Yossi Harel-Fisch, LISBON ADDICTION 24-26, Oct. 2017 </a:t>
            </a:r>
            <a:endParaRPr lang="he-IL" altLang="he-I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59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lag">
  <a:themeElements>
    <a:clrScheme name="עיצוב ברירת מחדל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עיצוב ברירת מחדל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ברירת מחדל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ברירת מחדל 13">
        <a:dk1>
          <a:srgbClr val="000099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8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עיצוב מותאם אישית">
  <a:themeElements>
    <a:clrScheme name="2_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עיצוב מותאם אישית">
      <a:majorFont>
        <a:latin typeface="Black Chancery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עיצוב מותאם אישית">
  <a:themeElements>
    <a:clrScheme name="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עיצוב מותאם אישית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עיצוב מותאם אישית">
  <a:themeElements>
    <a:clrScheme name="1_עיצוב מותאם אישית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עיצוב מותאם אישית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e-I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עיצוב מותאם אישית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עיצוב מותאם אישית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עיצוב מותאם אישית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flag</Template>
  <TotalTime>8251</TotalTime>
  <Words>675</Words>
  <Application>Microsoft Office PowerPoint</Application>
  <PresentationFormat>On-screen Show (4:3)</PresentationFormat>
  <Paragraphs>107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MS PGothic</vt:lpstr>
      <vt:lpstr>Arial</vt:lpstr>
      <vt:lpstr>Black Chancery</vt:lpstr>
      <vt:lpstr>Calibri</vt:lpstr>
      <vt:lpstr>David</vt:lpstr>
      <vt:lpstr>Georgia</vt:lpstr>
      <vt:lpstr>Times New Roman</vt:lpstr>
      <vt:lpstr>Wingdings</vt:lpstr>
      <vt:lpstr>flag</vt:lpstr>
      <vt:lpstr>2_עיצוב מותאם אישית</vt:lpstr>
      <vt:lpstr>עיצוב מותאם אישית</vt:lpstr>
      <vt:lpstr>1_עיצוב מותאם אישית</vt:lpstr>
      <vt:lpstr> Learning from success: The implementation and evaluation of the  Israeli national program to reduce   problem drinking of alcohol  among children and youth  2010-2016    Prof. Yossi Harel-Fisch   Chief Scientist Israel Anti-Drug Authority (IADA) &amp; Director, International Research Program  on Adolescent Well-Being and Health, School of Education, Bar Ilan University, Israel </vt:lpstr>
      <vt:lpstr>PowerPoint Presentation</vt:lpstr>
      <vt:lpstr>Using HBSC-ESPAD</vt:lpstr>
      <vt:lpstr>Adolescent Alcohol “Binge Drinking” 1994-2009</vt:lpstr>
      <vt:lpstr>Binge drinking: Percent of  6th, 8th and 10th grade Israeli students who drank five or more alcohol drinks during one occasion  at least once during the past 30 days: by gender and survey year</vt:lpstr>
      <vt:lpstr>Children 11 years old – weekly drinking</vt:lpstr>
      <vt:lpstr>PowerPoint Presentation</vt:lpstr>
      <vt:lpstr>The relationship between alcohol  and  violence</vt:lpstr>
      <vt:lpstr>PowerPoint Presentation</vt:lpstr>
      <vt:lpstr>PowerPoint Presentation</vt:lpstr>
      <vt:lpstr>Implementing a national strategy  to reduce alcohol problem drinking 2010-2016</vt:lpstr>
      <vt:lpstr>Binge drinking: Percent of  6th, 8th and 10th grade Israeli students who drank five or more alcohol drinks during one occasion  at least once during the past 30 days: by gender and survey year</vt:lpstr>
      <vt:lpstr>PowerPoint Presentation</vt:lpstr>
      <vt:lpstr>PowerPoint Presentation</vt:lpstr>
      <vt:lpstr>The Challenges</vt:lpstr>
      <vt:lpstr>A shift   from focusing on   what not to do  to focusing on   what to do instead </vt:lpstr>
      <vt:lpstr>PowerPoint Presentation</vt:lpstr>
      <vt:lpstr>Thank you!!!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Sonia Hizi</dc:creator>
  <cp:lastModifiedBy>EVENTOS</cp:lastModifiedBy>
  <cp:revision>267</cp:revision>
  <cp:lastPrinted>2012-05-29T12:30:55Z</cp:lastPrinted>
  <dcterms:created xsi:type="dcterms:W3CDTF">2011-02-15T10:19:31Z</dcterms:created>
  <dcterms:modified xsi:type="dcterms:W3CDTF">2017-10-24T10:56:36Z</dcterms:modified>
</cp:coreProperties>
</file>