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75" r:id="rId4"/>
    <p:sldId id="276" r:id="rId5"/>
    <p:sldId id="263" r:id="rId6"/>
    <p:sldId id="274" r:id="rId7"/>
    <p:sldId id="277" r:id="rId8"/>
    <p:sldId id="264" r:id="rId9"/>
    <p:sldId id="273" r:id="rId10"/>
    <p:sldId id="279" r:id="rId11"/>
    <p:sldId id="271" r:id="rId12"/>
  </p:sldIdLst>
  <p:sldSz cx="9144000" cy="6858000" type="screen4x3"/>
  <p:notesSz cx="6797675" cy="9926638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56" autoAdjust="0"/>
    <p:restoredTop sz="47249" autoAdjust="0"/>
  </p:normalViewPr>
  <p:slideViewPr>
    <p:cSldViewPr>
      <p:cViewPr varScale="1">
        <p:scale>
          <a:sx n="87" d="100"/>
          <a:sy n="87" d="100"/>
        </p:scale>
        <p:origin x="1517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122" y="-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775390694817702E-2"/>
          <c:y val="2.9976007064637572E-2"/>
          <c:w val="0.91975107321242322"/>
          <c:h val="0.7448074270586280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BSQF</c:v>
                </c:pt>
              </c:strCache>
            </c:strRef>
          </c:tx>
          <c:spPr>
            <a:solidFill>
              <a:srgbClr val="FFFFFF">
                <a:lumMod val="65000"/>
              </a:srgbClr>
            </a:solidFill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Arkusz1!$A$2:$A$21</c:f>
              <c:strCache>
                <c:ptCount val="20"/>
                <c:pt idx="0">
                  <c:v>Bulgaria</c:v>
                </c:pt>
                <c:pt idx="1">
                  <c:v>UK</c:v>
                </c:pt>
                <c:pt idx="2">
                  <c:v>Croatia</c:v>
                </c:pt>
                <c:pt idx="3">
                  <c:v>Spain</c:v>
                </c:pt>
                <c:pt idx="4">
                  <c:v>Poland</c:v>
                </c:pt>
                <c:pt idx="5">
                  <c:v>Denmark</c:v>
                </c:pt>
                <c:pt idx="6">
                  <c:v>Lithuania</c:v>
                </c:pt>
                <c:pt idx="7">
                  <c:v>Romania</c:v>
                </c:pt>
                <c:pt idx="8">
                  <c:v>Portugal</c:v>
                </c:pt>
                <c:pt idx="9">
                  <c:v>Austria</c:v>
                </c:pt>
                <c:pt idx="10">
                  <c:v>Norway</c:v>
                </c:pt>
                <c:pt idx="11">
                  <c:v>Spain-Catalonia</c:v>
                </c:pt>
                <c:pt idx="12">
                  <c:v>Hungary</c:v>
                </c:pt>
                <c:pt idx="13">
                  <c:v>Finland</c:v>
                </c:pt>
                <c:pt idx="14">
                  <c:v>Estonia</c:v>
                </c:pt>
                <c:pt idx="15">
                  <c:v>Sweden</c:v>
                </c:pt>
                <c:pt idx="16">
                  <c:v>Iceland</c:v>
                </c:pt>
                <c:pt idx="17">
                  <c:v>Greece</c:v>
                </c:pt>
                <c:pt idx="18">
                  <c:v>France</c:v>
                </c:pt>
                <c:pt idx="19">
                  <c:v>Italy</c:v>
                </c:pt>
              </c:strCache>
            </c:strRef>
          </c:cat>
          <c:val>
            <c:numRef>
              <c:f>Arkusz1!$B$2:$B$21</c:f>
              <c:numCache>
                <c:formatCode>###0.00</c:formatCode>
                <c:ptCount val="20"/>
                <c:pt idx="0">
                  <c:v>9.199948396901064</c:v>
                </c:pt>
                <c:pt idx="1">
                  <c:v>7.5687153060267756</c:v>
                </c:pt>
                <c:pt idx="2">
                  <c:v>7.482390100785584</c:v>
                </c:pt>
                <c:pt idx="3">
                  <c:v>6.2833561619768492</c:v>
                </c:pt>
                <c:pt idx="4">
                  <c:v>6.5483291981132048</c:v>
                </c:pt>
                <c:pt idx="5">
                  <c:v>5.5594273899587128</c:v>
                </c:pt>
                <c:pt idx="6">
                  <c:v>6.0019666881590501</c:v>
                </c:pt>
                <c:pt idx="7">
                  <c:v>5.7301513951395133</c:v>
                </c:pt>
                <c:pt idx="8">
                  <c:v>5.8208329133004693</c:v>
                </c:pt>
                <c:pt idx="9">
                  <c:v>5.0168014957342386</c:v>
                </c:pt>
                <c:pt idx="10">
                  <c:v>5.3101794053567053</c:v>
                </c:pt>
                <c:pt idx="11">
                  <c:v>5.1860704500978434</c:v>
                </c:pt>
                <c:pt idx="12">
                  <c:v>5.3442983831898916</c:v>
                </c:pt>
                <c:pt idx="13">
                  <c:v>4.7728406546453632</c:v>
                </c:pt>
                <c:pt idx="14">
                  <c:v>4.6315503554360804</c:v>
                </c:pt>
                <c:pt idx="15">
                  <c:v>4.8170441779007751</c:v>
                </c:pt>
                <c:pt idx="16">
                  <c:v>3.9102675969012894</c:v>
                </c:pt>
                <c:pt idx="17">
                  <c:v>4.2152825339771089</c:v>
                </c:pt>
                <c:pt idx="18">
                  <c:v>4.0147265265378351</c:v>
                </c:pt>
                <c:pt idx="19">
                  <c:v>4.0984504258387853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CE-4976-AC94-3FA721C41549}"/>
            </c:ext>
          </c:extLst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RSOD adjustment</c:v>
                </c:pt>
              </c:strCache>
            </c:strRef>
          </c:tx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Arkusz1!$A$2:$A$21</c:f>
              <c:strCache>
                <c:ptCount val="20"/>
                <c:pt idx="0">
                  <c:v>Bulgaria</c:v>
                </c:pt>
                <c:pt idx="1">
                  <c:v>UK</c:v>
                </c:pt>
                <c:pt idx="2">
                  <c:v>Croatia</c:v>
                </c:pt>
                <c:pt idx="3">
                  <c:v>Spain</c:v>
                </c:pt>
                <c:pt idx="4">
                  <c:v>Poland</c:v>
                </c:pt>
                <c:pt idx="5">
                  <c:v>Denmark</c:v>
                </c:pt>
                <c:pt idx="6">
                  <c:v>Lithuania</c:v>
                </c:pt>
                <c:pt idx="7">
                  <c:v>Romania</c:v>
                </c:pt>
                <c:pt idx="8">
                  <c:v>Portugal</c:v>
                </c:pt>
                <c:pt idx="9">
                  <c:v>Austria</c:v>
                </c:pt>
                <c:pt idx="10">
                  <c:v>Norway</c:v>
                </c:pt>
                <c:pt idx="11">
                  <c:v>Spain-Catalonia</c:v>
                </c:pt>
                <c:pt idx="12">
                  <c:v>Hungary</c:v>
                </c:pt>
                <c:pt idx="13">
                  <c:v>Finland</c:v>
                </c:pt>
                <c:pt idx="14">
                  <c:v>Estonia</c:v>
                </c:pt>
                <c:pt idx="15">
                  <c:v>Sweden</c:v>
                </c:pt>
                <c:pt idx="16">
                  <c:v>Iceland</c:v>
                </c:pt>
                <c:pt idx="17">
                  <c:v>Greece</c:v>
                </c:pt>
                <c:pt idx="18">
                  <c:v>France</c:v>
                </c:pt>
                <c:pt idx="19">
                  <c:v>Italy</c:v>
                </c:pt>
              </c:strCache>
            </c:strRef>
          </c:cat>
          <c:val>
            <c:numRef>
              <c:f>Arkusz1!$C$2:$C$21</c:f>
              <c:numCache>
                <c:formatCode>###0.00</c:formatCode>
                <c:ptCount val="20"/>
                <c:pt idx="0">
                  <c:v>1.9731603402404836</c:v>
                </c:pt>
                <c:pt idx="1">
                  <c:v>0.45008556807611511</c:v>
                </c:pt>
                <c:pt idx="2">
                  <c:v>0.28924311937367864</c:v>
                </c:pt>
                <c:pt idx="3">
                  <c:v>0.7425446260494164</c:v>
                </c:pt>
                <c:pt idx="4">
                  <c:v>0.4643260776634861</c:v>
                </c:pt>
                <c:pt idx="5">
                  <c:v>0.66798926342643195</c:v>
                </c:pt>
                <c:pt idx="6">
                  <c:v>0.18972753686645205</c:v>
                </c:pt>
                <c:pt idx="7">
                  <c:v>0.44638675224856572</c:v>
                </c:pt>
                <c:pt idx="8">
                  <c:v>0.33400100389863607</c:v>
                </c:pt>
                <c:pt idx="9">
                  <c:v>0.93509867752644593</c:v>
                </c:pt>
                <c:pt idx="10">
                  <c:v>0.31409813573115458</c:v>
                </c:pt>
                <c:pt idx="11">
                  <c:v>0.3556030127219344</c:v>
                </c:pt>
                <c:pt idx="12">
                  <c:v>0.13051961308273122</c:v>
                </c:pt>
                <c:pt idx="13">
                  <c:v>0.57887601692873258</c:v>
                </c:pt>
                <c:pt idx="14">
                  <c:v>0.52059272892145259</c:v>
                </c:pt>
                <c:pt idx="15">
                  <c:v>0.26223495466536179</c:v>
                </c:pt>
                <c:pt idx="16">
                  <c:v>0.82226857741716852</c:v>
                </c:pt>
                <c:pt idx="17">
                  <c:v>0.204241530126298</c:v>
                </c:pt>
                <c:pt idx="18">
                  <c:v>0.35859168487158966</c:v>
                </c:pt>
                <c:pt idx="19">
                  <c:v>0.11874838535073649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CE-4976-AC94-3FA721C415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"/>
        <c:overlap val="100"/>
        <c:axId val="121078912"/>
        <c:axId val="121080448"/>
      </c:barChart>
      <c:catAx>
        <c:axId val="121078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pt-PT"/>
          </a:p>
        </c:txPr>
        <c:crossAx val="121080448"/>
        <c:crosses val="autoZero"/>
        <c:auto val="1"/>
        <c:lblAlgn val="ctr"/>
        <c:lblOffset val="100"/>
        <c:noMultiLvlLbl val="0"/>
      </c:catAx>
      <c:valAx>
        <c:axId val="12108044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pt-PT"/>
          </a:p>
        </c:txPr>
        <c:crossAx val="1210789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044770126981277"/>
          <c:y val="1.1670251976361767E-2"/>
          <c:w val="0.37762179429631626"/>
          <c:h val="0.18988602666514739"/>
        </c:manualLayout>
      </c:layout>
      <c:overlay val="1"/>
      <c:spPr>
        <a:effectLst>
          <a:outerShdw blurRad="50800" dist="38100" dir="2700000" algn="tl" rotWithShape="0">
            <a:prstClr val="black">
              <a:alpha val="40000"/>
            </a:prstClr>
          </a:outerShdw>
        </a:effectLst>
      </c:spPr>
      <c:txPr>
        <a:bodyPr/>
        <a:lstStyle/>
        <a:p>
          <a:pPr>
            <a:defRPr sz="2400" b="1"/>
          </a:pPr>
          <a:endParaRPr lang="pt-PT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798037366638632E-2"/>
          <c:y val="4.7481411263137832E-2"/>
          <c:w val="0.87465752096328064"/>
          <c:h val="0.719741989567809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Kolumna1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6.026346046076398E-3"/>
                  <c:y val="-1.290887377436559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CCC-4A63-A537-8E9B6B0BC97C}"/>
                </c:ext>
              </c:extLst>
            </c:dLbl>
            <c:dLbl>
              <c:idx val="1"/>
              <c:layout>
                <c:manualLayout>
                  <c:x val="1.0546105580633696E-2"/>
                  <c:y val="-1.2908873774365598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CCC-4A63-A537-8E9B6B0BC97C}"/>
                </c:ext>
              </c:extLst>
            </c:dLbl>
            <c:dLbl>
              <c:idx val="9"/>
              <c:layout>
                <c:manualLayout>
                  <c:x val="3.0787356335770706E-3"/>
                  <c:y val="-5.83512598818088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CCC-4A63-A537-8E9B6B0BC97C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pt-P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Arkusz1!$A$2:$A$21</c:f>
              <c:strCache>
                <c:ptCount val="20"/>
                <c:pt idx="0">
                  <c:v>Bulgaria</c:v>
                </c:pt>
                <c:pt idx="1">
                  <c:v>Iceland</c:v>
                </c:pt>
                <c:pt idx="2">
                  <c:v>Austria</c:v>
                </c:pt>
                <c:pt idx="3">
                  <c:v>Finland</c:v>
                </c:pt>
                <c:pt idx="4">
                  <c:v>Denmark</c:v>
                </c:pt>
                <c:pt idx="5">
                  <c:v>Spain</c:v>
                </c:pt>
                <c:pt idx="6">
                  <c:v>Estonia</c:v>
                </c:pt>
                <c:pt idx="7">
                  <c:v>France</c:v>
                </c:pt>
                <c:pt idx="8">
                  <c:v>Romania</c:v>
                </c:pt>
                <c:pt idx="9">
                  <c:v>Poland</c:v>
                </c:pt>
                <c:pt idx="10">
                  <c:v>Spain-Catalonia</c:v>
                </c:pt>
                <c:pt idx="11">
                  <c:v>UK</c:v>
                </c:pt>
                <c:pt idx="12">
                  <c:v>Norway</c:v>
                </c:pt>
                <c:pt idx="13">
                  <c:v>Portugal</c:v>
                </c:pt>
                <c:pt idx="14">
                  <c:v>Sweden</c:v>
                </c:pt>
                <c:pt idx="15">
                  <c:v>Greece</c:v>
                </c:pt>
                <c:pt idx="16">
                  <c:v>Croatia</c:v>
                </c:pt>
                <c:pt idx="17">
                  <c:v>Lithuania</c:v>
                </c:pt>
                <c:pt idx="18">
                  <c:v>Italy</c:v>
                </c:pt>
                <c:pt idx="19">
                  <c:v>Hungary</c:v>
                </c:pt>
              </c:strCache>
            </c:strRef>
          </c:cat>
          <c:val>
            <c:numRef>
              <c:f>Arkusz1!$B$2:$B$21</c:f>
              <c:numCache>
                <c:formatCode>0.0</c:formatCode>
                <c:ptCount val="20"/>
                <c:pt idx="0">
                  <c:v>21.447515302424179</c:v>
                </c:pt>
                <c:pt idx="1">
                  <c:v>21.028447722319036</c:v>
                </c:pt>
                <c:pt idx="2">
                  <c:v>18.639339792924947</c:v>
                </c:pt>
                <c:pt idx="3">
                  <c:v>12.128542702663198</c:v>
                </c:pt>
                <c:pt idx="4">
                  <c:v>12.015432823764117</c:v>
                </c:pt>
                <c:pt idx="5">
                  <c:v>11.817643420292754</c:v>
                </c:pt>
                <c:pt idx="6">
                  <c:v>11.24013967181485</c:v>
                </c:pt>
                <c:pt idx="7">
                  <c:v>8.9319081262759639</c:v>
                </c:pt>
                <c:pt idx="8">
                  <c:v>7.7901388893006285</c:v>
                </c:pt>
                <c:pt idx="9">
                  <c:v>7.0907564909423639</c:v>
                </c:pt>
                <c:pt idx="10">
                  <c:v>6.8568874284232946</c:v>
                </c:pt>
                <c:pt idx="11">
                  <c:v>5.9466573900292357</c:v>
                </c:pt>
                <c:pt idx="12">
                  <c:v>5.9150192819154928</c:v>
                </c:pt>
                <c:pt idx="13">
                  <c:v>5.7380276821801823</c:v>
                </c:pt>
                <c:pt idx="14">
                  <c:v>5.4438976472007665</c:v>
                </c:pt>
                <c:pt idx="15">
                  <c:v>4.8452631224601834</c:v>
                </c:pt>
                <c:pt idx="16">
                  <c:v>3.8656514225756644</c:v>
                </c:pt>
                <c:pt idx="17">
                  <c:v>3.1610894682363879</c:v>
                </c:pt>
                <c:pt idx="18">
                  <c:v>2.8973971382472814</c:v>
                </c:pt>
                <c:pt idx="19">
                  <c:v>2.4422216673618249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CCC-4A63-A537-8E9B6B0BC9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axId val="122703872"/>
        <c:axId val="122705408"/>
      </c:barChart>
      <c:catAx>
        <c:axId val="122703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1980000" vert="horz"/>
          <a:lstStyle/>
          <a:p>
            <a:pPr>
              <a:defRPr sz="1400"/>
            </a:pPr>
            <a:endParaRPr lang="pt-PT"/>
          </a:p>
        </c:txPr>
        <c:crossAx val="122705408"/>
        <c:crosses val="autoZero"/>
        <c:auto val="1"/>
        <c:lblAlgn val="ctr"/>
        <c:lblOffset val="100"/>
        <c:noMultiLvlLbl val="0"/>
      </c:catAx>
      <c:valAx>
        <c:axId val="12270540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pt-PT"/>
          </a:p>
        </c:txPr>
        <c:crossAx val="1227038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pt-PT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AA8F67-C196-49D7-BFB0-8EEBF46C5B4F}" type="datetimeFigureOut">
              <a:rPr lang="en-US" smtClean="0"/>
              <a:t>10/25/2017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00ABA-8533-4602-8F3C-E03DAD33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880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/>
              <a:t>Kliknij, aby edytować style wzorca tekstu</a:t>
            </a:r>
          </a:p>
          <a:p>
            <a:pPr lvl="1"/>
            <a:r>
              <a:rPr lang="pl-PL" noProof="0"/>
              <a:t>Drugi poziom</a:t>
            </a:r>
          </a:p>
          <a:p>
            <a:pPr lvl="2"/>
            <a:r>
              <a:rPr lang="pl-PL" noProof="0"/>
              <a:t>Trzeci poziom</a:t>
            </a:r>
          </a:p>
          <a:p>
            <a:pPr lvl="3"/>
            <a:r>
              <a:rPr lang="pl-PL" noProof="0"/>
              <a:t>Czwarty poziom</a:t>
            </a:r>
          </a:p>
          <a:p>
            <a:pPr lvl="4"/>
            <a:r>
              <a:rPr lang="pl-PL" noProof="0"/>
              <a:t>Piąty poziom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DE1C6C-BDAF-4859-B841-9E064F4A1FDC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21144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C38F35-41CC-4FD1-98DA-57F027C45D8D}" type="slidenum">
              <a:rPr lang="pl-PL" smtClean="0"/>
              <a:pPr/>
              <a:t>1</a:t>
            </a:fld>
            <a:endParaRPr lang="pl-PL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71473A-7512-4020-A567-9A612A02E6CC}" type="slidenum">
              <a:rPr lang="pl-PL" smtClean="0"/>
              <a:pPr/>
              <a:t>2</a:t>
            </a:fld>
            <a:endParaRPr lang="pl-PL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l-PL"/>
              <a:t>I tak:</a:t>
            </a:r>
          </a:p>
          <a:p>
            <a:pPr eaLnBrk="1" hangingPunct="1"/>
            <a:r>
              <a:rPr lang="pl-PL"/>
              <a:t>Pokażę Państwu wyniki dotyczące wymienionych tutaj cech</a:t>
            </a:r>
          </a:p>
          <a:p>
            <a:pPr eaLnBrk="1" hangingPunct="1"/>
            <a:r>
              <a:rPr lang="pl-PL"/>
              <a:t>W uzasadnionych przypadkach wyniki zostaną przedstawione w podziale na typy placówek.</a:t>
            </a:r>
          </a:p>
          <a:p>
            <a:pPr eaLnBrk="1" hangingPunct="1"/>
            <a:endParaRPr lang="pl-PL"/>
          </a:p>
          <a:p>
            <a:pPr eaLnBrk="1" hangingPunct="1"/>
            <a:r>
              <a:rPr lang="pl-PL"/>
              <a:t>Nie ma zatem na co czekać i przejdźmy do rzeczy.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F0181E-4A7C-408C-8026-C825DE4B8236}" type="slidenum">
              <a:rPr lang="pl-PL" smtClean="0"/>
              <a:pPr/>
              <a:t>5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F0181E-4A7C-408C-8026-C825DE4B8236}" type="slidenum">
              <a:rPr lang="pl-PL" smtClean="0"/>
              <a:pPr/>
              <a:t>6</a:t>
            </a:fld>
            <a:endParaRPr lang="pl-PL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71473A-7512-4020-A567-9A612A02E6CC}" type="slidenum">
              <a:rPr lang="pl-PL" smtClean="0"/>
              <a:pPr/>
              <a:t>11</a:t>
            </a:fld>
            <a:endParaRPr lang="pl-PL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pl-PL"/>
              <a:t>I tak:</a:t>
            </a:r>
          </a:p>
          <a:p>
            <a:pPr eaLnBrk="1" hangingPunct="1"/>
            <a:r>
              <a:rPr lang="pl-PL"/>
              <a:t>Pokażę Państwu wyniki dotyczące wymienionych tutaj cech</a:t>
            </a:r>
          </a:p>
          <a:p>
            <a:pPr eaLnBrk="1" hangingPunct="1"/>
            <a:r>
              <a:rPr lang="pl-PL"/>
              <a:t>W uzasadnionych przypadkach wyniki zostaną przedstawione w podziale na typy placówek.</a:t>
            </a:r>
          </a:p>
          <a:p>
            <a:pPr eaLnBrk="1" hangingPunct="1"/>
            <a:endParaRPr lang="pl-PL"/>
          </a:p>
          <a:p>
            <a:pPr eaLnBrk="1" hangingPunct="1"/>
            <a:r>
              <a:rPr lang="pl-PL"/>
              <a:t>Nie ma zatem na co czekać i przejdźmy do rzeczy.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en-US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096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097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pl-PL"/>
              <a:t>Kliknij, aby edytować styl wzorca tytułu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pPr>
              <a:defRPr/>
            </a:pPr>
            <a:fld id="{E8D37B7F-D74A-4714-B727-B32EF097973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7ED95-7891-40F2-ACED-653220DC4F79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16E0F-ACEF-4802-B7DB-15A0B3BA81B5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ytuł i zawartość nad tekst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7693025" cy="17859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8200" y="4300538"/>
            <a:ext cx="7693025" cy="1785937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AE7A36-935A-415F-8A08-E757D75CE940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0FF267-6171-4FC1-B8CF-83B680A4DB6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D21613-6637-44CA-8C3F-93C1CE09FD7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A8BAAB-D27F-446D-8AB5-D03C32A1928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DB9F8-B5FA-4AAC-BFB7-6FA97C5BE707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A3AFC-7D3C-4B76-B82D-3A9838FF43C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2F8539-2D80-4645-826D-770FAF92471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E7881-09BA-494C-A232-F8BF313D56F8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F9881A-589A-4AF7-87EE-62D7B9C61B8D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994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en-US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994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3994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 wzorca tytułu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399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99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99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A3E8C698-4747-466B-8BCD-C7AC6E56CB26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000" dirty="0"/>
              <a:t>Estimating alcohol annual consumption on the basis of population survey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3438" y="3071810"/>
            <a:ext cx="4013200" cy="18224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pl-PL" b="1" dirty="0">
                <a:solidFill>
                  <a:schemeClr val="tx1"/>
                </a:solidFill>
              </a:rPr>
              <a:t>Janusz Sierosławski</a:t>
            </a: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Institute of Psychiatry and Neurology</a:t>
            </a:r>
            <a:endParaRPr lang="pl-PL" dirty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>
                <a:solidFill>
                  <a:schemeClr val="tx1"/>
                </a:solidFill>
              </a:rPr>
              <a:t>Warsaw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0904" y="581571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>
                <a:latin typeface="Arial" pitchFamily="34" charset="0"/>
                <a:ea typeface="Times New Roman" pitchFamily="18" charset="0"/>
                <a:cs typeface="TimesNewRoman"/>
              </a:rPr>
              <a:t>Lisbon Addiction 2017</a:t>
            </a:r>
            <a:endParaRPr lang="pl-PL" sz="2000" b="1" dirty="0">
              <a:latin typeface="Arial" pitchFamily="34" charset="0"/>
              <a:ea typeface="Times New Roman" pitchFamily="18" charset="0"/>
              <a:cs typeface="TimesNewRoman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pitchFamily="34" charset="0"/>
                <a:ea typeface="Times New Roman" pitchFamily="18" charset="0"/>
                <a:cs typeface="TimesNewRoman"/>
              </a:rPr>
              <a:t>Second European Conference on Addictive Behaviors and Dependencies</a:t>
            </a:r>
            <a:r>
              <a:rPr lang="pl-PL" dirty="0">
                <a:latin typeface="Arial" pitchFamily="34" charset="0"/>
                <a:ea typeface="Times New Roman" pitchFamily="18" charset="0"/>
                <a:cs typeface="TimesNewRoman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dirty="0">
                <a:latin typeface="Arial" pitchFamily="34" charset="0"/>
                <a:ea typeface="Times New Roman" pitchFamily="18" charset="0"/>
                <a:cs typeface="TimesNewRoman"/>
              </a:rPr>
              <a:t> </a:t>
            </a:r>
            <a:r>
              <a:rPr lang="en-US" dirty="0">
                <a:latin typeface="Arial" pitchFamily="34" charset="0"/>
                <a:ea typeface="Times New Roman" pitchFamily="18" charset="0"/>
                <a:cs typeface="TimesNewRoman"/>
              </a:rPr>
              <a:t>Lisbon</a:t>
            </a: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"/>
              </a:rPr>
              <a:t>, Portugal, 24-26 October, 2017</a:t>
            </a:r>
            <a:r>
              <a:rPr kumimoji="0" lang="pl-PL" sz="105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pl-PL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/>
            <a:r>
              <a:rPr lang="en-US" sz="1600" dirty="0"/>
              <a:t>This paper arises from the project Joint Action on Reducing Alcohol Related Harm (</a:t>
            </a:r>
            <a:r>
              <a:rPr lang="pl-PL" sz="1600" dirty="0"/>
              <a:t>RARHA</a:t>
            </a:r>
            <a:r>
              <a:rPr lang="en-US" sz="1600" dirty="0"/>
              <a:t>) </a:t>
            </a:r>
            <a:endParaRPr lang="pl-PL" sz="1600" dirty="0"/>
          </a:p>
          <a:p>
            <a:pPr lvl="0" algn="ctr" eaLnBrk="0" hangingPunct="0"/>
            <a:r>
              <a:rPr lang="en-US" sz="1600" dirty="0"/>
              <a:t>which has received funding from the EU, in the framework of the Public Health </a:t>
            </a:r>
            <a:r>
              <a:rPr lang="en-US" sz="1600" dirty="0" err="1"/>
              <a:t>Progra</a:t>
            </a:r>
            <a:r>
              <a:rPr lang="pl-PL" sz="1600" dirty="0"/>
              <a:t>m</a:t>
            </a:r>
            <a:r>
              <a:rPr lang="en-US" sz="1600" dirty="0"/>
              <a:t>.</a:t>
            </a:r>
            <a:endParaRPr kumimoji="0" 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832"/>
            <a:ext cx="6166656" cy="49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value of estimates </a:t>
            </a:r>
            <a:br>
              <a:rPr lang="en-US" dirty="0"/>
            </a:br>
            <a:r>
              <a:rPr lang="en-US" dirty="0"/>
              <a:t>for prediction of alcohol problem</a:t>
            </a:r>
            <a:r>
              <a:rPr lang="pl-PL" dirty="0"/>
              <a:t> </a:t>
            </a:r>
            <a:endParaRPr lang="en-US" dirty="0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5833898"/>
              </p:ext>
            </p:extLst>
          </p:nvPr>
        </p:nvGraphicFramePr>
        <p:xfrm>
          <a:off x="5868144" y="3356992"/>
          <a:ext cx="3096342" cy="3328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38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err="1"/>
                        <a:t>BSQF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 err="1"/>
                        <a:t>Overall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58">
                <a:tc>
                  <a:txBody>
                    <a:bodyPr/>
                    <a:lstStyle/>
                    <a:p>
                      <a:r>
                        <a:rPr lang="pl-PL" dirty="0" err="1"/>
                        <a:t>Area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0.707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064">
                <a:tc>
                  <a:txBody>
                    <a:bodyPr/>
                    <a:lstStyle/>
                    <a:p>
                      <a:r>
                        <a:rPr lang="en-US" dirty="0"/>
                        <a:t>Std. Error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0.04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040">
                <a:tc>
                  <a:txBody>
                    <a:bodyPr/>
                    <a:lstStyle/>
                    <a:p>
                      <a:r>
                        <a:rPr lang="en-US" dirty="0"/>
                        <a:t>Sig</a:t>
                      </a:r>
                      <a:r>
                        <a:rPr lang="pl-PL" dirty="0" err="1"/>
                        <a:t>if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0.000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0.000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279">
                <a:tc>
                  <a:txBody>
                    <a:bodyPr/>
                    <a:lstStyle/>
                    <a:p>
                      <a:r>
                        <a:rPr lang="pl-PL" dirty="0"/>
                        <a:t>95</a:t>
                      </a:r>
                      <a:r>
                        <a:rPr lang="pl-PL" baseline="0" dirty="0"/>
                        <a:t>% CI</a:t>
                      </a:r>
                    </a:p>
                    <a:p>
                      <a:r>
                        <a:rPr lang="pl-PL" baseline="0" dirty="0"/>
                        <a:t>Lower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0.692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0.708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6279">
                <a:tc>
                  <a:txBody>
                    <a:bodyPr/>
                    <a:lstStyle/>
                    <a:p>
                      <a:r>
                        <a:rPr lang="en-US" dirty="0"/>
                        <a:t>95% CI</a:t>
                      </a:r>
                    </a:p>
                    <a:p>
                      <a:r>
                        <a:rPr lang="pl-PL" dirty="0" err="1"/>
                        <a:t>Uppe</a:t>
                      </a:r>
                      <a:r>
                        <a:rPr lang="en-US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0.700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pl-PL" dirty="0"/>
                        <a:t>0.715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58727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Conclusions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285992"/>
            <a:ext cx="8020080" cy="457200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600" dirty="0"/>
              <a:t>Adjustment </a:t>
            </a:r>
            <a:r>
              <a:rPr lang="pl-PL" sz="2600" dirty="0"/>
              <a:t>of</a:t>
            </a:r>
            <a:r>
              <a:rPr lang="en-US" sz="2600" dirty="0"/>
              <a:t> annual alcohol consumption using the question on frequency of RSOD increases of estimate by 9% </a:t>
            </a:r>
            <a:r>
              <a:rPr lang="pl-PL" sz="2600"/>
              <a:t>o</a:t>
            </a:r>
            <a:r>
              <a:rPr lang="en-US" sz="2600"/>
              <a:t>n </a:t>
            </a:r>
            <a:r>
              <a:rPr lang="en-US" sz="2600" dirty="0"/>
              <a:t>average. 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/>
              <a:t>In some countries like Bulgaria and Iceland  increase by about 21%, while in other ones like Hungary, Italy, Lithuania, by 2% only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/>
              <a:t>Adjustment slightly increase</a:t>
            </a:r>
            <a:r>
              <a:rPr lang="pl-PL" sz="2600" dirty="0"/>
              <a:t>s</a:t>
            </a:r>
            <a:r>
              <a:rPr lang="en-US" sz="2600" dirty="0"/>
              <a:t> predictive value of risk of alcohol related problems, but the difference is not significant </a:t>
            </a:r>
          </a:p>
          <a:p>
            <a:pPr eaLnBrk="1" hangingPunct="1">
              <a:lnSpc>
                <a:spcPct val="90000"/>
              </a:lnSpc>
            </a:pPr>
            <a:r>
              <a:rPr lang="en-US" sz="2600" dirty="0"/>
              <a:t>The results of efforts to improve alcohol consumption estimation through population survey are not satisfactory yet   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Introduction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57224" y="2420888"/>
            <a:ext cx="8179272" cy="428949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Long tradition of measuring alcohol consumption by population survey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Problem of huge underestimation of alcohol consumption comparing to sales statistics</a:t>
            </a:r>
            <a:r>
              <a:rPr lang="pl-PL" dirty="0"/>
              <a:t> (30-70% </a:t>
            </a:r>
            <a:r>
              <a:rPr lang="en-US" dirty="0"/>
              <a:t>coverage</a:t>
            </a:r>
            <a:r>
              <a:rPr lang="pl-PL" dirty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Variety of methods – most commonly used Beverage Specific</a:t>
            </a:r>
            <a:r>
              <a:rPr lang="pl-PL" dirty="0"/>
              <a:t> </a:t>
            </a:r>
            <a:r>
              <a:rPr lang="en-US" dirty="0"/>
              <a:t>Quantity Frequency</a:t>
            </a:r>
            <a:r>
              <a:rPr lang="pl-PL" dirty="0"/>
              <a:t> (BSQF) </a:t>
            </a:r>
            <a:r>
              <a:rPr lang="en-US" dirty="0"/>
              <a:t>method  </a:t>
            </a:r>
            <a:endParaRPr lang="pl-PL" dirty="0"/>
          </a:p>
          <a:p>
            <a:pPr eaLnBrk="1" hangingPunct="1">
              <a:lnSpc>
                <a:spcPct val="90000"/>
              </a:lnSpc>
            </a:pPr>
            <a:r>
              <a:rPr lang="en-US" dirty="0"/>
              <a:t>Respondents report usual volume consumed on one occasion rather than an average</a:t>
            </a:r>
            <a:r>
              <a:rPr lang="pl-PL" dirty="0"/>
              <a:t> </a:t>
            </a:r>
            <a:r>
              <a:rPr lang="en-US" dirty="0"/>
              <a:t>volume</a:t>
            </a:r>
          </a:p>
          <a:p>
            <a:pPr eaLnBrk="1" hangingPunct="1">
              <a:lnSpc>
                <a:spcPct val="90000"/>
              </a:lnSpc>
            </a:pPr>
            <a:endParaRPr lang="en-US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SEAS – RARHA </a:t>
            </a:r>
            <a:r>
              <a:rPr lang="en-US" dirty="0"/>
              <a:t>Survey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362200"/>
            <a:ext cx="7693025" cy="4235152"/>
          </a:xfrm>
        </p:spPr>
        <p:txBody>
          <a:bodyPr/>
          <a:lstStyle/>
          <a:p>
            <a:r>
              <a:rPr lang="en-US" dirty="0"/>
              <a:t>European Alcohol Survey conducted in 19 Countries in 2015 in the scope of RARHA Project (Joint Action on Alcohol)</a:t>
            </a:r>
          </a:p>
          <a:p>
            <a:r>
              <a:rPr lang="en-US" dirty="0"/>
              <a:t>Standardized methodology – common questionnaire</a:t>
            </a:r>
          </a:p>
          <a:p>
            <a:r>
              <a:rPr lang="en-US" dirty="0"/>
              <a:t>Representative random samples – </a:t>
            </a:r>
            <a:r>
              <a:rPr lang="pl-PL" dirty="0"/>
              <a:t>on </a:t>
            </a:r>
            <a:r>
              <a:rPr lang="en-US" dirty="0"/>
              <a:t>average 1500 respondents</a:t>
            </a:r>
            <a:r>
              <a:rPr lang="pl-PL" dirty="0"/>
              <a:t> </a:t>
            </a:r>
            <a:r>
              <a:rPr lang="en-US" dirty="0"/>
              <a:t>per country</a:t>
            </a:r>
          </a:p>
          <a:p>
            <a:r>
              <a:rPr lang="en-US" dirty="0"/>
              <a:t>In total above 32 000 interviews were collected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146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8274496" cy="1143000"/>
          </a:xfrm>
        </p:spPr>
        <p:txBody>
          <a:bodyPr/>
          <a:lstStyle/>
          <a:p>
            <a:r>
              <a:rPr lang="en-US" dirty="0"/>
              <a:t>Estimating overall annual alcohol consumption with RSOD adjustment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38200" y="2362200"/>
            <a:ext cx="8054280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Assumption: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Annual volume of usual alcohol consumption is estimated based on BSQF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Annual volume of unusual binge consumption is estimated on the basis of RSOD </a:t>
            </a:r>
          </a:p>
          <a:p>
            <a:pPr>
              <a:lnSpc>
                <a:spcPct val="90000"/>
              </a:lnSpc>
            </a:pPr>
            <a:r>
              <a:rPr lang="en-US" dirty="0"/>
              <a:t>Annual alcohol consumption calculated on the basis of BSQF after capping</a:t>
            </a:r>
            <a:r>
              <a:rPr lang="pl-PL" dirty="0"/>
              <a:t> </a:t>
            </a:r>
            <a:r>
              <a:rPr lang="en-US" dirty="0"/>
              <a:t>unrealistic values </a:t>
            </a:r>
          </a:p>
          <a:p>
            <a:pPr>
              <a:lnSpc>
                <a:spcPct val="90000"/>
              </a:lnSpc>
            </a:pPr>
            <a:r>
              <a:rPr lang="en-US" dirty="0"/>
              <a:t>Adjustment applicable only for respondents with daily binge consumption lower than daily usual consumption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1944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Adjustment</a:t>
            </a:r>
            <a:r>
              <a:rPr lang="pl-PL" sz="3200" dirty="0"/>
              <a:t> of </a:t>
            </a:r>
            <a:r>
              <a:rPr lang="en-US" sz="3200" dirty="0"/>
              <a:t>annual consumption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2276872"/>
            <a:ext cx="8414320" cy="4352948"/>
          </a:xfrm>
        </p:spPr>
        <p:txBody>
          <a:bodyPr/>
          <a:lstStyle/>
          <a:p>
            <a:pPr eaLnBrk="1" hangingPunct="1"/>
            <a:r>
              <a:rPr lang="en-US" dirty="0"/>
              <a:t>Estimation of annual alcohol consumption using BSQF</a:t>
            </a:r>
          </a:p>
          <a:p>
            <a:pPr eaLnBrk="1" hangingPunct="1"/>
            <a:r>
              <a:rPr lang="en-US" dirty="0"/>
              <a:t>Questions on frequency of risky single occasion drinking (RSOD) in the past 12 months</a:t>
            </a:r>
          </a:p>
          <a:p>
            <a:pPr lvl="1" eaLnBrk="1" hangingPunct="1"/>
            <a:r>
              <a:rPr lang="en-US" sz="2600" dirty="0"/>
              <a:t>40/60 grams of pure alcohol or more by one occasion (female/male)</a:t>
            </a:r>
          </a:p>
          <a:p>
            <a:pPr lvl="1" eaLnBrk="1" hangingPunct="1"/>
            <a:r>
              <a:rPr lang="en-US" sz="2600" dirty="0"/>
              <a:t>80/120 grams of pure alcohol or more by one occasion (female/male)</a:t>
            </a:r>
          </a:p>
          <a:p>
            <a:pPr eaLnBrk="1" hangingPunct="1"/>
            <a:r>
              <a:rPr lang="en-US" dirty="0"/>
              <a:t>Question on maximal number of alcohol on one occasion in the past 12 months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dirty="0"/>
              <a:t>Calculating alcohol consumption on the basis of RSOD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9591" y="2348880"/>
            <a:ext cx="8414320" cy="4581128"/>
          </a:xfrm>
        </p:spPr>
        <p:txBody>
          <a:bodyPr/>
          <a:lstStyle/>
          <a:p>
            <a:pPr lvl="0" eaLnBrk="1" hangingPunct="1">
              <a:lnSpc>
                <a:spcPct val="90000"/>
              </a:lnSpc>
            </a:pPr>
            <a:r>
              <a:rPr lang="en-US" altLang="en-US" dirty="0"/>
              <a:t>RSOD consumption attributed to 40/60+ grams and 80/120+ grams estimated separately</a:t>
            </a:r>
            <a:r>
              <a:rPr lang="pl-PL" altLang="en-US" dirty="0"/>
              <a:t> </a:t>
            </a:r>
            <a:r>
              <a:rPr lang="en-US" altLang="en-US" dirty="0"/>
              <a:t>using formula frequency x quantity 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RSOD 40/60+</a:t>
            </a:r>
            <a:r>
              <a:rPr lang="pl-PL" altLang="en-US" dirty="0"/>
              <a:t> </a:t>
            </a:r>
            <a:r>
              <a:rPr lang="en-US" altLang="en-US" dirty="0"/>
              <a:t>grams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US" altLang="en-US" sz="2600" dirty="0"/>
              <a:t>quantity: midpoint between 40/60 and 80/120 grams or if 80/120 grams not reported, between 40/60 and max number of grams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dirty="0"/>
              <a:t>RSOD 80/120+</a:t>
            </a:r>
            <a:r>
              <a:rPr lang="pl-PL" altLang="en-US" dirty="0"/>
              <a:t> </a:t>
            </a:r>
            <a:r>
              <a:rPr lang="en-US" altLang="en-US" dirty="0"/>
              <a:t>grams</a:t>
            </a:r>
          </a:p>
          <a:p>
            <a:pPr lvl="1" eaLnBrk="1" hangingPunct="1">
              <a:lnSpc>
                <a:spcPct val="90000"/>
              </a:lnSpc>
              <a:buFont typeface="Arial" pitchFamily="34" charset="0"/>
              <a:buChar char="–"/>
            </a:pPr>
            <a:r>
              <a:rPr lang="en-US" altLang="en-US" sz="2600" dirty="0"/>
              <a:t>quantity: midpoint between 80/120 grams and max number of grams</a:t>
            </a:r>
          </a:p>
          <a:p>
            <a:pPr lvl="0" eaLnBrk="1" hangingPunct="1">
              <a:lnSpc>
                <a:spcPct val="90000"/>
              </a:lnSpc>
            </a:pPr>
            <a:r>
              <a:rPr lang="en-US" altLang="en-US" dirty="0"/>
              <a:t>Summing up both parts of the estimation</a:t>
            </a:r>
          </a:p>
        </p:txBody>
      </p:sp>
    </p:spTree>
    <p:extLst>
      <p:ext uri="{BB962C8B-B14F-4D97-AF65-F5344CB8AC3E}">
        <p14:creationId xmlns:p14="http://schemas.microsoft.com/office/powerpoint/2010/main" val="264735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8274496" cy="1143000"/>
          </a:xfrm>
        </p:spPr>
        <p:txBody>
          <a:bodyPr/>
          <a:lstStyle/>
          <a:p>
            <a:r>
              <a:rPr lang="en-US" dirty="0"/>
              <a:t>Estimating overall annual alcohol consumption with RSOD adjustment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83568" y="2276872"/>
            <a:ext cx="8352928" cy="4495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Calculating daily usual alcohol consumption dividing overall annual BSQF consumption by number of generic drinking days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Calculating daily binge consumption dividing overall annual BSQF consumption by number of binge drinking days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IF daily usual consumption lower than daily binge consumption, calculating adjustment by multiplying number of RSOD days per year by the difference be</a:t>
            </a:r>
            <a:r>
              <a:rPr lang="pl-PL" sz="2400" dirty="0"/>
              <a:t>-</a:t>
            </a:r>
            <a:r>
              <a:rPr lang="en-US" sz="2400" dirty="0"/>
              <a:t>tween binge (RSOD) consumption per binge drinking day and usual (BSQF) consumption per usual drinking day 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IF daily usual consumption equal to or higher than daily binge consumption adjustment not applied </a:t>
            </a:r>
          </a:p>
        </p:txBody>
      </p:sp>
    </p:spTree>
    <p:extLst>
      <p:ext uri="{BB962C8B-B14F-4D97-AF65-F5344CB8AC3E}">
        <p14:creationId xmlns:p14="http://schemas.microsoft.com/office/powerpoint/2010/main" val="3045981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7924800" cy="1143000"/>
          </a:xfrm>
        </p:spPr>
        <p:txBody>
          <a:bodyPr/>
          <a:lstStyle/>
          <a:p>
            <a:r>
              <a:rPr lang="en-US" sz="2800" dirty="0"/>
              <a:t>Adjustment of annual  alcohol consumption (liters of 100% alcohol) estimated on the basis of BSQF by RSOD data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2726112"/>
              </p:ext>
            </p:extLst>
          </p:nvPr>
        </p:nvGraphicFramePr>
        <p:xfrm>
          <a:off x="611560" y="2357430"/>
          <a:ext cx="8352928" cy="4352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3406" y="857232"/>
            <a:ext cx="8310594" cy="1143000"/>
          </a:xfrm>
        </p:spPr>
        <p:txBody>
          <a:bodyPr/>
          <a:lstStyle/>
          <a:p>
            <a:r>
              <a:rPr lang="en-US" sz="2800" dirty="0" err="1"/>
              <a:t>RSOD</a:t>
            </a:r>
            <a:r>
              <a:rPr lang="en-US" sz="2800" dirty="0"/>
              <a:t> adjustment as a percent of </a:t>
            </a:r>
            <a:r>
              <a:rPr lang="en-US" sz="2800" dirty="0" err="1"/>
              <a:t>BSQF</a:t>
            </a:r>
            <a:r>
              <a:rPr lang="en-US" sz="2800" dirty="0"/>
              <a:t> estimate </a:t>
            </a:r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3010614"/>
              </p:ext>
            </p:extLst>
          </p:nvPr>
        </p:nvGraphicFramePr>
        <p:xfrm>
          <a:off x="611560" y="2348880"/>
          <a:ext cx="8507091" cy="450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97032718"/>
      </p:ext>
    </p:extLst>
  </p:cSld>
  <p:clrMapOvr>
    <a:masterClrMapping/>
  </p:clrMapOvr>
</p:sld>
</file>

<file path=ppt/theme/theme1.xml><?xml version="1.0" encoding="utf-8"?>
<a:theme xmlns:a="http://schemas.openxmlformats.org/drawingml/2006/main" name="Kapsuły">
  <a:themeElements>
    <a:clrScheme name="Kapsuły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Kapsuł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Kapsuły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psuły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psuły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Capsules</Template>
  <TotalTime>1197</TotalTime>
  <Words>695</Words>
  <Application>Microsoft Office PowerPoint</Application>
  <PresentationFormat>On-screen Show (4:3)</PresentationFormat>
  <Paragraphs>88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Times New Roman</vt:lpstr>
      <vt:lpstr>TimesNewRoman</vt:lpstr>
      <vt:lpstr>Wingdings</vt:lpstr>
      <vt:lpstr>Kapsuły</vt:lpstr>
      <vt:lpstr>Estimating alcohol annual consumption on the basis of population survey</vt:lpstr>
      <vt:lpstr>Introduction</vt:lpstr>
      <vt:lpstr>SEAS – RARHA Survey</vt:lpstr>
      <vt:lpstr>Estimating overall annual alcohol consumption with RSOD adjustment</vt:lpstr>
      <vt:lpstr>Adjustment of annual consumption</vt:lpstr>
      <vt:lpstr>Calculating alcohol consumption on the basis of RSOD</vt:lpstr>
      <vt:lpstr>Estimating overall annual alcohol consumption with RSOD adjustment</vt:lpstr>
      <vt:lpstr>Adjustment of annual  alcohol consumption (liters of 100% alcohol) estimated on the basis of BSQF by RSOD data</vt:lpstr>
      <vt:lpstr>RSOD adjustment as a percent of BSQF estimate </vt:lpstr>
      <vt:lpstr>Predictive value of estimates  for prediction of alcohol problem </vt:lpstr>
      <vt:lpstr>Conclusions</vt:lpstr>
    </vt:vector>
  </TitlesOfParts>
  <Company>KRAJOWE BIURO DS. PRZECIWDZIAŁANIA NARKOMANII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Charakterystyka klientów zgłaszających się do leczenia</dc:title>
  <dc:creator>Ewa Sokołowska</dc:creator>
  <cp:lastModifiedBy>FCE-30 AIP</cp:lastModifiedBy>
  <cp:revision>73</cp:revision>
  <cp:lastPrinted>2017-10-21T12:17:57Z</cp:lastPrinted>
  <dcterms:created xsi:type="dcterms:W3CDTF">2008-11-01T16:46:29Z</dcterms:created>
  <dcterms:modified xsi:type="dcterms:W3CDTF">2017-10-25T09:52:53Z</dcterms:modified>
</cp:coreProperties>
</file>