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y="5143500" cx="9144000"/>
  <p:notesSz cx="6858000" cy="9144000"/>
  <p:embeddedFontLst>
    <p:embeddedFont>
      <p:font typeface="Roboto"/>
      <p:regular r:id="rId17"/>
      <p:bold r:id="rId18"/>
      <p:italic r:id="rId19"/>
      <p:boldItalic r:id="rId20"/>
    </p:embeddedFont>
    <p:embeddedFont>
      <p:font typeface="Roboto Medium"/>
      <p:regular r:id="rId21"/>
      <p:bold r:id="rId22"/>
      <p:italic r:id="rId23"/>
      <p:boldItalic r:id="rId2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tableStyles.xml><?xml version="1.0" encoding="utf-8"?>
<a:tblStyleLst xmlns:a="http://schemas.openxmlformats.org/drawingml/2006/main" xmlns:r="http://schemas.openxmlformats.org/officeDocument/2006/relationships" def="{F3A28888-96FB-415A-A265-FFDB2D92AE9A}">
  <a:tblStyle styleId="{F3A28888-96FB-415A-A265-FFDB2D92AE9A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Roboto-boldItalic.fntdata"/><Relationship Id="rId11" Type="http://schemas.openxmlformats.org/officeDocument/2006/relationships/slide" Target="slides/slide6.xml"/><Relationship Id="rId22" Type="http://schemas.openxmlformats.org/officeDocument/2006/relationships/font" Target="fonts/RobotoMedium-bold.fntdata"/><Relationship Id="rId10" Type="http://schemas.openxmlformats.org/officeDocument/2006/relationships/slide" Target="slides/slide5.xml"/><Relationship Id="rId21" Type="http://schemas.openxmlformats.org/officeDocument/2006/relationships/font" Target="fonts/RobotoMedium-regular.fntdata"/><Relationship Id="rId13" Type="http://schemas.openxmlformats.org/officeDocument/2006/relationships/slide" Target="slides/slide8.xml"/><Relationship Id="rId24" Type="http://schemas.openxmlformats.org/officeDocument/2006/relationships/font" Target="fonts/RobotoMedium-boldItalic.fntdata"/><Relationship Id="rId12" Type="http://schemas.openxmlformats.org/officeDocument/2006/relationships/slide" Target="slides/slide7.xml"/><Relationship Id="rId23" Type="http://schemas.openxmlformats.org/officeDocument/2006/relationships/font" Target="fonts/RobotoMedium-italic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Roboto-regular.fntdata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font" Target="fonts/Roboto-italic.fntdata"/><Relationship Id="rId6" Type="http://schemas.openxmlformats.org/officeDocument/2006/relationships/slide" Target="slides/slide1.xml"/><Relationship Id="rId18" Type="http://schemas.openxmlformats.org/officeDocument/2006/relationships/font" Target="fonts/Roboto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lvl="0">
              <a:spcBef>
                <a:spcPts val="0"/>
              </a:spcBef>
              <a:buSzPct val="100000"/>
              <a:buChar char="●"/>
              <a:defRPr sz="1100"/>
            </a:lvl1pPr>
            <a:lvl2pPr lvl="1">
              <a:spcBef>
                <a:spcPts val="0"/>
              </a:spcBef>
              <a:buSzPct val="100000"/>
              <a:buChar char="○"/>
              <a:defRPr sz="1100"/>
            </a:lvl2pPr>
            <a:lvl3pPr lvl="2">
              <a:spcBef>
                <a:spcPts val="0"/>
              </a:spcBef>
              <a:buSzPct val="100000"/>
              <a:buChar char="■"/>
              <a:defRPr sz="1100"/>
            </a:lvl3pPr>
            <a:lvl4pPr lvl="3">
              <a:spcBef>
                <a:spcPts val="0"/>
              </a:spcBef>
              <a:buSzPct val="100000"/>
              <a:buChar char="●"/>
              <a:defRPr sz="1100"/>
            </a:lvl4pPr>
            <a:lvl5pPr lvl="4">
              <a:spcBef>
                <a:spcPts val="0"/>
              </a:spcBef>
              <a:buSzPct val="100000"/>
              <a:buChar char="○"/>
              <a:defRPr sz="1100"/>
            </a:lvl5pPr>
            <a:lvl6pPr lvl="5">
              <a:spcBef>
                <a:spcPts val="0"/>
              </a:spcBef>
              <a:buSzPct val="100000"/>
              <a:buChar char="■"/>
              <a:defRPr sz="1100"/>
            </a:lvl6pPr>
            <a:lvl7pPr lvl="6">
              <a:spcBef>
                <a:spcPts val="0"/>
              </a:spcBef>
              <a:buSzPct val="100000"/>
              <a:buChar char="●"/>
              <a:defRPr sz="1100"/>
            </a:lvl7pPr>
            <a:lvl8pPr lvl="7">
              <a:spcBef>
                <a:spcPts val="0"/>
              </a:spcBef>
              <a:buSzPct val="100000"/>
              <a:buChar char="○"/>
              <a:defRPr sz="1100"/>
            </a:lvl8pPr>
            <a:lvl9pPr lvl="8">
              <a:spcBef>
                <a:spcPts val="0"/>
              </a:spcBef>
              <a:buSzPct val="1000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Shape 8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Shape 15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Shape 16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" name="Shape 16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Shape 8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Shape 9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Shape 10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Shape 10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Shape 11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Shape 12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Shape 12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Shape 14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">
  <p:cSld name="Title slid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Shape 10"/>
          <p:cNvGrpSpPr/>
          <p:nvPr/>
        </p:nvGrpSpPr>
        <p:grpSpPr>
          <a:xfrm>
            <a:off x="6098378" y="5"/>
            <a:ext cx="3045625" cy="2030570"/>
            <a:chOff x="6098378" y="5"/>
            <a:chExt cx="3045625" cy="2030570"/>
          </a:xfrm>
        </p:grpSpPr>
        <p:sp>
          <p:nvSpPr>
            <p:cNvPr id="11" name="Shape 11"/>
            <p:cNvSpPr/>
            <p:nvPr/>
          </p:nvSpPr>
          <p:spPr>
            <a:xfrm>
              <a:off x="8128803" y="16"/>
              <a:ext cx="1015200" cy="1015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rIns="91425" wrap="square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2" name="Shape 12"/>
            <p:cNvSpPr/>
            <p:nvPr/>
          </p:nvSpPr>
          <p:spPr>
            <a:xfrm flipH="1">
              <a:off x="7113463" y="5"/>
              <a:ext cx="1015200" cy="10152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rIns="91425" wrap="square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3" name="Shape 13"/>
            <p:cNvSpPr/>
            <p:nvPr/>
          </p:nvSpPr>
          <p:spPr>
            <a:xfrm flipH="1" rot="10800000">
              <a:off x="7113588" y="107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rIns="91425" wrap="square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4" name="Shape 14"/>
            <p:cNvSpPr/>
            <p:nvPr/>
          </p:nvSpPr>
          <p:spPr>
            <a:xfrm rot="10800000">
              <a:off x="6098378" y="97"/>
              <a:ext cx="1015200" cy="10152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rIns="91425" wrap="square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5" name="Shape 15"/>
            <p:cNvSpPr/>
            <p:nvPr/>
          </p:nvSpPr>
          <p:spPr>
            <a:xfrm rot="10800000">
              <a:off x="8128789" y="1015375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rIns="91425" wrap="square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sp>
        <p:nvSpPr>
          <p:cNvPr id="16" name="Shape 16"/>
          <p:cNvSpPr txBox="1"/>
          <p:nvPr>
            <p:ph type="ctrTitle"/>
          </p:nvPr>
        </p:nvSpPr>
        <p:spPr>
          <a:xfrm>
            <a:off x="598100" y="1775222"/>
            <a:ext cx="8222100" cy="838800"/>
          </a:xfrm>
          <a:prstGeom prst="rect">
            <a:avLst/>
          </a:prstGeom>
        </p:spPr>
        <p:txBody>
          <a:bodyPr anchorCtr="0" anchor="b" bIns="91425" lIns="91425" rIns="91425" wrap="square" tIns="91425"/>
          <a:lstStyle>
            <a:lvl1pPr lvl="0" rtl="0">
              <a:spcBef>
                <a:spcPts val="0"/>
              </a:spcBef>
              <a:buClr>
                <a:schemeClr val="lt1"/>
              </a:buClr>
              <a:buSzPct val="100000"/>
              <a:defRPr sz="42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buClr>
                <a:schemeClr val="lt1"/>
              </a:buClr>
              <a:buSzPct val="100000"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buClr>
                <a:schemeClr val="lt1"/>
              </a:buClr>
              <a:buSzPct val="100000"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buClr>
                <a:schemeClr val="lt1"/>
              </a:buClr>
              <a:buSzPct val="100000"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buClr>
                <a:schemeClr val="lt1"/>
              </a:buClr>
              <a:buSzPct val="100000"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buClr>
                <a:schemeClr val="lt1"/>
              </a:buClr>
              <a:buSzPct val="100000"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buClr>
                <a:schemeClr val="lt1"/>
              </a:buClr>
              <a:buSzPct val="100000"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buClr>
                <a:schemeClr val="lt1"/>
              </a:buClr>
              <a:buSzPct val="100000"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buClr>
                <a:schemeClr val="lt1"/>
              </a:buClr>
              <a:buSzPct val="100000"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7" name="Shape 17"/>
          <p:cNvSpPr txBox="1"/>
          <p:nvPr>
            <p:ph idx="1" type="subTitle"/>
          </p:nvPr>
        </p:nvSpPr>
        <p:spPr>
          <a:xfrm>
            <a:off x="598088" y="2715913"/>
            <a:ext cx="8222100" cy="432900"/>
          </a:xfrm>
          <a:prstGeom prst="rect">
            <a:avLst/>
          </a:prstGeom>
        </p:spPr>
        <p:txBody>
          <a:bodyPr anchorCtr="0" anchor="t" bIns="91425" lIns="91425" rIns="91425" wrap="square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1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1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1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1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1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1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1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1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21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8" name="Shape 18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rIns="91425" wrap="square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no"/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Big number">
    <p:bg>
      <p:bgPr>
        <a:solidFill>
          <a:schemeClr val="dk1"/>
        </a:solidFill>
      </p:bgPr>
    </p:bg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Shape 70"/>
          <p:cNvGrpSpPr/>
          <p:nvPr/>
        </p:nvGrpSpPr>
        <p:grpSpPr>
          <a:xfrm>
            <a:off x="6098378" y="5"/>
            <a:ext cx="3045625" cy="2030570"/>
            <a:chOff x="6098378" y="5"/>
            <a:chExt cx="3045625" cy="2030570"/>
          </a:xfrm>
        </p:grpSpPr>
        <p:sp>
          <p:nvSpPr>
            <p:cNvPr id="71" name="Shape 71"/>
            <p:cNvSpPr/>
            <p:nvPr/>
          </p:nvSpPr>
          <p:spPr>
            <a:xfrm>
              <a:off x="8128803" y="16"/>
              <a:ext cx="1015200" cy="1015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rIns="91425" wrap="square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2" name="Shape 72"/>
            <p:cNvSpPr/>
            <p:nvPr/>
          </p:nvSpPr>
          <p:spPr>
            <a:xfrm flipH="1">
              <a:off x="7113463" y="5"/>
              <a:ext cx="1015200" cy="10152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rIns="91425" wrap="square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3" name="Shape 73"/>
            <p:cNvSpPr/>
            <p:nvPr/>
          </p:nvSpPr>
          <p:spPr>
            <a:xfrm flipH="1" rot="10800000">
              <a:off x="7113588" y="107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rIns="91425" wrap="square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4" name="Shape 74"/>
            <p:cNvSpPr/>
            <p:nvPr/>
          </p:nvSpPr>
          <p:spPr>
            <a:xfrm rot="10800000">
              <a:off x="6098378" y="97"/>
              <a:ext cx="1015200" cy="10152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rIns="91425" wrap="square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5" name="Shape 75"/>
            <p:cNvSpPr/>
            <p:nvPr/>
          </p:nvSpPr>
          <p:spPr>
            <a:xfrm rot="10800000">
              <a:off x="8128789" y="1015375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rIns="91425" wrap="square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sp>
        <p:nvSpPr>
          <p:cNvPr id="76" name="Shape 76"/>
          <p:cNvSpPr txBox="1"/>
          <p:nvPr>
            <p:ph type="title"/>
          </p:nvPr>
        </p:nvSpPr>
        <p:spPr>
          <a:xfrm>
            <a:off x="311700" y="1256050"/>
            <a:ext cx="8520600" cy="2030700"/>
          </a:xfrm>
          <a:prstGeom prst="rect">
            <a:avLst/>
          </a:prstGeom>
        </p:spPr>
        <p:txBody>
          <a:bodyPr anchorCtr="0" anchor="b" bIns="91425" lIns="91425" rIns="91425" wrap="square" tIns="91425"/>
          <a:lstStyle>
            <a:lvl1pPr lvl="0" rtl="0" algn="ctr">
              <a:spcBef>
                <a:spcPts val="0"/>
              </a:spcBef>
              <a:buClr>
                <a:schemeClr val="lt1"/>
              </a:buClr>
              <a:buSzPct val="100000"/>
              <a:defRPr sz="120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buClr>
                <a:schemeClr val="lt1"/>
              </a:buClr>
              <a:buSzPct val="100000"/>
              <a:defRPr sz="120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buClr>
                <a:schemeClr val="lt1"/>
              </a:buClr>
              <a:buSzPct val="100000"/>
              <a:defRPr sz="120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buClr>
                <a:schemeClr val="lt1"/>
              </a:buClr>
              <a:buSzPct val="100000"/>
              <a:defRPr sz="120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buClr>
                <a:schemeClr val="lt1"/>
              </a:buClr>
              <a:buSzPct val="100000"/>
              <a:defRPr sz="120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buClr>
                <a:schemeClr val="lt1"/>
              </a:buClr>
              <a:buSzPct val="100000"/>
              <a:defRPr sz="120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buClr>
                <a:schemeClr val="lt1"/>
              </a:buClr>
              <a:buSzPct val="100000"/>
              <a:defRPr sz="120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buClr>
                <a:schemeClr val="lt1"/>
              </a:buClr>
              <a:buSzPct val="100000"/>
              <a:defRPr sz="120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buClr>
                <a:schemeClr val="lt1"/>
              </a:buClr>
              <a:buSzPct val="100000"/>
              <a:defRPr sz="12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7" name="Shape 77"/>
          <p:cNvSpPr txBox="1"/>
          <p:nvPr>
            <p:ph idx="1" type="body"/>
          </p:nvPr>
        </p:nvSpPr>
        <p:spPr>
          <a:xfrm>
            <a:off x="311700" y="3369225"/>
            <a:ext cx="8520600" cy="1281900"/>
          </a:xfrm>
          <a:prstGeom prst="rect">
            <a:avLst/>
          </a:prstGeom>
        </p:spPr>
        <p:txBody>
          <a:bodyPr anchorCtr="0" anchor="t" bIns="91425" lIns="91425" rIns="91425" wrap="square" tIns="91425"/>
          <a:lstStyle>
            <a:lvl1pPr lvl="0" rtl="0" algn="ctr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8" name="Shape 78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rIns="91425" wrap="square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no"/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blank">
  <p:cSld name="Blank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rIns="91425" wrap="square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no">
                <a:solidFill>
                  <a:schemeClr val="dk2"/>
                </a:solidFill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secHead">
  <p:cSld name="Section header">
    <p:bg>
      <p:bgPr>
        <a:solidFill>
          <a:schemeClr val="dk1"/>
        </a:solidFill>
      </p:bgPr>
    </p:bg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Shape 20"/>
          <p:cNvGrpSpPr/>
          <p:nvPr/>
        </p:nvGrpSpPr>
        <p:grpSpPr>
          <a:xfrm>
            <a:off x="6098378" y="5"/>
            <a:ext cx="3045625" cy="2030570"/>
            <a:chOff x="6098378" y="5"/>
            <a:chExt cx="3045625" cy="2030570"/>
          </a:xfrm>
        </p:grpSpPr>
        <p:sp>
          <p:nvSpPr>
            <p:cNvPr id="21" name="Shape 21"/>
            <p:cNvSpPr/>
            <p:nvPr/>
          </p:nvSpPr>
          <p:spPr>
            <a:xfrm>
              <a:off x="8128803" y="16"/>
              <a:ext cx="1015200" cy="1015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rIns="91425" wrap="square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22" name="Shape 22"/>
            <p:cNvSpPr/>
            <p:nvPr/>
          </p:nvSpPr>
          <p:spPr>
            <a:xfrm flipH="1">
              <a:off x="7113463" y="5"/>
              <a:ext cx="1015200" cy="1015200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rIns="91425" wrap="square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23" name="Shape 23"/>
            <p:cNvSpPr/>
            <p:nvPr/>
          </p:nvSpPr>
          <p:spPr>
            <a:xfrm flipH="1" rot="10800000">
              <a:off x="7113588" y="107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rIns="91425" wrap="square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24" name="Shape 24"/>
            <p:cNvSpPr/>
            <p:nvPr/>
          </p:nvSpPr>
          <p:spPr>
            <a:xfrm rot="10800000">
              <a:off x="6098378" y="97"/>
              <a:ext cx="1015200" cy="10152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rIns="91425" wrap="square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25" name="Shape 25"/>
            <p:cNvSpPr/>
            <p:nvPr/>
          </p:nvSpPr>
          <p:spPr>
            <a:xfrm rot="10800000">
              <a:off x="8128789" y="1015375"/>
              <a:ext cx="1015200" cy="1015200"/>
            </a:xfrm>
            <a:prstGeom prst="rtTriangle">
              <a:avLst/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91425" lIns="91425" rIns="91425" wrap="square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sp>
        <p:nvSpPr>
          <p:cNvPr id="26" name="Shape 26"/>
          <p:cNvSpPr txBox="1"/>
          <p:nvPr>
            <p:ph type="title"/>
          </p:nvPr>
        </p:nvSpPr>
        <p:spPr>
          <a:xfrm>
            <a:off x="598100" y="2152347"/>
            <a:ext cx="8222100" cy="838800"/>
          </a:xfrm>
          <a:prstGeom prst="rect">
            <a:avLst/>
          </a:prstGeom>
        </p:spPr>
        <p:txBody>
          <a:bodyPr anchorCtr="0" anchor="ctr" bIns="91425" lIns="91425" rIns="91425" wrap="square" tIns="91425"/>
          <a:lstStyle>
            <a:lvl1pPr lvl="0" rtl="0">
              <a:spcBef>
                <a:spcPts val="0"/>
              </a:spcBef>
              <a:buClr>
                <a:schemeClr val="lt1"/>
              </a:buClr>
              <a:buSzPct val="100000"/>
              <a:defRPr sz="42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buClr>
                <a:schemeClr val="lt1"/>
              </a:buClr>
              <a:buSzPct val="100000"/>
              <a:defRPr sz="42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buClr>
                <a:schemeClr val="lt1"/>
              </a:buClr>
              <a:buSzPct val="100000"/>
              <a:defRPr sz="42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buClr>
                <a:schemeClr val="lt1"/>
              </a:buClr>
              <a:buSzPct val="100000"/>
              <a:defRPr sz="42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buClr>
                <a:schemeClr val="lt1"/>
              </a:buClr>
              <a:buSzPct val="100000"/>
              <a:defRPr sz="42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buClr>
                <a:schemeClr val="lt1"/>
              </a:buClr>
              <a:buSzPct val="100000"/>
              <a:defRPr sz="42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buClr>
                <a:schemeClr val="lt1"/>
              </a:buClr>
              <a:buSzPct val="100000"/>
              <a:defRPr sz="42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buClr>
                <a:schemeClr val="lt1"/>
              </a:buClr>
              <a:buSzPct val="100000"/>
              <a:defRPr sz="42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buClr>
                <a:schemeClr val="lt1"/>
              </a:buClr>
              <a:buSzPct val="100000"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7" name="Shape 27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rIns="91425" wrap="square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no"/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x">
  <p:cSld name="Title and body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Shape 29"/>
          <p:cNvGrpSpPr/>
          <p:nvPr/>
        </p:nvGrpSpPr>
        <p:grpSpPr>
          <a:xfrm>
            <a:off x="0" y="3903669"/>
            <a:ext cx="9144000" cy="1239925"/>
            <a:chOff x="0" y="3903669"/>
            <a:chExt cx="9144000" cy="1239925"/>
          </a:xfrm>
        </p:grpSpPr>
        <p:sp>
          <p:nvSpPr>
            <p:cNvPr id="30" name="Shape 30"/>
            <p:cNvSpPr/>
            <p:nvPr/>
          </p:nvSpPr>
          <p:spPr>
            <a:xfrm>
              <a:off x="8154895" y="3903669"/>
              <a:ext cx="989100" cy="9879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rIns="91425" wrap="square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1" name="Shape 31"/>
            <p:cNvSpPr/>
            <p:nvPr/>
          </p:nvSpPr>
          <p:spPr>
            <a:xfrm flipH="1">
              <a:off x="6181163" y="3903669"/>
              <a:ext cx="989100" cy="9879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rIns="91425" wrap="square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2" name="Shape 32"/>
            <p:cNvSpPr/>
            <p:nvPr/>
          </p:nvSpPr>
          <p:spPr>
            <a:xfrm>
              <a:off x="7170274" y="3903669"/>
              <a:ext cx="989100" cy="9879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91425" lIns="91425" rIns="91425" wrap="square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3" name="Shape 33"/>
            <p:cNvSpPr/>
            <p:nvPr/>
          </p:nvSpPr>
          <p:spPr>
            <a:xfrm rot="10800000">
              <a:off x="8154757" y="3903682"/>
              <a:ext cx="989100" cy="987900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rIns="91425" wrap="square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34" name="Shape 34"/>
            <p:cNvSpPr/>
            <p:nvPr/>
          </p:nvSpPr>
          <p:spPr>
            <a:xfrm>
              <a:off x="0" y="4891594"/>
              <a:ext cx="9144000" cy="2520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rIns="91425" wrap="square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sp>
        <p:nvSpPr>
          <p:cNvPr id="35" name="Shape 35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rIns="91425" wrap="square" tIns="91425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36" name="Shape 36"/>
          <p:cNvSpPr txBox="1"/>
          <p:nvPr>
            <p:ph idx="1" type="body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</p:spPr>
        <p:txBody>
          <a:bodyPr anchorCtr="0" anchor="t" bIns="91425" lIns="91425" rIns="91425" wrap="square" tIns="91425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37" name="Shape 37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rIns="91425" wrap="square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no"/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woColTx">
  <p:cSld name="Title and two columns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rIns="91425" wrap="square" tIns="91425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40" name="Shape 40"/>
          <p:cNvSpPr txBox="1"/>
          <p:nvPr>
            <p:ph idx="1" type="body"/>
          </p:nvPr>
        </p:nvSpPr>
        <p:spPr>
          <a:xfrm>
            <a:off x="311700" y="1229975"/>
            <a:ext cx="3999900" cy="3339000"/>
          </a:xfrm>
          <a:prstGeom prst="rect">
            <a:avLst/>
          </a:prstGeom>
        </p:spPr>
        <p:txBody>
          <a:bodyPr anchorCtr="0" anchor="t" bIns="91425" lIns="91425" rIns="91425" wrap="square" tIns="91425"/>
          <a:lstStyle>
            <a:lvl1pPr lvl="0" rtl="0">
              <a:spcBef>
                <a:spcPts val="0"/>
              </a:spcBef>
              <a:buSzPct val="100000"/>
              <a:defRPr sz="1400"/>
            </a:lvl1pPr>
            <a:lvl2pPr lvl="1" rtl="0">
              <a:spcBef>
                <a:spcPts val="0"/>
              </a:spcBef>
              <a:buSzPct val="100000"/>
              <a:defRPr sz="1200"/>
            </a:lvl2pPr>
            <a:lvl3pPr lvl="2" rtl="0">
              <a:spcBef>
                <a:spcPts val="0"/>
              </a:spcBef>
              <a:buSzPct val="100000"/>
              <a:defRPr sz="1200"/>
            </a:lvl3pPr>
            <a:lvl4pPr lvl="3" rtl="0">
              <a:spcBef>
                <a:spcPts val="0"/>
              </a:spcBef>
              <a:buSzPct val="100000"/>
              <a:defRPr sz="1200"/>
            </a:lvl4pPr>
            <a:lvl5pPr lvl="4" rtl="0">
              <a:spcBef>
                <a:spcPts val="0"/>
              </a:spcBef>
              <a:buSzPct val="100000"/>
              <a:defRPr sz="1200"/>
            </a:lvl5pPr>
            <a:lvl6pPr lvl="5" rtl="0">
              <a:spcBef>
                <a:spcPts val="0"/>
              </a:spcBef>
              <a:buSzPct val="100000"/>
              <a:defRPr sz="1200"/>
            </a:lvl6pPr>
            <a:lvl7pPr lvl="6" rtl="0">
              <a:spcBef>
                <a:spcPts val="0"/>
              </a:spcBef>
              <a:buSzPct val="100000"/>
              <a:defRPr sz="1200"/>
            </a:lvl7pPr>
            <a:lvl8pPr lvl="7" rtl="0">
              <a:spcBef>
                <a:spcPts val="0"/>
              </a:spcBef>
              <a:buSzPct val="100000"/>
              <a:defRPr sz="1200"/>
            </a:lvl8pPr>
            <a:lvl9pPr lvl="8" rtl="0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41" name="Shape 41"/>
          <p:cNvSpPr txBox="1"/>
          <p:nvPr>
            <p:ph idx="2" type="body"/>
          </p:nvPr>
        </p:nvSpPr>
        <p:spPr>
          <a:xfrm>
            <a:off x="4832400" y="1229975"/>
            <a:ext cx="3999900" cy="3339000"/>
          </a:xfrm>
          <a:prstGeom prst="rect">
            <a:avLst/>
          </a:prstGeom>
        </p:spPr>
        <p:txBody>
          <a:bodyPr anchorCtr="0" anchor="t" bIns="91425" lIns="91425" rIns="91425" wrap="square" tIns="91425"/>
          <a:lstStyle>
            <a:lvl1pPr lvl="0" rtl="0">
              <a:spcBef>
                <a:spcPts val="0"/>
              </a:spcBef>
              <a:buSzPct val="100000"/>
              <a:defRPr sz="1400"/>
            </a:lvl1pPr>
            <a:lvl2pPr lvl="1" rtl="0">
              <a:spcBef>
                <a:spcPts val="0"/>
              </a:spcBef>
              <a:buSzPct val="100000"/>
              <a:defRPr sz="1200"/>
            </a:lvl2pPr>
            <a:lvl3pPr lvl="2" rtl="0">
              <a:spcBef>
                <a:spcPts val="0"/>
              </a:spcBef>
              <a:buSzPct val="100000"/>
              <a:defRPr sz="1200"/>
            </a:lvl3pPr>
            <a:lvl4pPr lvl="3" rtl="0">
              <a:spcBef>
                <a:spcPts val="0"/>
              </a:spcBef>
              <a:buSzPct val="100000"/>
              <a:defRPr sz="1200"/>
            </a:lvl4pPr>
            <a:lvl5pPr lvl="4" rtl="0">
              <a:spcBef>
                <a:spcPts val="0"/>
              </a:spcBef>
              <a:buSzPct val="100000"/>
              <a:defRPr sz="1200"/>
            </a:lvl5pPr>
            <a:lvl6pPr lvl="5" rtl="0">
              <a:spcBef>
                <a:spcPts val="0"/>
              </a:spcBef>
              <a:buSzPct val="100000"/>
              <a:defRPr sz="1200"/>
            </a:lvl6pPr>
            <a:lvl7pPr lvl="6" rtl="0">
              <a:spcBef>
                <a:spcPts val="0"/>
              </a:spcBef>
              <a:buSzPct val="100000"/>
              <a:defRPr sz="1200"/>
            </a:lvl7pPr>
            <a:lvl8pPr lvl="7" rtl="0">
              <a:spcBef>
                <a:spcPts val="0"/>
              </a:spcBef>
              <a:buSzPct val="100000"/>
              <a:defRPr sz="1200"/>
            </a:lvl8pPr>
            <a:lvl9pPr lvl="8" rtl="0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42" name="Shape 42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rIns="91425" wrap="square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no">
                <a:solidFill>
                  <a:schemeClr val="dk2"/>
                </a:solidFill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Only">
  <p:cSld name="Title only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</p:spPr>
        <p:txBody>
          <a:bodyPr anchorCtr="0" anchor="t" bIns="91425" lIns="91425" rIns="91425" wrap="square" tIns="91425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45" name="Shape 45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rIns="91425" wrap="square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no">
                <a:solidFill>
                  <a:schemeClr val="dk2"/>
                </a:solidFill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One column text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rIns="91425" wrap="square" tIns="91425"/>
          <a:lstStyle>
            <a:lvl1pPr lvl="0" rtl="0">
              <a:spcBef>
                <a:spcPts val="0"/>
              </a:spcBef>
              <a:buSzPct val="100000"/>
              <a:defRPr sz="2400"/>
            </a:lvl1pPr>
            <a:lvl2pPr lvl="1" rtl="0">
              <a:spcBef>
                <a:spcPts val="0"/>
              </a:spcBef>
              <a:buSzPct val="100000"/>
              <a:defRPr sz="2400"/>
            </a:lvl2pPr>
            <a:lvl3pPr lvl="2" rtl="0">
              <a:spcBef>
                <a:spcPts val="0"/>
              </a:spcBef>
              <a:buSzPct val="100000"/>
              <a:defRPr sz="2400"/>
            </a:lvl3pPr>
            <a:lvl4pPr lvl="3" rtl="0">
              <a:spcBef>
                <a:spcPts val="0"/>
              </a:spcBef>
              <a:buSzPct val="100000"/>
              <a:defRPr sz="2400"/>
            </a:lvl4pPr>
            <a:lvl5pPr lvl="4" rtl="0">
              <a:spcBef>
                <a:spcPts val="0"/>
              </a:spcBef>
              <a:buSzPct val="100000"/>
              <a:defRPr sz="2400"/>
            </a:lvl5pPr>
            <a:lvl6pPr lvl="5" rtl="0">
              <a:spcBef>
                <a:spcPts val="0"/>
              </a:spcBef>
              <a:buSzPct val="100000"/>
              <a:defRPr sz="2400"/>
            </a:lvl6pPr>
            <a:lvl7pPr lvl="6" rtl="0">
              <a:spcBef>
                <a:spcPts val="0"/>
              </a:spcBef>
              <a:buSzPct val="100000"/>
              <a:defRPr sz="2400"/>
            </a:lvl7pPr>
            <a:lvl8pPr lvl="7" rtl="0">
              <a:spcBef>
                <a:spcPts val="0"/>
              </a:spcBef>
              <a:buSzPct val="100000"/>
              <a:defRPr sz="2400"/>
            </a:lvl8pPr>
            <a:lvl9pPr lvl="8" rtl="0">
              <a:spcBef>
                <a:spcPts val="0"/>
              </a:spcBef>
              <a:buSzPct val="100000"/>
              <a:defRPr sz="2400"/>
            </a:lvl9pPr>
          </a:lstStyle>
          <a:p/>
        </p:txBody>
      </p:sp>
      <p:sp>
        <p:nvSpPr>
          <p:cNvPr id="48" name="Shape 48"/>
          <p:cNvSpPr txBox="1"/>
          <p:nvPr>
            <p:ph idx="1" type="body"/>
          </p:nvPr>
        </p:nvSpPr>
        <p:spPr>
          <a:xfrm>
            <a:off x="311700" y="1465804"/>
            <a:ext cx="2808000" cy="3103200"/>
          </a:xfrm>
          <a:prstGeom prst="rect">
            <a:avLst/>
          </a:prstGeom>
        </p:spPr>
        <p:txBody>
          <a:bodyPr anchorCtr="0" anchor="t" bIns="91425" lIns="91425" rIns="91425" wrap="square" tIns="91425"/>
          <a:lstStyle>
            <a:lvl1pPr lvl="0" rtl="0">
              <a:spcBef>
                <a:spcPts val="0"/>
              </a:spcBef>
              <a:buSzPct val="100000"/>
              <a:defRPr sz="1200"/>
            </a:lvl1pPr>
            <a:lvl2pPr lvl="1" rtl="0">
              <a:spcBef>
                <a:spcPts val="0"/>
              </a:spcBef>
              <a:buSzPct val="100000"/>
              <a:defRPr sz="1200"/>
            </a:lvl2pPr>
            <a:lvl3pPr lvl="2" rtl="0">
              <a:spcBef>
                <a:spcPts val="0"/>
              </a:spcBef>
              <a:buSzPct val="100000"/>
              <a:defRPr sz="1200"/>
            </a:lvl3pPr>
            <a:lvl4pPr lvl="3" rtl="0">
              <a:spcBef>
                <a:spcPts val="0"/>
              </a:spcBef>
              <a:buSzPct val="100000"/>
              <a:defRPr sz="1200"/>
            </a:lvl4pPr>
            <a:lvl5pPr lvl="4" rtl="0">
              <a:spcBef>
                <a:spcPts val="0"/>
              </a:spcBef>
              <a:buSzPct val="100000"/>
              <a:defRPr sz="1200"/>
            </a:lvl5pPr>
            <a:lvl6pPr lvl="5" rtl="0">
              <a:spcBef>
                <a:spcPts val="0"/>
              </a:spcBef>
              <a:buSzPct val="100000"/>
              <a:defRPr sz="1200"/>
            </a:lvl6pPr>
            <a:lvl7pPr lvl="6" rtl="0">
              <a:spcBef>
                <a:spcPts val="0"/>
              </a:spcBef>
              <a:buSzPct val="100000"/>
              <a:defRPr sz="1200"/>
            </a:lvl7pPr>
            <a:lvl8pPr lvl="7" rtl="0">
              <a:spcBef>
                <a:spcPts val="0"/>
              </a:spcBef>
              <a:buSzPct val="100000"/>
              <a:defRPr sz="1200"/>
            </a:lvl8pPr>
            <a:lvl9pPr lvl="8" rtl="0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49" name="Shape 49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rIns="91425" wrap="square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no">
                <a:solidFill>
                  <a:schemeClr val="dk2"/>
                </a:solidFill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Main point">
    <p:bg>
      <p:bgPr>
        <a:solidFill>
          <a:schemeClr val="accent4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Shape 51"/>
          <p:cNvGrpSpPr/>
          <p:nvPr/>
        </p:nvGrpSpPr>
        <p:grpSpPr>
          <a:xfrm>
            <a:off x="6098378" y="5"/>
            <a:ext cx="3045625" cy="2030570"/>
            <a:chOff x="6098378" y="5"/>
            <a:chExt cx="3045625" cy="2030570"/>
          </a:xfrm>
        </p:grpSpPr>
        <p:sp>
          <p:nvSpPr>
            <p:cNvPr id="52" name="Shape 52"/>
            <p:cNvSpPr/>
            <p:nvPr/>
          </p:nvSpPr>
          <p:spPr>
            <a:xfrm>
              <a:off x="8128803" y="16"/>
              <a:ext cx="1015200" cy="1015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rIns="91425" wrap="square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3" name="Shape 53"/>
            <p:cNvSpPr/>
            <p:nvPr/>
          </p:nvSpPr>
          <p:spPr>
            <a:xfrm flipH="1">
              <a:off x="7113463" y="5"/>
              <a:ext cx="1015200" cy="10152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rIns="91425" wrap="square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4" name="Shape 54"/>
            <p:cNvSpPr/>
            <p:nvPr/>
          </p:nvSpPr>
          <p:spPr>
            <a:xfrm flipH="1" rot="10800000">
              <a:off x="7113588" y="107"/>
              <a:ext cx="1015200" cy="1015200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rIns="91425" wrap="square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5" name="Shape 55"/>
            <p:cNvSpPr/>
            <p:nvPr/>
          </p:nvSpPr>
          <p:spPr>
            <a:xfrm rot="10800000">
              <a:off x="6098378" y="97"/>
              <a:ext cx="1015200" cy="10152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rIns="91425" wrap="square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56" name="Shape 56"/>
            <p:cNvSpPr/>
            <p:nvPr/>
          </p:nvSpPr>
          <p:spPr>
            <a:xfrm rot="10800000">
              <a:off x="8128789" y="1015375"/>
              <a:ext cx="1015200" cy="1015200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91425" lIns="91425" rIns="91425" wrap="square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sp>
        <p:nvSpPr>
          <p:cNvPr id="57" name="Shape 57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rIns="91425" wrap="square" tIns="91425"/>
          <a:lstStyle>
            <a:lvl1pPr lvl="0" rtl="0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buClr>
                <a:schemeClr val="lt1"/>
              </a:buClr>
              <a:buSzPct val="100000"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8" name="Shape 58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rIns="91425" wrap="square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no"/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ection title and description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/>
          <p:nvPr/>
        </p:nvSpPr>
        <p:spPr>
          <a:xfrm>
            <a:off x="4572000" y="-17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cxnSp>
        <p:nvCxnSpPr>
          <p:cNvPr id="61" name="Shape 61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2" name="Shape 62"/>
          <p:cNvSpPr txBox="1"/>
          <p:nvPr>
            <p:ph type="title"/>
          </p:nvPr>
        </p:nvSpPr>
        <p:spPr>
          <a:xfrm>
            <a:off x="265500" y="1151100"/>
            <a:ext cx="4045200" cy="1564500"/>
          </a:xfrm>
          <a:prstGeom prst="rect">
            <a:avLst/>
          </a:prstGeom>
        </p:spPr>
        <p:txBody>
          <a:bodyPr anchorCtr="0" anchor="b" bIns="91425" lIns="91425" rIns="91425" wrap="square" tIns="91425"/>
          <a:lstStyle>
            <a:lvl1pPr lvl="0" rtl="0" algn="ctr">
              <a:spcBef>
                <a:spcPts val="0"/>
              </a:spcBef>
              <a:buSzPct val="100000"/>
              <a:defRPr sz="4200"/>
            </a:lvl1pPr>
            <a:lvl2pPr lvl="1" rtl="0" algn="ctr">
              <a:spcBef>
                <a:spcPts val="0"/>
              </a:spcBef>
              <a:buSzPct val="100000"/>
              <a:defRPr sz="4200"/>
            </a:lvl2pPr>
            <a:lvl3pPr lvl="2" rtl="0" algn="ctr">
              <a:spcBef>
                <a:spcPts val="0"/>
              </a:spcBef>
              <a:buSzPct val="100000"/>
              <a:defRPr sz="4200"/>
            </a:lvl3pPr>
            <a:lvl4pPr lvl="3" rtl="0" algn="ctr">
              <a:spcBef>
                <a:spcPts val="0"/>
              </a:spcBef>
              <a:buSzPct val="100000"/>
              <a:defRPr sz="4200"/>
            </a:lvl4pPr>
            <a:lvl5pPr lvl="4" rtl="0" algn="ctr">
              <a:spcBef>
                <a:spcPts val="0"/>
              </a:spcBef>
              <a:buSzPct val="100000"/>
              <a:defRPr sz="4200"/>
            </a:lvl5pPr>
            <a:lvl6pPr lvl="5" rtl="0" algn="ctr">
              <a:spcBef>
                <a:spcPts val="0"/>
              </a:spcBef>
              <a:buSzPct val="100000"/>
              <a:defRPr sz="4200"/>
            </a:lvl6pPr>
            <a:lvl7pPr lvl="6" rtl="0" algn="ctr">
              <a:spcBef>
                <a:spcPts val="0"/>
              </a:spcBef>
              <a:buSzPct val="100000"/>
              <a:defRPr sz="4200"/>
            </a:lvl7pPr>
            <a:lvl8pPr lvl="7" rtl="0" algn="ctr">
              <a:spcBef>
                <a:spcPts val="0"/>
              </a:spcBef>
              <a:buSzPct val="100000"/>
              <a:defRPr sz="4200"/>
            </a:lvl8pPr>
            <a:lvl9pPr lvl="8" rtl="0" algn="ctr">
              <a:spcBef>
                <a:spcPts val="0"/>
              </a:spcBef>
              <a:buSzPct val="100000"/>
              <a:defRPr sz="4200"/>
            </a:lvl9pPr>
          </a:lstStyle>
          <a:p/>
        </p:txBody>
      </p:sp>
      <p:sp>
        <p:nvSpPr>
          <p:cNvPr id="63" name="Shape 63"/>
          <p:cNvSpPr txBox="1"/>
          <p:nvPr>
            <p:ph idx="1" type="subTitle"/>
          </p:nvPr>
        </p:nvSpPr>
        <p:spPr>
          <a:xfrm>
            <a:off x="265500" y="2769001"/>
            <a:ext cx="4045200" cy="1269300"/>
          </a:xfrm>
          <a:prstGeom prst="rect">
            <a:avLst/>
          </a:prstGeom>
        </p:spPr>
        <p:txBody>
          <a:bodyPr anchorCtr="0" anchor="t" bIns="91425" lIns="91425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/>
        </p:txBody>
      </p:sp>
      <p:sp>
        <p:nvSpPr>
          <p:cNvPr id="64" name="Shape 64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rIns="91425" wrap="square" tIns="91425"/>
          <a:lstStyle>
            <a:lvl1pPr lvl="0" rt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5" name="Shape 65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rIns="91425" wrap="square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no"/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Caption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/>
          <p:nvPr>
            <p:ph idx="1" type="body"/>
          </p:nvPr>
        </p:nvSpPr>
        <p:spPr>
          <a:xfrm>
            <a:off x="319500" y="4230575"/>
            <a:ext cx="5998800" cy="598800"/>
          </a:xfrm>
          <a:prstGeom prst="rect">
            <a:avLst/>
          </a:prstGeom>
        </p:spPr>
        <p:txBody>
          <a:bodyPr anchorCtr="0" anchor="ctr" bIns="91425" lIns="91425" rIns="91425" wrap="square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/>
        </p:txBody>
      </p:sp>
      <p:sp>
        <p:nvSpPr>
          <p:cNvPr id="68" name="Shape 68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</p:spPr>
        <p:txBody>
          <a:bodyPr anchorCtr="0" anchor="ctr" bIns="91425" lIns="91425" rIns="91425" wrap="square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no">
                <a:solidFill>
                  <a:schemeClr val="dk2"/>
                </a:solidFill>
              </a:rPr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geometric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311700" y="410000"/>
            <a:ext cx="8520600" cy="6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lvl="0" rtl="0">
              <a:spcBef>
                <a:spcPts val="0"/>
              </a:spcBef>
              <a:buClr>
                <a:schemeClr val="dk1"/>
              </a:buClr>
              <a:buSzPct val="100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rtl="0">
              <a:spcBef>
                <a:spcPts val="0"/>
              </a:spcBef>
              <a:buClr>
                <a:schemeClr val="dk1"/>
              </a:buClr>
              <a:buSzPct val="100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spcBef>
                <a:spcPts val="0"/>
              </a:spcBef>
              <a:buClr>
                <a:schemeClr val="dk1"/>
              </a:buClr>
              <a:buSzPct val="100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spcBef>
                <a:spcPts val="0"/>
              </a:spcBef>
              <a:buClr>
                <a:schemeClr val="dk1"/>
              </a:buClr>
              <a:buSzPct val="100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spcBef>
                <a:spcPts val="0"/>
              </a:spcBef>
              <a:buClr>
                <a:schemeClr val="dk1"/>
              </a:buClr>
              <a:buSzPct val="100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spcBef>
                <a:spcPts val="0"/>
              </a:spcBef>
              <a:buClr>
                <a:schemeClr val="dk1"/>
              </a:buClr>
              <a:buSzPct val="100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spcBef>
                <a:spcPts val="0"/>
              </a:spcBef>
              <a:buClr>
                <a:schemeClr val="dk1"/>
              </a:buClr>
              <a:buSzPct val="100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spcBef>
                <a:spcPts val="0"/>
              </a:spcBef>
              <a:buClr>
                <a:schemeClr val="dk1"/>
              </a:buClr>
              <a:buSzPct val="100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spcBef>
                <a:spcPts val="0"/>
              </a:spcBef>
              <a:buClr>
                <a:schemeClr val="dk1"/>
              </a:buClr>
              <a:buSzPct val="100000"/>
              <a:buFont typeface="Roboto"/>
              <a:buNone/>
              <a:defRPr sz="3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311700" y="1229875"/>
            <a:ext cx="8520600" cy="333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/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buFont typeface="Roboto"/>
              <a:buChar char="●"/>
              <a:defRPr sz="1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Roboto"/>
              <a:buChar char="●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Roboto"/>
              <a:buChar char="●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Roboto"/>
              <a:buChar char="○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Roboto"/>
              <a:buChar char="■"/>
              <a:defRPr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460431" y="4651190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wrap="square" tIns="91425">
            <a:noAutofit/>
          </a:bodyPr>
          <a:lstStyle/>
          <a:p>
            <a:pPr lvl="0" rtl="0" algn="r">
              <a:spcBef>
                <a:spcPts val="0"/>
              </a:spcBef>
              <a:buNone/>
            </a:pPr>
            <a:fld id="{00000000-1234-1234-1234-123412341234}" type="slidenum">
              <a:rPr lang="no" sz="10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9.png"/><Relationship Id="rId4" Type="http://schemas.openxmlformats.org/officeDocument/2006/relationships/image" Target="../media/image7.png"/><Relationship Id="rId5" Type="http://schemas.openxmlformats.org/officeDocument/2006/relationships/image" Target="../media/image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 txBox="1"/>
          <p:nvPr>
            <p:ph type="ctrTitle"/>
          </p:nvPr>
        </p:nvSpPr>
        <p:spPr>
          <a:xfrm>
            <a:off x="376400" y="3405922"/>
            <a:ext cx="8222100" cy="838800"/>
          </a:xfrm>
          <a:prstGeom prst="rect">
            <a:avLst/>
          </a:prstGeom>
        </p:spPr>
        <p:txBody>
          <a:bodyPr anchorCtr="0" anchor="b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no"/>
              <a:t>Prevalence of drug and alcohol use in somatic healthcare - A cross-sectional comparative study 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 sz="1800" u="sng">
              <a:solidFill>
                <a:srgbClr val="FFFFFF"/>
              </a:solidFill>
            </a:endParaRPr>
          </a:p>
          <a:p>
            <a:pPr lvl="0">
              <a:spcBef>
                <a:spcPts val="0"/>
              </a:spcBef>
              <a:buNone/>
            </a:pPr>
            <a:r>
              <a:rPr lang="no" sz="1800" u="sng">
                <a:solidFill>
                  <a:srgbClr val="FFFFFF"/>
                </a:solidFill>
              </a:rPr>
              <a:t>Danil Gamboa</a:t>
            </a:r>
            <a:r>
              <a:rPr baseline="30000" lang="no" sz="1800">
                <a:solidFill>
                  <a:srgbClr val="FFFFFF"/>
                </a:solidFill>
              </a:rPr>
              <a:t>1</a:t>
            </a:r>
            <a:r>
              <a:rPr lang="no" sz="1800">
                <a:solidFill>
                  <a:srgbClr val="FFFFFF"/>
                </a:solidFill>
              </a:rPr>
              <a:t>; Aleksey Nadezhdin</a:t>
            </a:r>
            <a:r>
              <a:rPr baseline="30000" lang="no" sz="1800">
                <a:solidFill>
                  <a:srgbClr val="FFFFFF"/>
                </a:solidFill>
              </a:rPr>
              <a:t>2</a:t>
            </a:r>
            <a:r>
              <a:rPr lang="no" sz="1800">
                <a:solidFill>
                  <a:srgbClr val="FFFFFF"/>
                </a:solidFill>
              </a:rPr>
              <a:t>; Alexey Petukhov</a:t>
            </a:r>
            <a:r>
              <a:rPr baseline="30000" lang="no" sz="1800">
                <a:solidFill>
                  <a:srgbClr val="FFFFFF"/>
                </a:solidFill>
              </a:rPr>
              <a:t>2</a:t>
            </a:r>
            <a:r>
              <a:rPr lang="no" sz="1800">
                <a:solidFill>
                  <a:srgbClr val="FFFFFF"/>
                </a:solidFill>
              </a:rPr>
              <a:t>;Evgeniya Koshkina</a:t>
            </a:r>
            <a:r>
              <a:rPr baseline="30000" lang="no" sz="1800">
                <a:solidFill>
                  <a:srgbClr val="FFFFFF"/>
                </a:solidFill>
              </a:rPr>
              <a:t>2</a:t>
            </a:r>
            <a:r>
              <a:rPr lang="no" sz="1800">
                <a:solidFill>
                  <a:srgbClr val="FFFFFF"/>
                </a:solidFill>
              </a:rPr>
              <a:t>; Gudmund Nordby</a:t>
            </a:r>
            <a:r>
              <a:rPr baseline="30000" lang="no" sz="1800">
                <a:solidFill>
                  <a:srgbClr val="FFFFFF"/>
                </a:solidFill>
              </a:rPr>
              <a:t>3</a:t>
            </a:r>
            <a:r>
              <a:rPr lang="no" sz="1800">
                <a:solidFill>
                  <a:srgbClr val="FFFFFF"/>
                </a:solidFill>
              </a:rPr>
              <a:t>; Anners Lerdal</a:t>
            </a:r>
            <a:r>
              <a:rPr baseline="30000" lang="no" sz="1800">
                <a:solidFill>
                  <a:srgbClr val="FFFFFF"/>
                </a:solidFill>
              </a:rPr>
              <a:t>3</a:t>
            </a:r>
            <a:r>
              <a:rPr lang="no" sz="1800">
                <a:solidFill>
                  <a:srgbClr val="FFFFFF"/>
                </a:solidFill>
              </a:rPr>
              <a:t>; Saranda Kabashi</a:t>
            </a:r>
            <a:r>
              <a:rPr baseline="30000" lang="no" sz="1800">
                <a:solidFill>
                  <a:srgbClr val="FFFFFF"/>
                </a:solidFill>
              </a:rPr>
              <a:t>4</a:t>
            </a:r>
            <a:r>
              <a:rPr lang="no" sz="1800">
                <a:solidFill>
                  <a:srgbClr val="FFFFFF"/>
                </a:solidFill>
              </a:rPr>
              <a:t>; Stig Tore Bogstrand</a:t>
            </a:r>
            <a:r>
              <a:rPr baseline="30000" lang="no" sz="1800">
                <a:solidFill>
                  <a:srgbClr val="FFFFFF"/>
                </a:solidFill>
              </a:rPr>
              <a:t>4</a:t>
            </a:r>
          </a:p>
          <a:p>
            <a:pPr lvl="0">
              <a:spcBef>
                <a:spcPts val="0"/>
              </a:spcBef>
              <a:buNone/>
            </a:pPr>
            <a:r>
              <a:rPr baseline="30000" i="1" lang="no" sz="1800">
                <a:solidFill>
                  <a:srgbClr val="FFFFFF"/>
                </a:solidFill>
              </a:rPr>
              <a:t>1</a:t>
            </a:r>
            <a:r>
              <a:rPr i="1" lang="no" sz="1600">
                <a:solidFill>
                  <a:srgbClr val="FFFFFF"/>
                </a:solidFill>
              </a:rPr>
              <a:t>Lovisenberg Hospital; </a:t>
            </a:r>
            <a:r>
              <a:rPr baseline="30000" i="1" lang="no" sz="1600">
                <a:solidFill>
                  <a:srgbClr val="FFFFFF"/>
                </a:solidFill>
              </a:rPr>
              <a:t>2</a:t>
            </a:r>
            <a:r>
              <a:rPr i="1" lang="no" sz="1600">
                <a:solidFill>
                  <a:srgbClr val="FFFFFF"/>
                </a:solidFill>
              </a:rPr>
              <a:t>Moscow Research and Practical Center on Addictions of the Health Department of Moscow, Russia; </a:t>
            </a:r>
            <a:r>
              <a:rPr baseline="30000" i="1" lang="no" sz="1600">
                <a:solidFill>
                  <a:srgbClr val="FFFFFF"/>
                </a:solidFill>
              </a:rPr>
              <a:t>3</a:t>
            </a:r>
            <a:r>
              <a:rPr i="1" lang="no" sz="1600">
                <a:solidFill>
                  <a:srgbClr val="FFFFFF"/>
                </a:solidFill>
              </a:rPr>
              <a:t>Lovisenberg Hospital, Norway; </a:t>
            </a:r>
            <a:r>
              <a:rPr baseline="30000" i="1" lang="no" sz="1600">
                <a:solidFill>
                  <a:srgbClr val="FFFFFF"/>
                </a:solidFill>
              </a:rPr>
              <a:t>4</a:t>
            </a:r>
            <a:r>
              <a:rPr i="1" lang="no" sz="1600">
                <a:solidFill>
                  <a:srgbClr val="FFFFFF"/>
                </a:solidFill>
              </a:rPr>
              <a:t>Oslo University Hospital, Norway </a:t>
            </a:r>
            <a:r>
              <a:rPr i="1" lang="no" sz="16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</a:t>
            </a:r>
            <a:r>
              <a:rPr lang="no" sz="11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		</a:t>
            </a:r>
          </a:p>
        </p:txBody>
      </p:sp>
      <p:sp>
        <p:nvSpPr>
          <p:cNvPr id="86" name="Shape 86"/>
          <p:cNvSpPr txBox="1"/>
          <p:nvPr>
            <p:ph idx="1" type="subTitle"/>
          </p:nvPr>
        </p:nvSpPr>
        <p:spPr>
          <a:xfrm>
            <a:off x="2531074" y="4624450"/>
            <a:ext cx="3792900" cy="4329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no" sz="1400"/>
              <a:t>Danil Gamboa - Lisbon Addictions 2017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 txBox="1"/>
          <p:nvPr/>
        </p:nvSpPr>
        <p:spPr>
          <a:xfrm>
            <a:off x="7078400" y="4012175"/>
            <a:ext cx="1957200" cy="811800"/>
          </a:xfrm>
          <a:prstGeom prst="rect">
            <a:avLst/>
          </a:prstGeom>
          <a:solidFill>
            <a:srgbClr val="77FF9E">
              <a:alpha val="38460"/>
            </a:srgbClr>
          </a:solidFill>
          <a:ln>
            <a:noFill/>
          </a:ln>
        </p:spPr>
        <p:txBody>
          <a:bodyPr anchorCtr="0" anchor="t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56" name="Shape 156"/>
          <p:cNvSpPr txBox="1"/>
          <p:nvPr/>
        </p:nvSpPr>
        <p:spPr>
          <a:xfrm>
            <a:off x="54150" y="966350"/>
            <a:ext cx="9035700" cy="4017000"/>
          </a:xfrm>
          <a:prstGeom prst="rect">
            <a:avLst/>
          </a:prstGeom>
          <a:solidFill>
            <a:srgbClr val="77FF9E">
              <a:alpha val="38460"/>
            </a:srgbClr>
          </a:solidFill>
          <a:ln>
            <a:noFill/>
          </a:ln>
        </p:spPr>
        <p:txBody>
          <a:bodyPr anchorCtr="0" anchor="t" bIns="91425" lIns="91425" rIns="91425" wrap="square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57" name="Shape 157"/>
          <p:cNvSpPr txBox="1"/>
          <p:nvPr>
            <p:ph type="ctrTitle"/>
          </p:nvPr>
        </p:nvSpPr>
        <p:spPr>
          <a:xfrm>
            <a:off x="404850" y="1666497"/>
            <a:ext cx="8222100" cy="838800"/>
          </a:xfrm>
          <a:prstGeom prst="rect">
            <a:avLst/>
          </a:prstGeom>
        </p:spPr>
        <p:txBody>
          <a:bodyPr anchorCtr="0" anchor="b" bIns="91425" lIns="91425" rIns="91425" wrap="square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no"/>
              <a:t> </a:t>
            </a:r>
          </a:p>
        </p:txBody>
      </p:sp>
      <p:sp>
        <p:nvSpPr>
          <p:cNvPr id="158" name="Shape 158"/>
          <p:cNvSpPr txBox="1"/>
          <p:nvPr>
            <p:ph idx="1" type="subTitle"/>
          </p:nvPr>
        </p:nvSpPr>
        <p:spPr>
          <a:xfrm>
            <a:off x="2470674" y="4648600"/>
            <a:ext cx="3792900" cy="4329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no" sz="1400"/>
              <a:t>Danil Gamboa - Lisbon Addictions 2017</a:t>
            </a:r>
          </a:p>
        </p:txBody>
      </p:sp>
      <p:sp>
        <p:nvSpPr>
          <p:cNvPr id="159" name="Shape 159"/>
          <p:cNvSpPr txBox="1"/>
          <p:nvPr/>
        </p:nvSpPr>
        <p:spPr>
          <a:xfrm>
            <a:off x="120800" y="229500"/>
            <a:ext cx="6957600" cy="81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no" sz="2400">
                <a:solidFill>
                  <a:srgbClr val="FFFFFF"/>
                </a:solidFill>
                <a:latin typeface="Roboto Medium"/>
                <a:ea typeface="Roboto Medium"/>
                <a:cs typeface="Roboto Medium"/>
                <a:sym typeface="Roboto Medium"/>
              </a:rPr>
              <a:t>Oslo (n=1369)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2400">
              <a:solidFill>
                <a:srgbClr val="FFFFFF"/>
              </a:solidFill>
              <a:latin typeface="Roboto Medium"/>
              <a:ea typeface="Roboto Medium"/>
              <a:cs typeface="Roboto Medium"/>
              <a:sym typeface="Roboto Medium"/>
            </a:endParaRPr>
          </a:p>
        </p:txBody>
      </p:sp>
      <p:sp>
        <p:nvSpPr>
          <p:cNvPr id="160" name="Shape 160"/>
          <p:cNvSpPr txBox="1"/>
          <p:nvPr/>
        </p:nvSpPr>
        <p:spPr>
          <a:xfrm>
            <a:off x="4363992" y="207525"/>
            <a:ext cx="2714400" cy="81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no" sz="2400">
                <a:solidFill>
                  <a:srgbClr val="FFFFFF"/>
                </a:solidFill>
                <a:latin typeface="Roboto Medium"/>
                <a:ea typeface="Roboto Medium"/>
                <a:cs typeface="Roboto Medium"/>
                <a:sym typeface="Roboto Medium"/>
              </a:rPr>
              <a:t>Moscow (n=469)</a:t>
            </a:r>
          </a:p>
        </p:txBody>
      </p:sp>
      <p:pic>
        <p:nvPicPr>
          <p:cNvPr id="161" name="Shape 161"/>
          <p:cNvPicPr preferRelativeResize="0"/>
          <p:nvPr/>
        </p:nvPicPr>
        <p:blipFill rotWithShape="1">
          <a:blip r:embed="rId3">
            <a:alphaModFix/>
          </a:blip>
          <a:srcRect b="0" l="0" r="32764" t="0"/>
          <a:stretch/>
        </p:blipFill>
        <p:spPr>
          <a:xfrm>
            <a:off x="120800" y="1041300"/>
            <a:ext cx="3744574" cy="3510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Shape 16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78400" y="4012175"/>
            <a:ext cx="1957200" cy="838800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Shape 163"/>
          <p:cNvSpPr txBox="1"/>
          <p:nvPr/>
        </p:nvSpPr>
        <p:spPr>
          <a:xfrm>
            <a:off x="7140450" y="4012175"/>
            <a:ext cx="1895100" cy="811800"/>
          </a:xfrm>
          <a:prstGeom prst="rect">
            <a:avLst/>
          </a:prstGeom>
          <a:solidFill>
            <a:srgbClr val="91FF0D">
              <a:alpha val="22310"/>
            </a:srgbClr>
          </a:solidFill>
          <a:ln>
            <a:noFill/>
          </a:ln>
        </p:spPr>
        <p:txBody>
          <a:bodyPr anchorCtr="0" anchor="t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164" name="Shape 164"/>
          <p:cNvPicPr preferRelativeResize="0"/>
          <p:nvPr/>
        </p:nvPicPr>
        <p:blipFill rotWithShape="1">
          <a:blip r:embed="rId5">
            <a:alphaModFix/>
          </a:blip>
          <a:srcRect b="0" l="0" r="31801" t="0"/>
          <a:stretch/>
        </p:blipFill>
        <p:spPr>
          <a:xfrm>
            <a:off x="3865375" y="1041300"/>
            <a:ext cx="4155801" cy="32325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hape 169"/>
          <p:cNvSpPr txBox="1"/>
          <p:nvPr>
            <p:ph type="ctrTitle"/>
          </p:nvPr>
        </p:nvSpPr>
        <p:spPr>
          <a:xfrm>
            <a:off x="404850" y="1666497"/>
            <a:ext cx="8222100" cy="838800"/>
          </a:xfrm>
          <a:prstGeom prst="rect">
            <a:avLst/>
          </a:prstGeom>
        </p:spPr>
        <p:txBody>
          <a:bodyPr anchorCtr="0" anchor="b" bIns="91425" lIns="91425" rIns="91425" wrap="square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no"/>
              <a:t>Thank you for your attention</a:t>
            </a:r>
          </a:p>
        </p:txBody>
      </p:sp>
      <p:sp>
        <p:nvSpPr>
          <p:cNvPr id="170" name="Shape 170"/>
          <p:cNvSpPr txBox="1"/>
          <p:nvPr>
            <p:ph idx="1" type="subTitle"/>
          </p:nvPr>
        </p:nvSpPr>
        <p:spPr>
          <a:xfrm>
            <a:off x="2470674" y="4648600"/>
            <a:ext cx="3792900" cy="4329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no" sz="1400"/>
              <a:t>Danil Gamboa - Lisbon Addictions 2017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 txBox="1"/>
          <p:nvPr>
            <p:ph type="ctrTitle"/>
          </p:nvPr>
        </p:nvSpPr>
        <p:spPr>
          <a:xfrm>
            <a:off x="460950" y="3273047"/>
            <a:ext cx="8222100" cy="838800"/>
          </a:xfrm>
          <a:prstGeom prst="rect">
            <a:avLst/>
          </a:prstGeom>
        </p:spPr>
        <p:txBody>
          <a:bodyPr anchorCtr="0" anchor="b" bIns="91425" lIns="91425" rIns="91425" wrap="square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lang="no"/>
              <a:t>Outline:</a:t>
            </a:r>
          </a:p>
          <a:p>
            <a:pPr indent="-228600" lvl="0" marL="457200" rtl="0">
              <a:spcBef>
                <a:spcPts val="0"/>
              </a:spcBef>
              <a:buChar char="-"/>
            </a:pPr>
            <a:r>
              <a:rPr lang="no"/>
              <a:t>Background</a:t>
            </a:r>
          </a:p>
          <a:p>
            <a:pPr indent="-228600" lvl="0" marL="457200" rtl="0">
              <a:spcBef>
                <a:spcPts val="0"/>
              </a:spcBef>
              <a:buChar char="-"/>
            </a:pPr>
            <a:r>
              <a:rPr lang="no"/>
              <a:t>Research goals</a:t>
            </a:r>
          </a:p>
          <a:p>
            <a:pPr indent="-228600" lvl="0" marL="457200" rtl="0">
              <a:spcBef>
                <a:spcPts val="0"/>
              </a:spcBef>
              <a:buChar char="-"/>
            </a:pPr>
            <a:r>
              <a:rPr lang="no"/>
              <a:t>Method</a:t>
            </a:r>
          </a:p>
          <a:p>
            <a:pPr indent="-228600" lvl="0" marL="457200" rtl="0">
              <a:spcBef>
                <a:spcPts val="0"/>
              </a:spcBef>
              <a:buChar char="-"/>
            </a:pPr>
            <a:r>
              <a:rPr lang="no"/>
              <a:t>Results</a:t>
            </a:r>
          </a:p>
        </p:txBody>
      </p:sp>
      <p:sp>
        <p:nvSpPr>
          <p:cNvPr id="92" name="Shape 92"/>
          <p:cNvSpPr txBox="1"/>
          <p:nvPr>
            <p:ph idx="1" type="subTitle"/>
          </p:nvPr>
        </p:nvSpPr>
        <p:spPr>
          <a:xfrm>
            <a:off x="2470674" y="4648600"/>
            <a:ext cx="3792900" cy="4329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no" sz="1400"/>
              <a:t>Danil Gamboa - Lisbon Addictions 2017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 txBox="1"/>
          <p:nvPr>
            <p:ph type="ctrTitle"/>
          </p:nvPr>
        </p:nvSpPr>
        <p:spPr>
          <a:xfrm>
            <a:off x="545525" y="2946947"/>
            <a:ext cx="8222100" cy="838800"/>
          </a:xfrm>
          <a:prstGeom prst="rect">
            <a:avLst/>
          </a:prstGeom>
        </p:spPr>
        <p:txBody>
          <a:bodyPr anchorCtr="0" anchor="b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b="1" lang="no"/>
              <a:t>Background</a:t>
            </a:r>
          </a:p>
          <a:p>
            <a:pPr indent="-419100" lvl="0" marL="457200" rtl="0">
              <a:spcBef>
                <a:spcPts val="0"/>
              </a:spcBef>
              <a:buSzPct val="100000"/>
              <a:buChar char="-"/>
            </a:pPr>
            <a:r>
              <a:rPr lang="no" sz="3000"/>
              <a:t>Alcohol is ranked as one of the top five risk factors for disease, injury and death (WHO, 2014)</a:t>
            </a:r>
          </a:p>
          <a:p>
            <a:pPr indent="-419100" lvl="0" marL="457200" rtl="0">
              <a:spcBef>
                <a:spcPts val="0"/>
              </a:spcBef>
              <a:buSzPct val="100000"/>
              <a:buChar char="-"/>
            </a:pPr>
            <a:r>
              <a:rPr lang="no" sz="3000"/>
              <a:t>Available research regarding prevalence and impact in somatic healthcare is limited</a:t>
            </a:r>
          </a:p>
        </p:txBody>
      </p:sp>
      <p:sp>
        <p:nvSpPr>
          <p:cNvPr id="98" name="Shape 98"/>
          <p:cNvSpPr txBox="1"/>
          <p:nvPr>
            <p:ph idx="1" type="subTitle"/>
          </p:nvPr>
        </p:nvSpPr>
        <p:spPr>
          <a:xfrm>
            <a:off x="2470674" y="4648600"/>
            <a:ext cx="3792900" cy="4329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no" sz="1400"/>
              <a:t>Danil Gamboa - Lisbon Addictions 2017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 txBox="1"/>
          <p:nvPr>
            <p:ph type="ctrTitle"/>
          </p:nvPr>
        </p:nvSpPr>
        <p:spPr>
          <a:xfrm>
            <a:off x="658500" y="2294622"/>
            <a:ext cx="8222100" cy="838800"/>
          </a:xfrm>
          <a:prstGeom prst="rect">
            <a:avLst/>
          </a:prstGeom>
        </p:spPr>
        <p:txBody>
          <a:bodyPr anchorCtr="0" anchor="b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b="1" lang="no"/>
              <a:t>Research goals - stage one </a:t>
            </a:r>
          </a:p>
          <a:p>
            <a:pPr indent="-419100" lvl="0" marL="457200" rtl="0">
              <a:spcBef>
                <a:spcPts val="0"/>
              </a:spcBef>
              <a:buSzPct val="100000"/>
              <a:buChar char="-"/>
            </a:pPr>
            <a:r>
              <a:rPr lang="no" sz="3000"/>
              <a:t>Assess the prevalence of alcohol use as well as illicit and prescription drugs in patients admitted to the emergency department (ED)</a:t>
            </a:r>
          </a:p>
        </p:txBody>
      </p:sp>
      <p:sp>
        <p:nvSpPr>
          <p:cNvPr id="104" name="Shape 104"/>
          <p:cNvSpPr txBox="1"/>
          <p:nvPr>
            <p:ph idx="1" type="subTitle"/>
          </p:nvPr>
        </p:nvSpPr>
        <p:spPr>
          <a:xfrm>
            <a:off x="2470674" y="4648600"/>
            <a:ext cx="3792900" cy="4329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no" sz="1400"/>
              <a:t>Danil Gamboa - Lisbon Addictions 2017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 txBox="1"/>
          <p:nvPr>
            <p:ph type="ctrTitle"/>
          </p:nvPr>
        </p:nvSpPr>
        <p:spPr>
          <a:xfrm>
            <a:off x="304400" y="3031447"/>
            <a:ext cx="8222100" cy="838800"/>
          </a:xfrm>
          <a:prstGeom prst="rect">
            <a:avLst/>
          </a:prstGeom>
        </p:spPr>
        <p:txBody>
          <a:bodyPr anchorCtr="0" anchor="b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b="1" lang="no"/>
              <a:t>Method</a:t>
            </a:r>
          </a:p>
          <a:p>
            <a:pPr indent="-381000" lvl="0" marL="457200" rtl="0">
              <a:spcBef>
                <a:spcPts val="0"/>
              </a:spcBef>
              <a:buSzPct val="100000"/>
              <a:buChar char="-"/>
            </a:pPr>
            <a:r>
              <a:rPr lang="no" sz="2400"/>
              <a:t>Patient population: Patients aged ≥18 years admitted to the Emergency Department, Dept. of Internal Medicine, at two medium-sized urban hospitals (Oslo and Moscow)</a:t>
            </a:r>
          </a:p>
          <a:p>
            <a:pPr indent="-381000" lvl="1" marL="914400" rtl="0">
              <a:spcBef>
                <a:spcPts val="0"/>
              </a:spcBef>
              <a:buSzPct val="100000"/>
              <a:buChar char="-"/>
            </a:pPr>
            <a:r>
              <a:rPr lang="no" sz="2400"/>
              <a:t>precludes injuries and other surgical conditions</a:t>
            </a:r>
          </a:p>
          <a:p>
            <a:pPr indent="-381000" lvl="0" marL="457200" rtl="0">
              <a:spcBef>
                <a:spcPts val="0"/>
              </a:spcBef>
              <a:buSzPct val="100000"/>
              <a:buChar char="-"/>
            </a:pPr>
            <a:r>
              <a:rPr lang="no" sz="2400"/>
              <a:t>Patients recruited by ED nurse upon admission after informed consent </a:t>
            </a:r>
          </a:p>
          <a:p>
            <a:pPr indent="-381000" lvl="0" marL="457200" rtl="0">
              <a:spcBef>
                <a:spcPts val="0"/>
              </a:spcBef>
              <a:buSzPct val="100000"/>
              <a:buChar char="-"/>
            </a:pPr>
            <a:r>
              <a:rPr lang="no" sz="2400"/>
              <a:t>Cross-sectional comparative design</a:t>
            </a:r>
          </a:p>
        </p:txBody>
      </p:sp>
      <p:sp>
        <p:nvSpPr>
          <p:cNvPr id="110" name="Shape 110"/>
          <p:cNvSpPr txBox="1"/>
          <p:nvPr>
            <p:ph idx="1" type="subTitle"/>
          </p:nvPr>
        </p:nvSpPr>
        <p:spPr>
          <a:xfrm>
            <a:off x="2470674" y="4648600"/>
            <a:ext cx="3792900" cy="4329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no" sz="1400"/>
              <a:t>Danil Gamboa - Lisbon Addictions 2017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 txBox="1"/>
          <p:nvPr>
            <p:ph type="title"/>
          </p:nvPr>
        </p:nvSpPr>
        <p:spPr>
          <a:xfrm>
            <a:off x="460950" y="74725"/>
            <a:ext cx="2428800" cy="529200"/>
          </a:xfrm>
          <a:prstGeom prst="rect">
            <a:avLst/>
          </a:prstGeom>
        </p:spPr>
        <p:txBody>
          <a:bodyPr anchorCtr="0" anchor="ctr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no" sz="3000"/>
              <a:t>AUDIT-4</a:t>
            </a:r>
          </a:p>
        </p:txBody>
      </p:sp>
      <p:pic>
        <p:nvPicPr>
          <p:cNvPr id="116" name="Shape 1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0950" y="534447"/>
            <a:ext cx="2428875" cy="3419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Shape 1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5675" y="3953922"/>
            <a:ext cx="2419350" cy="1104900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Shape 118"/>
          <p:cNvSpPr txBox="1"/>
          <p:nvPr/>
        </p:nvSpPr>
        <p:spPr>
          <a:xfrm>
            <a:off x="3466775" y="0"/>
            <a:ext cx="4554000" cy="81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no" sz="30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Phosphateidylethanol (PEth)</a:t>
            </a:r>
          </a:p>
          <a:p>
            <a:pPr indent="-381000" lvl="0" marL="457200" rtl="0">
              <a:spcBef>
                <a:spcPts val="0"/>
              </a:spcBef>
              <a:buClr>
                <a:srgbClr val="FFFFFF"/>
              </a:buClr>
              <a:buSzPct val="100000"/>
              <a:buFont typeface="Roboto"/>
              <a:buChar char="-"/>
            </a:pPr>
            <a:r>
              <a:rPr lang="no" sz="24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direct biomarker for alcohol </a:t>
            </a:r>
          </a:p>
          <a:p>
            <a:pPr indent="-381000" lvl="0" marL="457200" rtl="0">
              <a:spcBef>
                <a:spcPts val="0"/>
              </a:spcBef>
              <a:buClr>
                <a:srgbClr val="FFFFFF"/>
              </a:buClr>
              <a:buSzPct val="100000"/>
              <a:buFont typeface="Roboto"/>
              <a:buChar char="-"/>
            </a:pPr>
            <a:r>
              <a:rPr lang="no" sz="24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half-life of 3-5 days </a:t>
            </a:r>
          </a:p>
          <a:p>
            <a:pPr indent="-381000" lvl="0" marL="457200" rtl="0">
              <a:spcBef>
                <a:spcPts val="0"/>
              </a:spcBef>
              <a:buClr>
                <a:srgbClr val="FFFFFF"/>
              </a:buClr>
              <a:buSzPct val="100000"/>
              <a:buFont typeface="Roboto"/>
              <a:buChar char="-"/>
            </a:pPr>
            <a:r>
              <a:rPr lang="no" sz="24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values correlate with alcohol consumption </a:t>
            </a:r>
            <a:r>
              <a:rPr i="1" lang="no" sz="24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the past weeks  </a:t>
            </a:r>
          </a:p>
          <a:p>
            <a:pPr indent="-381000" lvl="0" marL="457200" rtl="0">
              <a:spcBef>
                <a:spcPts val="0"/>
              </a:spcBef>
              <a:buClr>
                <a:srgbClr val="FFFFFF"/>
              </a:buClr>
              <a:buSzPct val="100000"/>
              <a:buFont typeface="Roboto"/>
              <a:buChar char="-"/>
            </a:pPr>
            <a:r>
              <a:rPr i="1" lang="no" sz="24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is not </a:t>
            </a:r>
            <a:r>
              <a:rPr lang="no" sz="24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significantly affected by factors such as gender, age, liver disease and obesity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 txBox="1"/>
          <p:nvPr>
            <p:ph type="ctrTitle"/>
          </p:nvPr>
        </p:nvSpPr>
        <p:spPr>
          <a:xfrm>
            <a:off x="256075" y="434397"/>
            <a:ext cx="8222100" cy="838800"/>
          </a:xfrm>
          <a:prstGeom prst="rect">
            <a:avLst/>
          </a:prstGeom>
        </p:spPr>
        <p:txBody>
          <a:bodyPr anchorCtr="0" anchor="b" bIns="91425" lIns="91425" rIns="91425" wrap="square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b="1" i="1" lang="no"/>
              <a:t>PEth - cut-off values: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3000"/>
          </a:p>
        </p:txBody>
      </p:sp>
      <p:sp>
        <p:nvSpPr>
          <p:cNvPr id="124" name="Shape 124"/>
          <p:cNvSpPr txBox="1"/>
          <p:nvPr>
            <p:ph idx="1" type="subTitle"/>
          </p:nvPr>
        </p:nvSpPr>
        <p:spPr>
          <a:xfrm>
            <a:off x="2470674" y="4648600"/>
            <a:ext cx="3792900" cy="4329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no" sz="1400"/>
              <a:t>Danil Gamboa - Lisbon Addictions 2017</a:t>
            </a:r>
          </a:p>
        </p:txBody>
      </p:sp>
      <p:graphicFrame>
        <p:nvGraphicFramePr>
          <p:cNvPr id="125" name="Shape 125"/>
          <p:cNvGraphicFramePr/>
          <p:nvPr/>
        </p:nvGraphicFramePr>
        <p:xfrm>
          <a:off x="952500" y="7890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{F3A28888-96FB-415A-A265-FFDB2D92AE9A}</a:tableStyleId>
              </a:tblPr>
              <a:tblGrid>
                <a:gridCol w="3619500"/>
                <a:gridCol w="3619500"/>
              </a:tblGrid>
              <a:tr h="867200">
                <a:tc>
                  <a:txBody>
                    <a:bodyPr>
                      <a:noAutofit/>
                    </a:bodyPr>
                    <a:lstStyle/>
                    <a:p>
                      <a:pPr lvl="0">
                        <a:spcBef>
                          <a:spcPts val="0"/>
                        </a:spcBef>
                        <a:buNone/>
                      </a:pPr>
                      <a:r>
                        <a:rPr lang="no" sz="2000">
                          <a:solidFill>
                            <a:srgbClr val="FFFFFF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PEth-value</a:t>
                      </a:r>
                    </a:p>
                    <a:p>
                      <a:pPr lvl="0">
                        <a:spcBef>
                          <a:spcPts val="0"/>
                        </a:spcBef>
                        <a:buNone/>
                      </a:pPr>
                      <a:r>
                        <a:t/>
                      </a:r>
                      <a:endParaRPr sz="1200">
                        <a:solidFill>
                          <a:srgbClr val="FFFFFF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lvl="0">
                        <a:spcBef>
                          <a:spcPts val="0"/>
                        </a:spcBef>
                        <a:buNone/>
                      </a:pPr>
                      <a:r>
                        <a:rPr lang="no" sz="2000">
                          <a:solidFill>
                            <a:srgbClr val="FFFFFF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Interpretation </a:t>
                      </a:r>
                    </a:p>
                  </a:txBody>
                  <a:tcPr marT="91425" marB="91425" marR="91425" marL="91425"/>
                </a:tc>
              </a:tr>
              <a:tr h="724175"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no" sz="2000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&lt;0.03 μmol/L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no" sz="2000">
                          <a:solidFill>
                            <a:srgbClr val="38761D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None or very low</a:t>
                      </a:r>
                      <a:r>
                        <a:rPr lang="no" sz="2000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 alcohol use</a:t>
                      </a:r>
                    </a:p>
                    <a:p>
                      <a:pPr lvl="0">
                        <a:spcBef>
                          <a:spcPts val="0"/>
                        </a:spcBef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  <a:tr h="867200"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no" sz="2000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0.03-0.3 μmol/L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no" sz="2000">
                          <a:solidFill>
                            <a:srgbClr val="FF9900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Moderate</a:t>
                      </a:r>
                      <a:r>
                        <a:rPr lang="no" sz="2000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 alcohol use</a:t>
                      </a:r>
                    </a:p>
                  </a:txBody>
                  <a:tcPr marT="91425" marB="91425" marR="91425" marL="91425"/>
                </a:tc>
              </a:tr>
              <a:tr h="955125"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no" sz="2000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&gt;0.3 μmol/L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no" sz="2000">
                          <a:solidFill>
                            <a:srgbClr val="FF0000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High-risk/harmful</a:t>
                      </a:r>
                      <a:r>
                        <a:rPr lang="no" sz="2000">
                          <a:solidFill>
                            <a:schemeClr val="lt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 alcohol use</a:t>
                      </a:r>
                    </a:p>
                    <a:p>
                      <a:pPr lvl="0">
                        <a:spcBef>
                          <a:spcPts val="0"/>
                        </a:spcBef>
                        <a:buNone/>
                      </a:pPr>
                      <a:r>
                        <a:t/>
                      </a:r>
                      <a:endParaRPr sz="2000">
                        <a:solidFill>
                          <a:srgbClr val="FFFFFF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  <a:p>
                      <a:pPr lvl="0">
                        <a:spcBef>
                          <a:spcPts val="0"/>
                        </a:spcBef>
                        <a:buNone/>
                      </a:pPr>
                      <a:r>
                        <a:t/>
                      </a:r>
                      <a:endParaRPr sz="2000"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 txBox="1"/>
          <p:nvPr/>
        </p:nvSpPr>
        <p:spPr>
          <a:xfrm>
            <a:off x="0" y="1283300"/>
            <a:ext cx="9078300" cy="3223200"/>
          </a:xfrm>
          <a:prstGeom prst="rect">
            <a:avLst/>
          </a:prstGeom>
          <a:solidFill>
            <a:srgbClr val="77FF9E">
              <a:alpha val="38460"/>
            </a:srgbClr>
          </a:solidFill>
          <a:ln>
            <a:noFill/>
          </a:ln>
        </p:spPr>
        <p:txBody>
          <a:bodyPr anchorCtr="0" anchor="t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1" name="Shape 131"/>
          <p:cNvSpPr txBox="1"/>
          <p:nvPr>
            <p:ph type="ctrTitle"/>
          </p:nvPr>
        </p:nvSpPr>
        <p:spPr>
          <a:xfrm>
            <a:off x="404850" y="1666497"/>
            <a:ext cx="8222100" cy="838800"/>
          </a:xfrm>
          <a:prstGeom prst="rect">
            <a:avLst/>
          </a:prstGeom>
        </p:spPr>
        <p:txBody>
          <a:bodyPr anchorCtr="0" anchor="b" bIns="91425" lIns="91425" rIns="91425" wrap="square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no"/>
              <a:t> </a:t>
            </a:r>
          </a:p>
        </p:txBody>
      </p:sp>
      <p:sp>
        <p:nvSpPr>
          <p:cNvPr id="132" name="Shape 132"/>
          <p:cNvSpPr txBox="1"/>
          <p:nvPr>
            <p:ph idx="1" type="subTitle"/>
          </p:nvPr>
        </p:nvSpPr>
        <p:spPr>
          <a:xfrm>
            <a:off x="2470674" y="4648600"/>
            <a:ext cx="3792900" cy="4329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no" sz="1400"/>
              <a:t>Danil Gamboa - Lisbon Addictions 2017</a:t>
            </a:r>
          </a:p>
        </p:txBody>
      </p:sp>
      <p:pic>
        <p:nvPicPr>
          <p:cNvPr id="133" name="Shape 133"/>
          <p:cNvPicPr preferRelativeResize="0"/>
          <p:nvPr/>
        </p:nvPicPr>
        <p:blipFill rotWithShape="1">
          <a:blip r:embed="rId3">
            <a:alphaModFix/>
          </a:blip>
          <a:srcRect b="0" l="0" r="27076" t="0"/>
          <a:stretch/>
        </p:blipFill>
        <p:spPr>
          <a:xfrm>
            <a:off x="0" y="1270925"/>
            <a:ext cx="3953101" cy="2811875"/>
          </a:xfrm>
          <a:prstGeom prst="rect">
            <a:avLst/>
          </a:prstGeom>
          <a:noFill/>
          <a:ln>
            <a:noFill/>
          </a:ln>
        </p:spPr>
      </p:pic>
      <p:sp>
        <p:nvSpPr>
          <p:cNvPr id="134" name="Shape 134"/>
          <p:cNvSpPr txBox="1"/>
          <p:nvPr/>
        </p:nvSpPr>
        <p:spPr>
          <a:xfrm>
            <a:off x="556275" y="708300"/>
            <a:ext cx="2313000" cy="43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no" sz="2400">
                <a:solidFill>
                  <a:srgbClr val="FFFFFF"/>
                </a:solidFill>
                <a:latin typeface="Roboto Medium"/>
                <a:ea typeface="Roboto Medium"/>
                <a:cs typeface="Roboto Medium"/>
                <a:sym typeface="Roboto Medium"/>
              </a:rPr>
              <a:t>Oslo (n=1369)</a:t>
            </a:r>
          </a:p>
        </p:txBody>
      </p:sp>
      <p:sp>
        <p:nvSpPr>
          <p:cNvPr id="135" name="Shape 135"/>
          <p:cNvSpPr txBox="1"/>
          <p:nvPr/>
        </p:nvSpPr>
        <p:spPr>
          <a:xfrm>
            <a:off x="5157850" y="640200"/>
            <a:ext cx="6957600" cy="81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no" sz="2400">
                <a:solidFill>
                  <a:srgbClr val="FFFFFF"/>
                </a:solidFill>
                <a:latin typeface="Roboto Medium"/>
                <a:ea typeface="Roboto Medium"/>
                <a:cs typeface="Roboto Medium"/>
                <a:sym typeface="Roboto Medium"/>
              </a:rPr>
              <a:t>Moscow (n=469)</a:t>
            </a:r>
          </a:p>
        </p:txBody>
      </p:sp>
      <p:pic>
        <p:nvPicPr>
          <p:cNvPr id="136" name="Shape 13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715276" y="1349675"/>
            <a:ext cx="5230224" cy="2733125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Shape 137"/>
          <p:cNvSpPr txBox="1"/>
          <p:nvPr/>
        </p:nvSpPr>
        <p:spPr>
          <a:xfrm>
            <a:off x="5592700" y="4348525"/>
            <a:ext cx="6957600" cy="81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 txBox="1"/>
          <p:nvPr/>
        </p:nvSpPr>
        <p:spPr>
          <a:xfrm>
            <a:off x="0" y="736425"/>
            <a:ext cx="9083700" cy="3732900"/>
          </a:xfrm>
          <a:prstGeom prst="rect">
            <a:avLst/>
          </a:prstGeom>
          <a:solidFill>
            <a:srgbClr val="77FF9E">
              <a:alpha val="38460"/>
            </a:srgbClr>
          </a:solidFill>
          <a:ln>
            <a:noFill/>
          </a:ln>
        </p:spPr>
        <p:txBody>
          <a:bodyPr anchorCtr="0" anchor="t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43" name="Shape 143"/>
          <p:cNvSpPr txBox="1"/>
          <p:nvPr>
            <p:ph type="ctrTitle"/>
          </p:nvPr>
        </p:nvSpPr>
        <p:spPr>
          <a:xfrm>
            <a:off x="256075" y="736422"/>
            <a:ext cx="8222100" cy="838800"/>
          </a:xfrm>
          <a:prstGeom prst="rect">
            <a:avLst/>
          </a:prstGeom>
        </p:spPr>
        <p:txBody>
          <a:bodyPr anchorCtr="0" anchor="b" bIns="91425" lIns="91425" rIns="91425" wrap="square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no"/>
              <a:t> </a:t>
            </a:r>
          </a:p>
        </p:txBody>
      </p:sp>
      <p:sp>
        <p:nvSpPr>
          <p:cNvPr id="144" name="Shape 144"/>
          <p:cNvSpPr txBox="1"/>
          <p:nvPr>
            <p:ph idx="1" type="subTitle"/>
          </p:nvPr>
        </p:nvSpPr>
        <p:spPr>
          <a:xfrm>
            <a:off x="2470674" y="4648600"/>
            <a:ext cx="3792900" cy="432900"/>
          </a:xfrm>
          <a:prstGeom prst="rect">
            <a:avLst/>
          </a:prstGeom>
        </p:spPr>
        <p:txBody>
          <a:bodyPr anchorCtr="0" anchor="t" bIns="91425" lIns="91425" rIns="91425" wrap="square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no" sz="1400"/>
              <a:t>Danil Gamboa - Lisbon Addictions 2017</a:t>
            </a:r>
          </a:p>
        </p:txBody>
      </p:sp>
      <p:pic>
        <p:nvPicPr>
          <p:cNvPr id="145" name="Shape 145"/>
          <p:cNvPicPr preferRelativeResize="0"/>
          <p:nvPr/>
        </p:nvPicPr>
        <p:blipFill rotWithShape="1">
          <a:blip r:embed="rId3">
            <a:alphaModFix/>
          </a:blip>
          <a:srcRect b="0" l="0" r="29088" t="0"/>
          <a:stretch/>
        </p:blipFill>
        <p:spPr>
          <a:xfrm>
            <a:off x="379825" y="736425"/>
            <a:ext cx="3453250" cy="3732900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Shape 146"/>
          <p:cNvSpPr txBox="1"/>
          <p:nvPr/>
        </p:nvSpPr>
        <p:spPr>
          <a:xfrm>
            <a:off x="881800" y="265700"/>
            <a:ext cx="2307300" cy="81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no" sz="2400">
                <a:solidFill>
                  <a:srgbClr val="FFFFFF"/>
                </a:solidFill>
                <a:latin typeface="Roboto Medium"/>
                <a:ea typeface="Roboto Medium"/>
                <a:cs typeface="Roboto Medium"/>
                <a:sym typeface="Roboto Medium"/>
              </a:rPr>
              <a:t>Oslo (n=1369)</a:t>
            </a:r>
          </a:p>
        </p:txBody>
      </p:sp>
      <p:sp>
        <p:nvSpPr>
          <p:cNvPr id="147" name="Shape 147"/>
          <p:cNvSpPr txBox="1"/>
          <p:nvPr/>
        </p:nvSpPr>
        <p:spPr>
          <a:xfrm>
            <a:off x="4494200" y="265700"/>
            <a:ext cx="3043200" cy="81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no" sz="2400">
                <a:solidFill>
                  <a:srgbClr val="FFFFFF"/>
                </a:solidFill>
                <a:latin typeface="Roboto Medium"/>
                <a:ea typeface="Roboto Medium"/>
                <a:cs typeface="Roboto Medium"/>
                <a:sym typeface="Roboto Medium"/>
              </a:rPr>
              <a:t>Moscow (n=469)</a:t>
            </a:r>
          </a:p>
        </p:txBody>
      </p:sp>
      <p:pic>
        <p:nvPicPr>
          <p:cNvPr id="148" name="Shape 148"/>
          <p:cNvPicPr preferRelativeResize="0"/>
          <p:nvPr/>
        </p:nvPicPr>
        <p:blipFill rotWithShape="1">
          <a:blip r:embed="rId4">
            <a:alphaModFix/>
          </a:blip>
          <a:srcRect b="0" l="0" r="28160" t="0"/>
          <a:stretch/>
        </p:blipFill>
        <p:spPr>
          <a:xfrm>
            <a:off x="4248113" y="736425"/>
            <a:ext cx="3390424" cy="3430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Shape 14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186800" y="3630475"/>
            <a:ext cx="1957200" cy="838800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Shape 150"/>
          <p:cNvSpPr txBox="1"/>
          <p:nvPr/>
        </p:nvSpPr>
        <p:spPr>
          <a:xfrm>
            <a:off x="7211325" y="3660025"/>
            <a:ext cx="1957200" cy="811800"/>
          </a:xfrm>
          <a:prstGeom prst="rect">
            <a:avLst/>
          </a:prstGeom>
          <a:solidFill>
            <a:srgbClr val="91FF0D">
              <a:alpha val="22310"/>
            </a:srgbClr>
          </a:solidFill>
          <a:ln>
            <a:noFill/>
          </a:ln>
        </p:spPr>
        <p:txBody>
          <a:bodyPr anchorCtr="0" anchor="t" bIns="91425" lIns="91425" rIns="91425" wrap="square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Geometric">
  <a:themeElements>
    <a:clrScheme name="Geometric">
      <a:dk1>
        <a:srgbClr val="2A3990"/>
      </a:dk1>
      <a:lt1>
        <a:srgbClr val="FFFFFF"/>
      </a:lt1>
      <a:dk2>
        <a:srgbClr val="434343"/>
      </a:dk2>
      <a:lt2>
        <a:srgbClr val="999999"/>
      </a:lt2>
      <a:accent1>
        <a:srgbClr val="212D74"/>
      </a:accent1>
      <a:accent2>
        <a:srgbClr val="3949AB"/>
      </a:accent2>
      <a:accent3>
        <a:srgbClr val="9C254D"/>
      </a:accent3>
      <a:accent4>
        <a:srgbClr val="D23369"/>
      </a:accent4>
      <a:accent5>
        <a:srgbClr val="F06292"/>
      </a:accent5>
      <a:accent6>
        <a:srgbClr val="7890CD"/>
      </a:accent6>
      <a:hlink>
        <a:srgbClr val="F06292"/>
      </a:hlink>
      <a:folHlink>
        <a:srgbClr val="F0629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