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4" r:id="rId1"/>
  </p:sldMasterIdLst>
  <p:notesMasterIdLst>
    <p:notesMasterId r:id="rId16"/>
  </p:notesMasterIdLst>
  <p:sldIdLst>
    <p:sldId id="307" r:id="rId2"/>
    <p:sldId id="308" r:id="rId3"/>
    <p:sldId id="306" r:id="rId4"/>
    <p:sldId id="310" r:id="rId5"/>
    <p:sldId id="303" r:id="rId6"/>
    <p:sldId id="293" r:id="rId7"/>
    <p:sldId id="313" r:id="rId8"/>
    <p:sldId id="295" r:id="rId9"/>
    <p:sldId id="314" r:id="rId10"/>
    <p:sldId id="297" r:id="rId11"/>
    <p:sldId id="315" r:id="rId12"/>
    <p:sldId id="316" r:id="rId13"/>
    <p:sldId id="299" r:id="rId14"/>
    <p:sldId id="309" r:id="rId15"/>
  </p:sldIdLst>
  <p:sldSz cx="9144000" cy="6858000" type="screen4x3"/>
  <p:notesSz cx="6797675" cy="9872663"/>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raca.vilar" initials="g" lastIdx="5"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EFDA"/>
    <a:srgbClr val="FEE3BE"/>
    <a:srgbClr val="FFF8EF"/>
    <a:srgbClr val="C00000"/>
    <a:srgbClr val="F8F8F8"/>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édio 2 - Destaqu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86364" autoAdjust="0"/>
  </p:normalViewPr>
  <p:slideViewPr>
    <p:cSldViewPr>
      <p:cViewPr varScale="1">
        <p:scale>
          <a:sx n="116" d="100"/>
          <a:sy n="116" d="100"/>
        </p:scale>
        <p:origin x="1464" y="108"/>
      </p:cViewPr>
      <p:guideLst>
        <p:guide orient="horz" pos="2160"/>
        <p:guide pos="2880"/>
      </p:guideLst>
    </p:cSldViewPr>
  </p:slideViewPr>
  <p:outlineViewPr>
    <p:cViewPr>
      <p:scale>
        <a:sx n="33" d="100"/>
        <a:sy n="33" d="100"/>
      </p:scale>
      <p:origin x="0" y="690"/>
    </p:cViewPr>
  </p:outlineViewPr>
  <p:notesTextViewPr>
    <p:cViewPr>
      <p:scale>
        <a:sx n="100" d="100"/>
        <a:sy n="100" d="100"/>
      </p:scale>
      <p:origin x="0" y="0"/>
    </p:cViewPr>
  </p:notesTextViewPr>
  <p:sorterViewPr>
    <p:cViewPr>
      <p:scale>
        <a:sx n="100" d="100"/>
        <a:sy n="100" d="100"/>
      </p:scale>
      <p:origin x="0" y="163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1.xml.rels><?xml version="1.0" encoding="UTF-8" standalone="yes"?>
<Relationships xmlns="http://schemas.openxmlformats.org/package/2006/relationships"><Relationship Id="rId1" Type="http://schemas.openxmlformats.org/officeDocument/2006/relationships/image" Target="../media/image9.png"/></Relationships>
</file>

<file path=ppt/diagrams/_rels/drawing1.xml.rels><?xml version="1.0" encoding="UTF-8" standalone="yes"?>
<Relationships xmlns="http://schemas.openxmlformats.org/package/2006/relationships"><Relationship Id="rId1" Type="http://schemas.openxmlformats.org/officeDocument/2006/relationships/image" Target="../media/image9.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4641AAF-CABC-4584-BD84-A62A676A2F8D}" type="doc">
      <dgm:prSet loTypeId="urn:microsoft.com/office/officeart/2005/8/layout/bList2" loCatId="list" qsTypeId="urn:microsoft.com/office/officeart/2005/8/quickstyle/simple1" qsCatId="simple" csTypeId="urn:microsoft.com/office/officeart/2005/8/colors/accent1_2" csCatId="accent1" phldr="1"/>
      <dgm:spPr/>
    </dgm:pt>
    <dgm:pt modelId="{D93A5D59-F761-4F50-A2FF-EF9BFEF391CC}">
      <dgm:prSet phldrT="[Texto]" custT="1"/>
      <dgm:spPr/>
      <dgm:t>
        <a:bodyPr/>
        <a:lstStyle/>
        <a:p>
          <a:pPr algn="l">
            <a:spcAft>
              <a:spcPts val="0"/>
            </a:spcAft>
          </a:pPr>
          <a:endParaRPr lang="pt-PT" sz="1800" dirty="0"/>
        </a:p>
      </dgm:t>
    </dgm:pt>
    <dgm:pt modelId="{7AD94BFE-04E8-44BB-B18A-E2072F0B3E74}" type="parTrans" cxnId="{3200B97D-84E4-4339-A33F-B9F5B974E90B}">
      <dgm:prSet/>
      <dgm:spPr/>
      <dgm:t>
        <a:bodyPr/>
        <a:lstStyle/>
        <a:p>
          <a:endParaRPr lang="pt-PT"/>
        </a:p>
      </dgm:t>
    </dgm:pt>
    <dgm:pt modelId="{303774FC-25B0-40CB-8963-1D1FF0D7BCB0}" type="sibTrans" cxnId="{3200B97D-84E4-4339-A33F-B9F5B974E90B}">
      <dgm:prSet/>
      <dgm:spPr/>
      <dgm:t>
        <a:bodyPr/>
        <a:lstStyle/>
        <a:p>
          <a:endParaRPr lang="pt-PT"/>
        </a:p>
      </dgm:t>
    </dgm:pt>
    <dgm:pt modelId="{E33ADEEB-8FC5-4907-8077-0ADA617CEF6E}" type="pres">
      <dgm:prSet presAssocID="{74641AAF-CABC-4584-BD84-A62A676A2F8D}" presName="diagram" presStyleCnt="0">
        <dgm:presLayoutVars>
          <dgm:dir/>
          <dgm:animLvl val="lvl"/>
          <dgm:resizeHandles val="exact"/>
        </dgm:presLayoutVars>
      </dgm:prSet>
      <dgm:spPr/>
    </dgm:pt>
    <dgm:pt modelId="{8DCB30C3-976D-4007-88DE-1D7CC0F54293}" type="pres">
      <dgm:prSet presAssocID="{D93A5D59-F761-4F50-A2FF-EF9BFEF391CC}" presName="compNode" presStyleCnt="0"/>
      <dgm:spPr/>
    </dgm:pt>
    <dgm:pt modelId="{D532CD26-C792-4ABE-963D-24FAC077D3B3}" type="pres">
      <dgm:prSet presAssocID="{D93A5D59-F761-4F50-A2FF-EF9BFEF391CC}" presName="childRect" presStyleLbl="bgAcc1" presStyleIdx="0" presStyleCnt="1" custScaleX="142052" custScaleY="186365" custLinFactNeighborX="-62" custLinFactNeighborY="23826">
        <dgm:presLayoutVars>
          <dgm:bulletEnabled val="1"/>
        </dgm:presLayoutVars>
      </dgm:prSet>
      <dgm:spPr/>
      <dgm:t>
        <a:bodyPr/>
        <a:lstStyle/>
        <a:p>
          <a:endParaRPr lang="pt-PT"/>
        </a:p>
      </dgm:t>
    </dgm:pt>
    <dgm:pt modelId="{1A4BC7D5-C710-4EFD-AD54-4B9CDAA5BEB0}" type="pres">
      <dgm:prSet presAssocID="{D93A5D59-F761-4F50-A2FF-EF9BFEF391CC}" presName="parentText" presStyleLbl="node1" presStyleIdx="0" presStyleCnt="0">
        <dgm:presLayoutVars>
          <dgm:chMax val="0"/>
          <dgm:bulletEnabled val="1"/>
        </dgm:presLayoutVars>
      </dgm:prSet>
      <dgm:spPr/>
      <dgm:t>
        <a:bodyPr/>
        <a:lstStyle/>
        <a:p>
          <a:endParaRPr lang="pt-PT"/>
        </a:p>
      </dgm:t>
    </dgm:pt>
    <dgm:pt modelId="{6383B213-F248-45B3-9752-56B6901E92CF}" type="pres">
      <dgm:prSet presAssocID="{D93A5D59-F761-4F50-A2FF-EF9BFEF391CC}" presName="parentRect" presStyleLbl="alignNode1" presStyleIdx="0" presStyleCnt="1" custScaleX="142052"/>
      <dgm:spPr/>
      <dgm:t>
        <a:bodyPr/>
        <a:lstStyle/>
        <a:p>
          <a:endParaRPr lang="pt-PT"/>
        </a:p>
      </dgm:t>
    </dgm:pt>
    <dgm:pt modelId="{D2EA2216-5311-4CA4-B210-2ABD63A7CF81}" type="pres">
      <dgm:prSet presAssocID="{D93A5D59-F761-4F50-A2FF-EF9BFEF391CC}" presName="adorn" presStyleLbl="fgAccFollowNode1" presStyleIdx="0" presStyleCnt="1" custScaleX="46940" custScaleY="46940" custLinFactNeighborX="57518" custLinFactNeighborY="-83101"/>
      <dgm:spPr>
        <a:blipFill rotWithShape="1">
          <a:blip xmlns:r="http://schemas.openxmlformats.org/officeDocument/2006/relationships" r:embed="rId1"/>
          <a:stretch>
            <a:fillRect/>
          </a:stretch>
        </a:blipFill>
      </dgm:spPr>
      <dgm:t>
        <a:bodyPr/>
        <a:lstStyle/>
        <a:p>
          <a:endParaRPr lang="pt-PT"/>
        </a:p>
      </dgm:t>
    </dgm:pt>
  </dgm:ptLst>
  <dgm:cxnLst>
    <dgm:cxn modelId="{B433CBBB-44DC-4FE1-9256-5BACF8649A05}" type="presOf" srcId="{D93A5D59-F761-4F50-A2FF-EF9BFEF391CC}" destId="{1A4BC7D5-C710-4EFD-AD54-4B9CDAA5BEB0}" srcOrd="0" destOrd="0" presId="urn:microsoft.com/office/officeart/2005/8/layout/bList2"/>
    <dgm:cxn modelId="{862031ED-A364-492E-B303-C482CB17CA89}" type="presOf" srcId="{74641AAF-CABC-4584-BD84-A62A676A2F8D}" destId="{E33ADEEB-8FC5-4907-8077-0ADA617CEF6E}" srcOrd="0" destOrd="0" presId="urn:microsoft.com/office/officeart/2005/8/layout/bList2"/>
    <dgm:cxn modelId="{C50F0CD2-8D1F-4E18-A0A4-761923866756}" type="presOf" srcId="{D93A5D59-F761-4F50-A2FF-EF9BFEF391CC}" destId="{6383B213-F248-45B3-9752-56B6901E92CF}" srcOrd="1" destOrd="0" presId="urn:microsoft.com/office/officeart/2005/8/layout/bList2"/>
    <dgm:cxn modelId="{3200B97D-84E4-4339-A33F-B9F5B974E90B}" srcId="{74641AAF-CABC-4584-BD84-A62A676A2F8D}" destId="{D93A5D59-F761-4F50-A2FF-EF9BFEF391CC}" srcOrd="0" destOrd="0" parTransId="{7AD94BFE-04E8-44BB-B18A-E2072F0B3E74}" sibTransId="{303774FC-25B0-40CB-8963-1D1FF0D7BCB0}"/>
    <dgm:cxn modelId="{2F1CDD71-EBD1-4AEB-884F-0C0031226F26}" type="presParOf" srcId="{E33ADEEB-8FC5-4907-8077-0ADA617CEF6E}" destId="{8DCB30C3-976D-4007-88DE-1D7CC0F54293}" srcOrd="0" destOrd="0" presId="urn:microsoft.com/office/officeart/2005/8/layout/bList2"/>
    <dgm:cxn modelId="{93B7A286-B4FD-4079-AC11-33ADBCC3CE4D}" type="presParOf" srcId="{8DCB30C3-976D-4007-88DE-1D7CC0F54293}" destId="{D532CD26-C792-4ABE-963D-24FAC077D3B3}" srcOrd="0" destOrd="0" presId="urn:microsoft.com/office/officeart/2005/8/layout/bList2"/>
    <dgm:cxn modelId="{B48993A2-9CAB-47BF-95EB-490EDDBC899D}" type="presParOf" srcId="{8DCB30C3-976D-4007-88DE-1D7CC0F54293}" destId="{1A4BC7D5-C710-4EFD-AD54-4B9CDAA5BEB0}" srcOrd="1" destOrd="0" presId="urn:microsoft.com/office/officeart/2005/8/layout/bList2"/>
    <dgm:cxn modelId="{D645BF8C-3B74-4E30-8D96-B15B30C60050}" type="presParOf" srcId="{8DCB30C3-976D-4007-88DE-1D7CC0F54293}" destId="{6383B213-F248-45B3-9752-56B6901E92CF}" srcOrd="2" destOrd="0" presId="urn:microsoft.com/office/officeart/2005/8/layout/bList2"/>
    <dgm:cxn modelId="{41CCAEAF-EF0E-46D3-9F29-72AA2B64A554}" type="presParOf" srcId="{8DCB30C3-976D-4007-88DE-1D7CC0F54293}" destId="{D2EA2216-5311-4CA4-B210-2ABD63A7CF81}" srcOrd="3" destOrd="0" presId="urn:microsoft.com/office/officeart/2005/8/layout/b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61BF8D6-B5A5-465C-84E2-96892DE0AEEA}"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pt-PT"/>
        </a:p>
      </dgm:t>
    </dgm:pt>
    <dgm:pt modelId="{9231E8EE-F391-4062-9FE3-27136982EBAE}">
      <dgm:prSet phldrT="[Texto]" custT="1"/>
      <dgm:spPr>
        <a:noFill/>
        <a:ln>
          <a:solidFill>
            <a:schemeClr val="tx2">
              <a:lumMod val="75000"/>
            </a:schemeClr>
          </a:solidFill>
        </a:ln>
      </dgm:spPr>
      <dgm:t>
        <a:bodyPr/>
        <a:lstStyle/>
        <a:p>
          <a:r>
            <a:rPr lang="en-US" sz="2000" b="1" dirty="0" smtClean="0">
              <a:solidFill>
                <a:schemeClr val="tx2">
                  <a:lumMod val="75000"/>
                </a:schemeClr>
              </a:solidFill>
              <a:latin typeface="Century Gothic" pitchFamily="34" charset="0"/>
            </a:rPr>
            <a:t>indirect indicators </a:t>
          </a:r>
          <a:endParaRPr lang="pt-PT" sz="2000" b="1" dirty="0">
            <a:solidFill>
              <a:schemeClr val="tx2">
                <a:lumMod val="75000"/>
              </a:schemeClr>
            </a:solidFill>
            <a:latin typeface="Century Gothic" pitchFamily="34" charset="0"/>
          </a:endParaRPr>
        </a:p>
      </dgm:t>
    </dgm:pt>
    <dgm:pt modelId="{A514695A-FDF2-4E2A-BEB7-395C30F64AFB}" type="parTrans" cxnId="{71325A99-0DAD-4B0A-A441-3F10A251333A}">
      <dgm:prSet/>
      <dgm:spPr/>
      <dgm:t>
        <a:bodyPr/>
        <a:lstStyle/>
        <a:p>
          <a:endParaRPr lang="pt-PT"/>
        </a:p>
      </dgm:t>
    </dgm:pt>
    <dgm:pt modelId="{4B3A107F-5457-48B0-9DDB-56EC99F3E2A6}" type="sibTrans" cxnId="{71325A99-0DAD-4B0A-A441-3F10A251333A}">
      <dgm:prSet/>
      <dgm:spPr/>
      <dgm:t>
        <a:bodyPr/>
        <a:lstStyle/>
        <a:p>
          <a:endParaRPr lang="pt-PT"/>
        </a:p>
      </dgm:t>
    </dgm:pt>
    <dgm:pt modelId="{1173AC7F-407D-41A9-9FF3-825CDD0009FC}">
      <dgm:prSet phldrT="[Texto]" custT="1"/>
      <dgm:spPr>
        <a:solidFill>
          <a:srgbClr val="FEEFDA"/>
        </a:solidFill>
      </dgm:spPr>
      <dgm:t>
        <a:bodyPr/>
        <a:lstStyle/>
        <a:p>
          <a:pPr>
            <a:spcAft>
              <a:spcPts val="600"/>
            </a:spcAft>
          </a:pPr>
          <a:r>
            <a:rPr lang="pt-PT" sz="1800" b="0" dirty="0" smtClean="0">
              <a:solidFill>
                <a:schemeClr val="bg2">
                  <a:lumMod val="10000"/>
                </a:schemeClr>
              </a:solidFill>
              <a:latin typeface="Century Gothic" pitchFamily="34" charset="0"/>
            </a:rPr>
            <a:t>ARS/SICAD</a:t>
          </a:r>
        </a:p>
        <a:p>
          <a:pPr>
            <a:spcAft>
              <a:spcPts val="600"/>
            </a:spcAft>
          </a:pPr>
          <a:r>
            <a:rPr lang="pt-PT" sz="1800" b="0" dirty="0" smtClean="0">
              <a:solidFill>
                <a:schemeClr val="bg2">
                  <a:lumMod val="10000"/>
                </a:schemeClr>
              </a:solidFill>
              <a:latin typeface="Century Gothic" pitchFamily="34" charset="0"/>
            </a:rPr>
            <a:t>(Regional </a:t>
          </a:r>
          <a:r>
            <a:rPr lang="pt-PT" sz="1800" b="0" dirty="0" err="1" smtClean="0">
              <a:solidFill>
                <a:schemeClr val="bg2">
                  <a:lumMod val="10000"/>
                </a:schemeClr>
              </a:solidFill>
              <a:latin typeface="Century Gothic" pitchFamily="34" charset="0"/>
            </a:rPr>
            <a:t>Health</a:t>
          </a:r>
          <a:r>
            <a:rPr lang="pt-PT" sz="1800" b="0" dirty="0" smtClean="0">
              <a:solidFill>
                <a:schemeClr val="bg2">
                  <a:lumMod val="10000"/>
                </a:schemeClr>
              </a:solidFill>
              <a:latin typeface="Century Gothic" pitchFamily="34" charset="0"/>
            </a:rPr>
            <a:t> </a:t>
          </a:r>
          <a:r>
            <a:rPr lang="pt-PT" sz="1800" b="0" dirty="0" err="1" smtClean="0">
              <a:solidFill>
                <a:schemeClr val="bg2">
                  <a:lumMod val="10000"/>
                </a:schemeClr>
              </a:solidFill>
              <a:latin typeface="Century Gothic" pitchFamily="34" charset="0"/>
            </a:rPr>
            <a:t>Administrations</a:t>
          </a:r>
          <a:r>
            <a:rPr lang="pt-PT" sz="1800" b="0" dirty="0" smtClean="0">
              <a:solidFill>
                <a:schemeClr val="bg2">
                  <a:lumMod val="10000"/>
                </a:schemeClr>
              </a:solidFill>
              <a:latin typeface="Century Gothic" pitchFamily="34" charset="0"/>
            </a:rPr>
            <a:t>/ SICAD)</a:t>
          </a:r>
          <a:endParaRPr lang="pt-PT" sz="1800" b="0" dirty="0">
            <a:solidFill>
              <a:schemeClr val="bg2">
                <a:lumMod val="10000"/>
              </a:schemeClr>
            </a:solidFill>
            <a:latin typeface="Century Gothic" pitchFamily="34" charset="0"/>
          </a:endParaRPr>
        </a:p>
      </dgm:t>
    </dgm:pt>
    <dgm:pt modelId="{E9015616-B0E8-4F0A-93BB-375051C9B2AF}" type="parTrans" cxnId="{EAC403E1-48AB-4621-A919-E3F6D656A9A1}">
      <dgm:prSet/>
      <dgm:spPr/>
      <dgm:t>
        <a:bodyPr/>
        <a:lstStyle/>
        <a:p>
          <a:endParaRPr lang="pt-PT"/>
        </a:p>
      </dgm:t>
    </dgm:pt>
    <dgm:pt modelId="{A6FC15CB-5C46-42AD-BE8D-995A90F990E4}" type="sibTrans" cxnId="{EAC403E1-48AB-4621-A919-E3F6D656A9A1}">
      <dgm:prSet/>
      <dgm:spPr/>
      <dgm:t>
        <a:bodyPr/>
        <a:lstStyle/>
        <a:p>
          <a:endParaRPr lang="pt-PT"/>
        </a:p>
      </dgm:t>
    </dgm:pt>
    <dgm:pt modelId="{24A6844B-153C-4829-BC92-9B8745F1F49F}">
      <dgm:prSet phldrT="[Texto]" custT="1"/>
      <dgm:spPr>
        <a:solidFill>
          <a:srgbClr val="FEEFDA"/>
        </a:solidFill>
      </dgm:spPr>
      <dgm:t>
        <a:bodyPr/>
        <a:lstStyle/>
        <a:p>
          <a:pPr>
            <a:spcAft>
              <a:spcPts val="600"/>
            </a:spcAft>
          </a:pPr>
          <a:r>
            <a:rPr lang="pt-PT" sz="1800" b="0" dirty="0" smtClean="0">
              <a:solidFill>
                <a:schemeClr val="bg2">
                  <a:lumMod val="10000"/>
                </a:schemeClr>
              </a:solidFill>
              <a:latin typeface="Century Gothic" pitchFamily="34" charset="0"/>
            </a:rPr>
            <a:t>CNPCJR</a:t>
          </a:r>
        </a:p>
        <a:p>
          <a:pPr>
            <a:spcAft>
              <a:spcPts val="600"/>
            </a:spcAft>
          </a:pPr>
          <a:r>
            <a:rPr lang="pt-PT" sz="1800" b="0" dirty="0" smtClean="0">
              <a:solidFill>
                <a:schemeClr val="bg2">
                  <a:lumMod val="10000"/>
                </a:schemeClr>
              </a:solidFill>
              <a:latin typeface="Century Gothic" pitchFamily="34" charset="0"/>
            </a:rPr>
            <a:t>(</a:t>
          </a:r>
          <a:r>
            <a:rPr lang="en-US" sz="1800" b="0" dirty="0" smtClean="0">
              <a:solidFill>
                <a:schemeClr val="bg2">
                  <a:lumMod val="10000"/>
                </a:schemeClr>
              </a:solidFill>
              <a:latin typeface="Century Gothic" pitchFamily="34" charset="0"/>
            </a:rPr>
            <a:t>National Commission for the Protection of Children and Young People at Risk</a:t>
          </a:r>
          <a:r>
            <a:rPr lang="pt-PT" sz="1800" b="0" dirty="0" smtClean="0">
              <a:solidFill>
                <a:schemeClr val="bg2">
                  <a:lumMod val="10000"/>
                </a:schemeClr>
              </a:solidFill>
              <a:latin typeface="Century Gothic" pitchFamily="34" charset="0"/>
            </a:rPr>
            <a:t>)</a:t>
          </a:r>
          <a:endParaRPr lang="pt-PT" sz="1800" b="0" dirty="0">
            <a:solidFill>
              <a:schemeClr val="bg2">
                <a:lumMod val="10000"/>
              </a:schemeClr>
            </a:solidFill>
            <a:latin typeface="Century Gothic" pitchFamily="34" charset="0"/>
          </a:endParaRPr>
        </a:p>
      </dgm:t>
    </dgm:pt>
    <dgm:pt modelId="{8644006D-400E-41DE-9751-315E047FA843}" type="parTrans" cxnId="{0004B5C6-74A7-4BFF-BD70-EC76D4B1FB56}">
      <dgm:prSet/>
      <dgm:spPr/>
      <dgm:t>
        <a:bodyPr/>
        <a:lstStyle/>
        <a:p>
          <a:endParaRPr lang="pt-PT"/>
        </a:p>
      </dgm:t>
    </dgm:pt>
    <dgm:pt modelId="{3BF5DE5D-7781-411D-801F-CE041060D7F0}" type="sibTrans" cxnId="{0004B5C6-74A7-4BFF-BD70-EC76D4B1FB56}">
      <dgm:prSet/>
      <dgm:spPr/>
      <dgm:t>
        <a:bodyPr/>
        <a:lstStyle/>
        <a:p>
          <a:endParaRPr lang="pt-PT"/>
        </a:p>
      </dgm:t>
    </dgm:pt>
    <dgm:pt modelId="{7BCA8976-3480-4095-A2AB-D78916347069}">
      <dgm:prSet phldrT="[Texto]" custT="1"/>
      <dgm:spPr>
        <a:solidFill>
          <a:srgbClr val="FEEFDA"/>
        </a:solidFill>
      </dgm:spPr>
      <dgm:t>
        <a:bodyPr/>
        <a:lstStyle/>
        <a:p>
          <a:pPr>
            <a:spcAft>
              <a:spcPts val="600"/>
            </a:spcAft>
          </a:pPr>
          <a:r>
            <a:rPr lang="pt-PT" sz="1800" b="0" dirty="0" smtClean="0">
              <a:solidFill>
                <a:schemeClr val="bg2">
                  <a:lumMod val="10000"/>
                </a:schemeClr>
              </a:solidFill>
              <a:latin typeface="Century Gothic" pitchFamily="34" charset="0"/>
            </a:rPr>
            <a:t>ANSR /INMLCF</a:t>
          </a:r>
        </a:p>
        <a:p>
          <a:pPr>
            <a:spcAft>
              <a:spcPts val="600"/>
            </a:spcAft>
          </a:pPr>
          <a:r>
            <a:rPr lang="pt-PT" sz="1800" b="0" dirty="0" smtClean="0">
              <a:solidFill>
                <a:schemeClr val="bg2">
                  <a:lumMod val="10000"/>
                </a:schemeClr>
              </a:solidFill>
              <a:latin typeface="Century Gothic" pitchFamily="34" charset="0"/>
            </a:rPr>
            <a:t>(</a:t>
          </a:r>
          <a:r>
            <a:rPr lang="pt-PT" sz="1800" b="0" dirty="0" err="1" smtClean="0">
              <a:solidFill>
                <a:schemeClr val="bg2">
                  <a:lumMod val="10000"/>
                </a:schemeClr>
              </a:solidFill>
              <a:latin typeface="Century Gothic" pitchFamily="34" charset="0"/>
            </a:rPr>
            <a:t>National</a:t>
          </a:r>
          <a:r>
            <a:rPr lang="pt-PT" sz="1800" b="0" dirty="0" smtClean="0">
              <a:solidFill>
                <a:schemeClr val="bg2">
                  <a:lumMod val="10000"/>
                </a:schemeClr>
              </a:solidFill>
              <a:latin typeface="Century Gothic" pitchFamily="34" charset="0"/>
            </a:rPr>
            <a:t> </a:t>
          </a:r>
          <a:r>
            <a:rPr lang="pt-PT" sz="1800" b="0" dirty="0" err="1" smtClean="0">
              <a:solidFill>
                <a:schemeClr val="bg2">
                  <a:lumMod val="10000"/>
                </a:schemeClr>
              </a:solidFill>
              <a:latin typeface="Century Gothic" pitchFamily="34" charset="0"/>
            </a:rPr>
            <a:t>Road</a:t>
          </a:r>
          <a:r>
            <a:rPr lang="pt-PT" sz="1800" b="0" dirty="0" smtClean="0">
              <a:solidFill>
                <a:schemeClr val="bg2">
                  <a:lumMod val="10000"/>
                </a:schemeClr>
              </a:solidFill>
              <a:latin typeface="Century Gothic" pitchFamily="34" charset="0"/>
            </a:rPr>
            <a:t> </a:t>
          </a:r>
          <a:r>
            <a:rPr lang="pt-PT" sz="1800" b="0" dirty="0" err="1" smtClean="0">
              <a:solidFill>
                <a:schemeClr val="bg2">
                  <a:lumMod val="10000"/>
                </a:schemeClr>
              </a:solidFill>
              <a:latin typeface="Century Gothic" pitchFamily="34" charset="0"/>
            </a:rPr>
            <a:t>Safety</a:t>
          </a:r>
          <a:r>
            <a:rPr lang="pt-PT" sz="1800" b="0" dirty="0" smtClean="0">
              <a:solidFill>
                <a:schemeClr val="bg2">
                  <a:lumMod val="10000"/>
                </a:schemeClr>
              </a:solidFill>
              <a:latin typeface="Century Gothic" pitchFamily="34" charset="0"/>
            </a:rPr>
            <a:t> </a:t>
          </a:r>
          <a:r>
            <a:rPr lang="pt-PT" sz="1800" b="0" dirty="0" err="1" smtClean="0">
              <a:solidFill>
                <a:schemeClr val="bg2">
                  <a:lumMod val="10000"/>
                </a:schemeClr>
              </a:solidFill>
              <a:latin typeface="Century Gothic" pitchFamily="34" charset="0"/>
            </a:rPr>
            <a:t>Authority</a:t>
          </a:r>
          <a:r>
            <a:rPr lang="pt-PT" sz="1800" b="0" dirty="0" smtClean="0">
              <a:solidFill>
                <a:schemeClr val="bg2">
                  <a:lumMod val="10000"/>
                </a:schemeClr>
              </a:solidFill>
              <a:latin typeface="Century Gothic" pitchFamily="34" charset="0"/>
            </a:rPr>
            <a:t>/ </a:t>
          </a:r>
          <a:r>
            <a:rPr lang="en-US" sz="1800" b="0" dirty="0" smtClean="0">
              <a:solidFill>
                <a:schemeClr val="bg2">
                  <a:lumMod val="10000"/>
                </a:schemeClr>
              </a:solidFill>
              <a:latin typeface="Century Gothic" pitchFamily="34" charset="0"/>
            </a:rPr>
            <a:t>National Institute of Forensic Medicine and Forensic Sciences</a:t>
          </a:r>
          <a:r>
            <a:rPr lang="pt-PT" sz="1800" b="0" dirty="0" smtClean="0">
              <a:solidFill>
                <a:schemeClr val="bg2">
                  <a:lumMod val="10000"/>
                </a:schemeClr>
              </a:solidFill>
              <a:latin typeface="Century Gothic" pitchFamily="34" charset="0"/>
            </a:rPr>
            <a:t>)</a:t>
          </a:r>
          <a:endParaRPr lang="pt-PT" sz="1800" b="0" dirty="0">
            <a:solidFill>
              <a:schemeClr val="bg2">
                <a:lumMod val="10000"/>
              </a:schemeClr>
            </a:solidFill>
            <a:latin typeface="Century Gothic" pitchFamily="34" charset="0"/>
          </a:endParaRPr>
        </a:p>
      </dgm:t>
    </dgm:pt>
    <dgm:pt modelId="{A7224B4B-8B56-4538-AE57-7F591EF3B108}" type="parTrans" cxnId="{ADC97487-6973-4570-B7F3-BFCBC7D12C32}">
      <dgm:prSet/>
      <dgm:spPr/>
      <dgm:t>
        <a:bodyPr/>
        <a:lstStyle/>
        <a:p>
          <a:endParaRPr lang="pt-PT"/>
        </a:p>
      </dgm:t>
    </dgm:pt>
    <dgm:pt modelId="{24BA510B-48E1-4455-A9F4-C01655EC944D}" type="sibTrans" cxnId="{ADC97487-6973-4570-B7F3-BFCBC7D12C32}">
      <dgm:prSet/>
      <dgm:spPr/>
      <dgm:t>
        <a:bodyPr/>
        <a:lstStyle/>
        <a:p>
          <a:endParaRPr lang="pt-PT"/>
        </a:p>
      </dgm:t>
    </dgm:pt>
    <dgm:pt modelId="{A0CF9F33-5446-49C6-B521-3AFC679B4A3A}">
      <dgm:prSet phldrT="[Texto]" custT="1"/>
      <dgm:spPr>
        <a:solidFill>
          <a:srgbClr val="FEEFDA"/>
        </a:solidFill>
      </dgm:spPr>
      <dgm:t>
        <a:bodyPr/>
        <a:lstStyle/>
        <a:p>
          <a:pPr>
            <a:spcAft>
              <a:spcPts val="600"/>
            </a:spcAft>
          </a:pPr>
          <a:r>
            <a:rPr lang="pt-PT" sz="1800" b="0" dirty="0" smtClean="0">
              <a:solidFill>
                <a:schemeClr val="bg2">
                  <a:lumMod val="10000"/>
                </a:schemeClr>
              </a:solidFill>
              <a:latin typeface="Century Gothic" pitchFamily="34" charset="0"/>
            </a:rPr>
            <a:t>INE</a:t>
          </a:r>
        </a:p>
        <a:p>
          <a:pPr>
            <a:spcAft>
              <a:spcPts val="600"/>
            </a:spcAft>
          </a:pPr>
          <a:r>
            <a:rPr lang="pt-PT" sz="1800" b="0" dirty="0" smtClean="0">
              <a:solidFill>
                <a:schemeClr val="bg2">
                  <a:lumMod val="10000"/>
                </a:schemeClr>
              </a:solidFill>
              <a:latin typeface="Century Gothic" pitchFamily="34" charset="0"/>
            </a:rPr>
            <a:t>(</a:t>
          </a:r>
          <a:r>
            <a:rPr lang="pt-PT" sz="1800" b="0" dirty="0" err="1" smtClean="0">
              <a:solidFill>
                <a:schemeClr val="bg2">
                  <a:lumMod val="10000"/>
                </a:schemeClr>
              </a:solidFill>
              <a:latin typeface="Century Gothic" pitchFamily="34" charset="0"/>
            </a:rPr>
            <a:t>Statistics</a:t>
          </a:r>
          <a:r>
            <a:rPr lang="pt-PT" sz="1800" b="0" dirty="0" smtClean="0">
              <a:solidFill>
                <a:schemeClr val="bg2">
                  <a:lumMod val="10000"/>
                </a:schemeClr>
              </a:solidFill>
              <a:latin typeface="Century Gothic" pitchFamily="34" charset="0"/>
            </a:rPr>
            <a:t> Portugal)</a:t>
          </a:r>
          <a:endParaRPr lang="pt-PT" sz="1800" b="0" dirty="0">
            <a:solidFill>
              <a:schemeClr val="bg2">
                <a:lumMod val="10000"/>
              </a:schemeClr>
            </a:solidFill>
            <a:latin typeface="Century Gothic" pitchFamily="34" charset="0"/>
          </a:endParaRPr>
        </a:p>
      </dgm:t>
    </dgm:pt>
    <dgm:pt modelId="{2C86FBAE-6541-4AA9-8302-5F560FD6DD8D}" type="parTrans" cxnId="{3981E1DC-3B8C-40BC-8978-6962C3CF9220}">
      <dgm:prSet/>
      <dgm:spPr/>
      <dgm:t>
        <a:bodyPr/>
        <a:lstStyle/>
        <a:p>
          <a:endParaRPr lang="pt-PT"/>
        </a:p>
      </dgm:t>
    </dgm:pt>
    <dgm:pt modelId="{857E051A-9CB5-4AFA-AC8E-1ABF5C1CAC65}" type="sibTrans" cxnId="{3981E1DC-3B8C-40BC-8978-6962C3CF9220}">
      <dgm:prSet/>
      <dgm:spPr/>
      <dgm:t>
        <a:bodyPr/>
        <a:lstStyle/>
        <a:p>
          <a:endParaRPr lang="pt-PT"/>
        </a:p>
      </dgm:t>
    </dgm:pt>
    <dgm:pt modelId="{FA107213-BB0D-4A8D-BF28-ED19F3D0B3FD}" type="pres">
      <dgm:prSet presAssocID="{661BF8D6-B5A5-465C-84E2-96892DE0AEEA}" presName="diagram" presStyleCnt="0">
        <dgm:presLayoutVars>
          <dgm:chPref val="1"/>
          <dgm:dir/>
          <dgm:animOne val="branch"/>
          <dgm:animLvl val="lvl"/>
          <dgm:resizeHandles val="exact"/>
        </dgm:presLayoutVars>
      </dgm:prSet>
      <dgm:spPr/>
      <dgm:t>
        <a:bodyPr/>
        <a:lstStyle/>
        <a:p>
          <a:endParaRPr lang="pt-PT"/>
        </a:p>
      </dgm:t>
    </dgm:pt>
    <dgm:pt modelId="{2E8CDC62-AFD1-4EE4-BC0D-AF0B5844D1AC}" type="pres">
      <dgm:prSet presAssocID="{9231E8EE-F391-4062-9FE3-27136982EBAE}" presName="root1" presStyleCnt="0"/>
      <dgm:spPr/>
    </dgm:pt>
    <dgm:pt modelId="{AF30F43B-5528-4BEF-A713-D88F9F9EB12D}" type="pres">
      <dgm:prSet presAssocID="{9231E8EE-F391-4062-9FE3-27136982EBAE}" presName="LevelOneTextNode" presStyleLbl="node0" presStyleIdx="0" presStyleCnt="1" custScaleX="181713" custScaleY="188940" custLinFactX="-14635" custLinFactNeighborX="-100000" custLinFactNeighborY="-11590">
        <dgm:presLayoutVars>
          <dgm:chPref val="3"/>
        </dgm:presLayoutVars>
      </dgm:prSet>
      <dgm:spPr/>
      <dgm:t>
        <a:bodyPr/>
        <a:lstStyle/>
        <a:p>
          <a:endParaRPr lang="pt-PT"/>
        </a:p>
      </dgm:t>
    </dgm:pt>
    <dgm:pt modelId="{35941A86-D634-43FD-8557-8150562E77CC}" type="pres">
      <dgm:prSet presAssocID="{9231E8EE-F391-4062-9FE3-27136982EBAE}" presName="level2hierChild" presStyleCnt="0"/>
      <dgm:spPr/>
    </dgm:pt>
    <dgm:pt modelId="{C021AE6E-16DF-4953-973A-5A3AA4DA979A}" type="pres">
      <dgm:prSet presAssocID="{8644006D-400E-41DE-9751-315E047FA843}" presName="conn2-1" presStyleLbl="parChTrans1D2" presStyleIdx="0" presStyleCnt="4"/>
      <dgm:spPr/>
      <dgm:t>
        <a:bodyPr/>
        <a:lstStyle/>
        <a:p>
          <a:endParaRPr lang="pt-PT"/>
        </a:p>
      </dgm:t>
    </dgm:pt>
    <dgm:pt modelId="{3603D454-5116-4589-BBEC-4924378F4A1B}" type="pres">
      <dgm:prSet presAssocID="{8644006D-400E-41DE-9751-315E047FA843}" presName="connTx" presStyleLbl="parChTrans1D2" presStyleIdx="0" presStyleCnt="4"/>
      <dgm:spPr/>
      <dgm:t>
        <a:bodyPr/>
        <a:lstStyle/>
        <a:p>
          <a:endParaRPr lang="pt-PT"/>
        </a:p>
      </dgm:t>
    </dgm:pt>
    <dgm:pt modelId="{64792D9A-72AC-41D1-8C06-D46BB3F31788}" type="pres">
      <dgm:prSet presAssocID="{24A6844B-153C-4829-BC92-9B8745F1F49F}" presName="root2" presStyleCnt="0"/>
      <dgm:spPr/>
    </dgm:pt>
    <dgm:pt modelId="{C1432E1D-E328-47A9-B157-3BB4A6CD20E6}" type="pres">
      <dgm:prSet presAssocID="{24A6844B-153C-4829-BC92-9B8745F1F49F}" presName="LevelTwoTextNode" presStyleLbl="node2" presStyleIdx="0" presStyleCnt="4" custScaleX="512014" custScaleY="203047" custLinFactNeighborX="3293" custLinFactNeighborY="-14772">
        <dgm:presLayoutVars>
          <dgm:chPref val="3"/>
        </dgm:presLayoutVars>
      </dgm:prSet>
      <dgm:spPr/>
      <dgm:t>
        <a:bodyPr/>
        <a:lstStyle/>
        <a:p>
          <a:endParaRPr lang="pt-PT"/>
        </a:p>
      </dgm:t>
    </dgm:pt>
    <dgm:pt modelId="{21AD2E44-4077-4EE8-9403-3B6C91559037}" type="pres">
      <dgm:prSet presAssocID="{24A6844B-153C-4829-BC92-9B8745F1F49F}" presName="level3hierChild" presStyleCnt="0"/>
      <dgm:spPr/>
    </dgm:pt>
    <dgm:pt modelId="{5D1DFABE-6BF1-4F6A-BE7C-A1D840A8FD68}" type="pres">
      <dgm:prSet presAssocID="{A7224B4B-8B56-4538-AE57-7F591EF3B108}" presName="conn2-1" presStyleLbl="parChTrans1D2" presStyleIdx="1" presStyleCnt="4"/>
      <dgm:spPr/>
      <dgm:t>
        <a:bodyPr/>
        <a:lstStyle/>
        <a:p>
          <a:endParaRPr lang="pt-PT"/>
        </a:p>
      </dgm:t>
    </dgm:pt>
    <dgm:pt modelId="{9987A685-CAA5-42DA-8023-5C0DF412A4B2}" type="pres">
      <dgm:prSet presAssocID="{A7224B4B-8B56-4538-AE57-7F591EF3B108}" presName="connTx" presStyleLbl="parChTrans1D2" presStyleIdx="1" presStyleCnt="4"/>
      <dgm:spPr/>
      <dgm:t>
        <a:bodyPr/>
        <a:lstStyle/>
        <a:p>
          <a:endParaRPr lang="pt-PT"/>
        </a:p>
      </dgm:t>
    </dgm:pt>
    <dgm:pt modelId="{EB3980B8-99FC-4055-9355-D93C35FD82B2}" type="pres">
      <dgm:prSet presAssocID="{7BCA8976-3480-4095-A2AB-D78916347069}" presName="root2" presStyleCnt="0"/>
      <dgm:spPr/>
    </dgm:pt>
    <dgm:pt modelId="{EE57B214-4F4A-4E94-8504-5BAAA93AAB7D}" type="pres">
      <dgm:prSet presAssocID="{7BCA8976-3480-4095-A2AB-D78916347069}" presName="LevelTwoTextNode" presStyleLbl="node2" presStyleIdx="1" presStyleCnt="4" custScaleX="512014" custScaleY="263242" custLinFactNeighborX="3293" custLinFactNeighborY="-3400">
        <dgm:presLayoutVars>
          <dgm:chPref val="3"/>
        </dgm:presLayoutVars>
      </dgm:prSet>
      <dgm:spPr/>
      <dgm:t>
        <a:bodyPr/>
        <a:lstStyle/>
        <a:p>
          <a:endParaRPr lang="pt-PT"/>
        </a:p>
      </dgm:t>
    </dgm:pt>
    <dgm:pt modelId="{9DCA302A-37F3-42E7-BBEE-C586958500E0}" type="pres">
      <dgm:prSet presAssocID="{7BCA8976-3480-4095-A2AB-D78916347069}" presName="level3hierChild" presStyleCnt="0"/>
      <dgm:spPr/>
    </dgm:pt>
    <dgm:pt modelId="{C0BE8073-AD77-4DA7-B530-B55CD0CB1CC4}" type="pres">
      <dgm:prSet presAssocID="{2C86FBAE-6541-4AA9-8302-5F560FD6DD8D}" presName="conn2-1" presStyleLbl="parChTrans1D2" presStyleIdx="2" presStyleCnt="4"/>
      <dgm:spPr/>
      <dgm:t>
        <a:bodyPr/>
        <a:lstStyle/>
        <a:p>
          <a:endParaRPr lang="pt-PT"/>
        </a:p>
      </dgm:t>
    </dgm:pt>
    <dgm:pt modelId="{7AE435EB-C1B5-4940-8153-81E95A883734}" type="pres">
      <dgm:prSet presAssocID="{2C86FBAE-6541-4AA9-8302-5F560FD6DD8D}" presName="connTx" presStyleLbl="parChTrans1D2" presStyleIdx="2" presStyleCnt="4"/>
      <dgm:spPr/>
      <dgm:t>
        <a:bodyPr/>
        <a:lstStyle/>
        <a:p>
          <a:endParaRPr lang="pt-PT"/>
        </a:p>
      </dgm:t>
    </dgm:pt>
    <dgm:pt modelId="{4E02EDD5-90F9-4D85-8D73-079D3CE99A6E}" type="pres">
      <dgm:prSet presAssocID="{A0CF9F33-5446-49C6-B521-3AFC679B4A3A}" presName="root2" presStyleCnt="0"/>
      <dgm:spPr/>
    </dgm:pt>
    <dgm:pt modelId="{2E1D12E4-D478-4176-A3E6-9A6FE2DE081B}" type="pres">
      <dgm:prSet presAssocID="{A0CF9F33-5446-49C6-B521-3AFC679B4A3A}" presName="LevelTwoTextNode" presStyleLbl="node2" presStyleIdx="2" presStyleCnt="4" custScaleX="512014" custScaleY="147089" custLinFactNeighborX="3293" custLinFactNeighborY="1558">
        <dgm:presLayoutVars>
          <dgm:chPref val="3"/>
        </dgm:presLayoutVars>
      </dgm:prSet>
      <dgm:spPr/>
      <dgm:t>
        <a:bodyPr/>
        <a:lstStyle/>
        <a:p>
          <a:endParaRPr lang="pt-PT"/>
        </a:p>
      </dgm:t>
    </dgm:pt>
    <dgm:pt modelId="{A234806A-7D19-478A-930C-7BF9A87938E1}" type="pres">
      <dgm:prSet presAssocID="{A0CF9F33-5446-49C6-B521-3AFC679B4A3A}" presName="level3hierChild" presStyleCnt="0"/>
      <dgm:spPr/>
    </dgm:pt>
    <dgm:pt modelId="{5709BF50-4128-499C-8210-C9F8C42AD6F6}" type="pres">
      <dgm:prSet presAssocID="{E9015616-B0E8-4F0A-93BB-375051C9B2AF}" presName="conn2-1" presStyleLbl="parChTrans1D2" presStyleIdx="3" presStyleCnt="4"/>
      <dgm:spPr/>
      <dgm:t>
        <a:bodyPr/>
        <a:lstStyle/>
        <a:p>
          <a:endParaRPr lang="pt-PT"/>
        </a:p>
      </dgm:t>
    </dgm:pt>
    <dgm:pt modelId="{C5EBBDAE-5150-4595-A045-C2341EF6FE64}" type="pres">
      <dgm:prSet presAssocID="{E9015616-B0E8-4F0A-93BB-375051C9B2AF}" presName="connTx" presStyleLbl="parChTrans1D2" presStyleIdx="3" presStyleCnt="4"/>
      <dgm:spPr/>
      <dgm:t>
        <a:bodyPr/>
        <a:lstStyle/>
        <a:p>
          <a:endParaRPr lang="pt-PT"/>
        </a:p>
      </dgm:t>
    </dgm:pt>
    <dgm:pt modelId="{240DC92C-1299-42C3-991F-1682AE2072CE}" type="pres">
      <dgm:prSet presAssocID="{1173AC7F-407D-41A9-9FF3-825CDD0009FC}" presName="root2" presStyleCnt="0"/>
      <dgm:spPr/>
    </dgm:pt>
    <dgm:pt modelId="{3E2FA2E2-DAA3-425B-8E66-860861F38F1A}" type="pres">
      <dgm:prSet presAssocID="{1173AC7F-407D-41A9-9FF3-825CDD0009FC}" presName="LevelTwoTextNode" presStyleLbl="node2" presStyleIdx="3" presStyleCnt="4" custScaleX="512014" custScaleY="199576" custLinFactNeighborX="3293" custLinFactNeighborY="7408">
        <dgm:presLayoutVars>
          <dgm:chPref val="3"/>
        </dgm:presLayoutVars>
      </dgm:prSet>
      <dgm:spPr/>
      <dgm:t>
        <a:bodyPr/>
        <a:lstStyle/>
        <a:p>
          <a:endParaRPr lang="pt-PT"/>
        </a:p>
      </dgm:t>
    </dgm:pt>
    <dgm:pt modelId="{406E44DA-51AB-40CE-933A-1E776413DA57}" type="pres">
      <dgm:prSet presAssocID="{1173AC7F-407D-41A9-9FF3-825CDD0009FC}" presName="level3hierChild" presStyleCnt="0"/>
      <dgm:spPr/>
    </dgm:pt>
  </dgm:ptLst>
  <dgm:cxnLst>
    <dgm:cxn modelId="{71325A99-0DAD-4B0A-A441-3F10A251333A}" srcId="{661BF8D6-B5A5-465C-84E2-96892DE0AEEA}" destId="{9231E8EE-F391-4062-9FE3-27136982EBAE}" srcOrd="0" destOrd="0" parTransId="{A514695A-FDF2-4E2A-BEB7-395C30F64AFB}" sibTransId="{4B3A107F-5457-48B0-9DDB-56EC99F3E2A6}"/>
    <dgm:cxn modelId="{797A8D76-D5A4-4D82-B412-5D89BF578F7A}" type="presOf" srcId="{A7224B4B-8B56-4538-AE57-7F591EF3B108}" destId="{9987A685-CAA5-42DA-8023-5C0DF412A4B2}" srcOrd="1" destOrd="0" presId="urn:microsoft.com/office/officeart/2005/8/layout/hierarchy2"/>
    <dgm:cxn modelId="{3981E1DC-3B8C-40BC-8978-6962C3CF9220}" srcId="{9231E8EE-F391-4062-9FE3-27136982EBAE}" destId="{A0CF9F33-5446-49C6-B521-3AFC679B4A3A}" srcOrd="2" destOrd="0" parTransId="{2C86FBAE-6541-4AA9-8302-5F560FD6DD8D}" sibTransId="{857E051A-9CB5-4AFA-AC8E-1ABF5C1CAC65}"/>
    <dgm:cxn modelId="{2963D4EA-B541-4622-8005-C786A47726ED}" type="presOf" srcId="{8644006D-400E-41DE-9751-315E047FA843}" destId="{3603D454-5116-4589-BBEC-4924378F4A1B}" srcOrd="1" destOrd="0" presId="urn:microsoft.com/office/officeart/2005/8/layout/hierarchy2"/>
    <dgm:cxn modelId="{E27BCD39-A7C3-4172-84C0-B9133E63DE1F}" type="presOf" srcId="{E9015616-B0E8-4F0A-93BB-375051C9B2AF}" destId="{C5EBBDAE-5150-4595-A045-C2341EF6FE64}" srcOrd="1" destOrd="0" presId="urn:microsoft.com/office/officeart/2005/8/layout/hierarchy2"/>
    <dgm:cxn modelId="{9C7E74A8-08CA-4585-8444-E576934E55ED}" type="presOf" srcId="{1173AC7F-407D-41A9-9FF3-825CDD0009FC}" destId="{3E2FA2E2-DAA3-425B-8E66-860861F38F1A}" srcOrd="0" destOrd="0" presId="urn:microsoft.com/office/officeart/2005/8/layout/hierarchy2"/>
    <dgm:cxn modelId="{ADC97487-6973-4570-B7F3-BFCBC7D12C32}" srcId="{9231E8EE-F391-4062-9FE3-27136982EBAE}" destId="{7BCA8976-3480-4095-A2AB-D78916347069}" srcOrd="1" destOrd="0" parTransId="{A7224B4B-8B56-4538-AE57-7F591EF3B108}" sibTransId="{24BA510B-48E1-4455-A9F4-C01655EC944D}"/>
    <dgm:cxn modelId="{BA0B7613-E177-4795-B876-1ECB1540F288}" type="presOf" srcId="{24A6844B-153C-4829-BC92-9B8745F1F49F}" destId="{C1432E1D-E328-47A9-B157-3BB4A6CD20E6}" srcOrd="0" destOrd="0" presId="urn:microsoft.com/office/officeart/2005/8/layout/hierarchy2"/>
    <dgm:cxn modelId="{113551EB-38EA-4BA2-AF8A-EC47DD9E8309}" type="presOf" srcId="{7BCA8976-3480-4095-A2AB-D78916347069}" destId="{EE57B214-4F4A-4E94-8504-5BAAA93AAB7D}" srcOrd="0" destOrd="0" presId="urn:microsoft.com/office/officeart/2005/8/layout/hierarchy2"/>
    <dgm:cxn modelId="{D15C6416-D7D2-4A21-971B-FC1AAD77EC45}" type="presOf" srcId="{9231E8EE-F391-4062-9FE3-27136982EBAE}" destId="{AF30F43B-5528-4BEF-A713-D88F9F9EB12D}" srcOrd="0" destOrd="0" presId="urn:microsoft.com/office/officeart/2005/8/layout/hierarchy2"/>
    <dgm:cxn modelId="{0004B5C6-74A7-4BFF-BD70-EC76D4B1FB56}" srcId="{9231E8EE-F391-4062-9FE3-27136982EBAE}" destId="{24A6844B-153C-4829-BC92-9B8745F1F49F}" srcOrd="0" destOrd="0" parTransId="{8644006D-400E-41DE-9751-315E047FA843}" sibTransId="{3BF5DE5D-7781-411D-801F-CE041060D7F0}"/>
    <dgm:cxn modelId="{84948DAB-3589-4657-814B-03E933A45BD7}" type="presOf" srcId="{2C86FBAE-6541-4AA9-8302-5F560FD6DD8D}" destId="{C0BE8073-AD77-4DA7-B530-B55CD0CB1CC4}" srcOrd="0" destOrd="0" presId="urn:microsoft.com/office/officeart/2005/8/layout/hierarchy2"/>
    <dgm:cxn modelId="{FE004FC8-F153-4C8E-BAEF-823D792CA893}" type="presOf" srcId="{A0CF9F33-5446-49C6-B521-3AFC679B4A3A}" destId="{2E1D12E4-D478-4176-A3E6-9A6FE2DE081B}" srcOrd="0" destOrd="0" presId="urn:microsoft.com/office/officeart/2005/8/layout/hierarchy2"/>
    <dgm:cxn modelId="{E052C681-80E2-49AD-86C1-DC50107F054A}" type="presOf" srcId="{661BF8D6-B5A5-465C-84E2-96892DE0AEEA}" destId="{FA107213-BB0D-4A8D-BF28-ED19F3D0B3FD}" srcOrd="0" destOrd="0" presId="urn:microsoft.com/office/officeart/2005/8/layout/hierarchy2"/>
    <dgm:cxn modelId="{E455F7CC-70AB-43CA-ACD4-6362C735F26B}" type="presOf" srcId="{E9015616-B0E8-4F0A-93BB-375051C9B2AF}" destId="{5709BF50-4128-499C-8210-C9F8C42AD6F6}" srcOrd="0" destOrd="0" presId="urn:microsoft.com/office/officeart/2005/8/layout/hierarchy2"/>
    <dgm:cxn modelId="{EAC403E1-48AB-4621-A919-E3F6D656A9A1}" srcId="{9231E8EE-F391-4062-9FE3-27136982EBAE}" destId="{1173AC7F-407D-41A9-9FF3-825CDD0009FC}" srcOrd="3" destOrd="0" parTransId="{E9015616-B0E8-4F0A-93BB-375051C9B2AF}" sibTransId="{A6FC15CB-5C46-42AD-BE8D-995A90F990E4}"/>
    <dgm:cxn modelId="{F35AD00E-447C-427E-889D-33F633F82AE2}" type="presOf" srcId="{8644006D-400E-41DE-9751-315E047FA843}" destId="{C021AE6E-16DF-4953-973A-5A3AA4DA979A}" srcOrd="0" destOrd="0" presId="urn:microsoft.com/office/officeart/2005/8/layout/hierarchy2"/>
    <dgm:cxn modelId="{120152A7-B4DB-4D6D-86C8-B4F057D1C9D4}" type="presOf" srcId="{2C86FBAE-6541-4AA9-8302-5F560FD6DD8D}" destId="{7AE435EB-C1B5-4940-8153-81E95A883734}" srcOrd="1" destOrd="0" presId="urn:microsoft.com/office/officeart/2005/8/layout/hierarchy2"/>
    <dgm:cxn modelId="{66E3A007-D1B6-4827-96BD-650826D1353D}" type="presOf" srcId="{A7224B4B-8B56-4538-AE57-7F591EF3B108}" destId="{5D1DFABE-6BF1-4F6A-BE7C-A1D840A8FD68}" srcOrd="0" destOrd="0" presId="urn:microsoft.com/office/officeart/2005/8/layout/hierarchy2"/>
    <dgm:cxn modelId="{92E6FEC2-C006-4EA6-9B7A-0F221D26C8CE}" type="presParOf" srcId="{FA107213-BB0D-4A8D-BF28-ED19F3D0B3FD}" destId="{2E8CDC62-AFD1-4EE4-BC0D-AF0B5844D1AC}" srcOrd="0" destOrd="0" presId="urn:microsoft.com/office/officeart/2005/8/layout/hierarchy2"/>
    <dgm:cxn modelId="{AE689BEF-91AE-471A-9E08-509E5F5BE289}" type="presParOf" srcId="{2E8CDC62-AFD1-4EE4-BC0D-AF0B5844D1AC}" destId="{AF30F43B-5528-4BEF-A713-D88F9F9EB12D}" srcOrd="0" destOrd="0" presId="urn:microsoft.com/office/officeart/2005/8/layout/hierarchy2"/>
    <dgm:cxn modelId="{989DD548-E64A-4E52-8C28-B443687C2AA9}" type="presParOf" srcId="{2E8CDC62-AFD1-4EE4-BC0D-AF0B5844D1AC}" destId="{35941A86-D634-43FD-8557-8150562E77CC}" srcOrd="1" destOrd="0" presId="urn:microsoft.com/office/officeart/2005/8/layout/hierarchy2"/>
    <dgm:cxn modelId="{8F1D1007-0487-4E4C-9014-13681625A56C}" type="presParOf" srcId="{35941A86-D634-43FD-8557-8150562E77CC}" destId="{C021AE6E-16DF-4953-973A-5A3AA4DA979A}" srcOrd="0" destOrd="0" presId="urn:microsoft.com/office/officeart/2005/8/layout/hierarchy2"/>
    <dgm:cxn modelId="{AEC12515-9192-4B8C-9D63-55E0EC30BC22}" type="presParOf" srcId="{C021AE6E-16DF-4953-973A-5A3AA4DA979A}" destId="{3603D454-5116-4589-BBEC-4924378F4A1B}" srcOrd="0" destOrd="0" presId="urn:microsoft.com/office/officeart/2005/8/layout/hierarchy2"/>
    <dgm:cxn modelId="{331F57A2-2F30-4ECC-BE16-6576575D0186}" type="presParOf" srcId="{35941A86-D634-43FD-8557-8150562E77CC}" destId="{64792D9A-72AC-41D1-8C06-D46BB3F31788}" srcOrd="1" destOrd="0" presId="urn:microsoft.com/office/officeart/2005/8/layout/hierarchy2"/>
    <dgm:cxn modelId="{547A7AFF-0915-407C-A452-44CCE5905774}" type="presParOf" srcId="{64792D9A-72AC-41D1-8C06-D46BB3F31788}" destId="{C1432E1D-E328-47A9-B157-3BB4A6CD20E6}" srcOrd="0" destOrd="0" presId="urn:microsoft.com/office/officeart/2005/8/layout/hierarchy2"/>
    <dgm:cxn modelId="{24717E27-30E1-427A-9CEF-CD7BD54BE1B6}" type="presParOf" srcId="{64792D9A-72AC-41D1-8C06-D46BB3F31788}" destId="{21AD2E44-4077-4EE8-9403-3B6C91559037}" srcOrd="1" destOrd="0" presId="urn:microsoft.com/office/officeart/2005/8/layout/hierarchy2"/>
    <dgm:cxn modelId="{B0FA4631-E1C8-4E30-9458-110E1A18A744}" type="presParOf" srcId="{35941A86-D634-43FD-8557-8150562E77CC}" destId="{5D1DFABE-6BF1-4F6A-BE7C-A1D840A8FD68}" srcOrd="2" destOrd="0" presId="urn:microsoft.com/office/officeart/2005/8/layout/hierarchy2"/>
    <dgm:cxn modelId="{84B4665A-F9C8-49D4-8671-C8F19C61D256}" type="presParOf" srcId="{5D1DFABE-6BF1-4F6A-BE7C-A1D840A8FD68}" destId="{9987A685-CAA5-42DA-8023-5C0DF412A4B2}" srcOrd="0" destOrd="0" presId="urn:microsoft.com/office/officeart/2005/8/layout/hierarchy2"/>
    <dgm:cxn modelId="{8404221B-A57E-4F20-B857-671BAFA5BB21}" type="presParOf" srcId="{35941A86-D634-43FD-8557-8150562E77CC}" destId="{EB3980B8-99FC-4055-9355-D93C35FD82B2}" srcOrd="3" destOrd="0" presId="urn:microsoft.com/office/officeart/2005/8/layout/hierarchy2"/>
    <dgm:cxn modelId="{24F479A8-3726-4C70-9ACB-031999248AEA}" type="presParOf" srcId="{EB3980B8-99FC-4055-9355-D93C35FD82B2}" destId="{EE57B214-4F4A-4E94-8504-5BAAA93AAB7D}" srcOrd="0" destOrd="0" presId="urn:microsoft.com/office/officeart/2005/8/layout/hierarchy2"/>
    <dgm:cxn modelId="{6D745FB4-7DAA-444D-9D61-860931771357}" type="presParOf" srcId="{EB3980B8-99FC-4055-9355-D93C35FD82B2}" destId="{9DCA302A-37F3-42E7-BBEE-C586958500E0}" srcOrd="1" destOrd="0" presId="urn:microsoft.com/office/officeart/2005/8/layout/hierarchy2"/>
    <dgm:cxn modelId="{7344BE93-0D9F-48ED-9F5B-A6436A61874F}" type="presParOf" srcId="{35941A86-D634-43FD-8557-8150562E77CC}" destId="{C0BE8073-AD77-4DA7-B530-B55CD0CB1CC4}" srcOrd="4" destOrd="0" presId="urn:microsoft.com/office/officeart/2005/8/layout/hierarchy2"/>
    <dgm:cxn modelId="{6C7DBC45-1170-4784-87F3-3405634D1FF0}" type="presParOf" srcId="{C0BE8073-AD77-4DA7-B530-B55CD0CB1CC4}" destId="{7AE435EB-C1B5-4940-8153-81E95A883734}" srcOrd="0" destOrd="0" presId="urn:microsoft.com/office/officeart/2005/8/layout/hierarchy2"/>
    <dgm:cxn modelId="{B4DF7156-59F9-4FA1-8B97-836DCFA6ADEF}" type="presParOf" srcId="{35941A86-D634-43FD-8557-8150562E77CC}" destId="{4E02EDD5-90F9-4D85-8D73-079D3CE99A6E}" srcOrd="5" destOrd="0" presId="urn:microsoft.com/office/officeart/2005/8/layout/hierarchy2"/>
    <dgm:cxn modelId="{CD3E801F-3B60-4F23-9D3B-F396759A4A09}" type="presParOf" srcId="{4E02EDD5-90F9-4D85-8D73-079D3CE99A6E}" destId="{2E1D12E4-D478-4176-A3E6-9A6FE2DE081B}" srcOrd="0" destOrd="0" presId="urn:microsoft.com/office/officeart/2005/8/layout/hierarchy2"/>
    <dgm:cxn modelId="{548BA9B3-2B5A-4EF4-B99F-ECC56732F0BB}" type="presParOf" srcId="{4E02EDD5-90F9-4D85-8D73-079D3CE99A6E}" destId="{A234806A-7D19-478A-930C-7BF9A87938E1}" srcOrd="1" destOrd="0" presId="urn:microsoft.com/office/officeart/2005/8/layout/hierarchy2"/>
    <dgm:cxn modelId="{EAF555F5-67EB-4B7F-88AF-6B7A7383090F}" type="presParOf" srcId="{35941A86-D634-43FD-8557-8150562E77CC}" destId="{5709BF50-4128-499C-8210-C9F8C42AD6F6}" srcOrd="6" destOrd="0" presId="urn:microsoft.com/office/officeart/2005/8/layout/hierarchy2"/>
    <dgm:cxn modelId="{D29C043E-FEF9-4027-B2C0-51306E6B0538}" type="presParOf" srcId="{5709BF50-4128-499C-8210-C9F8C42AD6F6}" destId="{C5EBBDAE-5150-4595-A045-C2341EF6FE64}" srcOrd="0" destOrd="0" presId="urn:microsoft.com/office/officeart/2005/8/layout/hierarchy2"/>
    <dgm:cxn modelId="{DF1FAD15-8E40-4753-9688-C240725558DE}" type="presParOf" srcId="{35941A86-D634-43FD-8557-8150562E77CC}" destId="{240DC92C-1299-42C3-991F-1682AE2072CE}" srcOrd="7" destOrd="0" presId="urn:microsoft.com/office/officeart/2005/8/layout/hierarchy2"/>
    <dgm:cxn modelId="{7928860E-1816-43E5-AD12-2C41C68F20AE}" type="presParOf" srcId="{240DC92C-1299-42C3-991F-1682AE2072CE}" destId="{3E2FA2E2-DAA3-425B-8E66-860861F38F1A}" srcOrd="0" destOrd="0" presId="urn:microsoft.com/office/officeart/2005/8/layout/hierarchy2"/>
    <dgm:cxn modelId="{4716DB69-E4BD-47AE-AE7F-79D0B29AC4F4}" type="presParOf" srcId="{240DC92C-1299-42C3-991F-1682AE2072CE}" destId="{406E44DA-51AB-40CE-933A-1E776413DA57}"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61BF8D6-B5A5-465C-84E2-96892DE0AEEA}"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pt-PT"/>
        </a:p>
      </dgm:t>
    </dgm:pt>
    <dgm:pt modelId="{CE940D5C-1B40-49EC-AF99-E7CEB2855351}">
      <dgm:prSet phldrT="[Texto]" custT="1"/>
      <dgm:spPr>
        <a:solidFill>
          <a:schemeClr val="bg1"/>
        </a:solidFill>
        <a:ln>
          <a:solidFill>
            <a:schemeClr val="tx2"/>
          </a:solidFill>
        </a:ln>
      </dgm:spPr>
      <dgm:t>
        <a:bodyPr/>
        <a:lstStyle/>
        <a:p>
          <a:pPr algn="ctr"/>
          <a:r>
            <a:rPr lang="en-US" sz="2000" b="1" dirty="0" smtClean="0">
              <a:solidFill>
                <a:schemeClr val="tx2">
                  <a:lumMod val="75000"/>
                </a:schemeClr>
              </a:solidFill>
              <a:latin typeface="Century Gothic" pitchFamily="34" charset="0"/>
            </a:rPr>
            <a:t>direct indicators (studies considered)</a:t>
          </a:r>
          <a:endParaRPr lang="pt-PT" sz="2000" b="1" dirty="0">
            <a:solidFill>
              <a:schemeClr val="tx2">
                <a:lumMod val="75000"/>
              </a:schemeClr>
            </a:solidFill>
            <a:latin typeface="Century Gothic" pitchFamily="34" charset="0"/>
          </a:endParaRPr>
        </a:p>
      </dgm:t>
    </dgm:pt>
    <dgm:pt modelId="{549F427E-4E6A-4665-B2B2-9A7A115AC1A3}" type="parTrans" cxnId="{C5ACE0F9-C32D-4658-B6A7-5CA7757208DC}">
      <dgm:prSet/>
      <dgm:spPr/>
      <dgm:t>
        <a:bodyPr/>
        <a:lstStyle/>
        <a:p>
          <a:endParaRPr lang="pt-PT"/>
        </a:p>
      </dgm:t>
    </dgm:pt>
    <dgm:pt modelId="{6F393665-B142-4EC4-8668-0180E95F5CA3}" type="sibTrans" cxnId="{C5ACE0F9-C32D-4658-B6A7-5CA7757208DC}">
      <dgm:prSet/>
      <dgm:spPr/>
      <dgm:t>
        <a:bodyPr/>
        <a:lstStyle/>
        <a:p>
          <a:endParaRPr lang="pt-PT"/>
        </a:p>
      </dgm:t>
    </dgm:pt>
    <dgm:pt modelId="{559DCCCB-38EF-4081-AA9C-C0F45335990D}">
      <dgm:prSet phldrT="[Texto]" custT="1"/>
      <dgm:spPr>
        <a:solidFill>
          <a:schemeClr val="tx2">
            <a:lumMod val="20000"/>
            <a:lumOff val="80000"/>
          </a:schemeClr>
        </a:solidFill>
      </dgm:spPr>
      <dgm:t>
        <a:bodyPr/>
        <a:lstStyle/>
        <a:p>
          <a:pPr algn="ctr"/>
          <a:r>
            <a:rPr lang="en-US" sz="1800" b="0" i="1" dirty="0" smtClean="0">
              <a:solidFill>
                <a:schemeClr val="bg2">
                  <a:lumMod val="10000"/>
                </a:schemeClr>
              </a:solidFill>
              <a:latin typeface="Century Gothic" pitchFamily="34" charset="0"/>
            </a:rPr>
            <a:t>Social Representations of Alcohol. Survey on the Young Population Present at Rock in Rio – Lisbon 2014</a:t>
          </a:r>
          <a:endParaRPr lang="pt-PT" sz="1800" b="0" i="1" dirty="0">
            <a:solidFill>
              <a:schemeClr val="bg2">
                <a:lumMod val="10000"/>
              </a:schemeClr>
            </a:solidFill>
            <a:latin typeface="Century Gothic" pitchFamily="34" charset="0"/>
          </a:endParaRPr>
        </a:p>
      </dgm:t>
    </dgm:pt>
    <dgm:pt modelId="{D71FDA31-D0D3-46E1-915B-61BCCD933665}" type="parTrans" cxnId="{1CD25E25-95FC-4717-88D8-9B7DAF8B53CE}">
      <dgm:prSet/>
      <dgm:spPr/>
      <dgm:t>
        <a:bodyPr/>
        <a:lstStyle/>
        <a:p>
          <a:endParaRPr lang="pt-PT"/>
        </a:p>
      </dgm:t>
    </dgm:pt>
    <dgm:pt modelId="{75B4B5FC-D7AD-43F0-B549-ED58EAEA5812}" type="sibTrans" cxnId="{1CD25E25-95FC-4717-88D8-9B7DAF8B53CE}">
      <dgm:prSet/>
      <dgm:spPr/>
      <dgm:t>
        <a:bodyPr/>
        <a:lstStyle/>
        <a:p>
          <a:endParaRPr lang="pt-PT"/>
        </a:p>
      </dgm:t>
    </dgm:pt>
    <dgm:pt modelId="{24A6844B-153C-4829-BC92-9B8745F1F49F}">
      <dgm:prSet phldrT="[Texto]" custT="1"/>
      <dgm:spPr>
        <a:solidFill>
          <a:schemeClr val="tx2">
            <a:lumMod val="20000"/>
            <a:lumOff val="80000"/>
          </a:schemeClr>
        </a:solidFill>
      </dgm:spPr>
      <dgm:t>
        <a:bodyPr/>
        <a:lstStyle/>
        <a:p>
          <a:r>
            <a:rPr lang="en-US" sz="1800" b="0" i="1" dirty="0" smtClean="0">
              <a:solidFill>
                <a:schemeClr val="bg2">
                  <a:lumMod val="10000"/>
                </a:schemeClr>
              </a:solidFill>
              <a:latin typeface="Century Gothic" pitchFamily="34" charset="0"/>
            </a:rPr>
            <a:t>Consumption, Representations and Perceptions of New Psychoactive Substances among University Students, 2014</a:t>
          </a:r>
          <a:endParaRPr lang="pt-PT" sz="1800" b="0" i="1" dirty="0">
            <a:solidFill>
              <a:schemeClr val="bg2">
                <a:lumMod val="10000"/>
              </a:schemeClr>
            </a:solidFill>
            <a:latin typeface="Century Gothic" pitchFamily="34" charset="0"/>
          </a:endParaRPr>
        </a:p>
      </dgm:t>
    </dgm:pt>
    <dgm:pt modelId="{8644006D-400E-41DE-9751-315E047FA843}" type="parTrans" cxnId="{0004B5C6-74A7-4BFF-BD70-EC76D4B1FB56}">
      <dgm:prSet/>
      <dgm:spPr/>
      <dgm:t>
        <a:bodyPr/>
        <a:lstStyle/>
        <a:p>
          <a:endParaRPr lang="pt-PT"/>
        </a:p>
      </dgm:t>
    </dgm:pt>
    <dgm:pt modelId="{3BF5DE5D-7781-411D-801F-CE041060D7F0}" type="sibTrans" cxnId="{0004B5C6-74A7-4BFF-BD70-EC76D4B1FB56}">
      <dgm:prSet/>
      <dgm:spPr/>
      <dgm:t>
        <a:bodyPr/>
        <a:lstStyle/>
        <a:p>
          <a:endParaRPr lang="pt-PT"/>
        </a:p>
      </dgm:t>
    </dgm:pt>
    <dgm:pt modelId="{7BCA8976-3480-4095-A2AB-D78916347069}">
      <dgm:prSet phldrT="[Texto]" custT="1"/>
      <dgm:spPr>
        <a:solidFill>
          <a:schemeClr val="tx2">
            <a:lumMod val="20000"/>
            <a:lumOff val="80000"/>
          </a:schemeClr>
        </a:solidFill>
      </dgm:spPr>
      <dgm:t>
        <a:bodyPr/>
        <a:lstStyle/>
        <a:p>
          <a:r>
            <a:rPr lang="en-US" sz="1800" b="0" i="1" dirty="0" smtClean="0">
              <a:solidFill>
                <a:schemeClr val="bg2">
                  <a:lumMod val="10000"/>
                </a:schemeClr>
              </a:solidFill>
              <a:latin typeface="Century Gothic" pitchFamily="34" charset="0"/>
            </a:rPr>
            <a:t>The Health of Portuguese Adolescents - National Data for 2014</a:t>
          </a:r>
          <a:r>
            <a:rPr lang="pt-PT" sz="1800" b="0" i="1" dirty="0" smtClean="0">
              <a:solidFill>
                <a:schemeClr val="bg2">
                  <a:lumMod val="10000"/>
                </a:schemeClr>
              </a:solidFill>
              <a:latin typeface="Century Gothic" pitchFamily="34" charset="0"/>
            </a:rPr>
            <a:t>/ Health Behavior in School-aged Children (HBSC)</a:t>
          </a:r>
          <a:endParaRPr lang="pt-PT" sz="1800" b="0" i="1" dirty="0">
            <a:solidFill>
              <a:schemeClr val="bg2">
                <a:lumMod val="10000"/>
              </a:schemeClr>
            </a:solidFill>
            <a:latin typeface="Century Gothic" pitchFamily="34" charset="0"/>
          </a:endParaRPr>
        </a:p>
      </dgm:t>
    </dgm:pt>
    <dgm:pt modelId="{A7224B4B-8B56-4538-AE57-7F591EF3B108}" type="parTrans" cxnId="{ADC97487-6973-4570-B7F3-BFCBC7D12C32}">
      <dgm:prSet/>
      <dgm:spPr/>
      <dgm:t>
        <a:bodyPr/>
        <a:lstStyle/>
        <a:p>
          <a:endParaRPr lang="pt-PT"/>
        </a:p>
      </dgm:t>
    </dgm:pt>
    <dgm:pt modelId="{24BA510B-48E1-4455-A9F4-C01655EC944D}" type="sibTrans" cxnId="{ADC97487-6973-4570-B7F3-BFCBC7D12C32}">
      <dgm:prSet/>
      <dgm:spPr/>
      <dgm:t>
        <a:bodyPr/>
        <a:lstStyle/>
        <a:p>
          <a:endParaRPr lang="pt-PT"/>
        </a:p>
      </dgm:t>
    </dgm:pt>
    <dgm:pt modelId="{A0CF9F33-5446-49C6-B521-3AFC679B4A3A}">
      <dgm:prSet phldrT="[Texto]" custT="1"/>
      <dgm:spPr>
        <a:solidFill>
          <a:schemeClr val="bg1">
            <a:lumMod val="85000"/>
          </a:schemeClr>
        </a:solidFill>
      </dgm:spPr>
      <dgm:t>
        <a:bodyPr/>
        <a:lstStyle/>
        <a:p>
          <a:pPr algn="r"/>
          <a:r>
            <a:rPr lang="pt-PT" sz="1800" b="1" i="1" dirty="0" err="1" smtClean="0">
              <a:solidFill>
                <a:schemeClr val="bg2">
                  <a:lumMod val="10000"/>
                </a:schemeClr>
              </a:solidFill>
              <a:latin typeface="Century Gothic" pitchFamily="34" charset="0"/>
            </a:rPr>
            <a:t>Youth</a:t>
          </a:r>
          <a:r>
            <a:rPr lang="pt-PT" sz="1800" b="1" i="1" dirty="0" smtClean="0">
              <a:solidFill>
                <a:schemeClr val="bg2">
                  <a:lumMod val="10000"/>
                </a:schemeClr>
              </a:solidFill>
              <a:latin typeface="Century Gothic" pitchFamily="34" charset="0"/>
            </a:rPr>
            <a:t>, </a:t>
          </a:r>
          <a:r>
            <a:rPr lang="pt-PT" sz="1800" b="1" i="1" dirty="0" err="1" smtClean="0">
              <a:solidFill>
                <a:schemeClr val="bg2">
                  <a:lumMod val="10000"/>
                </a:schemeClr>
              </a:solidFill>
              <a:latin typeface="Century Gothic" pitchFamily="34" charset="0"/>
            </a:rPr>
            <a:t>Alcohol</a:t>
          </a:r>
          <a:r>
            <a:rPr lang="pt-PT" sz="1800" b="1" i="1" dirty="0" smtClean="0">
              <a:solidFill>
                <a:schemeClr val="bg2">
                  <a:lumMod val="10000"/>
                </a:schemeClr>
              </a:solidFill>
              <a:latin typeface="Century Gothic" pitchFamily="34" charset="0"/>
            </a:rPr>
            <a:t>, </a:t>
          </a:r>
          <a:r>
            <a:rPr lang="pt-PT" sz="1800" b="1" i="1" dirty="0" err="1" smtClean="0">
              <a:solidFill>
                <a:schemeClr val="bg2">
                  <a:lumMod val="10000"/>
                </a:schemeClr>
              </a:solidFill>
              <a:latin typeface="Century Gothic" pitchFamily="34" charset="0"/>
            </a:rPr>
            <a:t>and</a:t>
          </a:r>
          <a:r>
            <a:rPr lang="pt-PT" sz="1800" b="1" i="1" dirty="0" smtClean="0">
              <a:solidFill>
                <a:schemeClr val="bg2">
                  <a:lumMod val="10000"/>
                </a:schemeClr>
              </a:solidFill>
              <a:latin typeface="Century Gothic" pitchFamily="34" charset="0"/>
            </a:rPr>
            <a:t> </a:t>
          </a:r>
          <a:r>
            <a:rPr lang="pt-PT" sz="1800" b="1" i="1" dirty="0" err="1" smtClean="0">
              <a:solidFill>
                <a:schemeClr val="bg2">
                  <a:lumMod val="10000"/>
                </a:schemeClr>
              </a:solidFill>
              <a:latin typeface="Century Gothic" pitchFamily="34" charset="0"/>
            </a:rPr>
            <a:t>Law</a:t>
          </a:r>
          <a:endParaRPr lang="pt-PT" sz="1800" b="1" i="1" dirty="0">
            <a:solidFill>
              <a:schemeClr val="bg2">
                <a:lumMod val="10000"/>
              </a:schemeClr>
            </a:solidFill>
            <a:latin typeface="Century Gothic" pitchFamily="34" charset="0"/>
          </a:endParaRPr>
        </a:p>
      </dgm:t>
    </dgm:pt>
    <dgm:pt modelId="{2C86FBAE-6541-4AA9-8302-5F560FD6DD8D}" type="parTrans" cxnId="{3981E1DC-3B8C-40BC-8978-6962C3CF9220}">
      <dgm:prSet/>
      <dgm:spPr/>
      <dgm:t>
        <a:bodyPr/>
        <a:lstStyle/>
        <a:p>
          <a:endParaRPr lang="pt-PT"/>
        </a:p>
      </dgm:t>
    </dgm:pt>
    <dgm:pt modelId="{857E051A-9CB5-4AFA-AC8E-1ABF5C1CAC65}" type="sibTrans" cxnId="{3981E1DC-3B8C-40BC-8978-6962C3CF9220}">
      <dgm:prSet/>
      <dgm:spPr/>
      <dgm:t>
        <a:bodyPr/>
        <a:lstStyle/>
        <a:p>
          <a:endParaRPr lang="pt-PT"/>
        </a:p>
      </dgm:t>
    </dgm:pt>
    <dgm:pt modelId="{C7C6B9C5-48EA-4685-886C-29085291F48C}">
      <dgm:prSet phldrT="[Texto]" custT="1"/>
      <dgm:spPr>
        <a:solidFill>
          <a:schemeClr val="bg1">
            <a:lumMod val="85000"/>
          </a:schemeClr>
        </a:solidFill>
      </dgm:spPr>
      <dgm:t>
        <a:bodyPr/>
        <a:lstStyle/>
        <a:p>
          <a:pPr algn="r">
            <a:spcAft>
              <a:spcPts val="0"/>
            </a:spcAft>
          </a:pPr>
          <a:r>
            <a:rPr lang="en-US" sz="1800" b="1" i="1" dirty="0" smtClean="0">
              <a:solidFill>
                <a:schemeClr val="bg2">
                  <a:lumMod val="10000"/>
                </a:schemeClr>
              </a:solidFill>
              <a:latin typeface="Century Gothic" pitchFamily="34" charset="0"/>
            </a:rPr>
            <a:t>Alcohol and the Law:</a:t>
          </a:r>
        </a:p>
        <a:p>
          <a:pPr algn="r">
            <a:spcAft>
              <a:spcPct val="35000"/>
            </a:spcAft>
          </a:pPr>
          <a:r>
            <a:rPr lang="en-US" sz="1800" b="1" i="1" dirty="0" smtClean="0">
              <a:solidFill>
                <a:schemeClr val="bg2">
                  <a:lumMod val="10000"/>
                </a:schemeClr>
              </a:solidFill>
              <a:latin typeface="Century Gothic" pitchFamily="34" charset="0"/>
            </a:rPr>
            <a:t>Commercial Establishment Professionals</a:t>
          </a:r>
          <a:endParaRPr lang="pt-PT" sz="1800" b="1" i="1" dirty="0">
            <a:solidFill>
              <a:schemeClr val="bg2">
                <a:lumMod val="10000"/>
              </a:schemeClr>
            </a:solidFill>
            <a:latin typeface="Century Gothic" pitchFamily="34" charset="0"/>
          </a:endParaRPr>
        </a:p>
      </dgm:t>
    </dgm:pt>
    <dgm:pt modelId="{7A889A0F-DD37-4D17-82AA-B42C82342FDB}" type="parTrans" cxnId="{6E0F0600-40EB-44C3-BE45-3F47F2655714}">
      <dgm:prSet/>
      <dgm:spPr/>
      <dgm:t>
        <a:bodyPr/>
        <a:lstStyle/>
        <a:p>
          <a:endParaRPr lang="pt-PT"/>
        </a:p>
      </dgm:t>
    </dgm:pt>
    <dgm:pt modelId="{1001D224-B3D7-461B-BDCF-38FC0353136B}" type="sibTrans" cxnId="{6E0F0600-40EB-44C3-BE45-3F47F2655714}">
      <dgm:prSet/>
      <dgm:spPr/>
      <dgm:t>
        <a:bodyPr/>
        <a:lstStyle/>
        <a:p>
          <a:endParaRPr lang="pt-PT"/>
        </a:p>
      </dgm:t>
    </dgm:pt>
    <dgm:pt modelId="{FA107213-BB0D-4A8D-BF28-ED19F3D0B3FD}" type="pres">
      <dgm:prSet presAssocID="{661BF8D6-B5A5-465C-84E2-96892DE0AEEA}" presName="diagram" presStyleCnt="0">
        <dgm:presLayoutVars>
          <dgm:chPref val="1"/>
          <dgm:dir/>
          <dgm:animOne val="branch"/>
          <dgm:animLvl val="lvl"/>
          <dgm:resizeHandles val="exact"/>
        </dgm:presLayoutVars>
      </dgm:prSet>
      <dgm:spPr/>
      <dgm:t>
        <a:bodyPr/>
        <a:lstStyle/>
        <a:p>
          <a:endParaRPr lang="pt-PT"/>
        </a:p>
      </dgm:t>
    </dgm:pt>
    <dgm:pt modelId="{1371F862-4EA6-421E-8293-3B27ACDB4758}" type="pres">
      <dgm:prSet presAssocID="{CE940D5C-1B40-49EC-AF99-E7CEB2855351}" presName="root1" presStyleCnt="0"/>
      <dgm:spPr/>
    </dgm:pt>
    <dgm:pt modelId="{B700E77A-AEE7-41C6-8BC7-3768A9A3C17F}" type="pres">
      <dgm:prSet presAssocID="{CE940D5C-1B40-49EC-AF99-E7CEB2855351}" presName="LevelOneTextNode" presStyleLbl="node0" presStyleIdx="0" presStyleCnt="1" custScaleX="210450" custScaleY="410107" custLinFactX="-100000" custLinFactNeighborX="-121752" custLinFactNeighborY="18480">
        <dgm:presLayoutVars>
          <dgm:chPref val="3"/>
        </dgm:presLayoutVars>
      </dgm:prSet>
      <dgm:spPr/>
      <dgm:t>
        <a:bodyPr/>
        <a:lstStyle/>
        <a:p>
          <a:endParaRPr lang="pt-PT"/>
        </a:p>
      </dgm:t>
    </dgm:pt>
    <dgm:pt modelId="{D0CF8B6D-586D-4DCB-A7C1-E393CC373B6B}" type="pres">
      <dgm:prSet presAssocID="{CE940D5C-1B40-49EC-AF99-E7CEB2855351}" presName="level2hierChild" presStyleCnt="0"/>
      <dgm:spPr/>
    </dgm:pt>
    <dgm:pt modelId="{1DFCB61D-9953-45FB-B456-1B9546F7FB65}" type="pres">
      <dgm:prSet presAssocID="{D71FDA31-D0D3-46E1-915B-61BCCD933665}" presName="conn2-1" presStyleLbl="parChTrans1D2" presStyleIdx="0" presStyleCnt="5"/>
      <dgm:spPr/>
      <dgm:t>
        <a:bodyPr/>
        <a:lstStyle/>
        <a:p>
          <a:endParaRPr lang="pt-PT"/>
        </a:p>
      </dgm:t>
    </dgm:pt>
    <dgm:pt modelId="{FF3A81D8-F11F-4AF8-9461-6E4BB91BE5C2}" type="pres">
      <dgm:prSet presAssocID="{D71FDA31-D0D3-46E1-915B-61BCCD933665}" presName="connTx" presStyleLbl="parChTrans1D2" presStyleIdx="0" presStyleCnt="5"/>
      <dgm:spPr/>
      <dgm:t>
        <a:bodyPr/>
        <a:lstStyle/>
        <a:p>
          <a:endParaRPr lang="pt-PT"/>
        </a:p>
      </dgm:t>
    </dgm:pt>
    <dgm:pt modelId="{CD37D72E-49C3-4791-97D2-40FDFD38DD99}" type="pres">
      <dgm:prSet presAssocID="{559DCCCB-38EF-4081-AA9C-C0F45335990D}" presName="root2" presStyleCnt="0"/>
      <dgm:spPr/>
    </dgm:pt>
    <dgm:pt modelId="{3B97B9C5-78CA-4F3D-B10E-0A15BD0B2631}" type="pres">
      <dgm:prSet presAssocID="{559DCCCB-38EF-4081-AA9C-C0F45335990D}" presName="LevelTwoTextNode" presStyleLbl="node2" presStyleIdx="0" presStyleCnt="5" custScaleX="692719" custScaleY="223216" custLinFactNeighborX="3293" custLinFactNeighborY="-14772">
        <dgm:presLayoutVars>
          <dgm:chPref val="3"/>
        </dgm:presLayoutVars>
      </dgm:prSet>
      <dgm:spPr/>
      <dgm:t>
        <a:bodyPr/>
        <a:lstStyle/>
        <a:p>
          <a:endParaRPr lang="pt-PT"/>
        </a:p>
      </dgm:t>
    </dgm:pt>
    <dgm:pt modelId="{757272EE-BD6D-4062-A57F-CD8707E0477A}" type="pres">
      <dgm:prSet presAssocID="{559DCCCB-38EF-4081-AA9C-C0F45335990D}" presName="level3hierChild" presStyleCnt="0"/>
      <dgm:spPr/>
    </dgm:pt>
    <dgm:pt modelId="{C021AE6E-16DF-4953-973A-5A3AA4DA979A}" type="pres">
      <dgm:prSet presAssocID="{8644006D-400E-41DE-9751-315E047FA843}" presName="conn2-1" presStyleLbl="parChTrans1D2" presStyleIdx="1" presStyleCnt="5"/>
      <dgm:spPr/>
      <dgm:t>
        <a:bodyPr/>
        <a:lstStyle/>
        <a:p>
          <a:endParaRPr lang="pt-PT"/>
        </a:p>
      </dgm:t>
    </dgm:pt>
    <dgm:pt modelId="{3603D454-5116-4589-BBEC-4924378F4A1B}" type="pres">
      <dgm:prSet presAssocID="{8644006D-400E-41DE-9751-315E047FA843}" presName="connTx" presStyleLbl="parChTrans1D2" presStyleIdx="1" presStyleCnt="5"/>
      <dgm:spPr/>
      <dgm:t>
        <a:bodyPr/>
        <a:lstStyle/>
        <a:p>
          <a:endParaRPr lang="pt-PT"/>
        </a:p>
      </dgm:t>
    </dgm:pt>
    <dgm:pt modelId="{64792D9A-72AC-41D1-8C06-D46BB3F31788}" type="pres">
      <dgm:prSet presAssocID="{24A6844B-153C-4829-BC92-9B8745F1F49F}" presName="root2" presStyleCnt="0"/>
      <dgm:spPr/>
    </dgm:pt>
    <dgm:pt modelId="{C1432E1D-E328-47A9-B157-3BB4A6CD20E6}" type="pres">
      <dgm:prSet presAssocID="{24A6844B-153C-4829-BC92-9B8745F1F49F}" presName="LevelTwoTextNode" presStyleLbl="node2" presStyleIdx="1" presStyleCnt="5" custScaleX="692719" custScaleY="180762" custLinFactNeighborX="3293" custLinFactNeighborY="-14772">
        <dgm:presLayoutVars>
          <dgm:chPref val="3"/>
        </dgm:presLayoutVars>
      </dgm:prSet>
      <dgm:spPr/>
      <dgm:t>
        <a:bodyPr/>
        <a:lstStyle/>
        <a:p>
          <a:endParaRPr lang="pt-PT"/>
        </a:p>
      </dgm:t>
    </dgm:pt>
    <dgm:pt modelId="{21AD2E44-4077-4EE8-9403-3B6C91559037}" type="pres">
      <dgm:prSet presAssocID="{24A6844B-153C-4829-BC92-9B8745F1F49F}" presName="level3hierChild" presStyleCnt="0"/>
      <dgm:spPr/>
    </dgm:pt>
    <dgm:pt modelId="{5D1DFABE-6BF1-4F6A-BE7C-A1D840A8FD68}" type="pres">
      <dgm:prSet presAssocID="{A7224B4B-8B56-4538-AE57-7F591EF3B108}" presName="conn2-1" presStyleLbl="parChTrans1D2" presStyleIdx="2" presStyleCnt="5"/>
      <dgm:spPr/>
      <dgm:t>
        <a:bodyPr/>
        <a:lstStyle/>
        <a:p>
          <a:endParaRPr lang="pt-PT"/>
        </a:p>
      </dgm:t>
    </dgm:pt>
    <dgm:pt modelId="{9987A685-CAA5-42DA-8023-5C0DF412A4B2}" type="pres">
      <dgm:prSet presAssocID="{A7224B4B-8B56-4538-AE57-7F591EF3B108}" presName="connTx" presStyleLbl="parChTrans1D2" presStyleIdx="2" presStyleCnt="5"/>
      <dgm:spPr/>
      <dgm:t>
        <a:bodyPr/>
        <a:lstStyle/>
        <a:p>
          <a:endParaRPr lang="pt-PT"/>
        </a:p>
      </dgm:t>
    </dgm:pt>
    <dgm:pt modelId="{EB3980B8-99FC-4055-9355-D93C35FD82B2}" type="pres">
      <dgm:prSet presAssocID="{7BCA8976-3480-4095-A2AB-D78916347069}" presName="root2" presStyleCnt="0"/>
      <dgm:spPr/>
    </dgm:pt>
    <dgm:pt modelId="{EE57B214-4F4A-4E94-8504-5BAAA93AAB7D}" type="pres">
      <dgm:prSet presAssocID="{7BCA8976-3480-4095-A2AB-D78916347069}" presName="LevelTwoTextNode" presStyleLbl="node2" presStyleIdx="2" presStyleCnt="5" custScaleX="692719" custScaleY="188258" custLinFactNeighborX="3293" custLinFactNeighborY="-14772">
        <dgm:presLayoutVars>
          <dgm:chPref val="3"/>
        </dgm:presLayoutVars>
      </dgm:prSet>
      <dgm:spPr/>
      <dgm:t>
        <a:bodyPr/>
        <a:lstStyle/>
        <a:p>
          <a:endParaRPr lang="pt-PT"/>
        </a:p>
      </dgm:t>
    </dgm:pt>
    <dgm:pt modelId="{9DCA302A-37F3-42E7-BBEE-C586958500E0}" type="pres">
      <dgm:prSet presAssocID="{7BCA8976-3480-4095-A2AB-D78916347069}" presName="level3hierChild" presStyleCnt="0"/>
      <dgm:spPr/>
    </dgm:pt>
    <dgm:pt modelId="{C0BE8073-AD77-4DA7-B530-B55CD0CB1CC4}" type="pres">
      <dgm:prSet presAssocID="{2C86FBAE-6541-4AA9-8302-5F560FD6DD8D}" presName="conn2-1" presStyleLbl="parChTrans1D2" presStyleIdx="3" presStyleCnt="5"/>
      <dgm:spPr/>
      <dgm:t>
        <a:bodyPr/>
        <a:lstStyle/>
        <a:p>
          <a:endParaRPr lang="pt-PT"/>
        </a:p>
      </dgm:t>
    </dgm:pt>
    <dgm:pt modelId="{7AE435EB-C1B5-4940-8153-81E95A883734}" type="pres">
      <dgm:prSet presAssocID="{2C86FBAE-6541-4AA9-8302-5F560FD6DD8D}" presName="connTx" presStyleLbl="parChTrans1D2" presStyleIdx="3" presStyleCnt="5"/>
      <dgm:spPr/>
      <dgm:t>
        <a:bodyPr/>
        <a:lstStyle/>
        <a:p>
          <a:endParaRPr lang="pt-PT"/>
        </a:p>
      </dgm:t>
    </dgm:pt>
    <dgm:pt modelId="{4E02EDD5-90F9-4D85-8D73-079D3CE99A6E}" type="pres">
      <dgm:prSet presAssocID="{A0CF9F33-5446-49C6-B521-3AFC679B4A3A}" presName="root2" presStyleCnt="0"/>
      <dgm:spPr/>
    </dgm:pt>
    <dgm:pt modelId="{2E1D12E4-D478-4176-A3E6-9A6FE2DE081B}" type="pres">
      <dgm:prSet presAssocID="{A0CF9F33-5446-49C6-B521-3AFC679B4A3A}" presName="LevelTwoTextNode" presStyleLbl="node2" presStyleIdx="3" presStyleCnt="5" custScaleX="692719" custScaleY="193430" custLinFactNeighborX="3293" custLinFactNeighborY="-14772">
        <dgm:presLayoutVars>
          <dgm:chPref val="3"/>
        </dgm:presLayoutVars>
      </dgm:prSet>
      <dgm:spPr/>
      <dgm:t>
        <a:bodyPr/>
        <a:lstStyle/>
        <a:p>
          <a:endParaRPr lang="pt-PT"/>
        </a:p>
      </dgm:t>
    </dgm:pt>
    <dgm:pt modelId="{A234806A-7D19-478A-930C-7BF9A87938E1}" type="pres">
      <dgm:prSet presAssocID="{A0CF9F33-5446-49C6-B521-3AFC679B4A3A}" presName="level3hierChild" presStyleCnt="0"/>
      <dgm:spPr/>
    </dgm:pt>
    <dgm:pt modelId="{4023E90C-179D-4BE4-9880-625C04F7A4DF}" type="pres">
      <dgm:prSet presAssocID="{7A889A0F-DD37-4D17-82AA-B42C82342FDB}" presName="conn2-1" presStyleLbl="parChTrans1D2" presStyleIdx="4" presStyleCnt="5"/>
      <dgm:spPr/>
      <dgm:t>
        <a:bodyPr/>
        <a:lstStyle/>
        <a:p>
          <a:endParaRPr lang="pt-PT"/>
        </a:p>
      </dgm:t>
    </dgm:pt>
    <dgm:pt modelId="{0BEEDA1F-404E-45B6-9D18-CA29DF555520}" type="pres">
      <dgm:prSet presAssocID="{7A889A0F-DD37-4D17-82AA-B42C82342FDB}" presName="connTx" presStyleLbl="parChTrans1D2" presStyleIdx="4" presStyleCnt="5"/>
      <dgm:spPr/>
      <dgm:t>
        <a:bodyPr/>
        <a:lstStyle/>
        <a:p>
          <a:endParaRPr lang="pt-PT"/>
        </a:p>
      </dgm:t>
    </dgm:pt>
    <dgm:pt modelId="{ACDBFE8E-60EF-450F-8A24-314783658DE1}" type="pres">
      <dgm:prSet presAssocID="{C7C6B9C5-48EA-4685-886C-29085291F48C}" presName="root2" presStyleCnt="0"/>
      <dgm:spPr/>
    </dgm:pt>
    <dgm:pt modelId="{E63F34E1-1257-49BD-8B84-E506ACFFD076}" type="pres">
      <dgm:prSet presAssocID="{C7C6B9C5-48EA-4685-886C-29085291F48C}" presName="LevelTwoTextNode" presStyleLbl="node2" presStyleIdx="4" presStyleCnt="5" custScaleX="692719" custScaleY="228809" custLinFactNeighborX="3293" custLinFactNeighborY="-14772">
        <dgm:presLayoutVars>
          <dgm:chPref val="3"/>
        </dgm:presLayoutVars>
      </dgm:prSet>
      <dgm:spPr/>
      <dgm:t>
        <a:bodyPr/>
        <a:lstStyle/>
        <a:p>
          <a:endParaRPr lang="pt-PT"/>
        </a:p>
      </dgm:t>
    </dgm:pt>
    <dgm:pt modelId="{B9753074-3976-4DF5-BAE1-C50E0E2981AF}" type="pres">
      <dgm:prSet presAssocID="{C7C6B9C5-48EA-4685-886C-29085291F48C}" presName="level3hierChild" presStyleCnt="0"/>
      <dgm:spPr/>
    </dgm:pt>
  </dgm:ptLst>
  <dgm:cxnLst>
    <dgm:cxn modelId="{F66A46E5-1233-423D-8133-4670A06D01EF}" type="presOf" srcId="{A7224B4B-8B56-4538-AE57-7F591EF3B108}" destId="{5D1DFABE-6BF1-4F6A-BE7C-A1D840A8FD68}" srcOrd="0" destOrd="0" presId="urn:microsoft.com/office/officeart/2005/8/layout/hierarchy2"/>
    <dgm:cxn modelId="{A1A3C753-BAC2-437B-AE3F-C182009FACC3}" type="presOf" srcId="{A0CF9F33-5446-49C6-B521-3AFC679B4A3A}" destId="{2E1D12E4-D478-4176-A3E6-9A6FE2DE081B}" srcOrd="0" destOrd="0" presId="urn:microsoft.com/office/officeart/2005/8/layout/hierarchy2"/>
    <dgm:cxn modelId="{6F9F0F2D-58DE-4957-AD7A-82AFFC748AED}" type="presOf" srcId="{7A889A0F-DD37-4D17-82AA-B42C82342FDB}" destId="{4023E90C-179D-4BE4-9880-625C04F7A4DF}" srcOrd="0" destOrd="0" presId="urn:microsoft.com/office/officeart/2005/8/layout/hierarchy2"/>
    <dgm:cxn modelId="{6E0F0600-40EB-44C3-BE45-3F47F2655714}" srcId="{CE940D5C-1B40-49EC-AF99-E7CEB2855351}" destId="{C7C6B9C5-48EA-4685-886C-29085291F48C}" srcOrd="4" destOrd="0" parTransId="{7A889A0F-DD37-4D17-82AA-B42C82342FDB}" sibTransId="{1001D224-B3D7-461B-BDCF-38FC0353136B}"/>
    <dgm:cxn modelId="{1CD25E25-95FC-4717-88D8-9B7DAF8B53CE}" srcId="{CE940D5C-1B40-49EC-AF99-E7CEB2855351}" destId="{559DCCCB-38EF-4081-AA9C-C0F45335990D}" srcOrd="0" destOrd="0" parTransId="{D71FDA31-D0D3-46E1-915B-61BCCD933665}" sibTransId="{75B4B5FC-D7AD-43F0-B549-ED58EAEA5812}"/>
    <dgm:cxn modelId="{F05DF53E-244C-4926-9BE6-379A9205C4F6}" type="presOf" srcId="{8644006D-400E-41DE-9751-315E047FA843}" destId="{C021AE6E-16DF-4953-973A-5A3AA4DA979A}" srcOrd="0" destOrd="0" presId="urn:microsoft.com/office/officeart/2005/8/layout/hierarchy2"/>
    <dgm:cxn modelId="{D328D1BF-6E42-443E-9548-A59B2105F708}" type="presOf" srcId="{661BF8D6-B5A5-465C-84E2-96892DE0AEEA}" destId="{FA107213-BB0D-4A8D-BF28-ED19F3D0B3FD}" srcOrd="0" destOrd="0" presId="urn:microsoft.com/office/officeart/2005/8/layout/hierarchy2"/>
    <dgm:cxn modelId="{C5ACE0F9-C32D-4658-B6A7-5CA7757208DC}" srcId="{661BF8D6-B5A5-465C-84E2-96892DE0AEEA}" destId="{CE940D5C-1B40-49EC-AF99-E7CEB2855351}" srcOrd="0" destOrd="0" parTransId="{549F427E-4E6A-4665-B2B2-9A7A115AC1A3}" sibTransId="{6F393665-B142-4EC4-8668-0180E95F5CA3}"/>
    <dgm:cxn modelId="{226D5217-F7A3-4253-992B-6757E6A7E76D}" type="presOf" srcId="{C7C6B9C5-48EA-4685-886C-29085291F48C}" destId="{E63F34E1-1257-49BD-8B84-E506ACFFD076}" srcOrd="0" destOrd="0" presId="urn:microsoft.com/office/officeart/2005/8/layout/hierarchy2"/>
    <dgm:cxn modelId="{3981E1DC-3B8C-40BC-8978-6962C3CF9220}" srcId="{CE940D5C-1B40-49EC-AF99-E7CEB2855351}" destId="{A0CF9F33-5446-49C6-B521-3AFC679B4A3A}" srcOrd="3" destOrd="0" parTransId="{2C86FBAE-6541-4AA9-8302-5F560FD6DD8D}" sibTransId="{857E051A-9CB5-4AFA-AC8E-1ABF5C1CAC65}"/>
    <dgm:cxn modelId="{B0462DB4-9FE5-4064-B1FC-86DBBF73149B}" type="presOf" srcId="{A7224B4B-8B56-4538-AE57-7F591EF3B108}" destId="{9987A685-CAA5-42DA-8023-5C0DF412A4B2}" srcOrd="1" destOrd="0" presId="urn:microsoft.com/office/officeart/2005/8/layout/hierarchy2"/>
    <dgm:cxn modelId="{0004B5C6-74A7-4BFF-BD70-EC76D4B1FB56}" srcId="{CE940D5C-1B40-49EC-AF99-E7CEB2855351}" destId="{24A6844B-153C-4829-BC92-9B8745F1F49F}" srcOrd="1" destOrd="0" parTransId="{8644006D-400E-41DE-9751-315E047FA843}" sibTransId="{3BF5DE5D-7781-411D-801F-CE041060D7F0}"/>
    <dgm:cxn modelId="{A111B729-EB9E-49E1-9F6F-9930062793FB}" type="presOf" srcId="{559DCCCB-38EF-4081-AA9C-C0F45335990D}" destId="{3B97B9C5-78CA-4F3D-B10E-0A15BD0B2631}" srcOrd="0" destOrd="0" presId="urn:microsoft.com/office/officeart/2005/8/layout/hierarchy2"/>
    <dgm:cxn modelId="{0F58465D-64AE-445A-8F4A-67F717BDC5D8}" type="presOf" srcId="{2C86FBAE-6541-4AA9-8302-5F560FD6DD8D}" destId="{7AE435EB-C1B5-4940-8153-81E95A883734}" srcOrd="1" destOrd="0" presId="urn:microsoft.com/office/officeart/2005/8/layout/hierarchy2"/>
    <dgm:cxn modelId="{0A373BB1-2F10-4A37-B8AD-8254B7753B6E}" type="presOf" srcId="{24A6844B-153C-4829-BC92-9B8745F1F49F}" destId="{C1432E1D-E328-47A9-B157-3BB4A6CD20E6}" srcOrd="0" destOrd="0" presId="urn:microsoft.com/office/officeart/2005/8/layout/hierarchy2"/>
    <dgm:cxn modelId="{B9EB7465-5C06-4ACD-ADD3-2827A6E6C322}" type="presOf" srcId="{D71FDA31-D0D3-46E1-915B-61BCCD933665}" destId="{FF3A81D8-F11F-4AF8-9461-6E4BB91BE5C2}" srcOrd="1" destOrd="0" presId="urn:microsoft.com/office/officeart/2005/8/layout/hierarchy2"/>
    <dgm:cxn modelId="{A6AE0917-8D55-4313-AEA1-BD939992DC7E}" type="presOf" srcId="{D71FDA31-D0D3-46E1-915B-61BCCD933665}" destId="{1DFCB61D-9953-45FB-B456-1B9546F7FB65}" srcOrd="0" destOrd="0" presId="urn:microsoft.com/office/officeart/2005/8/layout/hierarchy2"/>
    <dgm:cxn modelId="{C33E8018-C333-44BF-929D-3398C080C579}" type="presOf" srcId="{2C86FBAE-6541-4AA9-8302-5F560FD6DD8D}" destId="{C0BE8073-AD77-4DA7-B530-B55CD0CB1CC4}" srcOrd="0" destOrd="0" presId="urn:microsoft.com/office/officeart/2005/8/layout/hierarchy2"/>
    <dgm:cxn modelId="{5D5172A6-6BC6-446B-9561-113DE2B90C3F}" type="presOf" srcId="{7BCA8976-3480-4095-A2AB-D78916347069}" destId="{EE57B214-4F4A-4E94-8504-5BAAA93AAB7D}" srcOrd="0" destOrd="0" presId="urn:microsoft.com/office/officeart/2005/8/layout/hierarchy2"/>
    <dgm:cxn modelId="{698694C1-E4E9-4E5C-B032-49976BF1057A}" type="presOf" srcId="{CE940D5C-1B40-49EC-AF99-E7CEB2855351}" destId="{B700E77A-AEE7-41C6-8BC7-3768A9A3C17F}" srcOrd="0" destOrd="0" presId="urn:microsoft.com/office/officeart/2005/8/layout/hierarchy2"/>
    <dgm:cxn modelId="{0C135FC2-FD7C-4E4A-819F-24CC0EB3EF3D}" type="presOf" srcId="{8644006D-400E-41DE-9751-315E047FA843}" destId="{3603D454-5116-4589-BBEC-4924378F4A1B}" srcOrd="1" destOrd="0" presId="urn:microsoft.com/office/officeart/2005/8/layout/hierarchy2"/>
    <dgm:cxn modelId="{D48871F9-0260-4BF6-9C9F-446B5B1F4D2C}" type="presOf" srcId="{7A889A0F-DD37-4D17-82AA-B42C82342FDB}" destId="{0BEEDA1F-404E-45B6-9D18-CA29DF555520}" srcOrd="1" destOrd="0" presId="urn:microsoft.com/office/officeart/2005/8/layout/hierarchy2"/>
    <dgm:cxn modelId="{ADC97487-6973-4570-B7F3-BFCBC7D12C32}" srcId="{CE940D5C-1B40-49EC-AF99-E7CEB2855351}" destId="{7BCA8976-3480-4095-A2AB-D78916347069}" srcOrd="2" destOrd="0" parTransId="{A7224B4B-8B56-4538-AE57-7F591EF3B108}" sibTransId="{24BA510B-48E1-4455-A9F4-C01655EC944D}"/>
    <dgm:cxn modelId="{518CB146-F194-4A64-B4D8-DA8709BF8652}" type="presParOf" srcId="{FA107213-BB0D-4A8D-BF28-ED19F3D0B3FD}" destId="{1371F862-4EA6-421E-8293-3B27ACDB4758}" srcOrd="0" destOrd="0" presId="urn:microsoft.com/office/officeart/2005/8/layout/hierarchy2"/>
    <dgm:cxn modelId="{87F31241-7810-42AC-B96E-682D37BDA739}" type="presParOf" srcId="{1371F862-4EA6-421E-8293-3B27ACDB4758}" destId="{B700E77A-AEE7-41C6-8BC7-3768A9A3C17F}" srcOrd="0" destOrd="0" presId="urn:microsoft.com/office/officeart/2005/8/layout/hierarchy2"/>
    <dgm:cxn modelId="{9734AE31-5AA3-4750-BF63-C43DFE893403}" type="presParOf" srcId="{1371F862-4EA6-421E-8293-3B27ACDB4758}" destId="{D0CF8B6D-586D-4DCB-A7C1-E393CC373B6B}" srcOrd="1" destOrd="0" presId="urn:microsoft.com/office/officeart/2005/8/layout/hierarchy2"/>
    <dgm:cxn modelId="{DA70A096-40E9-4EC2-A7D7-840986F68A95}" type="presParOf" srcId="{D0CF8B6D-586D-4DCB-A7C1-E393CC373B6B}" destId="{1DFCB61D-9953-45FB-B456-1B9546F7FB65}" srcOrd="0" destOrd="0" presId="urn:microsoft.com/office/officeart/2005/8/layout/hierarchy2"/>
    <dgm:cxn modelId="{A4DCFFAF-7874-456A-A065-4BCA98FE0416}" type="presParOf" srcId="{1DFCB61D-9953-45FB-B456-1B9546F7FB65}" destId="{FF3A81D8-F11F-4AF8-9461-6E4BB91BE5C2}" srcOrd="0" destOrd="0" presId="urn:microsoft.com/office/officeart/2005/8/layout/hierarchy2"/>
    <dgm:cxn modelId="{550A5AB4-AEA7-4ADC-B9D7-18397C247E66}" type="presParOf" srcId="{D0CF8B6D-586D-4DCB-A7C1-E393CC373B6B}" destId="{CD37D72E-49C3-4791-97D2-40FDFD38DD99}" srcOrd="1" destOrd="0" presId="urn:microsoft.com/office/officeart/2005/8/layout/hierarchy2"/>
    <dgm:cxn modelId="{4D454CBB-CE8A-4462-AAD1-FC5895C4BB35}" type="presParOf" srcId="{CD37D72E-49C3-4791-97D2-40FDFD38DD99}" destId="{3B97B9C5-78CA-4F3D-B10E-0A15BD0B2631}" srcOrd="0" destOrd="0" presId="urn:microsoft.com/office/officeart/2005/8/layout/hierarchy2"/>
    <dgm:cxn modelId="{7EF55E74-A072-42B1-8E59-B42DBD97D9DA}" type="presParOf" srcId="{CD37D72E-49C3-4791-97D2-40FDFD38DD99}" destId="{757272EE-BD6D-4062-A57F-CD8707E0477A}" srcOrd="1" destOrd="0" presId="urn:microsoft.com/office/officeart/2005/8/layout/hierarchy2"/>
    <dgm:cxn modelId="{1B3BCFA5-F1AE-4A62-8654-74BC987620CA}" type="presParOf" srcId="{D0CF8B6D-586D-4DCB-A7C1-E393CC373B6B}" destId="{C021AE6E-16DF-4953-973A-5A3AA4DA979A}" srcOrd="2" destOrd="0" presId="urn:microsoft.com/office/officeart/2005/8/layout/hierarchy2"/>
    <dgm:cxn modelId="{AAF7D3E1-3D0F-4A6F-B008-A28772F5A0AD}" type="presParOf" srcId="{C021AE6E-16DF-4953-973A-5A3AA4DA979A}" destId="{3603D454-5116-4589-BBEC-4924378F4A1B}" srcOrd="0" destOrd="0" presId="urn:microsoft.com/office/officeart/2005/8/layout/hierarchy2"/>
    <dgm:cxn modelId="{046C823D-F292-4FED-917D-A8236C509978}" type="presParOf" srcId="{D0CF8B6D-586D-4DCB-A7C1-E393CC373B6B}" destId="{64792D9A-72AC-41D1-8C06-D46BB3F31788}" srcOrd="3" destOrd="0" presId="urn:microsoft.com/office/officeart/2005/8/layout/hierarchy2"/>
    <dgm:cxn modelId="{67357A08-CD20-4464-A88C-2BB1EA688C0A}" type="presParOf" srcId="{64792D9A-72AC-41D1-8C06-D46BB3F31788}" destId="{C1432E1D-E328-47A9-B157-3BB4A6CD20E6}" srcOrd="0" destOrd="0" presId="urn:microsoft.com/office/officeart/2005/8/layout/hierarchy2"/>
    <dgm:cxn modelId="{87A91B71-5CF0-4360-9264-79F04E337537}" type="presParOf" srcId="{64792D9A-72AC-41D1-8C06-D46BB3F31788}" destId="{21AD2E44-4077-4EE8-9403-3B6C91559037}" srcOrd="1" destOrd="0" presId="urn:microsoft.com/office/officeart/2005/8/layout/hierarchy2"/>
    <dgm:cxn modelId="{CD2C25C9-5AB4-4217-BF71-537FEEAE3C2C}" type="presParOf" srcId="{D0CF8B6D-586D-4DCB-A7C1-E393CC373B6B}" destId="{5D1DFABE-6BF1-4F6A-BE7C-A1D840A8FD68}" srcOrd="4" destOrd="0" presId="urn:microsoft.com/office/officeart/2005/8/layout/hierarchy2"/>
    <dgm:cxn modelId="{95C88A43-FCFC-4EEA-88BA-8059B1788727}" type="presParOf" srcId="{5D1DFABE-6BF1-4F6A-BE7C-A1D840A8FD68}" destId="{9987A685-CAA5-42DA-8023-5C0DF412A4B2}" srcOrd="0" destOrd="0" presId="urn:microsoft.com/office/officeart/2005/8/layout/hierarchy2"/>
    <dgm:cxn modelId="{9C46B982-E736-4D90-B838-C0896C974A96}" type="presParOf" srcId="{D0CF8B6D-586D-4DCB-A7C1-E393CC373B6B}" destId="{EB3980B8-99FC-4055-9355-D93C35FD82B2}" srcOrd="5" destOrd="0" presId="urn:microsoft.com/office/officeart/2005/8/layout/hierarchy2"/>
    <dgm:cxn modelId="{C10CD10F-08DD-46BA-964D-FA91AE5D0912}" type="presParOf" srcId="{EB3980B8-99FC-4055-9355-D93C35FD82B2}" destId="{EE57B214-4F4A-4E94-8504-5BAAA93AAB7D}" srcOrd="0" destOrd="0" presId="urn:microsoft.com/office/officeart/2005/8/layout/hierarchy2"/>
    <dgm:cxn modelId="{14CD0E17-531C-4054-AEA4-745A1A60A0C9}" type="presParOf" srcId="{EB3980B8-99FC-4055-9355-D93C35FD82B2}" destId="{9DCA302A-37F3-42E7-BBEE-C586958500E0}" srcOrd="1" destOrd="0" presId="urn:microsoft.com/office/officeart/2005/8/layout/hierarchy2"/>
    <dgm:cxn modelId="{2105B49E-8EAC-456B-A796-EC4274FCC95E}" type="presParOf" srcId="{D0CF8B6D-586D-4DCB-A7C1-E393CC373B6B}" destId="{C0BE8073-AD77-4DA7-B530-B55CD0CB1CC4}" srcOrd="6" destOrd="0" presId="urn:microsoft.com/office/officeart/2005/8/layout/hierarchy2"/>
    <dgm:cxn modelId="{32BF230F-2C6A-421E-8C41-467E3D8793D6}" type="presParOf" srcId="{C0BE8073-AD77-4DA7-B530-B55CD0CB1CC4}" destId="{7AE435EB-C1B5-4940-8153-81E95A883734}" srcOrd="0" destOrd="0" presId="urn:microsoft.com/office/officeart/2005/8/layout/hierarchy2"/>
    <dgm:cxn modelId="{97B46E76-F3EB-4EAC-A58F-6ED27533396E}" type="presParOf" srcId="{D0CF8B6D-586D-4DCB-A7C1-E393CC373B6B}" destId="{4E02EDD5-90F9-4D85-8D73-079D3CE99A6E}" srcOrd="7" destOrd="0" presId="urn:microsoft.com/office/officeart/2005/8/layout/hierarchy2"/>
    <dgm:cxn modelId="{839A7574-31A7-4299-AAD1-C39261164DE3}" type="presParOf" srcId="{4E02EDD5-90F9-4D85-8D73-079D3CE99A6E}" destId="{2E1D12E4-D478-4176-A3E6-9A6FE2DE081B}" srcOrd="0" destOrd="0" presId="urn:microsoft.com/office/officeart/2005/8/layout/hierarchy2"/>
    <dgm:cxn modelId="{2EDAC16F-C063-4284-8FE1-DFC3AD95AB05}" type="presParOf" srcId="{4E02EDD5-90F9-4D85-8D73-079D3CE99A6E}" destId="{A234806A-7D19-478A-930C-7BF9A87938E1}" srcOrd="1" destOrd="0" presId="urn:microsoft.com/office/officeart/2005/8/layout/hierarchy2"/>
    <dgm:cxn modelId="{B4ADA09E-0E4B-4E3A-8474-8ECD44185EDA}" type="presParOf" srcId="{D0CF8B6D-586D-4DCB-A7C1-E393CC373B6B}" destId="{4023E90C-179D-4BE4-9880-625C04F7A4DF}" srcOrd="8" destOrd="0" presId="urn:microsoft.com/office/officeart/2005/8/layout/hierarchy2"/>
    <dgm:cxn modelId="{C7B067D2-A3A6-4DC0-AD37-15BB671E1287}" type="presParOf" srcId="{4023E90C-179D-4BE4-9880-625C04F7A4DF}" destId="{0BEEDA1F-404E-45B6-9D18-CA29DF555520}" srcOrd="0" destOrd="0" presId="urn:microsoft.com/office/officeart/2005/8/layout/hierarchy2"/>
    <dgm:cxn modelId="{672E2A98-EDB5-4D18-B79A-460A781719D9}" type="presParOf" srcId="{D0CF8B6D-586D-4DCB-A7C1-E393CC373B6B}" destId="{ACDBFE8E-60EF-450F-8A24-314783658DE1}" srcOrd="9" destOrd="0" presId="urn:microsoft.com/office/officeart/2005/8/layout/hierarchy2"/>
    <dgm:cxn modelId="{B8F0BE1B-76D4-4DA5-9223-313353010076}" type="presParOf" srcId="{ACDBFE8E-60EF-450F-8A24-314783658DE1}" destId="{E63F34E1-1257-49BD-8B84-E506ACFFD076}" srcOrd="0" destOrd="0" presId="urn:microsoft.com/office/officeart/2005/8/layout/hierarchy2"/>
    <dgm:cxn modelId="{EBD72D15-E24F-4615-B81D-6ABDADEDF193}" type="presParOf" srcId="{ACDBFE8E-60EF-450F-8A24-314783658DE1}" destId="{B9753074-3976-4DF5-BAE1-C50E0E2981AF}"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32CD26-C792-4ABE-963D-24FAC077D3B3}">
      <dsp:nvSpPr>
        <dsp:cNvPr id="0" name=""/>
        <dsp:cNvSpPr/>
      </dsp:nvSpPr>
      <dsp:spPr>
        <a:xfrm>
          <a:off x="87526" y="2531"/>
          <a:ext cx="5364878" cy="5254052"/>
        </a:xfrm>
        <a:prstGeom prst="round2SameRect">
          <a:avLst>
            <a:gd name="adj1" fmla="val 8000"/>
            <a:gd name="adj2" fmla="val 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383B213-F248-45B3-9752-56B6901E92CF}">
      <dsp:nvSpPr>
        <dsp:cNvPr id="0" name=""/>
        <dsp:cNvSpPr/>
      </dsp:nvSpPr>
      <dsp:spPr>
        <a:xfrm>
          <a:off x="89868" y="4037905"/>
          <a:ext cx="5364878" cy="1212267"/>
        </a:xfrm>
        <a:prstGeom prst="rect">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0" rIns="22860" bIns="0" numCol="1" spcCol="1270" anchor="ctr" anchorCtr="0">
          <a:noAutofit/>
        </a:bodyPr>
        <a:lstStyle/>
        <a:p>
          <a:pPr lvl="0" algn="l" defTabSz="800100">
            <a:lnSpc>
              <a:spcPct val="90000"/>
            </a:lnSpc>
            <a:spcBef>
              <a:spcPct val="0"/>
            </a:spcBef>
            <a:spcAft>
              <a:spcPts val="0"/>
            </a:spcAft>
          </a:pPr>
          <a:endParaRPr lang="pt-PT" sz="1800" kern="1200" dirty="0"/>
        </a:p>
      </dsp:txBody>
      <dsp:txXfrm>
        <a:off x="89868" y="4037905"/>
        <a:ext cx="3778083" cy="1212267"/>
      </dsp:txXfrm>
    </dsp:sp>
    <dsp:sp modelId="{D2EA2216-5311-4CA4-B210-2ABD63A7CF81}">
      <dsp:nvSpPr>
        <dsp:cNvPr id="0" name=""/>
        <dsp:cNvSpPr/>
      </dsp:nvSpPr>
      <dsp:spPr>
        <a:xfrm>
          <a:off x="4761427" y="3482682"/>
          <a:ext cx="620474" cy="620474"/>
        </a:xfrm>
        <a:prstGeom prst="ellipse">
          <a:avLst/>
        </a:prstGeom>
        <a:blipFill rotWithShape="1">
          <a:blip xmlns:r="http://schemas.openxmlformats.org/officeDocument/2006/relationships" r:embed="rId1"/>
          <a:stretch>
            <a:fillRect/>
          </a:stretch>
        </a:blipFill>
        <a:ln w="1905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30F43B-5528-4BEF-A713-D88F9F9EB12D}">
      <dsp:nvSpPr>
        <dsp:cNvPr id="0" name=""/>
        <dsp:cNvSpPr/>
      </dsp:nvSpPr>
      <dsp:spPr>
        <a:xfrm>
          <a:off x="0" y="2304256"/>
          <a:ext cx="1850570" cy="962085"/>
        </a:xfrm>
        <a:prstGeom prst="roundRect">
          <a:avLst>
            <a:gd name="adj" fmla="val 10000"/>
          </a:avLst>
        </a:prstGeom>
        <a:noFill/>
        <a:ln w="19050" cap="flat" cmpd="sng" algn="ctr">
          <a:solidFill>
            <a:schemeClr val="tx2">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tx2">
                  <a:lumMod val="75000"/>
                </a:schemeClr>
              </a:solidFill>
              <a:latin typeface="Century Gothic" pitchFamily="34" charset="0"/>
            </a:rPr>
            <a:t>indirect indicators </a:t>
          </a:r>
          <a:endParaRPr lang="pt-PT" sz="2000" b="1" kern="1200" dirty="0">
            <a:solidFill>
              <a:schemeClr val="tx2">
                <a:lumMod val="75000"/>
              </a:schemeClr>
            </a:solidFill>
            <a:latin typeface="Century Gothic" pitchFamily="34" charset="0"/>
          </a:endParaRPr>
        </a:p>
      </dsp:txBody>
      <dsp:txXfrm>
        <a:off x="28179" y="2332435"/>
        <a:ext cx="1794212" cy="905727"/>
      </dsp:txXfrm>
    </dsp:sp>
    <dsp:sp modelId="{C021AE6E-16DF-4953-973A-5A3AA4DA979A}">
      <dsp:nvSpPr>
        <dsp:cNvPr id="0" name=""/>
        <dsp:cNvSpPr/>
      </dsp:nvSpPr>
      <dsp:spPr>
        <a:xfrm rot="17047930">
          <a:off x="1194446" y="1935443"/>
          <a:ext cx="1736144" cy="16112"/>
        </a:xfrm>
        <a:custGeom>
          <a:avLst/>
          <a:gdLst/>
          <a:ahLst/>
          <a:cxnLst/>
          <a:rect l="0" t="0" r="0" b="0"/>
          <a:pathLst>
            <a:path>
              <a:moveTo>
                <a:pt x="0" y="8056"/>
              </a:moveTo>
              <a:lnTo>
                <a:pt x="1736144" y="8056"/>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pt-PT" sz="600" kern="1200"/>
        </a:p>
      </dsp:txBody>
      <dsp:txXfrm>
        <a:off x="2019114" y="1900095"/>
        <a:ext cx="86807" cy="86807"/>
      </dsp:txXfrm>
    </dsp:sp>
    <dsp:sp modelId="{C1432E1D-E328-47A9-B157-3BB4A6CD20E6}">
      <dsp:nvSpPr>
        <dsp:cNvPr id="0" name=""/>
        <dsp:cNvSpPr/>
      </dsp:nvSpPr>
      <dsp:spPr>
        <a:xfrm>
          <a:off x="2274466" y="584739"/>
          <a:ext cx="5214365" cy="1033918"/>
        </a:xfrm>
        <a:prstGeom prst="roundRect">
          <a:avLst>
            <a:gd name="adj" fmla="val 10000"/>
          </a:avLst>
        </a:prstGeom>
        <a:solidFill>
          <a:srgbClr val="FEEFDA"/>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ts val="600"/>
            </a:spcAft>
          </a:pPr>
          <a:r>
            <a:rPr lang="pt-PT" sz="1800" b="0" kern="1200" dirty="0" smtClean="0">
              <a:solidFill>
                <a:schemeClr val="bg2">
                  <a:lumMod val="10000"/>
                </a:schemeClr>
              </a:solidFill>
              <a:latin typeface="Century Gothic" pitchFamily="34" charset="0"/>
            </a:rPr>
            <a:t>CNPCJR</a:t>
          </a:r>
        </a:p>
        <a:p>
          <a:pPr lvl="0" algn="ctr" defTabSz="800100">
            <a:lnSpc>
              <a:spcPct val="90000"/>
            </a:lnSpc>
            <a:spcBef>
              <a:spcPct val="0"/>
            </a:spcBef>
            <a:spcAft>
              <a:spcPts val="600"/>
            </a:spcAft>
          </a:pPr>
          <a:r>
            <a:rPr lang="pt-PT" sz="1800" b="0" kern="1200" dirty="0" smtClean="0">
              <a:solidFill>
                <a:schemeClr val="bg2">
                  <a:lumMod val="10000"/>
                </a:schemeClr>
              </a:solidFill>
              <a:latin typeface="Century Gothic" pitchFamily="34" charset="0"/>
            </a:rPr>
            <a:t>(</a:t>
          </a:r>
          <a:r>
            <a:rPr lang="en-US" sz="1800" b="0" kern="1200" dirty="0" smtClean="0">
              <a:solidFill>
                <a:schemeClr val="bg2">
                  <a:lumMod val="10000"/>
                </a:schemeClr>
              </a:solidFill>
              <a:latin typeface="Century Gothic" pitchFamily="34" charset="0"/>
            </a:rPr>
            <a:t>National Commission for the Protection of Children and Young People at Risk</a:t>
          </a:r>
          <a:r>
            <a:rPr lang="pt-PT" sz="1800" b="0" kern="1200" dirty="0" smtClean="0">
              <a:solidFill>
                <a:schemeClr val="bg2">
                  <a:lumMod val="10000"/>
                </a:schemeClr>
              </a:solidFill>
              <a:latin typeface="Century Gothic" pitchFamily="34" charset="0"/>
            </a:rPr>
            <a:t>)</a:t>
          </a:r>
          <a:endParaRPr lang="pt-PT" sz="1800" b="0" kern="1200" dirty="0">
            <a:solidFill>
              <a:schemeClr val="bg2">
                <a:lumMod val="10000"/>
              </a:schemeClr>
            </a:solidFill>
            <a:latin typeface="Century Gothic" pitchFamily="34" charset="0"/>
          </a:endParaRPr>
        </a:p>
      </dsp:txBody>
      <dsp:txXfrm>
        <a:off x="2304748" y="615021"/>
        <a:ext cx="5153801" cy="973354"/>
      </dsp:txXfrm>
    </dsp:sp>
    <dsp:sp modelId="{5D1DFABE-6BF1-4F6A-BE7C-A1D840A8FD68}">
      <dsp:nvSpPr>
        <dsp:cNvPr id="0" name=""/>
        <dsp:cNvSpPr/>
      </dsp:nvSpPr>
      <dsp:spPr>
        <a:xfrm rot="19169543">
          <a:off x="1783756" y="2596173"/>
          <a:ext cx="557523" cy="16112"/>
        </a:xfrm>
        <a:custGeom>
          <a:avLst/>
          <a:gdLst/>
          <a:ahLst/>
          <a:cxnLst/>
          <a:rect l="0" t="0" r="0" b="0"/>
          <a:pathLst>
            <a:path>
              <a:moveTo>
                <a:pt x="0" y="8056"/>
              </a:moveTo>
              <a:lnTo>
                <a:pt x="557523" y="8056"/>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pt-PT" sz="500" kern="1200"/>
        </a:p>
      </dsp:txBody>
      <dsp:txXfrm>
        <a:off x="2048580" y="2590291"/>
        <a:ext cx="27876" cy="27876"/>
      </dsp:txXfrm>
    </dsp:sp>
    <dsp:sp modelId="{EE57B214-4F4A-4E94-8504-5BAAA93AAB7D}">
      <dsp:nvSpPr>
        <dsp:cNvPr id="0" name=""/>
        <dsp:cNvSpPr/>
      </dsp:nvSpPr>
      <dsp:spPr>
        <a:xfrm>
          <a:off x="2274466" y="1752944"/>
          <a:ext cx="5214365" cy="1340432"/>
        </a:xfrm>
        <a:prstGeom prst="roundRect">
          <a:avLst>
            <a:gd name="adj" fmla="val 10000"/>
          </a:avLst>
        </a:prstGeom>
        <a:solidFill>
          <a:srgbClr val="FEEFDA"/>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ts val="600"/>
            </a:spcAft>
          </a:pPr>
          <a:r>
            <a:rPr lang="pt-PT" sz="1800" b="0" kern="1200" dirty="0" smtClean="0">
              <a:solidFill>
                <a:schemeClr val="bg2">
                  <a:lumMod val="10000"/>
                </a:schemeClr>
              </a:solidFill>
              <a:latin typeface="Century Gothic" pitchFamily="34" charset="0"/>
            </a:rPr>
            <a:t>ANSR /INMLCF</a:t>
          </a:r>
        </a:p>
        <a:p>
          <a:pPr lvl="0" algn="ctr" defTabSz="800100">
            <a:lnSpc>
              <a:spcPct val="90000"/>
            </a:lnSpc>
            <a:spcBef>
              <a:spcPct val="0"/>
            </a:spcBef>
            <a:spcAft>
              <a:spcPts val="600"/>
            </a:spcAft>
          </a:pPr>
          <a:r>
            <a:rPr lang="pt-PT" sz="1800" b="0" kern="1200" dirty="0" smtClean="0">
              <a:solidFill>
                <a:schemeClr val="bg2">
                  <a:lumMod val="10000"/>
                </a:schemeClr>
              </a:solidFill>
              <a:latin typeface="Century Gothic" pitchFamily="34" charset="0"/>
            </a:rPr>
            <a:t>(</a:t>
          </a:r>
          <a:r>
            <a:rPr lang="pt-PT" sz="1800" b="0" kern="1200" dirty="0" err="1" smtClean="0">
              <a:solidFill>
                <a:schemeClr val="bg2">
                  <a:lumMod val="10000"/>
                </a:schemeClr>
              </a:solidFill>
              <a:latin typeface="Century Gothic" pitchFamily="34" charset="0"/>
            </a:rPr>
            <a:t>National</a:t>
          </a:r>
          <a:r>
            <a:rPr lang="pt-PT" sz="1800" b="0" kern="1200" dirty="0" smtClean="0">
              <a:solidFill>
                <a:schemeClr val="bg2">
                  <a:lumMod val="10000"/>
                </a:schemeClr>
              </a:solidFill>
              <a:latin typeface="Century Gothic" pitchFamily="34" charset="0"/>
            </a:rPr>
            <a:t> </a:t>
          </a:r>
          <a:r>
            <a:rPr lang="pt-PT" sz="1800" b="0" kern="1200" dirty="0" err="1" smtClean="0">
              <a:solidFill>
                <a:schemeClr val="bg2">
                  <a:lumMod val="10000"/>
                </a:schemeClr>
              </a:solidFill>
              <a:latin typeface="Century Gothic" pitchFamily="34" charset="0"/>
            </a:rPr>
            <a:t>Road</a:t>
          </a:r>
          <a:r>
            <a:rPr lang="pt-PT" sz="1800" b="0" kern="1200" dirty="0" smtClean="0">
              <a:solidFill>
                <a:schemeClr val="bg2">
                  <a:lumMod val="10000"/>
                </a:schemeClr>
              </a:solidFill>
              <a:latin typeface="Century Gothic" pitchFamily="34" charset="0"/>
            </a:rPr>
            <a:t> </a:t>
          </a:r>
          <a:r>
            <a:rPr lang="pt-PT" sz="1800" b="0" kern="1200" dirty="0" err="1" smtClean="0">
              <a:solidFill>
                <a:schemeClr val="bg2">
                  <a:lumMod val="10000"/>
                </a:schemeClr>
              </a:solidFill>
              <a:latin typeface="Century Gothic" pitchFamily="34" charset="0"/>
            </a:rPr>
            <a:t>Safety</a:t>
          </a:r>
          <a:r>
            <a:rPr lang="pt-PT" sz="1800" b="0" kern="1200" dirty="0" smtClean="0">
              <a:solidFill>
                <a:schemeClr val="bg2">
                  <a:lumMod val="10000"/>
                </a:schemeClr>
              </a:solidFill>
              <a:latin typeface="Century Gothic" pitchFamily="34" charset="0"/>
            </a:rPr>
            <a:t> </a:t>
          </a:r>
          <a:r>
            <a:rPr lang="pt-PT" sz="1800" b="0" kern="1200" dirty="0" err="1" smtClean="0">
              <a:solidFill>
                <a:schemeClr val="bg2">
                  <a:lumMod val="10000"/>
                </a:schemeClr>
              </a:solidFill>
              <a:latin typeface="Century Gothic" pitchFamily="34" charset="0"/>
            </a:rPr>
            <a:t>Authority</a:t>
          </a:r>
          <a:r>
            <a:rPr lang="pt-PT" sz="1800" b="0" kern="1200" dirty="0" smtClean="0">
              <a:solidFill>
                <a:schemeClr val="bg2">
                  <a:lumMod val="10000"/>
                </a:schemeClr>
              </a:solidFill>
              <a:latin typeface="Century Gothic" pitchFamily="34" charset="0"/>
            </a:rPr>
            <a:t>/ </a:t>
          </a:r>
          <a:r>
            <a:rPr lang="en-US" sz="1800" b="0" kern="1200" dirty="0" smtClean="0">
              <a:solidFill>
                <a:schemeClr val="bg2">
                  <a:lumMod val="10000"/>
                </a:schemeClr>
              </a:solidFill>
              <a:latin typeface="Century Gothic" pitchFamily="34" charset="0"/>
            </a:rPr>
            <a:t>National Institute of Forensic Medicine and Forensic Sciences</a:t>
          </a:r>
          <a:r>
            <a:rPr lang="pt-PT" sz="1800" b="0" kern="1200" dirty="0" smtClean="0">
              <a:solidFill>
                <a:schemeClr val="bg2">
                  <a:lumMod val="10000"/>
                </a:schemeClr>
              </a:solidFill>
              <a:latin typeface="Century Gothic" pitchFamily="34" charset="0"/>
            </a:rPr>
            <a:t>)</a:t>
          </a:r>
          <a:endParaRPr lang="pt-PT" sz="1800" b="0" kern="1200" dirty="0">
            <a:solidFill>
              <a:schemeClr val="bg2">
                <a:lumMod val="10000"/>
              </a:schemeClr>
            </a:solidFill>
            <a:latin typeface="Century Gothic" pitchFamily="34" charset="0"/>
          </a:endParaRPr>
        </a:p>
      </dsp:txBody>
      <dsp:txXfrm>
        <a:off x="2313726" y="1792204"/>
        <a:ext cx="5135845" cy="1261912"/>
      </dsp:txXfrm>
    </dsp:sp>
    <dsp:sp modelId="{C0BE8073-AD77-4DA7-B530-B55CD0CB1CC4}">
      <dsp:nvSpPr>
        <dsp:cNvPr id="0" name=""/>
        <dsp:cNvSpPr/>
      </dsp:nvSpPr>
      <dsp:spPr>
        <a:xfrm rot="3696392">
          <a:off x="1616803" y="3169340"/>
          <a:ext cx="891429" cy="16112"/>
        </a:xfrm>
        <a:custGeom>
          <a:avLst/>
          <a:gdLst/>
          <a:ahLst/>
          <a:cxnLst/>
          <a:rect l="0" t="0" r="0" b="0"/>
          <a:pathLst>
            <a:path>
              <a:moveTo>
                <a:pt x="0" y="8056"/>
              </a:moveTo>
              <a:lnTo>
                <a:pt x="891429" y="8056"/>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pt-PT" sz="500" kern="1200"/>
        </a:p>
      </dsp:txBody>
      <dsp:txXfrm>
        <a:off x="2040232" y="3155110"/>
        <a:ext cx="44571" cy="44571"/>
      </dsp:txXfrm>
    </dsp:sp>
    <dsp:sp modelId="{2E1D12E4-D478-4176-A3E6-9A6FE2DE081B}">
      <dsp:nvSpPr>
        <dsp:cNvPr id="0" name=""/>
        <dsp:cNvSpPr/>
      </dsp:nvSpPr>
      <dsp:spPr>
        <a:xfrm>
          <a:off x="2274466" y="3195003"/>
          <a:ext cx="5214365" cy="748979"/>
        </a:xfrm>
        <a:prstGeom prst="roundRect">
          <a:avLst>
            <a:gd name="adj" fmla="val 10000"/>
          </a:avLst>
        </a:prstGeom>
        <a:solidFill>
          <a:srgbClr val="FEEFDA"/>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ts val="600"/>
            </a:spcAft>
          </a:pPr>
          <a:r>
            <a:rPr lang="pt-PT" sz="1800" b="0" kern="1200" dirty="0" smtClean="0">
              <a:solidFill>
                <a:schemeClr val="bg2">
                  <a:lumMod val="10000"/>
                </a:schemeClr>
              </a:solidFill>
              <a:latin typeface="Century Gothic" pitchFamily="34" charset="0"/>
            </a:rPr>
            <a:t>INE</a:t>
          </a:r>
        </a:p>
        <a:p>
          <a:pPr lvl="0" algn="ctr" defTabSz="800100">
            <a:lnSpc>
              <a:spcPct val="90000"/>
            </a:lnSpc>
            <a:spcBef>
              <a:spcPct val="0"/>
            </a:spcBef>
            <a:spcAft>
              <a:spcPts val="600"/>
            </a:spcAft>
          </a:pPr>
          <a:r>
            <a:rPr lang="pt-PT" sz="1800" b="0" kern="1200" dirty="0" smtClean="0">
              <a:solidFill>
                <a:schemeClr val="bg2">
                  <a:lumMod val="10000"/>
                </a:schemeClr>
              </a:solidFill>
              <a:latin typeface="Century Gothic" pitchFamily="34" charset="0"/>
            </a:rPr>
            <a:t>(</a:t>
          </a:r>
          <a:r>
            <a:rPr lang="pt-PT" sz="1800" b="0" kern="1200" dirty="0" err="1" smtClean="0">
              <a:solidFill>
                <a:schemeClr val="bg2">
                  <a:lumMod val="10000"/>
                </a:schemeClr>
              </a:solidFill>
              <a:latin typeface="Century Gothic" pitchFamily="34" charset="0"/>
            </a:rPr>
            <a:t>Statistics</a:t>
          </a:r>
          <a:r>
            <a:rPr lang="pt-PT" sz="1800" b="0" kern="1200" dirty="0" smtClean="0">
              <a:solidFill>
                <a:schemeClr val="bg2">
                  <a:lumMod val="10000"/>
                </a:schemeClr>
              </a:solidFill>
              <a:latin typeface="Century Gothic" pitchFamily="34" charset="0"/>
            </a:rPr>
            <a:t> Portugal)</a:t>
          </a:r>
          <a:endParaRPr lang="pt-PT" sz="1800" b="0" kern="1200" dirty="0">
            <a:solidFill>
              <a:schemeClr val="bg2">
                <a:lumMod val="10000"/>
              </a:schemeClr>
            </a:solidFill>
            <a:latin typeface="Century Gothic" pitchFamily="34" charset="0"/>
          </a:endParaRPr>
        </a:p>
      </dsp:txBody>
      <dsp:txXfrm>
        <a:off x="2296403" y="3216940"/>
        <a:ext cx="5170491" cy="705105"/>
      </dsp:txXfrm>
    </dsp:sp>
    <dsp:sp modelId="{5709BF50-4128-499C-8210-C9F8C42AD6F6}">
      <dsp:nvSpPr>
        <dsp:cNvPr id="0" name=""/>
        <dsp:cNvSpPr/>
      </dsp:nvSpPr>
      <dsp:spPr>
        <a:xfrm rot="4593222">
          <a:off x="1151046" y="3663730"/>
          <a:ext cx="1822943" cy="16112"/>
        </a:xfrm>
        <a:custGeom>
          <a:avLst/>
          <a:gdLst/>
          <a:ahLst/>
          <a:cxnLst/>
          <a:rect l="0" t="0" r="0" b="0"/>
          <a:pathLst>
            <a:path>
              <a:moveTo>
                <a:pt x="0" y="8056"/>
              </a:moveTo>
              <a:lnTo>
                <a:pt x="1822943" y="8056"/>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pt-PT" sz="600" kern="1200"/>
        </a:p>
      </dsp:txBody>
      <dsp:txXfrm>
        <a:off x="2016944" y="3626212"/>
        <a:ext cx="91147" cy="91147"/>
      </dsp:txXfrm>
    </dsp:sp>
    <dsp:sp modelId="{3E2FA2E2-DAA3-425B-8E66-860861F38F1A}">
      <dsp:nvSpPr>
        <dsp:cNvPr id="0" name=""/>
        <dsp:cNvSpPr/>
      </dsp:nvSpPr>
      <dsp:spPr>
        <a:xfrm>
          <a:off x="2274466" y="4050150"/>
          <a:ext cx="5214365" cy="1016243"/>
        </a:xfrm>
        <a:prstGeom prst="roundRect">
          <a:avLst>
            <a:gd name="adj" fmla="val 10000"/>
          </a:avLst>
        </a:prstGeom>
        <a:solidFill>
          <a:srgbClr val="FEEFDA"/>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ts val="600"/>
            </a:spcAft>
          </a:pPr>
          <a:r>
            <a:rPr lang="pt-PT" sz="1800" b="0" kern="1200" dirty="0" smtClean="0">
              <a:solidFill>
                <a:schemeClr val="bg2">
                  <a:lumMod val="10000"/>
                </a:schemeClr>
              </a:solidFill>
              <a:latin typeface="Century Gothic" pitchFamily="34" charset="0"/>
            </a:rPr>
            <a:t>ARS/SICAD</a:t>
          </a:r>
        </a:p>
        <a:p>
          <a:pPr lvl="0" algn="ctr" defTabSz="800100">
            <a:lnSpc>
              <a:spcPct val="90000"/>
            </a:lnSpc>
            <a:spcBef>
              <a:spcPct val="0"/>
            </a:spcBef>
            <a:spcAft>
              <a:spcPts val="600"/>
            </a:spcAft>
          </a:pPr>
          <a:r>
            <a:rPr lang="pt-PT" sz="1800" b="0" kern="1200" dirty="0" smtClean="0">
              <a:solidFill>
                <a:schemeClr val="bg2">
                  <a:lumMod val="10000"/>
                </a:schemeClr>
              </a:solidFill>
              <a:latin typeface="Century Gothic" pitchFamily="34" charset="0"/>
            </a:rPr>
            <a:t>(Regional </a:t>
          </a:r>
          <a:r>
            <a:rPr lang="pt-PT" sz="1800" b="0" kern="1200" dirty="0" err="1" smtClean="0">
              <a:solidFill>
                <a:schemeClr val="bg2">
                  <a:lumMod val="10000"/>
                </a:schemeClr>
              </a:solidFill>
              <a:latin typeface="Century Gothic" pitchFamily="34" charset="0"/>
            </a:rPr>
            <a:t>Health</a:t>
          </a:r>
          <a:r>
            <a:rPr lang="pt-PT" sz="1800" b="0" kern="1200" dirty="0" smtClean="0">
              <a:solidFill>
                <a:schemeClr val="bg2">
                  <a:lumMod val="10000"/>
                </a:schemeClr>
              </a:solidFill>
              <a:latin typeface="Century Gothic" pitchFamily="34" charset="0"/>
            </a:rPr>
            <a:t> </a:t>
          </a:r>
          <a:r>
            <a:rPr lang="pt-PT" sz="1800" b="0" kern="1200" dirty="0" err="1" smtClean="0">
              <a:solidFill>
                <a:schemeClr val="bg2">
                  <a:lumMod val="10000"/>
                </a:schemeClr>
              </a:solidFill>
              <a:latin typeface="Century Gothic" pitchFamily="34" charset="0"/>
            </a:rPr>
            <a:t>Administrations</a:t>
          </a:r>
          <a:r>
            <a:rPr lang="pt-PT" sz="1800" b="0" kern="1200" dirty="0" smtClean="0">
              <a:solidFill>
                <a:schemeClr val="bg2">
                  <a:lumMod val="10000"/>
                </a:schemeClr>
              </a:solidFill>
              <a:latin typeface="Century Gothic" pitchFamily="34" charset="0"/>
            </a:rPr>
            <a:t>/ SICAD)</a:t>
          </a:r>
          <a:endParaRPr lang="pt-PT" sz="1800" b="0" kern="1200" dirty="0">
            <a:solidFill>
              <a:schemeClr val="bg2">
                <a:lumMod val="10000"/>
              </a:schemeClr>
            </a:solidFill>
            <a:latin typeface="Century Gothic" pitchFamily="34" charset="0"/>
          </a:endParaRPr>
        </a:p>
      </dsp:txBody>
      <dsp:txXfrm>
        <a:off x="2304231" y="4079915"/>
        <a:ext cx="5154835" cy="95671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00E77A-AEE7-41C6-8BC7-3768A9A3C17F}">
      <dsp:nvSpPr>
        <dsp:cNvPr id="0" name=""/>
        <dsp:cNvSpPr/>
      </dsp:nvSpPr>
      <dsp:spPr>
        <a:xfrm>
          <a:off x="0" y="2162896"/>
          <a:ext cx="1862139" cy="1814389"/>
        </a:xfrm>
        <a:prstGeom prst="roundRect">
          <a:avLst>
            <a:gd name="adj" fmla="val 10000"/>
          </a:avLst>
        </a:prstGeom>
        <a:solidFill>
          <a:schemeClr val="bg1"/>
        </a:solidFill>
        <a:ln w="19050" cap="flat" cmpd="sng" algn="ctr">
          <a:solidFill>
            <a:schemeClr val="tx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tx2">
                  <a:lumMod val="75000"/>
                </a:schemeClr>
              </a:solidFill>
              <a:latin typeface="Century Gothic" pitchFamily="34" charset="0"/>
            </a:rPr>
            <a:t>direct indicators (studies considered)</a:t>
          </a:r>
          <a:endParaRPr lang="pt-PT" sz="2000" b="1" kern="1200" dirty="0">
            <a:solidFill>
              <a:schemeClr val="tx2">
                <a:lumMod val="75000"/>
              </a:schemeClr>
            </a:solidFill>
            <a:latin typeface="Century Gothic" pitchFamily="34" charset="0"/>
          </a:endParaRPr>
        </a:p>
      </dsp:txBody>
      <dsp:txXfrm>
        <a:off x="53142" y="2216038"/>
        <a:ext cx="1755855" cy="1708105"/>
      </dsp:txXfrm>
    </dsp:sp>
    <dsp:sp modelId="{1DFCB61D-9953-45FB-B456-1B9546F7FB65}">
      <dsp:nvSpPr>
        <dsp:cNvPr id="0" name=""/>
        <dsp:cNvSpPr/>
      </dsp:nvSpPr>
      <dsp:spPr>
        <a:xfrm rot="16816402">
          <a:off x="1014497" y="2048340"/>
          <a:ext cx="2063254" cy="13324"/>
        </a:xfrm>
        <a:custGeom>
          <a:avLst/>
          <a:gdLst/>
          <a:ahLst/>
          <a:cxnLst/>
          <a:rect l="0" t="0" r="0" b="0"/>
          <a:pathLst>
            <a:path>
              <a:moveTo>
                <a:pt x="0" y="6662"/>
              </a:moveTo>
              <a:lnTo>
                <a:pt x="2063254" y="6662"/>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pt-PT" sz="700" kern="1200"/>
        </a:p>
      </dsp:txBody>
      <dsp:txXfrm>
        <a:off x="1994543" y="2003421"/>
        <a:ext cx="103162" cy="103162"/>
      </dsp:txXfrm>
    </dsp:sp>
    <dsp:sp modelId="{3B97B9C5-78CA-4F3D-B10E-0A15BD0B2631}">
      <dsp:nvSpPr>
        <dsp:cNvPr id="0" name=""/>
        <dsp:cNvSpPr/>
      </dsp:nvSpPr>
      <dsp:spPr>
        <a:xfrm>
          <a:off x="2230110" y="546139"/>
          <a:ext cx="6129433" cy="987548"/>
        </a:xfrm>
        <a:prstGeom prst="roundRect">
          <a:avLst>
            <a:gd name="adj" fmla="val 10000"/>
          </a:avLst>
        </a:prstGeom>
        <a:solidFill>
          <a:schemeClr val="tx2">
            <a:lumMod val="20000"/>
            <a:lumOff val="8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0" i="1" kern="1200" dirty="0" smtClean="0">
              <a:solidFill>
                <a:schemeClr val="bg2">
                  <a:lumMod val="10000"/>
                </a:schemeClr>
              </a:solidFill>
              <a:latin typeface="Century Gothic" pitchFamily="34" charset="0"/>
            </a:rPr>
            <a:t>Social Representations of Alcohol. Survey on the Young Population Present at Rock in Rio – Lisbon 2014</a:t>
          </a:r>
          <a:endParaRPr lang="pt-PT" sz="1800" b="0" i="1" kern="1200" dirty="0">
            <a:solidFill>
              <a:schemeClr val="bg2">
                <a:lumMod val="10000"/>
              </a:schemeClr>
            </a:solidFill>
            <a:latin typeface="Century Gothic" pitchFamily="34" charset="0"/>
          </a:endParaRPr>
        </a:p>
      </dsp:txBody>
      <dsp:txXfrm>
        <a:off x="2259034" y="575063"/>
        <a:ext cx="6071585" cy="929700"/>
      </dsp:txXfrm>
    </dsp:sp>
    <dsp:sp modelId="{C021AE6E-16DF-4953-973A-5A3AA4DA979A}">
      <dsp:nvSpPr>
        <dsp:cNvPr id="0" name=""/>
        <dsp:cNvSpPr/>
      </dsp:nvSpPr>
      <dsp:spPr>
        <a:xfrm rot="17338504">
          <a:off x="1480288" y="2528340"/>
          <a:ext cx="1131672" cy="13324"/>
        </a:xfrm>
        <a:custGeom>
          <a:avLst/>
          <a:gdLst/>
          <a:ahLst/>
          <a:cxnLst/>
          <a:rect l="0" t="0" r="0" b="0"/>
          <a:pathLst>
            <a:path>
              <a:moveTo>
                <a:pt x="0" y="6662"/>
              </a:moveTo>
              <a:lnTo>
                <a:pt x="1131672" y="6662"/>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pt-PT" sz="500" kern="1200"/>
        </a:p>
      </dsp:txBody>
      <dsp:txXfrm>
        <a:off x="2017832" y="2506710"/>
        <a:ext cx="56583" cy="56583"/>
      </dsp:txXfrm>
    </dsp:sp>
    <dsp:sp modelId="{C1432E1D-E328-47A9-B157-3BB4A6CD20E6}">
      <dsp:nvSpPr>
        <dsp:cNvPr id="0" name=""/>
        <dsp:cNvSpPr/>
      </dsp:nvSpPr>
      <dsp:spPr>
        <a:xfrm>
          <a:off x="2230110" y="1600051"/>
          <a:ext cx="6129433" cy="799724"/>
        </a:xfrm>
        <a:prstGeom prst="roundRect">
          <a:avLst>
            <a:gd name="adj" fmla="val 10000"/>
          </a:avLst>
        </a:prstGeom>
        <a:solidFill>
          <a:schemeClr val="tx2">
            <a:lumMod val="20000"/>
            <a:lumOff val="8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0" i="1" kern="1200" dirty="0" smtClean="0">
              <a:solidFill>
                <a:schemeClr val="bg2">
                  <a:lumMod val="10000"/>
                </a:schemeClr>
              </a:solidFill>
              <a:latin typeface="Century Gothic" pitchFamily="34" charset="0"/>
            </a:rPr>
            <a:t>Consumption, Representations and Perceptions of New Psychoactive Substances among University Students, 2014</a:t>
          </a:r>
          <a:endParaRPr lang="pt-PT" sz="1800" b="0" i="1" kern="1200" dirty="0">
            <a:solidFill>
              <a:schemeClr val="bg2">
                <a:lumMod val="10000"/>
              </a:schemeClr>
            </a:solidFill>
            <a:latin typeface="Century Gothic" pitchFamily="34" charset="0"/>
          </a:endParaRPr>
        </a:p>
      </dsp:txBody>
      <dsp:txXfrm>
        <a:off x="2253533" y="1623474"/>
        <a:ext cx="6082587" cy="752878"/>
      </dsp:txXfrm>
    </dsp:sp>
    <dsp:sp modelId="{5D1DFABE-6BF1-4F6A-BE7C-A1D840A8FD68}">
      <dsp:nvSpPr>
        <dsp:cNvPr id="0" name=""/>
        <dsp:cNvSpPr/>
      </dsp:nvSpPr>
      <dsp:spPr>
        <a:xfrm rot="19979870">
          <a:off x="1839629" y="2969674"/>
          <a:ext cx="412991" cy="13324"/>
        </a:xfrm>
        <a:custGeom>
          <a:avLst/>
          <a:gdLst/>
          <a:ahLst/>
          <a:cxnLst/>
          <a:rect l="0" t="0" r="0" b="0"/>
          <a:pathLst>
            <a:path>
              <a:moveTo>
                <a:pt x="0" y="6662"/>
              </a:moveTo>
              <a:lnTo>
                <a:pt x="412991" y="6662"/>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pt-PT" sz="500" kern="1200"/>
        </a:p>
      </dsp:txBody>
      <dsp:txXfrm>
        <a:off x="2035800" y="2966012"/>
        <a:ext cx="20649" cy="20649"/>
      </dsp:txXfrm>
    </dsp:sp>
    <dsp:sp modelId="{EE57B214-4F4A-4E94-8504-5BAAA93AAB7D}">
      <dsp:nvSpPr>
        <dsp:cNvPr id="0" name=""/>
        <dsp:cNvSpPr/>
      </dsp:nvSpPr>
      <dsp:spPr>
        <a:xfrm>
          <a:off x="2230110" y="2466138"/>
          <a:ext cx="6129433" cy="832888"/>
        </a:xfrm>
        <a:prstGeom prst="roundRect">
          <a:avLst>
            <a:gd name="adj" fmla="val 10000"/>
          </a:avLst>
        </a:prstGeom>
        <a:solidFill>
          <a:schemeClr val="tx2">
            <a:lumMod val="20000"/>
            <a:lumOff val="8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0" i="1" kern="1200" dirty="0" smtClean="0">
              <a:solidFill>
                <a:schemeClr val="bg2">
                  <a:lumMod val="10000"/>
                </a:schemeClr>
              </a:solidFill>
              <a:latin typeface="Century Gothic" pitchFamily="34" charset="0"/>
            </a:rPr>
            <a:t>The Health of Portuguese Adolescents - National Data for 2014</a:t>
          </a:r>
          <a:r>
            <a:rPr lang="pt-PT" sz="1800" b="0" i="1" kern="1200" dirty="0" smtClean="0">
              <a:solidFill>
                <a:schemeClr val="bg2">
                  <a:lumMod val="10000"/>
                </a:schemeClr>
              </a:solidFill>
              <a:latin typeface="Century Gothic" pitchFamily="34" charset="0"/>
            </a:rPr>
            <a:t>/ Health Behavior in School-aged Children (HBSC)</a:t>
          </a:r>
          <a:endParaRPr lang="pt-PT" sz="1800" b="0" i="1" kern="1200" dirty="0">
            <a:solidFill>
              <a:schemeClr val="bg2">
                <a:lumMod val="10000"/>
              </a:schemeClr>
            </a:solidFill>
            <a:latin typeface="Century Gothic" pitchFamily="34" charset="0"/>
          </a:endParaRPr>
        </a:p>
      </dsp:txBody>
      <dsp:txXfrm>
        <a:off x="2254504" y="2490532"/>
        <a:ext cx="6080645" cy="784100"/>
      </dsp:txXfrm>
    </dsp:sp>
    <dsp:sp modelId="{C0BE8073-AD77-4DA7-B530-B55CD0CB1CC4}">
      <dsp:nvSpPr>
        <dsp:cNvPr id="0" name=""/>
        <dsp:cNvSpPr/>
      </dsp:nvSpPr>
      <dsp:spPr>
        <a:xfrm rot="3781925">
          <a:off x="1640416" y="3425020"/>
          <a:ext cx="811416" cy="13324"/>
        </a:xfrm>
        <a:custGeom>
          <a:avLst/>
          <a:gdLst/>
          <a:ahLst/>
          <a:cxnLst/>
          <a:rect l="0" t="0" r="0" b="0"/>
          <a:pathLst>
            <a:path>
              <a:moveTo>
                <a:pt x="0" y="6662"/>
              </a:moveTo>
              <a:lnTo>
                <a:pt x="811416" y="6662"/>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pt-PT" sz="500" kern="1200"/>
        </a:p>
      </dsp:txBody>
      <dsp:txXfrm>
        <a:off x="2025839" y="3411397"/>
        <a:ext cx="40570" cy="40570"/>
      </dsp:txXfrm>
    </dsp:sp>
    <dsp:sp modelId="{2E1D12E4-D478-4176-A3E6-9A6FE2DE081B}">
      <dsp:nvSpPr>
        <dsp:cNvPr id="0" name=""/>
        <dsp:cNvSpPr/>
      </dsp:nvSpPr>
      <dsp:spPr>
        <a:xfrm>
          <a:off x="2230110" y="3365389"/>
          <a:ext cx="6129433" cy="855770"/>
        </a:xfrm>
        <a:prstGeom prst="roundRect">
          <a:avLst>
            <a:gd name="adj" fmla="val 10000"/>
          </a:avLst>
        </a:prstGeom>
        <a:solidFill>
          <a:schemeClr val="bg1">
            <a:lumMod val="85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r" defTabSz="800100">
            <a:lnSpc>
              <a:spcPct val="90000"/>
            </a:lnSpc>
            <a:spcBef>
              <a:spcPct val="0"/>
            </a:spcBef>
            <a:spcAft>
              <a:spcPct val="35000"/>
            </a:spcAft>
          </a:pPr>
          <a:r>
            <a:rPr lang="pt-PT" sz="1800" b="1" i="1" kern="1200" dirty="0" err="1" smtClean="0">
              <a:solidFill>
                <a:schemeClr val="bg2">
                  <a:lumMod val="10000"/>
                </a:schemeClr>
              </a:solidFill>
              <a:latin typeface="Century Gothic" pitchFamily="34" charset="0"/>
            </a:rPr>
            <a:t>Youth</a:t>
          </a:r>
          <a:r>
            <a:rPr lang="pt-PT" sz="1800" b="1" i="1" kern="1200" dirty="0" smtClean="0">
              <a:solidFill>
                <a:schemeClr val="bg2">
                  <a:lumMod val="10000"/>
                </a:schemeClr>
              </a:solidFill>
              <a:latin typeface="Century Gothic" pitchFamily="34" charset="0"/>
            </a:rPr>
            <a:t>, </a:t>
          </a:r>
          <a:r>
            <a:rPr lang="pt-PT" sz="1800" b="1" i="1" kern="1200" dirty="0" err="1" smtClean="0">
              <a:solidFill>
                <a:schemeClr val="bg2">
                  <a:lumMod val="10000"/>
                </a:schemeClr>
              </a:solidFill>
              <a:latin typeface="Century Gothic" pitchFamily="34" charset="0"/>
            </a:rPr>
            <a:t>Alcohol</a:t>
          </a:r>
          <a:r>
            <a:rPr lang="pt-PT" sz="1800" b="1" i="1" kern="1200" dirty="0" smtClean="0">
              <a:solidFill>
                <a:schemeClr val="bg2">
                  <a:lumMod val="10000"/>
                </a:schemeClr>
              </a:solidFill>
              <a:latin typeface="Century Gothic" pitchFamily="34" charset="0"/>
            </a:rPr>
            <a:t>, </a:t>
          </a:r>
          <a:r>
            <a:rPr lang="pt-PT" sz="1800" b="1" i="1" kern="1200" dirty="0" err="1" smtClean="0">
              <a:solidFill>
                <a:schemeClr val="bg2">
                  <a:lumMod val="10000"/>
                </a:schemeClr>
              </a:solidFill>
              <a:latin typeface="Century Gothic" pitchFamily="34" charset="0"/>
            </a:rPr>
            <a:t>and</a:t>
          </a:r>
          <a:r>
            <a:rPr lang="pt-PT" sz="1800" b="1" i="1" kern="1200" dirty="0" smtClean="0">
              <a:solidFill>
                <a:schemeClr val="bg2">
                  <a:lumMod val="10000"/>
                </a:schemeClr>
              </a:solidFill>
              <a:latin typeface="Century Gothic" pitchFamily="34" charset="0"/>
            </a:rPr>
            <a:t> </a:t>
          </a:r>
          <a:r>
            <a:rPr lang="pt-PT" sz="1800" b="1" i="1" kern="1200" dirty="0" err="1" smtClean="0">
              <a:solidFill>
                <a:schemeClr val="bg2">
                  <a:lumMod val="10000"/>
                </a:schemeClr>
              </a:solidFill>
              <a:latin typeface="Century Gothic" pitchFamily="34" charset="0"/>
            </a:rPr>
            <a:t>Law</a:t>
          </a:r>
          <a:endParaRPr lang="pt-PT" sz="1800" b="1" i="1" kern="1200" dirty="0">
            <a:solidFill>
              <a:schemeClr val="bg2">
                <a:lumMod val="10000"/>
              </a:schemeClr>
            </a:solidFill>
            <a:latin typeface="Century Gothic" pitchFamily="34" charset="0"/>
          </a:endParaRPr>
        </a:p>
      </dsp:txBody>
      <dsp:txXfrm>
        <a:off x="2255175" y="3390454"/>
        <a:ext cx="6079303" cy="805640"/>
      </dsp:txXfrm>
    </dsp:sp>
    <dsp:sp modelId="{4023E90C-179D-4BE4-9880-625C04F7A4DF}">
      <dsp:nvSpPr>
        <dsp:cNvPr id="0" name=""/>
        <dsp:cNvSpPr/>
      </dsp:nvSpPr>
      <dsp:spPr>
        <a:xfrm rot="4676923">
          <a:off x="1164914" y="3925217"/>
          <a:ext cx="1762420" cy="13324"/>
        </a:xfrm>
        <a:custGeom>
          <a:avLst/>
          <a:gdLst/>
          <a:ahLst/>
          <a:cxnLst/>
          <a:rect l="0" t="0" r="0" b="0"/>
          <a:pathLst>
            <a:path>
              <a:moveTo>
                <a:pt x="0" y="6662"/>
              </a:moveTo>
              <a:lnTo>
                <a:pt x="1762420" y="6662"/>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pt-PT" sz="600" kern="1200"/>
        </a:p>
      </dsp:txBody>
      <dsp:txXfrm>
        <a:off x="2002064" y="3887819"/>
        <a:ext cx="88121" cy="88121"/>
      </dsp:txXfrm>
    </dsp:sp>
    <dsp:sp modelId="{E63F34E1-1257-49BD-8B84-E506ACFFD076}">
      <dsp:nvSpPr>
        <dsp:cNvPr id="0" name=""/>
        <dsp:cNvSpPr/>
      </dsp:nvSpPr>
      <dsp:spPr>
        <a:xfrm>
          <a:off x="2230110" y="4287522"/>
          <a:ext cx="6129433" cy="1012293"/>
        </a:xfrm>
        <a:prstGeom prst="roundRect">
          <a:avLst>
            <a:gd name="adj" fmla="val 10000"/>
          </a:avLst>
        </a:prstGeom>
        <a:solidFill>
          <a:schemeClr val="bg1">
            <a:lumMod val="85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r" defTabSz="800100">
            <a:lnSpc>
              <a:spcPct val="90000"/>
            </a:lnSpc>
            <a:spcBef>
              <a:spcPct val="0"/>
            </a:spcBef>
            <a:spcAft>
              <a:spcPts val="0"/>
            </a:spcAft>
          </a:pPr>
          <a:r>
            <a:rPr lang="en-US" sz="1800" b="1" i="1" kern="1200" dirty="0" smtClean="0">
              <a:solidFill>
                <a:schemeClr val="bg2">
                  <a:lumMod val="10000"/>
                </a:schemeClr>
              </a:solidFill>
              <a:latin typeface="Century Gothic" pitchFamily="34" charset="0"/>
            </a:rPr>
            <a:t>Alcohol and the Law:</a:t>
          </a:r>
        </a:p>
        <a:p>
          <a:pPr lvl="0" algn="r" defTabSz="800100">
            <a:lnSpc>
              <a:spcPct val="90000"/>
            </a:lnSpc>
            <a:spcBef>
              <a:spcPct val="0"/>
            </a:spcBef>
            <a:spcAft>
              <a:spcPct val="35000"/>
            </a:spcAft>
          </a:pPr>
          <a:r>
            <a:rPr lang="en-US" sz="1800" b="1" i="1" kern="1200" dirty="0" smtClean="0">
              <a:solidFill>
                <a:schemeClr val="bg2">
                  <a:lumMod val="10000"/>
                </a:schemeClr>
              </a:solidFill>
              <a:latin typeface="Century Gothic" pitchFamily="34" charset="0"/>
            </a:rPr>
            <a:t>Commercial Establishment Professionals</a:t>
          </a:r>
          <a:endParaRPr lang="pt-PT" sz="1800" b="1" i="1" kern="1200" dirty="0">
            <a:solidFill>
              <a:schemeClr val="bg2">
                <a:lumMod val="10000"/>
              </a:schemeClr>
            </a:solidFill>
            <a:latin typeface="Century Gothic" pitchFamily="34" charset="0"/>
          </a:endParaRPr>
        </a:p>
      </dsp:txBody>
      <dsp:txXfrm>
        <a:off x="2259759" y="4317171"/>
        <a:ext cx="6070135" cy="952995"/>
      </dsp:txXfrm>
    </dsp:sp>
  </dsp:spTree>
</dsp:drawing>
</file>

<file path=ppt/diagrams/layout1.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45659" cy="493633"/>
          </a:xfrm>
          <a:prstGeom prst="rect">
            <a:avLst/>
          </a:prstGeom>
        </p:spPr>
        <p:txBody>
          <a:bodyPr vert="horz" lIns="91440" tIns="45720" rIns="91440" bIns="45720" rtlCol="0"/>
          <a:lstStyle>
            <a:lvl1pPr algn="l">
              <a:defRPr sz="1200"/>
            </a:lvl1pPr>
          </a:lstStyle>
          <a:p>
            <a:endParaRPr lang="pt-PT"/>
          </a:p>
        </p:txBody>
      </p:sp>
      <p:sp>
        <p:nvSpPr>
          <p:cNvPr id="3" name="Marcador de Posição da Data 2"/>
          <p:cNvSpPr>
            <a:spLocks noGrp="1"/>
          </p:cNvSpPr>
          <p:nvPr>
            <p:ph type="dt" idx="1"/>
          </p:nvPr>
        </p:nvSpPr>
        <p:spPr>
          <a:xfrm>
            <a:off x="3850443" y="0"/>
            <a:ext cx="2945659" cy="493633"/>
          </a:xfrm>
          <a:prstGeom prst="rect">
            <a:avLst/>
          </a:prstGeom>
        </p:spPr>
        <p:txBody>
          <a:bodyPr vert="horz" lIns="91440" tIns="45720" rIns="91440" bIns="45720" rtlCol="0"/>
          <a:lstStyle>
            <a:lvl1pPr algn="r">
              <a:defRPr sz="1200"/>
            </a:lvl1pPr>
          </a:lstStyle>
          <a:p>
            <a:fld id="{0811A668-2226-4A7D-A52A-8EF24E08009F}" type="datetimeFigureOut">
              <a:rPr lang="pt-PT" smtClean="0"/>
              <a:pPr/>
              <a:t>19-10-2017</a:t>
            </a:fld>
            <a:endParaRPr lang="pt-PT"/>
          </a:p>
        </p:txBody>
      </p:sp>
      <p:sp>
        <p:nvSpPr>
          <p:cNvPr id="4" name="Marcador de Posição da Imagem do Diapositivo 3"/>
          <p:cNvSpPr>
            <a:spLocks noGrp="1" noRot="1" noChangeAspect="1"/>
          </p:cNvSpPr>
          <p:nvPr>
            <p:ph type="sldImg" idx="2"/>
          </p:nvPr>
        </p:nvSpPr>
        <p:spPr>
          <a:xfrm>
            <a:off x="930275" y="739775"/>
            <a:ext cx="4937125" cy="3703638"/>
          </a:xfrm>
          <a:prstGeom prst="rect">
            <a:avLst/>
          </a:prstGeom>
          <a:noFill/>
          <a:ln w="12700">
            <a:solidFill>
              <a:prstClr val="black"/>
            </a:solidFill>
          </a:ln>
        </p:spPr>
        <p:txBody>
          <a:bodyPr vert="horz" lIns="91440" tIns="45720" rIns="91440" bIns="45720" rtlCol="0" anchor="ctr"/>
          <a:lstStyle/>
          <a:p>
            <a:endParaRPr lang="pt-PT"/>
          </a:p>
        </p:txBody>
      </p:sp>
      <p:sp>
        <p:nvSpPr>
          <p:cNvPr id="5" name="Marcador de Posição de Notas 4"/>
          <p:cNvSpPr>
            <a:spLocks noGrp="1"/>
          </p:cNvSpPr>
          <p:nvPr>
            <p:ph type="body" sz="quarter" idx="3"/>
          </p:nvPr>
        </p:nvSpPr>
        <p:spPr>
          <a:xfrm>
            <a:off x="679768" y="4689515"/>
            <a:ext cx="5438140" cy="4442698"/>
          </a:xfrm>
          <a:prstGeom prst="rect">
            <a:avLst/>
          </a:prstGeom>
        </p:spPr>
        <p:txBody>
          <a:bodyPr vert="horz" lIns="91440" tIns="45720" rIns="91440" bIns="45720" rtlCol="0">
            <a:normAutofit/>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6" name="Marcador de Posição do Rodapé 5"/>
          <p:cNvSpPr>
            <a:spLocks noGrp="1"/>
          </p:cNvSpPr>
          <p:nvPr>
            <p:ph type="ftr" sz="quarter" idx="4"/>
          </p:nvPr>
        </p:nvSpPr>
        <p:spPr>
          <a:xfrm>
            <a:off x="0" y="9377316"/>
            <a:ext cx="2945659" cy="493633"/>
          </a:xfrm>
          <a:prstGeom prst="rect">
            <a:avLst/>
          </a:prstGeom>
        </p:spPr>
        <p:txBody>
          <a:bodyPr vert="horz" lIns="91440" tIns="45720" rIns="91440" bIns="45720" rtlCol="0" anchor="b"/>
          <a:lstStyle>
            <a:lvl1pPr algn="l">
              <a:defRPr sz="1200"/>
            </a:lvl1pPr>
          </a:lstStyle>
          <a:p>
            <a:endParaRPr lang="pt-PT"/>
          </a:p>
        </p:txBody>
      </p:sp>
      <p:sp>
        <p:nvSpPr>
          <p:cNvPr id="7" name="Marcador de Posição do Número do Diapositivo 6"/>
          <p:cNvSpPr>
            <a:spLocks noGrp="1"/>
          </p:cNvSpPr>
          <p:nvPr>
            <p:ph type="sldNum" sz="quarter" idx="5"/>
          </p:nvPr>
        </p:nvSpPr>
        <p:spPr>
          <a:xfrm>
            <a:off x="3850443" y="9377316"/>
            <a:ext cx="2945659" cy="493633"/>
          </a:xfrm>
          <a:prstGeom prst="rect">
            <a:avLst/>
          </a:prstGeom>
        </p:spPr>
        <p:txBody>
          <a:bodyPr vert="horz" lIns="91440" tIns="45720" rIns="91440" bIns="45720" rtlCol="0" anchor="b"/>
          <a:lstStyle>
            <a:lvl1pPr algn="r">
              <a:defRPr sz="1200"/>
            </a:lvl1pPr>
          </a:lstStyle>
          <a:p>
            <a:fld id="{7BA635EF-5B21-4B0E-9392-F410BE0C66F0}" type="slidenum">
              <a:rPr lang="pt-PT" smtClean="0"/>
              <a:pPr/>
              <a:t>‹nº›</a:t>
            </a:fld>
            <a:endParaRPr lang="pt-PT"/>
          </a:p>
        </p:txBody>
      </p:sp>
    </p:spTree>
    <p:extLst>
      <p:ext uri="{BB962C8B-B14F-4D97-AF65-F5344CB8AC3E}">
        <p14:creationId xmlns:p14="http://schemas.microsoft.com/office/powerpoint/2010/main" val="968746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143000" y="685800"/>
            <a:ext cx="4572000" cy="3429000"/>
          </a:xfrm>
        </p:spPr>
      </p:sp>
      <p:sp>
        <p:nvSpPr>
          <p:cNvPr id="3" name="Marcador de Posição de Notas 2"/>
          <p:cNvSpPr>
            <a:spLocks noGrp="1"/>
          </p:cNvSpPr>
          <p:nvPr>
            <p:ph type="body" idx="1"/>
          </p:nvPr>
        </p:nvSpPr>
        <p:spPr/>
        <p:txBody>
          <a:bodyPr/>
          <a:lstStyle/>
          <a:p>
            <a:endParaRPr lang="pt-PT"/>
          </a:p>
        </p:txBody>
      </p:sp>
      <p:sp>
        <p:nvSpPr>
          <p:cNvPr id="4" name="Marcador de Posição do Número do Diapositivo 3"/>
          <p:cNvSpPr>
            <a:spLocks noGrp="1"/>
          </p:cNvSpPr>
          <p:nvPr>
            <p:ph type="sldNum" sz="quarter" idx="10"/>
          </p:nvPr>
        </p:nvSpPr>
        <p:spPr/>
        <p:txBody>
          <a:bodyPr/>
          <a:lstStyle/>
          <a:p>
            <a:fld id="{7BA635EF-5B21-4B0E-9392-F410BE0C66F0}" type="slidenum">
              <a:rPr lang="pt-PT" smtClean="0"/>
              <a:pPr/>
              <a:t>1</a:t>
            </a:fld>
            <a:endParaRPr lang="pt-PT"/>
          </a:p>
        </p:txBody>
      </p:sp>
    </p:spTree>
    <p:extLst>
      <p:ext uri="{BB962C8B-B14F-4D97-AF65-F5344CB8AC3E}">
        <p14:creationId xmlns:p14="http://schemas.microsoft.com/office/powerpoint/2010/main" val="42911603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11" name="Arredondar Rectângulo de Canto Diagonal 10"/>
          <p:cNvSpPr/>
          <p:nvPr userDrawn="1"/>
        </p:nvSpPr>
        <p:spPr>
          <a:xfrm>
            <a:off x="53752" y="692696"/>
            <a:ext cx="9036496" cy="5904656"/>
          </a:xfrm>
          <a:prstGeom prst="round2DiagRect">
            <a:avLst>
              <a:gd name="adj1" fmla="val 3371"/>
              <a:gd name="adj2" fmla="val 0"/>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no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Arredondar Rectângulo de Canto Diagonal 9"/>
          <p:cNvSpPr/>
          <p:nvPr/>
        </p:nvSpPr>
        <p:spPr>
          <a:xfrm>
            <a:off x="418596" y="195996"/>
            <a:ext cx="8306809" cy="2778814"/>
          </a:xfrm>
          <a:prstGeom prst="round2DiagRect">
            <a:avLst/>
          </a:prstGeom>
          <a:solidFill>
            <a:srgbClr val="C00000"/>
          </a:solidFill>
          <a:ln/>
          <a:effectLst>
            <a:glow rad="63500">
              <a:schemeClr val="accent3">
                <a:alpha val="45000"/>
                <a:satMod val="120000"/>
              </a:schemeClr>
            </a:glow>
          </a:effectLst>
        </p:spPr>
        <p:style>
          <a:lnRef idx="3">
            <a:schemeClr val="lt1"/>
          </a:lnRef>
          <a:fillRef idx="1">
            <a:schemeClr val="accent3"/>
          </a:fillRef>
          <a:effectRef idx="1">
            <a:schemeClr val="accent3"/>
          </a:effectRef>
          <a:fontRef idx="minor">
            <a:schemeClr val="lt1"/>
          </a:fontRef>
        </p:style>
        <p:txBody>
          <a:bodyPr anchor="ctr"/>
          <a:lstStyle>
            <a:extLst/>
          </a:lstStyle>
          <a:p>
            <a:pPr algn="ctr" eaLnBrk="1" latinLnBrk="0" hangingPunct="1"/>
            <a:endParaRPr kumimoji="0" lang="en-US"/>
          </a:p>
        </p:txBody>
      </p:sp>
      <p:pic>
        <p:nvPicPr>
          <p:cNvPr id="13" name="Imagem 12" descr="BB.png"/>
          <p:cNvPicPr>
            <a:picLocks noChangeAspect="1"/>
          </p:cNvPicPr>
          <p:nvPr userDrawn="1"/>
        </p:nvPicPr>
        <p:blipFill>
          <a:blip r:embed="rId2" cstate="print">
            <a:lum bright="-10000"/>
          </a:blip>
          <a:srcRect l="18891" t="1051" r="8679" b="28704"/>
          <a:stretch>
            <a:fillRect/>
          </a:stretch>
        </p:blipFill>
        <p:spPr>
          <a:xfrm>
            <a:off x="2716145" y="0"/>
            <a:ext cx="6427855" cy="6597352"/>
          </a:xfrm>
          <a:prstGeom prst="rect">
            <a:avLst/>
          </a:prstGeom>
        </p:spPr>
      </p:pic>
      <p:sp>
        <p:nvSpPr>
          <p:cNvPr id="20" name="Subtítulo 19"/>
          <p:cNvSpPr>
            <a:spLocks noGrp="1"/>
          </p:cNvSpPr>
          <p:nvPr>
            <p:ph type="subTitle" idx="1"/>
          </p:nvPr>
        </p:nvSpPr>
        <p:spPr>
          <a:xfrm>
            <a:off x="395536" y="3078196"/>
            <a:ext cx="8352928" cy="842392"/>
          </a:xfrm>
        </p:spPr>
        <p:txBody>
          <a:bodyPr lIns="182880" tIns="0"/>
          <a:lstStyle>
            <a:lvl1pPr marL="36576" indent="0" algn="r">
              <a:spcBef>
                <a:spcPts val="0"/>
              </a:spcBef>
              <a:buNone/>
              <a:defRPr sz="2000" b="1">
                <a:solidFill>
                  <a:schemeClr val="accent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pt-PT" dirty="0" smtClean="0"/>
              <a:t>Faça clique para editar o estilo</a:t>
            </a:r>
            <a:endParaRPr kumimoji="0" lang="en-US" dirty="0"/>
          </a:p>
        </p:txBody>
      </p:sp>
      <p:sp>
        <p:nvSpPr>
          <p:cNvPr id="5" name="Título 4"/>
          <p:cNvSpPr>
            <a:spLocks noGrp="1"/>
          </p:cNvSpPr>
          <p:nvPr>
            <p:ph type="ctrTitle"/>
          </p:nvPr>
        </p:nvSpPr>
        <p:spPr>
          <a:xfrm>
            <a:off x="395536" y="188640"/>
            <a:ext cx="8352928" cy="2808312"/>
          </a:xfrm>
          <a:prstGeom prst="round2DiagRect">
            <a:avLst/>
          </a:prstGeom>
          <a:solidFill>
            <a:srgbClr val="C00000">
              <a:alpha val="1176"/>
            </a:srgbClr>
          </a:solidFill>
        </p:spPr>
        <p:txBody>
          <a:bodyPr lIns="45720" rIns="45720" bIns="45720"/>
          <a:lstStyle>
            <a:lvl1pPr algn="r">
              <a:defRPr sz="4500" b="1">
                <a:solidFill>
                  <a:schemeClr val="bg1"/>
                </a:solidFill>
                <a:effectLst>
                  <a:outerShdw blurRad="53975" dist="22860" dir="5400000" algn="tl" rotWithShape="0">
                    <a:srgbClr val="000000">
                      <a:alpha val="55000"/>
                    </a:srgbClr>
                  </a:outerShdw>
                </a:effectLst>
              </a:defRPr>
            </a:lvl1pPr>
            <a:extLst/>
          </a:lstStyle>
          <a:p>
            <a:r>
              <a:rPr kumimoji="0" lang="pt-PT" dirty="0" smtClean="0"/>
              <a:t>Clique para editar o estilo</a:t>
            </a:r>
            <a:endParaRPr kumimoji="0"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xEl>
                                              <p:pRg st="0" end="0"/>
                                            </p:txEl>
                                          </p:spTgt>
                                        </p:tgtEl>
                                        <p:attrNameLst>
                                          <p:attrName>style.visibility</p:attrName>
                                        </p:attrNameLst>
                                      </p:cBhvr>
                                      <p:to>
                                        <p:strVal val="visible"/>
                                      </p:to>
                                    </p:set>
                                    <p:animEffect transition="in" filter="fade">
                                      <p:cBhvr>
                                        <p:cTn id="13"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0" grpId="0" build="p">
        <p:tmplLst>
          <p:tmpl lvl="1">
            <p:tnLst>
              <p:par>
                <p:cTn presetID="10"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P spid="5"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ítulo e objecto">
    <p:spTree>
      <p:nvGrpSpPr>
        <p:cNvPr id="1" name=""/>
        <p:cNvGrpSpPr/>
        <p:nvPr/>
      </p:nvGrpSpPr>
      <p:grpSpPr>
        <a:xfrm>
          <a:off x="0" y="0"/>
          <a:ext cx="0" cy="0"/>
          <a:chOff x="0" y="0"/>
          <a:chExt cx="0" cy="0"/>
        </a:xfrm>
      </p:grpSpPr>
      <p:sp>
        <p:nvSpPr>
          <p:cNvPr id="16" name="Oval 15"/>
          <p:cNvSpPr>
            <a:spLocks noChangeAspect="1"/>
          </p:cNvSpPr>
          <p:nvPr userDrawn="1"/>
        </p:nvSpPr>
        <p:spPr>
          <a:xfrm>
            <a:off x="2015547" y="440493"/>
            <a:ext cx="1439940" cy="1440160"/>
          </a:xfrm>
          <a:prstGeom prst="ellipse">
            <a:avLst/>
          </a:prstGeom>
          <a:solidFill>
            <a:schemeClr val="accent6"/>
          </a:solidFill>
          <a:ln w="3175">
            <a:noFill/>
            <a:prstDash val="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t-PT"/>
          </a:p>
        </p:txBody>
      </p:sp>
      <p:sp>
        <p:nvSpPr>
          <p:cNvPr id="17" name="Oval 16"/>
          <p:cNvSpPr>
            <a:spLocks noChangeAspect="1"/>
          </p:cNvSpPr>
          <p:nvPr userDrawn="1"/>
        </p:nvSpPr>
        <p:spPr>
          <a:xfrm>
            <a:off x="3707566" y="188640"/>
            <a:ext cx="1439940" cy="1440160"/>
          </a:xfrm>
          <a:prstGeom prst="ellipse">
            <a:avLst/>
          </a:prstGeom>
          <a:solidFill>
            <a:schemeClr val="accent1"/>
          </a:solidFill>
          <a:ln w="3175">
            <a:noFill/>
            <a:prstDash val="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t-PT"/>
          </a:p>
        </p:txBody>
      </p:sp>
      <p:pic>
        <p:nvPicPr>
          <p:cNvPr id="8" name="Imagem 7" descr="bolaB.png"/>
          <p:cNvPicPr>
            <a:picLocks noChangeAspect="1"/>
          </p:cNvPicPr>
          <p:nvPr userDrawn="1"/>
        </p:nvPicPr>
        <p:blipFill>
          <a:blip r:embed="rId2" cstate="print"/>
          <a:srcRect l="22217" t="11541"/>
          <a:stretch>
            <a:fillRect/>
          </a:stretch>
        </p:blipFill>
        <p:spPr>
          <a:xfrm>
            <a:off x="0" y="0"/>
            <a:ext cx="1640482" cy="1865634"/>
          </a:xfrm>
          <a:prstGeom prst="rect">
            <a:avLst/>
          </a:prstGeom>
        </p:spPr>
      </p:pic>
      <p:sp>
        <p:nvSpPr>
          <p:cNvPr id="11" name="Oval 10"/>
          <p:cNvSpPr>
            <a:spLocks/>
          </p:cNvSpPr>
          <p:nvPr userDrawn="1"/>
        </p:nvSpPr>
        <p:spPr>
          <a:xfrm>
            <a:off x="5405934" y="18288"/>
            <a:ext cx="1440000" cy="1440160"/>
          </a:xfrm>
          <a:prstGeom prst="ellipse">
            <a:avLst/>
          </a:prstGeom>
          <a:solidFill>
            <a:schemeClr val="bg1">
              <a:lumMod val="75000"/>
            </a:schemeClr>
          </a:solidFill>
          <a:ln w="3175">
            <a:noFill/>
            <a:prstDash val="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pt-PT"/>
          </a:p>
        </p:txBody>
      </p:sp>
      <p:sp>
        <p:nvSpPr>
          <p:cNvPr id="14" name="Arredondar Rectângulo de Canto Diagonal 13"/>
          <p:cNvSpPr/>
          <p:nvPr userDrawn="1"/>
        </p:nvSpPr>
        <p:spPr>
          <a:xfrm>
            <a:off x="53752" y="692696"/>
            <a:ext cx="9036496" cy="5904656"/>
          </a:xfrm>
          <a:prstGeom prst="round2DiagRect">
            <a:avLst>
              <a:gd name="adj1" fmla="val 3371"/>
              <a:gd name="adj2" fmla="val 0"/>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no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pic>
        <p:nvPicPr>
          <p:cNvPr id="13" name="Imagem 12" descr="BB.png"/>
          <p:cNvPicPr>
            <a:picLocks noChangeAspect="1"/>
          </p:cNvPicPr>
          <p:nvPr userDrawn="1"/>
        </p:nvPicPr>
        <p:blipFill>
          <a:blip r:embed="rId3" cstate="print">
            <a:lum bright="-10000"/>
          </a:blip>
          <a:srcRect l="18891" t="8427" r="8679" b="28704"/>
          <a:stretch>
            <a:fillRect/>
          </a:stretch>
        </p:blipFill>
        <p:spPr>
          <a:xfrm>
            <a:off x="2716145" y="692696"/>
            <a:ext cx="6427855" cy="5904656"/>
          </a:xfrm>
          <a:prstGeom prst="rect">
            <a:avLst/>
          </a:prstGeom>
        </p:spPr>
      </p:pic>
      <p:sp>
        <p:nvSpPr>
          <p:cNvPr id="3" name="Marcador de Posição de Conteúdo 2"/>
          <p:cNvSpPr>
            <a:spLocks noGrp="1"/>
          </p:cNvSpPr>
          <p:nvPr>
            <p:ph idx="1"/>
          </p:nvPr>
        </p:nvSpPr>
        <p:spPr>
          <a:xfrm>
            <a:off x="107504" y="773940"/>
            <a:ext cx="8910088" cy="5679396"/>
          </a:xfrm>
        </p:spPr>
        <p:txBody>
          <a:bodyPr/>
          <a:lstStyle>
            <a:lvl1pPr>
              <a:defRPr>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extLst/>
          </a:lstStyle>
          <a:p>
            <a:pPr lvl="0" eaLnBrk="1" latinLnBrk="0" hangingPunct="1"/>
            <a:r>
              <a:rPr lang="pt-PT" dirty="0" smtClean="0"/>
              <a:t>Clique para editar os estilos</a:t>
            </a:r>
          </a:p>
          <a:p>
            <a:pPr lvl="1" eaLnBrk="1" latinLnBrk="0" hangingPunct="1"/>
            <a:r>
              <a:rPr lang="pt-PT" dirty="0" smtClean="0"/>
              <a:t>Segundo nível</a:t>
            </a:r>
          </a:p>
          <a:p>
            <a:pPr lvl="2" eaLnBrk="1" latinLnBrk="0" hangingPunct="1"/>
            <a:r>
              <a:rPr lang="pt-PT" dirty="0" smtClean="0"/>
              <a:t>Terceiro nível</a:t>
            </a:r>
          </a:p>
          <a:p>
            <a:pPr lvl="3" eaLnBrk="1" latinLnBrk="0" hangingPunct="1"/>
            <a:r>
              <a:rPr lang="pt-PT" dirty="0" smtClean="0"/>
              <a:t>Quarto nível</a:t>
            </a:r>
          </a:p>
          <a:p>
            <a:pPr lvl="4" eaLnBrk="1" latinLnBrk="0" hangingPunct="1"/>
            <a:r>
              <a:rPr lang="pt-PT" dirty="0" smtClean="0"/>
              <a:t>Quinto nível</a:t>
            </a:r>
            <a:endParaRPr kumimoji="0" lang="en-US" dirty="0"/>
          </a:p>
        </p:txBody>
      </p:sp>
      <p:pic>
        <p:nvPicPr>
          <p:cNvPr id="21" name="Imagem 20" descr="logoSICADBranco.png"/>
          <p:cNvPicPr>
            <a:picLocks noChangeAspect="1"/>
          </p:cNvPicPr>
          <p:nvPr userDrawn="1"/>
        </p:nvPicPr>
        <p:blipFill>
          <a:blip r:embed="rId4" cstate="print"/>
          <a:srcRect t="9062"/>
          <a:stretch>
            <a:fillRect/>
          </a:stretch>
        </p:blipFill>
        <p:spPr>
          <a:xfrm>
            <a:off x="61324" y="0"/>
            <a:ext cx="1223425" cy="629924"/>
          </a:xfrm>
          <a:prstGeom prst="rect">
            <a:avLst/>
          </a:prstGeom>
          <a:noFill/>
          <a:ln>
            <a:noFill/>
          </a:ln>
        </p:spPr>
      </p:pic>
      <p:sp>
        <p:nvSpPr>
          <p:cNvPr id="6" name="Título 5"/>
          <p:cNvSpPr>
            <a:spLocks noGrp="1"/>
          </p:cNvSpPr>
          <p:nvPr>
            <p:ph type="title"/>
          </p:nvPr>
        </p:nvSpPr>
        <p:spPr/>
        <p:txBody>
          <a:bodyPr/>
          <a:lstStyle/>
          <a:p>
            <a:r>
              <a:rPr lang="pt-PT" smtClean="0"/>
              <a:t>Clique para editar o estilo</a:t>
            </a:r>
            <a:endParaRPr lang="pt-PT"/>
          </a:p>
        </p:txBody>
      </p:sp>
      <p:sp>
        <p:nvSpPr>
          <p:cNvPr id="7" name="Marcador de Posição da Data 6"/>
          <p:cNvSpPr>
            <a:spLocks noGrp="1"/>
          </p:cNvSpPr>
          <p:nvPr>
            <p:ph type="dt" sz="half" idx="10"/>
          </p:nvPr>
        </p:nvSpPr>
        <p:spPr/>
        <p:txBody>
          <a:bodyPr/>
          <a:lstStyle/>
          <a:p>
            <a:fld id="{6D955AEE-E275-4207-8331-7ECB365DBC6C}" type="datetime3">
              <a:rPr lang="pt-PT" smtClean="0"/>
              <a:t>19/10/17</a:t>
            </a:fld>
            <a:endParaRPr lang="pt-PT" dirty="0"/>
          </a:p>
        </p:txBody>
      </p:sp>
      <p:sp>
        <p:nvSpPr>
          <p:cNvPr id="9" name="Marcador de Posição do Rodapé 8"/>
          <p:cNvSpPr>
            <a:spLocks noGrp="1"/>
          </p:cNvSpPr>
          <p:nvPr>
            <p:ph type="ftr" sz="quarter" idx="11"/>
          </p:nvPr>
        </p:nvSpPr>
        <p:spPr/>
        <p:txBody>
          <a:bodyPr/>
          <a:lstStyle/>
          <a:p>
            <a:endParaRPr lang="pt-PT" dirty="0"/>
          </a:p>
        </p:txBody>
      </p:sp>
      <p:sp>
        <p:nvSpPr>
          <p:cNvPr id="10" name="Marcador de Posição do Número do Diapositivo 9"/>
          <p:cNvSpPr>
            <a:spLocks noGrp="1"/>
          </p:cNvSpPr>
          <p:nvPr>
            <p:ph type="sldNum" sz="quarter" idx="12"/>
          </p:nvPr>
        </p:nvSpPr>
        <p:spPr/>
        <p:txBody>
          <a:bodyPr/>
          <a:lstStyle/>
          <a:p>
            <a:fld id="{9E5A09E1-2358-40E7-81FB-0D2F2F6F4D74}" type="slidenum">
              <a:rPr lang="pt-PT" smtClean="0"/>
              <a:pPr/>
              <a:t>‹nº›</a:t>
            </a:fld>
            <a:endParaRPr lang="pt-PT" dirty="0"/>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ítulo e objeto">
    <p:spTree>
      <p:nvGrpSpPr>
        <p:cNvPr id="1" name=""/>
        <p:cNvGrpSpPr/>
        <p:nvPr/>
      </p:nvGrpSpPr>
      <p:grpSpPr>
        <a:xfrm>
          <a:off x="0" y="0"/>
          <a:ext cx="0" cy="0"/>
          <a:chOff x="0" y="0"/>
          <a:chExt cx="0" cy="0"/>
        </a:xfrm>
      </p:grpSpPr>
      <p:sp>
        <p:nvSpPr>
          <p:cNvPr id="3" name="Marcador de Posição de Conteúdo 2"/>
          <p:cNvSpPr>
            <a:spLocks noGrp="1"/>
          </p:cNvSpPr>
          <p:nvPr>
            <p:ph idx="1"/>
          </p:nvPr>
        </p:nvSpPr>
        <p:spPr>
          <a:xfrm>
            <a:off x="202758" y="660400"/>
            <a:ext cx="8706679" cy="5613400"/>
          </a:xfrm>
        </p:spPr>
        <p:txBody>
          <a:bodyPr/>
          <a:lstStyle>
            <a:lvl1pPr>
              <a:defRPr sz="12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pt-PT" dirty="0" smtClean="0"/>
              <a:t>Clique para editar os estilos</a:t>
            </a:r>
          </a:p>
          <a:p>
            <a:pPr lvl="1"/>
            <a:r>
              <a:rPr lang="pt-PT" dirty="0" smtClean="0"/>
              <a:t>Segundo nível</a:t>
            </a:r>
          </a:p>
          <a:p>
            <a:pPr lvl="2"/>
            <a:r>
              <a:rPr lang="pt-PT" dirty="0" smtClean="0"/>
              <a:t>Terceiro nível</a:t>
            </a:r>
          </a:p>
          <a:p>
            <a:pPr lvl="3"/>
            <a:r>
              <a:rPr lang="pt-PT" dirty="0" smtClean="0"/>
              <a:t>Quarto nível</a:t>
            </a:r>
          </a:p>
          <a:p>
            <a:pPr lvl="4"/>
            <a:r>
              <a:rPr lang="pt-PT" dirty="0" smtClean="0"/>
              <a:t>Quinto nível</a:t>
            </a:r>
            <a:endParaRPr lang="pt-PT" dirty="0"/>
          </a:p>
        </p:txBody>
      </p:sp>
      <p:sp>
        <p:nvSpPr>
          <p:cNvPr id="12" name="Título 11"/>
          <p:cNvSpPr>
            <a:spLocks noGrp="1"/>
          </p:cNvSpPr>
          <p:nvPr>
            <p:ph type="title"/>
          </p:nvPr>
        </p:nvSpPr>
        <p:spPr/>
        <p:txBody>
          <a:bodyPr/>
          <a:lstStyle/>
          <a:p>
            <a:r>
              <a:rPr lang="pt-PT" smtClean="0"/>
              <a:t>Clique para editar o estilo</a:t>
            </a:r>
            <a:endParaRPr lang="pt-PT"/>
          </a:p>
        </p:txBody>
      </p:sp>
      <p:sp>
        <p:nvSpPr>
          <p:cNvPr id="11" name="Marcador de Posição da Data 10"/>
          <p:cNvSpPr>
            <a:spLocks noGrp="1"/>
          </p:cNvSpPr>
          <p:nvPr>
            <p:ph type="dt" sz="half" idx="10"/>
          </p:nvPr>
        </p:nvSpPr>
        <p:spPr/>
        <p:txBody>
          <a:bodyPr/>
          <a:lstStyle/>
          <a:p>
            <a:fld id="{D1AD19EB-521E-4A70-BE8F-B3EA811F54C4}" type="datetime3">
              <a:rPr lang="pt-PT" smtClean="0"/>
              <a:t>19/10/17</a:t>
            </a:fld>
            <a:endParaRPr lang="pt-PT" dirty="0"/>
          </a:p>
        </p:txBody>
      </p:sp>
      <p:sp>
        <p:nvSpPr>
          <p:cNvPr id="13" name="Marcador de Posição do Rodapé 12"/>
          <p:cNvSpPr>
            <a:spLocks noGrp="1"/>
          </p:cNvSpPr>
          <p:nvPr>
            <p:ph type="ftr" sz="quarter" idx="11"/>
          </p:nvPr>
        </p:nvSpPr>
        <p:spPr/>
        <p:txBody>
          <a:bodyPr/>
          <a:lstStyle/>
          <a:p>
            <a:pPr algn="r"/>
            <a:endParaRPr lang="pt-PT" dirty="0"/>
          </a:p>
        </p:txBody>
      </p:sp>
      <p:sp>
        <p:nvSpPr>
          <p:cNvPr id="14" name="Marcador de Posição do Número do Diapositivo 13"/>
          <p:cNvSpPr>
            <a:spLocks noGrp="1"/>
          </p:cNvSpPr>
          <p:nvPr>
            <p:ph type="sldNum" sz="quarter" idx="12"/>
          </p:nvPr>
        </p:nvSpPr>
        <p:spPr/>
        <p:txBody>
          <a:bodyPr/>
          <a:lstStyle/>
          <a:p>
            <a:fld id="{2E724C6A-DA24-472B-AFFE-420AF5510710}" type="slidenum">
              <a:rPr lang="pt-PT" smtClean="0"/>
              <a:pPr/>
              <a:t>‹nº›</a:t>
            </a:fld>
            <a:endParaRPr lang="pt-PT" dirty="0"/>
          </a:p>
        </p:txBody>
      </p:sp>
    </p:spTree>
    <p:extLst>
      <p:ext uri="{BB962C8B-B14F-4D97-AF65-F5344CB8AC3E}">
        <p14:creationId xmlns:p14="http://schemas.microsoft.com/office/powerpoint/2010/main" val="2636439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50000"/>
          </a:schemeClr>
        </a:solidFill>
        <a:effectLst/>
      </p:bgPr>
    </p:bg>
    <p:spTree>
      <p:nvGrpSpPr>
        <p:cNvPr id="1" name=""/>
        <p:cNvGrpSpPr/>
        <p:nvPr/>
      </p:nvGrpSpPr>
      <p:grpSpPr>
        <a:xfrm>
          <a:off x="0" y="0"/>
          <a:ext cx="0" cy="0"/>
          <a:chOff x="0" y="0"/>
          <a:chExt cx="0" cy="0"/>
        </a:xfrm>
      </p:grpSpPr>
      <p:sp>
        <p:nvSpPr>
          <p:cNvPr id="4" name="Marcador de Posição do Texto 3"/>
          <p:cNvSpPr>
            <a:spLocks noGrp="1"/>
          </p:cNvSpPr>
          <p:nvPr>
            <p:ph type="body" idx="1"/>
          </p:nvPr>
        </p:nvSpPr>
        <p:spPr>
          <a:xfrm>
            <a:off x="54000" y="764704"/>
            <a:ext cx="9036000" cy="5772128"/>
          </a:xfrm>
          <a:prstGeom prst="rect">
            <a:avLst/>
          </a:prstGeom>
        </p:spPr>
        <p:txBody>
          <a:bodyPr vert="horz" lIns="182880" tIns="91440">
            <a:normAutofit/>
          </a:bodyPr>
          <a:lstStyle>
            <a:extLst/>
          </a:lstStyle>
          <a:p>
            <a:pPr lvl="0" eaLnBrk="1" latinLnBrk="0" hangingPunct="1"/>
            <a:r>
              <a:rPr kumimoji="0" lang="pt-PT" dirty="0" smtClean="0"/>
              <a:t>Clique para editar os estilos</a:t>
            </a:r>
          </a:p>
          <a:p>
            <a:pPr lvl="1" eaLnBrk="1" latinLnBrk="0" hangingPunct="1"/>
            <a:r>
              <a:rPr kumimoji="0" lang="pt-PT" dirty="0" smtClean="0"/>
              <a:t>Segundo nível</a:t>
            </a:r>
          </a:p>
          <a:p>
            <a:pPr lvl="2" eaLnBrk="1" latinLnBrk="0" hangingPunct="1"/>
            <a:r>
              <a:rPr kumimoji="0" lang="pt-PT" dirty="0" smtClean="0"/>
              <a:t>Terceiro nível</a:t>
            </a:r>
          </a:p>
          <a:p>
            <a:pPr lvl="3" eaLnBrk="1" latinLnBrk="0" hangingPunct="1"/>
            <a:r>
              <a:rPr kumimoji="0" lang="pt-PT" dirty="0" smtClean="0"/>
              <a:t>Quarto nível</a:t>
            </a:r>
          </a:p>
          <a:p>
            <a:pPr lvl="4" eaLnBrk="1" latinLnBrk="0" hangingPunct="1"/>
            <a:r>
              <a:rPr kumimoji="0" lang="pt-PT" dirty="0" smtClean="0"/>
              <a:t>Quinto nível</a:t>
            </a:r>
            <a:endParaRPr kumimoji="0" lang="en-US" dirty="0"/>
          </a:p>
        </p:txBody>
      </p:sp>
      <p:sp>
        <p:nvSpPr>
          <p:cNvPr id="13" name="Marcador de Posição do Título 12"/>
          <p:cNvSpPr>
            <a:spLocks noGrp="1"/>
          </p:cNvSpPr>
          <p:nvPr>
            <p:ph type="title"/>
          </p:nvPr>
        </p:nvSpPr>
        <p:spPr>
          <a:xfrm>
            <a:off x="1313168" y="324"/>
            <a:ext cx="7776864" cy="548356"/>
          </a:xfrm>
          <a:prstGeom prst="rect">
            <a:avLst/>
          </a:prstGeom>
        </p:spPr>
        <p:txBody>
          <a:bodyPr vert="horz" anchor="b">
            <a:normAutofit/>
          </a:bodyPr>
          <a:lstStyle>
            <a:extLst/>
          </a:lstStyle>
          <a:p>
            <a:r>
              <a:rPr kumimoji="0" lang="pt-PT" dirty="0" smtClean="0"/>
              <a:t>Clique para editar o estilo</a:t>
            </a:r>
            <a:endParaRPr kumimoji="0" lang="en-US" dirty="0"/>
          </a:p>
        </p:txBody>
      </p:sp>
      <p:sp>
        <p:nvSpPr>
          <p:cNvPr id="25" name="Marcador de Posição da Data 24"/>
          <p:cNvSpPr>
            <a:spLocks noGrp="1"/>
          </p:cNvSpPr>
          <p:nvPr>
            <p:ph type="dt" sz="half" idx="2"/>
          </p:nvPr>
        </p:nvSpPr>
        <p:spPr>
          <a:xfrm>
            <a:off x="7550156" y="6615824"/>
            <a:ext cx="864096" cy="188640"/>
          </a:xfrm>
          <a:prstGeom prst="rect">
            <a:avLst/>
          </a:prstGeom>
        </p:spPr>
        <p:txBody>
          <a:bodyPr vert="horz" lIns="36000" tIns="36000" rIns="36000" bIns="36000" anchor="ctr"/>
          <a:lstStyle>
            <a:lvl1pPr algn="l" eaLnBrk="1" latinLnBrk="0" hangingPunct="1">
              <a:defRPr kumimoji="0" sz="900" b="1">
                <a:solidFill>
                  <a:schemeClr val="bg1"/>
                </a:solidFill>
              </a:defRPr>
            </a:lvl1pPr>
            <a:extLst/>
          </a:lstStyle>
          <a:p>
            <a:fld id="{EE5FB6DC-9214-4654-B996-0CFC57FC677A}" type="datetime3">
              <a:rPr lang="pt-PT" smtClean="0"/>
              <a:t>19/10/17</a:t>
            </a:fld>
            <a:endParaRPr lang="pt-PT" dirty="0"/>
          </a:p>
        </p:txBody>
      </p:sp>
      <p:sp>
        <p:nvSpPr>
          <p:cNvPr id="18" name="Marcador de Posição do Rodapé 17"/>
          <p:cNvSpPr>
            <a:spLocks noGrp="1"/>
          </p:cNvSpPr>
          <p:nvPr>
            <p:ph type="ftr" sz="quarter" idx="3"/>
          </p:nvPr>
        </p:nvSpPr>
        <p:spPr>
          <a:xfrm>
            <a:off x="61324" y="6615824"/>
            <a:ext cx="7416824" cy="188640"/>
          </a:xfrm>
          <a:prstGeom prst="rect">
            <a:avLst/>
          </a:prstGeom>
        </p:spPr>
        <p:txBody>
          <a:bodyPr vert="horz" lIns="36000" tIns="36000" rIns="36000" bIns="36000" anchor="ctr"/>
          <a:lstStyle>
            <a:lvl1pPr algn="l" eaLnBrk="1" latinLnBrk="0" hangingPunct="1">
              <a:defRPr kumimoji="0" sz="900" b="1">
                <a:solidFill>
                  <a:schemeClr val="bg1"/>
                </a:solidFill>
              </a:defRPr>
            </a:lvl1pPr>
            <a:extLst/>
          </a:lstStyle>
          <a:p>
            <a:endParaRPr lang="pt-PT" dirty="0"/>
          </a:p>
        </p:txBody>
      </p:sp>
      <p:sp>
        <p:nvSpPr>
          <p:cNvPr id="22" name="Marcador de Posição do Número do Diapositivo 10"/>
          <p:cNvSpPr>
            <a:spLocks noGrp="1"/>
          </p:cNvSpPr>
          <p:nvPr>
            <p:ph type="sldNum" sz="quarter" idx="4"/>
          </p:nvPr>
        </p:nvSpPr>
        <p:spPr>
          <a:xfrm>
            <a:off x="8505719" y="6615824"/>
            <a:ext cx="592101" cy="197876"/>
          </a:xfrm>
          <a:prstGeom prst="rect">
            <a:avLst/>
          </a:prstGeom>
          <a:noFill/>
          <a:ln w="3175" cap="rnd" cmpd="sng" algn="ctr">
            <a:noFill/>
            <a:prstDash val="dash"/>
          </a:ln>
          <a:effectLst/>
        </p:spPr>
        <p:style>
          <a:lnRef idx="3">
            <a:schemeClr val="lt1"/>
          </a:lnRef>
          <a:fillRef idx="1">
            <a:schemeClr val="accent1"/>
          </a:fillRef>
          <a:effectRef idx="1">
            <a:schemeClr val="accent1"/>
          </a:effectRef>
          <a:fontRef idx="minor">
            <a:schemeClr val="lt1"/>
          </a:fontRef>
        </p:style>
        <p:txBody>
          <a:bodyPr vert="horz" lIns="36000" tIns="36000" rIns="36000" bIns="36000" anchor="ctr"/>
          <a:lstStyle>
            <a:lvl1pPr marL="0" algn="l" defTabSz="914400" rtl="0" eaLnBrk="1" latinLnBrk="0" hangingPunct="1">
              <a:defRPr kumimoji="0" lang="pt-PT" sz="900" b="1" kern="1200" smtClean="0">
                <a:solidFill>
                  <a:schemeClr val="bg1"/>
                </a:solidFill>
                <a:effectLst/>
                <a:latin typeface="+mn-lt"/>
                <a:ea typeface="+mn-ea"/>
                <a:cs typeface="+mn-cs"/>
              </a:defRPr>
            </a:lvl1pPr>
            <a:extLst/>
          </a:lstStyle>
          <a:p>
            <a:fld id="{9E5A09E1-2358-40E7-81FB-0D2F2F6F4D74}" type="slidenum">
              <a:rPr lang="pt-PT" smtClean="0"/>
              <a:pPr/>
              <a:t>‹nº›</a:t>
            </a:fld>
            <a:endParaRPr lang="pt-PT"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transition>
    <p:fade/>
  </p:transition>
  <p:timing>
    <p:tnLst>
      <p:par>
        <p:cTn id="1" dur="indefinite" restart="never" nodeType="tmRoot"/>
      </p:par>
    </p:tnLst>
  </p:timing>
  <p:hf hdr="0"/>
  <p:txStyles>
    <p:titleStyle>
      <a:lvl1pPr algn="r" rtl="0" eaLnBrk="1" latinLnBrk="0" hangingPunct="1">
        <a:spcBef>
          <a:spcPct val="0"/>
        </a:spcBef>
        <a:buNone/>
        <a:defRPr kumimoji="0" sz="2400" b="1" kern="1200">
          <a:solidFill>
            <a:schemeClr val="bg1"/>
          </a:solidFill>
          <a:effectLst>
            <a:outerShdw blurRad="53975" dist="22860" dir="5400000" algn="tl" rotWithShape="0">
              <a:srgbClr val="000000">
                <a:alpha val="55000"/>
              </a:srgbClr>
            </a:outerShdw>
          </a:effectLst>
          <a:latin typeface="+mj-lt"/>
          <a:ea typeface="+mj-ea"/>
          <a:cs typeface="+mj-cs"/>
        </a:defRPr>
      </a:lvl1pPr>
      <a:extLst/>
    </p:titleStyle>
    <p:bodyStyle>
      <a:lvl1pPr marL="0" indent="0" algn="l" rtl="0" eaLnBrk="1" latinLnBrk="0" hangingPunct="1">
        <a:spcBef>
          <a:spcPts val="600"/>
        </a:spcBef>
        <a:buClr>
          <a:schemeClr val="accent1"/>
        </a:buClr>
        <a:buSzPct val="80000"/>
        <a:buFont typeface="Wingdings 2"/>
        <a:buNone/>
        <a:defRPr kumimoji="0" sz="2400" kern="1200">
          <a:solidFill>
            <a:schemeClr val="bg2">
              <a:lumMod val="10000"/>
            </a:schemeClr>
          </a:solidFill>
          <a:effectLst/>
          <a:latin typeface="+mn-lt"/>
          <a:ea typeface="+mn-ea"/>
          <a:cs typeface="+mn-cs"/>
        </a:defRPr>
      </a:lvl1pPr>
      <a:lvl2pPr marL="176213" indent="-176213" algn="l" rtl="0" eaLnBrk="1" latinLnBrk="0" hangingPunct="1">
        <a:spcBef>
          <a:spcPts val="600"/>
        </a:spcBef>
        <a:buClr>
          <a:schemeClr val="accent1"/>
        </a:buClr>
        <a:buSzPct val="100000"/>
        <a:buFont typeface="Arial" pitchFamily="34" charset="0"/>
        <a:buChar char="•"/>
        <a:defRPr kumimoji="0" sz="2400" kern="1200">
          <a:solidFill>
            <a:schemeClr val="bg2">
              <a:lumMod val="10000"/>
            </a:schemeClr>
          </a:solidFill>
          <a:latin typeface="+mn-lt"/>
          <a:ea typeface="+mn-ea"/>
          <a:cs typeface="+mn-cs"/>
        </a:defRPr>
      </a:lvl2pPr>
      <a:lvl3pPr marL="786384" indent="-182880" algn="l" rtl="0" eaLnBrk="1" latinLnBrk="0" hangingPunct="1">
        <a:spcBef>
          <a:spcPts val="600"/>
        </a:spcBef>
        <a:buClr>
          <a:schemeClr val="accent2">
            <a:tint val="85000"/>
            <a:satMod val="285000"/>
          </a:schemeClr>
        </a:buClr>
        <a:buSzPct val="100000"/>
        <a:buFont typeface="Wingdings 2"/>
        <a:buChar char=""/>
        <a:defRPr kumimoji="0" sz="2200" kern="1200">
          <a:solidFill>
            <a:schemeClr val="bg2">
              <a:lumMod val="10000"/>
            </a:schemeClr>
          </a:solidFill>
          <a:latin typeface="+mn-lt"/>
          <a:ea typeface="+mn-ea"/>
          <a:cs typeface="+mn-cs"/>
        </a:defRPr>
      </a:lvl3pPr>
      <a:lvl4pPr marL="1024128" indent="-182880" algn="l" rtl="0" eaLnBrk="1" latinLnBrk="0" hangingPunct="1">
        <a:spcBef>
          <a:spcPts val="600"/>
        </a:spcBef>
        <a:buClr>
          <a:schemeClr val="accent2">
            <a:tint val="85000"/>
            <a:satMod val="285000"/>
          </a:schemeClr>
        </a:buClr>
        <a:buSzPct val="112000"/>
        <a:buFont typeface="Verdana"/>
        <a:buChar char="◦"/>
        <a:defRPr kumimoji="0" sz="1900" kern="1200">
          <a:solidFill>
            <a:schemeClr val="bg2">
              <a:lumMod val="10000"/>
            </a:schemeClr>
          </a:solidFill>
          <a:latin typeface="+mn-lt"/>
          <a:ea typeface="+mn-ea"/>
          <a:cs typeface="+mn-cs"/>
        </a:defRPr>
      </a:lvl4pPr>
      <a:lvl5pPr marL="1280160" indent="-182880" algn="l" rtl="0" eaLnBrk="1" latinLnBrk="0" hangingPunct="1">
        <a:spcBef>
          <a:spcPts val="600"/>
        </a:spcBef>
        <a:buClr>
          <a:schemeClr val="accent3">
            <a:tint val="85000"/>
            <a:satMod val="275000"/>
          </a:schemeClr>
        </a:buClr>
        <a:buSzPct val="100000"/>
        <a:buFont typeface="Wingdings 2"/>
        <a:buChar char=""/>
        <a:defRPr kumimoji="0" sz="1800" kern="1200">
          <a:solidFill>
            <a:schemeClr val="bg2">
              <a:lumMod val="10000"/>
            </a:schemeClr>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sicad@sicad.min-saude.pt" TargetMode="External"/><Relationship Id="rId5" Type="http://schemas.openxmlformats.org/officeDocument/2006/relationships/hyperlink" Target="http://www.sicad.pt/" TargetMode="Externa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hyperlink" Target="mailto:elsa.lavado@sicad.min-saude.pt" TargetMode="External"/><Relationship Id="rId7" Type="http://schemas.openxmlformats.org/officeDocument/2006/relationships/image" Target="../media/image16.emf"/><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5.emf"/><Relationship Id="rId5" Type="http://schemas.openxmlformats.org/officeDocument/2006/relationships/hyperlink" Target="mailto:ludmila.carapinha@sicad.min-saude.pt" TargetMode="External"/><Relationship Id="rId4" Type="http://schemas.openxmlformats.org/officeDocument/2006/relationships/hyperlink" Target="mailto:lucia.dias@sicad.min-saude.pt" TargetMode="External"/><Relationship Id="rId9" Type="http://schemas.openxmlformats.org/officeDocument/2006/relationships/image" Target="../media/image18.emf"/></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diagramLayout" Target="../diagrams/layout1.xml"/><Relationship Id="rId7" Type="http://schemas.openxmlformats.org/officeDocument/2006/relationships/image" Target="../media/image10.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ítulo 7"/>
          <p:cNvSpPr>
            <a:spLocks noGrp="1"/>
          </p:cNvSpPr>
          <p:nvPr>
            <p:ph type="subTitle" idx="1"/>
          </p:nvPr>
        </p:nvSpPr>
        <p:spPr>
          <a:xfrm>
            <a:off x="395536" y="3078196"/>
            <a:ext cx="8352928" cy="782852"/>
          </a:xfrm>
        </p:spPr>
        <p:txBody>
          <a:bodyPr>
            <a:normAutofit/>
          </a:bodyPr>
          <a:lstStyle/>
          <a:p>
            <a:pPr>
              <a:spcAft>
                <a:spcPts val="600"/>
              </a:spcAft>
            </a:pPr>
            <a:r>
              <a:rPr lang="en-US" sz="1200" dirty="0"/>
              <a:t>2</a:t>
            </a:r>
            <a:r>
              <a:rPr lang="en-US" sz="1200" baseline="30000" dirty="0"/>
              <a:t>nd</a:t>
            </a:r>
            <a:r>
              <a:rPr lang="en-US" sz="1200" dirty="0"/>
              <a:t> European Conference on Addictive Behaviours and Dependencies</a:t>
            </a:r>
          </a:p>
          <a:p>
            <a:r>
              <a:rPr lang="en-US" sz="900" dirty="0" smtClean="0">
                <a:solidFill>
                  <a:schemeClr val="bg2">
                    <a:lumMod val="25000"/>
                  </a:schemeClr>
                </a:solidFill>
              </a:rPr>
              <a:t>PAPER SESSION 1: Alcohol – informing prevention and policy</a:t>
            </a:r>
          </a:p>
          <a:p>
            <a:r>
              <a:rPr lang="en-US" sz="900" b="0" dirty="0" smtClean="0"/>
              <a:t>	</a:t>
            </a:r>
          </a:p>
          <a:p>
            <a:endParaRPr lang="en-US" sz="900" dirty="0">
              <a:solidFill>
                <a:schemeClr val="bg2">
                  <a:lumMod val="25000"/>
                </a:schemeClr>
              </a:solidFill>
            </a:endParaRPr>
          </a:p>
        </p:txBody>
      </p:sp>
      <p:sp>
        <p:nvSpPr>
          <p:cNvPr id="7" name="Título 6"/>
          <p:cNvSpPr>
            <a:spLocks noGrp="1"/>
          </p:cNvSpPr>
          <p:nvPr>
            <p:ph type="ctrTitle"/>
          </p:nvPr>
        </p:nvSpPr>
        <p:spPr/>
        <p:txBody>
          <a:bodyPr>
            <a:normAutofit/>
          </a:bodyPr>
          <a:lstStyle/>
          <a:p>
            <a:r>
              <a:rPr lang="es-ES" sz="1600" dirty="0" err="1">
                <a:latin typeface="Century Gothic" pitchFamily="34" charset="0"/>
              </a:rPr>
              <a:t>Law</a:t>
            </a:r>
            <a:r>
              <a:rPr lang="es-ES" sz="1600" dirty="0">
                <a:latin typeface="Century Gothic" pitchFamily="34" charset="0"/>
              </a:rPr>
              <a:t> of </a:t>
            </a:r>
            <a:r>
              <a:rPr lang="en-US" sz="1600" i="1" dirty="0"/>
              <a:t>Alcohol</a:t>
            </a:r>
            <a:br>
              <a:rPr lang="en-US" sz="1600" i="1" dirty="0"/>
            </a:br>
            <a:r>
              <a:rPr lang="en-US" sz="1600" i="1" dirty="0"/>
              <a:t>Two sides of the coin: consumers and retailers</a:t>
            </a:r>
            <a:endParaRPr lang="en-GB" sz="1500" dirty="0"/>
          </a:p>
        </p:txBody>
      </p:sp>
      <p:pic>
        <p:nvPicPr>
          <p:cNvPr id="10" name="Imagem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66196" y="4992041"/>
            <a:ext cx="934247" cy="591690"/>
          </a:xfrm>
          <a:prstGeom prst="rect">
            <a:avLst/>
          </a:prstGeom>
        </p:spPr>
      </p:pic>
      <p:pic>
        <p:nvPicPr>
          <p:cNvPr id="12" name="Imagem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97815" y="4978704"/>
            <a:ext cx="1139940" cy="590147"/>
          </a:xfrm>
          <a:prstGeom prst="rect">
            <a:avLst/>
          </a:prstGeom>
        </p:spPr>
      </p:pic>
      <p:sp>
        <p:nvSpPr>
          <p:cNvPr id="13" name="CaixaDeTexto 12"/>
          <p:cNvSpPr txBox="1"/>
          <p:nvPr/>
        </p:nvSpPr>
        <p:spPr>
          <a:xfrm>
            <a:off x="2826698" y="5583731"/>
            <a:ext cx="3860887" cy="365549"/>
          </a:xfrm>
          <a:prstGeom prst="rect">
            <a:avLst/>
          </a:prstGeom>
          <a:noFill/>
        </p:spPr>
        <p:txBody>
          <a:bodyPr wrap="square" rtlCol="0">
            <a:spAutoFit/>
          </a:bodyPr>
          <a:lstStyle/>
          <a:p>
            <a:pPr algn="ctr" defTabSz="300038">
              <a:lnSpc>
                <a:spcPct val="114000"/>
              </a:lnSpc>
              <a:spcBef>
                <a:spcPct val="0"/>
              </a:spcBef>
              <a:spcAft>
                <a:spcPct val="35000"/>
              </a:spcAft>
              <a:defRPr/>
            </a:pPr>
            <a:r>
              <a:rPr lang="pt-PT" sz="675" b="1" kern="0" dirty="0">
                <a:solidFill>
                  <a:srgbClr val="9E0B0F"/>
                </a:solidFill>
              </a:rPr>
              <a:t>SICAD </a:t>
            </a:r>
            <a:r>
              <a:rPr lang="pt-PT" sz="675" b="1" kern="0" dirty="0">
                <a:solidFill>
                  <a:srgbClr val="58595B">
                    <a:lumMod val="50000"/>
                  </a:srgbClr>
                </a:solidFill>
              </a:rPr>
              <a:t>Serviço de Intervenção nos Comportamentos Aditivos e nas Dependências</a:t>
            </a:r>
          </a:p>
          <a:p>
            <a:pPr algn="ctr" defTabSz="300038">
              <a:lnSpc>
                <a:spcPct val="114000"/>
              </a:lnSpc>
              <a:spcBef>
                <a:spcPct val="0"/>
              </a:spcBef>
              <a:spcAft>
                <a:spcPct val="35000"/>
              </a:spcAft>
              <a:defRPr/>
            </a:pPr>
            <a:r>
              <a:rPr lang="pt-PT" sz="675" kern="0" dirty="0">
                <a:solidFill>
                  <a:srgbClr val="58595B">
                    <a:lumMod val="50000"/>
                  </a:srgbClr>
                </a:solidFill>
                <a:hlinkClick r:id="rId5"/>
              </a:rPr>
              <a:t>www.sicad.pt</a:t>
            </a:r>
            <a:r>
              <a:rPr lang="pt-PT" sz="675" kern="0" dirty="0">
                <a:solidFill>
                  <a:srgbClr val="58595B">
                    <a:lumMod val="50000"/>
                  </a:srgbClr>
                </a:solidFill>
              </a:rPr>
              <a:t> |</a:t>
            </a:r>
            <a:r>
              <a:rPr lang="nb-NO" sz="675" kern="0" dirty="0">
                <a:solidFill>
                  <a:srgbClr val="58595B">
                    <a:lumMod val="50000"/>
                  </a:srgbClr>
                </a:solidFill>
              </a:rPr>
              <a:t>TELEF: +351 211 119 000 | EMAIL: </a:t>
            </a:r>
            <a:r>
              <a:rPr lang="nb-NO" sz="675" kern="0" dirty="0">
                <a:solidFill>
                  <a:srgbClr val="58595B">
                    <a:lumMod val="50000"/>
                  </a:srgbClr>
                </a:solidFill>
                <a:hlinkClick r:id="rId6"/>
              </a:rPr>
              <a:t>sicad@sicad.min-saude.pt</a:t>
            </a:r>
            <a:r>
              <a:rPr lang="nb-NO" sz="675" kern="0" dirty="0">
                <a:solidFill>
                  <a:srgbClr val="58595B">
                    <a:lumMod val="50000"/>
                  </a:srgbClr>
                </a:solidFill>
              </a:rPr>
              <a:t> </a:t>
            </a:r>
            <a:r>
              <a:rPr lang="pt-PT" sz="675" kern="0" dirty="0">
                <a:solidFill>
                  <a:srgbClr val="58595B">
                    <a:lumMod val="50000"/>
                  </a:srgbClr>
                </a:solidFill>
              </a:rPr>
              <a:t> </a:t>
            </a:r>
          </a:p>
        </p:txBody>
      </p:sp>
      <p:pic>
        <p:nvPicPr>
          <p:cNvPr id="14" name="Imagem 3" descr="logos_Para_Email-0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7733" y="5321846"/>
            <a:ext cx="1381661" cy="555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aixaDeTexto 1"/>
          <p:cNvSpPr txBox="1"/>
          <p:nvPr/>
        </p:nvSpPr>
        <p:spPr>
          <a:xfrm>
            <a:off x="2555776" y="3861201"/>
            <a:ext cx="4247092" cy="253916"/>
          </a:xfrm>
          <a:prstGeom prst="rect">
            <a:avLst/>
          </a:prstGeom>
          <a:noFill/>
        </p:spPr>
        <p:txBody>
          <a:bodyPr wrap="square" rtlCol="0">
            <a:spAutoFit/>
          </a:bodyPr>
          <a:lstStyle/>
          <a:p>
            <a:pPr algn="ctr"/>
            <a:r>
              <a:rPr lang="pt-PT" sz="1050" dirty="0" smtClean="0">
                <a:solidFill>
                  <a:schemeClr val="bg2">
                    <a:lumMod val="10000"/>
                  </a:schemeClr>
                </a:solidFill>
              </a:rPr>
              <a:t>Elsa Lavado, Lúcia Dias, Ludmila </a:t>
            </a:r>
            <a:r>
              <a:rPr lang="pt-PT" sz="1050" dirty="0">
                <a:solidFill>
                  <a:schemeClr val="bg2">
                    <a:lumMod val="10000"/>
                  </a:schemeClr>
                </a:solidFill>
              </a:rPr>
              <a:t>Carapinha, </a:t>
            </a:r>
            <a:r>
              <a:rPr lang="pt-PT" sz="1050" dirty="0" smtClean="0">
                <a:solidFill>
                  <a:schemeClr val="bg2">
                    <a:lumMod val="10000"/>
                  </a:schemeClr>
                </a:solidFill>
              </a:rPr>
              <a:t>Vasco Calado </a:t>
            </a:r>
            <a:endParaRPr lang="pt-PT" sz="1050" dirty="0">
              <a:solidFill>
                <a:schemeClr val="bg2">
                  <a:lumMod val="10000"/>
                </a:schemeClr>
              </a:solidFill>
            </a:endParaRPr>
          </a:p>
        </p:txBody>
      </p:sp>
      <p:sp>
        <p:nvSpPr>
          <p:cNvPr id="11" name="Subtítulo 7"/>
          <p:cNvSpPr txBox="1">
            <a:spLocks/>
          </p:cNvSpPr>
          <p:nvPr/>
        </p:nvSpPr>
        <p:spPr>
          <a:xfrm>
            <a:off x="6907139" y="6093296"/>
            <a:ext cx="1841325" cy="242278"/>
          </a:xfrm>
          <a:prstGeom prst="rect">
            <a:avLst/>
          </a:prstGeom>
        </p:spPr>
        <p:txBody>
          <a:bodyPr vert="horz" lIns="182880" tIns="0">
            <a:noAutofit/>
          </a:bodyPr>
          <a:lstStyle>
            <a:lvl1pPr marL="36576" indent="0" algn="r" rtl="0" eaLnBrk="1" latinLnBrk="0" hangingPunct="1">
              <a:spcBef>
                <a:spcPts val="0"/>
              </a:spcBef>
              <a:buClr>
                <a:schemeClr val="accent1"/>
              </a:buClr>
              <a:buSzPct val="80000"/>
              <a:buFont typeface="Wingdings 2"/>
              <a:buNone/>
              <a:defRPr kumimoji="0" sz="2000" b="1" kern="1200">
                <a:solidFill>
                  <a:schemeClr val="accent1"/>
                </a:solidFill>
                <a:effectLst/>
                <a:latin typeface="+mn-lt"/>
                <a:ea typeface="+mn-ea"/>
                <a:cs typeface="+mn-cs"/>
              </a:defRPr>
            </a:lvl1pPr>
            <a:lvl2pPr marL="457200" indent="0" algn="ctr" rtl="0" eaLnBrk="1" latinLnBrk="0" hangingPunct="1">
              <a:spcBef>
                <a:spcPts val="600"/>
              </a:spcBef>
              <a:buClr>
                <a:schemeClr val="accent1"/>
              </a:buClr>
              <a:buSzPct val="100000"/>
              <a:buFont typeface="Arial" pitchFamily="34" charset="0"/>
              <a:buNone/>
              <a:defRPr kumimoji="0" sz="2400" kern="1200">
                <a:solidFill>
                  <a:schemeClr val="bg2">
                    <a:lumMod val="10000"/>
                  </a:schemeClr>
                </a:solidFill>
                <a:latin typeface="+mn-lt"/>
                <a:ea typeface="+mn-ea"/>
                <a:cs typeface="+mn-cs"/>
              </a:defRPr>
            </a:lvl2pPr>
            <a:lvl3pPr marL="914400" indent="0" algn="ctr" rtl="0" eaLnBrk="1" latinLnBrk="0" hangingPunct="1">
              <a:spcBef>
                <a:spcPts val="600"/>
              </a:spcBef>
              <a:buClr>
                <a:schemeClr val="accent2">
                  <a:tint val="85000"/>
                  <a:satMod val="285000"/>
                </a:schemeClr>
              </a:buClr>
              <a:buSzPct val="100000"/>
              <a:buFont typeface="Wingdings 2"/>
              <a:buNone/>
              <a:defRPr kumimoji="0" sz="2200" kern="1200">
                <a:solidFill>
                  <a:schemeClr val="bg2">
                    <a:lumMod val="10000"/>
                  </a:schemeClr>
                </a:solidFill>
                <a:latin typeface="+mn-lt"/>
                <a:ea typeface="+mn-ea"/>
                <a:cs typeface="+mn-cs"/>
              </a:defRPr>
            </a:lvl3pPr>
            <a:lvl4pPr marL="1371600" indent="0" algn="ctr" rtl="0" eaLnBrk="1" latinLnBrk="0" hangingPunct="1">
              <a:spcBef>
                <a:spcPts val="600"/>
              </a:spcBef>
              <a:buClr>
                <a:schemeClr val="accent2">
                  <a:tint val="85000"/>
                  <a:satMod val="285000"/>
                </a:schemeClr>
              </a:buClr>
              <a:buSzPct val="112000"/>
              <a:buFont typeface="Verdana"/>
              <a:buNone/>
              <a:defRPr kumimoji="0" sz="1900" kern="1200">
                <a:solidFill>
                  <a:schemeClr val="bg2">
                    <a:lumMod val="10000"/>
                  </a:schemeClr>
                </a:solidFill>
                <a:latin typeface="+mn-lt"/>
                <a:ea typeface="+mn-ea"/>
                <a:cs typeface="+mn-cs"/>
              </a:defRPr>
            </a:lvl4pPr>
            <a:lvl5pPr marL="1828800" indent="0" algn="ctr" rtl="0" eaLnBrk="1" latinLnBrk="0" hangingPunct="1">
              <a:spcBef>
                <a:spcPts val="600"/>
              </a:spcBef>
              <a:buClr>
                <a:schemeClr val="accent3">
                  <a:tint val="85000"/>
                  <a:satMod val="275000"/>
                </a:schemeClr>
              </a:buClr>
              <a:buSzPct val="100000"/>
              <a:buFont typeface="Wingdings 2"/>
              <a:buNone/>
              <a:defRPr kumimoji="0" sz="1800" kern="1200">
                <a:solidFill>
                  <a:schemeClr val="bg2">
                    <a:lumMod val="10000"/>
                  </a:schemeClr>
                </a:solidFill>
                <a:latin typeface="+mn-lt"/>
                <a:ea typeface="+mn-ea"/>
                <a:cs typeface="+mn-cs"/>
              </a:defRPr>
            </a:lvl5pPr>
            <a:lvl6pPr marL="2286000" indent="0" algn="ctr" rtl="0" eaLnBrk="1" latinLnBrk="0" hangingPunct="1">
              <a:spcBef>
                <a:spcPts val="250"/>
              </a:spcBef>
              <a:buClr>
                <a:schemeClr val="accent3">
                  <a:tint val="85000"/>
                  <a:satMod val="275000"/>
                </a:schemeClr>
              </a:buClr>
              <a:buSzPct val="100000"/>
              <a:buFont typeface="Verdana"/>
              <a:buNone/>
              <a:defRPr kumimoji="0" sz="1700" kern="1200" baseline="0">
                <a:solidFill>
                  <a:schemeClr val="tx1"/>
                </a:solidFill>
                <a:latin typeface="+mn-lt"/>
                <a:ea typeface="+mn-ea"/>
                <a:cs typeface="+mn-cs"/>
              </a:defRPr>
            </a:lvl6pPr>
            <a:lvl7pPr marL="2743200" indent="0" algn="ctr" rtl="0" eaLnBrk="1" latinLnBrk="0" hangingPunct="1">
              <a:spcBef>
                <a:spcPts val="255"/>
              </a:spcBef>
              <a:buClr>
                <a:schemeClr val="accent3">
                  <a:tint val="85000"/>
                  <a:satMod val="275000"/>
                </a:schemeClr>
              </a:buClr>
              <a:buSzPct val="100000"/>
              <a:buFont typeface="Wingdings 2"/>
              <a:buNone/>
              <a:defRPr kumimoji="0" sz="1500" kern="1200">
                <a:solidFill>
                  <a:schemeClr val="tx1"/>
                </a:solidFill>
                <a:latin typeface="+mn-lt"/>
                <a:ea typeface="+mn-ea"/>
                <a:cs typeface="+mn-cs"/>
              </a:defRPr>
            </a:lvl7pPr>
            <a:lvl8pPr marL="3200400" indent="0" algn="ctr" rtl="0" eaLnBrk="1" latinLnBrk="0" hangingPunct="1">
              <a:spcBef>
                <a:spcPts val="257"/>
              </a:spcBef>
              <a:buClr>
                <a:schemeClr val="accent3">
                  <a:tint val="85000"/>
                  <a:satMod val="275000"/>
                </a:schemeClr>
              </a:buClr>
              <a:buSzPct val="100000"/>
              <a:buFont typeface="Verdana"/>
              <a:buNone/>
              <a:defRPr kumimoji="0" sz="1500" kern="1200" baseline="0">
                <a:solidFill>
                  <a:schemeClr val="tx1"/>
                </a:solidFill>
                <a:latin typeface="+mn-lt"/>
                <a:ea typeface="+mn-ea"/>
                <a:cs typeface="+mn-cs"/>
              </a:defRPr>
            </a:lvl8pPr>
            <a:lvl9pPr marL="3657600" indent="0" algn="ctr" rtl="0" eaLnBrk="1" latinLnBrk="0" hangingPunct="1">
              <a:spcBef>
                <a:spcPts val="255"/>
              </a:spcBef>
              <a:buClr>
                <a:schemeClr val="accent3">
                  <a:tint val="85000"/>
                  <a:satMod val="275000"/>
                </a:schemeClr>
              </a:buClr>
              <a:buSzPct val="100000"/>
              <a:buFont typeface="Wingdings 2"/>
              <a:buNone/>
              <a:defRPr kumimoji="0" sz="1500" kern="1200">
                <a:solidFill>
                  <a:schemeClr val="tx1"/>
                </a:solidFill>
                <a:latin typeface="+mn-lt"/>
                <a:ea typeface="+mn-ea"/>
                <a:cs typeface="+mn-cs"/>
              </a:defRPr>
            </a:lvl9pPr>
            <a:extLst/>
          </a:lstStyle>
          <a:p>
            <a:r>
              <a:rPr lang="en-US" sz="900" dirty="0" smtClean="0">
                <a:solidFill>
                  <a:schemeClr val="bg2">
                    <a:lumMod val="25000"/>
                  </a:schemeClr>
                </a:solidFill>
              </a:rPr>
              <a:t>Lisbon, 24 October 2017</a:t>
            </a:r>
          </a:p>
          <a:p>
            <a:endParaRPr lang="en-US" sz="900" dirty="0" smtClean="0">
              <a:solidFill>
                <a:schemeClr val="bg2">
                  <a:lumMod val="25000"/>
                </a:schemeClr>
              </a:solidFill>
            </a:endParaRPr>
          </a:p>
          <a:p>
            <a:r>
              <a:rPr lang="en-US" sz="900" b="0" dirty="0" smtClean="0"/>
              <a:t>	</a:t>
            </a:r>
          </a:p>
          <a:p>
            <a:endParaRPr lang="en-US" sz="900" dirty="0">
              <a:solidFill>
                <a:schemeClr val="bg2">
                  <a:lumMod val="25000"/>
                </a:schemeClr>
              </a:solidFill>
            </a:endParaRPr>
          </a:p>
        </p:txBody>
      </p:sp>
    </p:spTree>
    <p:extLst>
      <p:ext uri="{BB962C8B-B14F-4D97-AF65-F5344CB8AC3E}">
        <p14:creationId xmlns:p14="http://schemas.microsoft.com/office/powerpoint/2010/main" val="22996950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23"/>
          <p:cNvSpPr/>
          <p:nvPr/>
        </p:nvSpPr>
        <p:spPr>
          <a:xfrm>
            <a:off x="3515789" y="2370475"/>
            <a:ext cx="2268000" cy="2268000"/>
          </a:xfrm>
          <a:prstGeom prst="ellipse">
            <a:avLst/>
          </a:prstGeom>
          <a:solidFill>
            <a:schemeClr val="bg1"/>
          </a:solidFill>
          <a:ln>
            <a:noFill/>
          </a:ln>
          <a:effectLst>
            <a:outerShdw blurRad="50800" dist="38100" dir="10800000" algn="r" rotWithShape="0">
              <a:prstClr val="black">
                <a:alpha val="40000"/>
              </a:prstClr>
            </a:outerShdw>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solidFill>
                <a:schemeClr val="bg1"/>
              </a:solidFill>
            </a:endParaRPr>
          </a:p>
        </p:txBody>
      </p:sp>
      <p:sp>
        <p:nvSpPr>
          <p:cNvPr id="6" name="Marcador de Posição do Número do Diapositivo 5"/>
          <p:cNvSpPr>
            <a:spLocks noGrp="1"/>
          </p:cNvSpPr>
          <p:nvPr>
            <p:ph type="sldNum" sz="quarter" idx="12"/>
          </p:nvPr>
        </p:nvSpPr>
        <p:spPr/>
        <p:txBody>
          <a:bodyPr/>
          <a:lstStyle/>
          <a:p>
            <a:fld id="{9E5A09E1-2358-40E7-81FB-0D2F2F6F4D74}" type="slidenum">
              <a:rPr lang="pt-PT" smtClean="0"/>
              <a:pPr/>
              <a:t>10</a:t>
            </a:fld>
            <a:endParaRPr lang="pt-PT" dirty="0"/>
          </a:p>
        </p:txBody>
      </p:sp>
      <p:sp>
        <p:nvSpPr>
          <p:cNvPr id="17" name="CaixaDeTexto 16"/>
          <p:cNvSpPr txBox="1"/>
          <p:nvPr/>
        </p:nvSpPr>
        <p:spPr>
          <a:xfrm>
            <a:off x="467544" y="6335854"/>
            <a:ext cx="3960440" cy="246221"/>
          </a:xfrm>
          <a:prstGeom prst="rect">
            <a:avLst/>
          </a:prstGeom>
          <a:noFill/>
        </p:spPr>
        <p:txBody>
          <a:bodyPr wrap="square" rtlCol="0">
            <a:spAutoFit/>
          </a:bodyPr>
          <a:lstStyle/>
          <a:p>
            <a:pPr algn="r">
              <a:defRPr/>
            </a:pPr>
            <a:r>
              <a:rPr lang="en-US" sz="1000" b="1" dirty="0">
                <a:solidFill>
                  <a:schemeClr val="accent1">
                    <a:lumMod val="75000"/>
                  </a:schemeClr>
                </a:solidFill>
                <a:latin typeface="Century Gothic" panose="020B0502020202020204" pitchFamily="34" charset="0"/>
              </a:rPr>
              <a:t>Law of Alcohol. Two sides of the coin: consumers and retailers</a:t>
            </a:r>
            <a:endParaRPr lang="pt-PT" sz="1000" b="1" dirty="0">
              <a:solidFill>
                <a:schemeClr val="accent1">
                  <a:lumMod val="75000"/>
                </a:schemeClr>
              </a:solidFill>
              <a:latin typeface="Century Gothic" panose="020B0502020202020204" pitchFamily="34" charset="0"/>
            </a:endParaRPr>
          </a:p>
        </p:txBody>
      </p:sp>
      <p:sp>
        <p:nvSpPr>
          <p:cNvPr id="18" name="Oval 17"/>
          <p:cNvSpPr/>
          <p:nvPr/>
        </p:nvSpPr>
        <p:spPr>
          <a:xfrm>
            <a:off x="69331" y="5985345"/>
            <a:ext cx="539999" cy="539999"/>
          </a:xfrm>
          <a:prstGeom prst="ellipse">
            <a:avLst/>
          </a:prstGeom>
          <a:blipFill rotWithShape="1">
            <a:blip r:embed="rId2"/>
            <a:stretch>
              <a:fillRect/>
            </a:stretch>
          </a:blipFill>
          <a:ln>
            <a:no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5" name="Retângulo 4"/>
          <p:cNvSpPr/>
          <p:nvPr/>
        </p:nvSpPr>
        <p:spPr>
          <a:xfrm rot="20988199">
            <a:off x="3170975" y="985575"/>
            <a:ext cx="3573329" cy="600164"/>
          </a:xfrm>
          <a:prstGeom prst="rect">
            <a:avLst/>
          </a:prstGeom>
        </p:spPr>
        <p:txBody>
          <a:bodyPr wrap="square">
            <a:spAutoFit/>
          </a:bodyPr>
          <a:lstStyle/>
          <a:p>
            <a:pPr marL="0" lvl="1" algn="ctr">
              <a:spcAft>
                <a:spcPts val="600"/>
              </a:spcAft>
            </a:pPr>
            <a:r>
              <a:rPr lang="en-US" sz="1400" dirty="0">
                <a:solidFill>
                  <a:srgbClr val="FF0000"/>
                </a:solidFill>
                <a:latin typeface="Lucida Handwriting" panose="03010101010101010101" pitchFamily="66" charset="0"/>
              </a:rPr>
              <a:t>spirit of the law </a:t>
            </a:r>
            <a:r>
              <a:rPr lang="en-US" sz="1400" dirty="0">
                <a:latin typeface="Lucida Handwriting" panose="03010101010101010101" pitchFamily="66" charset="0"/>
              </a:rPr>
              <a:t>not </a:t>
            </a:r>
            <a:r>
              <a:rPr lang="en-US" sz="1400" dirty="0" smtClean="0">
                <a:latin typeface="Lucida Handwriting" panose="03010101010101010101" pitchFamily="66" charset="0"/>
              </a:rPr>
              <a:t>internalized</a:t>
            </a:r>
          </a:p>
          <a:p>
            <a:pPr marL="0" lvl="1" algn="ctr">
              <a:spcAft>
                <a:spcPts val="600"/>
              </a:spcAft>
            </a:pPr>
            <a:r>
              <a:rPr lang="en-US" sz="1400" dirty="0" smtClean="0">
                <a:latin typeface="Lucida Handwriting" panose="03010101010101010101" pitchFamily="66" charset="0"/>
              </a:rPr>
              <a:t>(supply and demand)</a:t>
            </a:r>
            <a:endParaRPr lang="en-US" sz="1400" dirty="0">
              <a:latin typeface="Lucida Handwriting" panose="03010101010101010101" pitchFamily="66" charset="0"/>
            </a:endParaRPr>
          </a:p>
        </p:txBody>
      </p:sp>
      <p:sp>
        <p:nvSpPr>
          <p:cNvPr id="7" name="Oval 6"/>
          <p:cNvSpPr/>
          <p:nvPr/>
        </p:nvSpPr>
        <p:spPr>
          <a:xfrm>
            <a:off x="6084168" y="980728"/>
            <a:ext cx="2664296" cy="2088232"/>
          </a:xfrm>
          <a:prstGeom prst="ellipse">
            <a:avLst/>
          </a:prstGeom>
          <a:solidFill>
            <a:srgbClr val="FEEFDA"/>
          </a:solidFill>
          <a:ln>
            <a:noFill/>
          </a:ln>
          <a:effectLst>
            <a:outerShdw blurRad="127000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8" name="Oval 7"/>
          <p:cNvSpPr/>
          <p:nvPr/>
        </p:nvSpPr>
        <p:spPr>
          <a:xfrm>
            <a:off x="6076687" y="4036239"/>
            <a:ext cx="2664296" cy="2088232"/>
          </a:xfrm>
          <a:prstGeom prst="ellipse">
            <a:avLst/>
          </a:prstGeom>
          <a:solidFill>
            <a:srgbClr val="FEEFDA"/>
          </a:solidFill>
          <a:ln>
            <a:noFill/>
          </a:ln>
          <a:effectLst>
            <a:outerShdw blurRad="127000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9" name="Oval 8"/>
          <p:cNvSpPr/>
          <p:nvPr/>
        </p:nvSpPr>
        <p:spPr>
          <a:xfrm>
            <a:off x="684594" y="4015219"/>
            <a:ext cx="2664296" cy="2088232"/>
          </a:xfrm>
          <a:prstGeom prst="ellipse">
            <a:avLst/>
          </a:prstGeom>
          <a:solidFill>
            <a:srgbClr val="FEEFDA"/>
          </a:solidFill>
          <a:ln>
            <a:noFill/>
          </a:ln>
          <a:effectLst>
            <a:outerShdw blurRad="127000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0" name="Oval 9"/>
          <p:cNvSpPr/>
          <p:nvPr/>
        </p:nvSpPr>
        <p:spPr>
          <a:xfrm>
            <a:off x="567203" y="836712"/>
            <a:ext cx="2664296" cy="2088232"/>
          </a:xfrm>
          <a:prstGeom prst="ellipse">
            <a:avLst/>
          </a:prstGeom>
          <a:solidFill>
            <a:srgbClr val="FEEFDA"/>
          </a:solidFill>
          <a:ln>
            <a:noFill/>
          </a:ln>
          <a:effectLst>
            <a:outerShdw blurRad="127000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1" name="Rectângulo 7"/>
          <p:cNvSpPr/>
          <p:nvPr/>
        </p:nvSpPr>
        <p:spPr>
          <a:xfrm>
            <a:off x="3469701" y="2881419"/>
            <a:ext cx="2376264" cy="1492716"/>
          </a:xfrm>
          <a:prstGeom prst="rect">
            <a:avLst/>
          </a:prstGeom>
        </p:spPr>
        <p:txBody>
          <a:bodyPr wrap="square">
            <a:spAutoFit/>
          </a:bodyPr>
          <a:lstStyle/>
          <a:p>
            <a:pPr algn="ctr"/>
            <a:r>
              <a:rPr lang="pt-PT" sz="1400" b="1" dirty="0" err="1">
                <a:solidFill>
                  <a:schemeClr val="bg1"/>
                </a:solidFill>
                <a:latin typeface="Century Gothic" panose="020B0502020202020204" pitchFamily="34" charset="0"/>
              </a:rPr>
              <a:t>Changing</a:t>
            </a:r>
            <a:r>
              <a:rPr lang="pt-PT" sz="1400" b="1" dirty="0">
                <a:solidFill>
                  <a:schemeClr val="bg1"/>
                </a:solidFill>
                <a:latin typeface="Century Gothic" panose="020B0502020202020204" pitchFamily="34" charset="0"/>
              </a:rPr>
              <a:t> </a:t>
            </a:r>
            <a:r>
              <a:rPr lang="pt-PT" sz="1400" b="1" dirty="0" err="1" smtClean="0">
                <a:solidFill>
                  <a:schemeClr val="bg1"/>
                </a:solidFill>
                <a:latin typeface="Century Gothic" panose="020B0502020202020204" pitchFamily="34" charset="0"/>
              </a:rPr>
              <a:t>alcohol</a:t>
            </a:r>
            <a:r>
              <a:rPr lang="pt-PT" sz="1400" b="1" dirty="0" smtClean="0">
                <a:solidFill>
                  <a:schemeClr val="bg1"/>
                </a:solidFill>
                <a:latin typeface="Century Gothic" panose="020B0502020202020204" pitchFamily="34" charset="0"/>
              </a:rPr>
              <a:t> use </a:t>
            </a:r>
            <a:r>
              <a:rPr lang="pt-PT" sz="1400" b="1" dirty="0" err="1" smtClean="0">
                <a:solidFill>
                  <a:schemeClr val="bg1"/>
                </a:solidFill>
                <a:latin typeface="Century Gothic" panose="020B0502020202020204" pitchFamily="34" charset="0"/>
              </a:rPr>
              <a:t>patterns</a:t>
            </a:r>
            <a:endParaRPr lang="pt-PT" sz="1400" b="1" dirty="0" smtClean="0">
              <a:solidFill>
                <a:schemeClr val="bg1"/>
              </a:solidFill>
              <a:latin typeface="Century Gothic" panose="020B0502020202020204" pitchFamily="34" charset="0"/>
            </a:endParaRPr>
          </a:p>
          <a:p>
            <a:pPr algn="ctr"/>
            <a:r>
              <a:rPr lang="pt-PT" sz="1200" b="1" i="1" dirty="0" err="1" smtClean="0">
                <a:solidFill>
                  <a:schemeClr val="accent1">
                    <a:lumMod val="75000"/>
                  </a:schemeClr>
                </a:solidFill>
                <a:latin typeface="Century Gothic" panose="020B0502020202020204" pitchFamily="34" charset="0"/>
              </a:rPr>
              <a:t>not</a:t>
            </a:r>
            <a:r>
              <a:rPr lang="pt-PT" sz="1200" b="1" i="1" dirty="0" smtClean="0">
                <a:solidFill>
                  <a:schemeClr val="accent1">
                    <a:lumMod val="75000"/>
                  </a:schemeClr>
                </a:solidFill>
                <a:latin typeface="Century Gothic" panose="020B0502020202020204" pitchFamily="34" charset="0"/>
              </a:rPr>
              <a:t> </a:t>
            </a:r>
            <a:r>
              <a:rPr lang="pt-PT" sz="1200" b="1" i="1" dirty="0" err="1" smtClean="0">
                <a:solidFill>
                  <a:schemeClr val="accent1">
                    <a:lumMod val="75000"/>
                  </a:schemeClr>
                </a:solidFill>
                <a:latin typeface="Century Gothic" panose="020B0502020202020204" pitchFamily="34" charset="0"/>
              </a:rPr>
              <a:t>verified</a:t>
            </a:r>
            <a:endParaRPr lang="pt-PT" sz="1200" b="1" i="1" dirty="0" smtClean="0">
              <a:solidFill>
                <a:schemeClr val="accent1">
                  <a:lumMod val="75000"/>
                </a:schemeClr>
              </a:solidFill>
              <a:latin typeface="Century Gothic" panose="020B0502020202020204" pitchFamily="34" charset="0"/>
            </a:endParaRPr>
          </a:p>
          <a:p>
            <a:pPr algn="ctr"/>
            <a:endParaRPr lang="pt-PT" sz="1200" b="1" i="1" dirty="0" smtClean="0">
              <a:solidFill>
                <a:srgbClr val="FF0000"/>
              </a:solidFill>
              <a:latin typeface="Century Gothic" panose="020B0502020202020204" pitchFamily="34" charset="0"/>
            </a:endParaRPr>
          </a:p>
          <a:p>
            <a:pPr algn="ctr"/>
            <a:r>
              <a:rPr lang="pt-PT" sz="1400" b="1" dirty="0" err="1" smtClean="0">
                <a:solidFill>
                  <a:schemeClr val="bg1"/>
                </a:solidFill>
                <a:latin typeface="Century Gothic" panose="020B0502020202020204" pitchFamily="34" charset="0"/>
              </a:rPr>
              <a:t>Less</a:t>
            </a:r>
            <a:r>
              <a:rPr lang="pt-PT" sz="1400" b="1" dirty="0" smtClean="0">
                <a:solidFill>
                  <a:schemeClr val="bg1"/>
                </a:solidFill>
                <a:latin typeface="Century Gothic" panose="020B0502020202020204" pitchFamily="34" charset="0"/>
              </a:rPr>
              <a:t> </a:t>
            </a:r>
            <a:r>
              <a:rPr lang="pt-PT" sz="1400" b="1" dirty="0" err="1">
                <a:solidFill>
                  <a:schemeClr val="bg1"/>
                </a:solidFill>
                <a:latin typeface="Century Gothic" panose="020B0502020202020204" pitchFamily="34" charset="0"/>
              </a:rPr>
              <a:t>associated</a:t>
            </a:r>
            <a:r>
              <a:rPr lang="pt-PT" sz="1400" b="1" dirty="0">
                <a:solidFill>
                  <a:schemeClr val="bg1"/>
                </a:solidFill>
                <a:latin typeface="Century Gothic" panose="020B0502020202020204" pitchFamily="34" charset="0"/>
              </a:rPr>
              <a:t> </a:t>
            </a:r>
            <a:r>
              <a:rPr lang="pt-PT" sz="1400" b="1" dirty="0" err="1">
                <a:solidFill>
                  <a:schemeClr val="bg1"/>
                </a:solidFill>
                <a:latin typeface="Century Gothic" panose="020B0502020202020204" pitchFamily="34" charset="0"/>
              </a:rPr>
              <a:t>problems</a:t>
            </a:r>
            <a:endParaRPr lang="pt-PT" sz="1400" b="1" dirty="0">
              <a:solidFill>
                <a:schemeClr val="bg1"/>
              </a:solidFill>
              <a:latin typeface="Century Gothic" panose="020B0502020202020204" pitchFamily="34" charset="0"/>
            </a:endParaRPr>
          </a:p>
          <a:p>
            <a:pPr algn="ctr"/>
            <a:r>
              <a:rPr lang="pt-PT" sz="1100" b="1" i="1" dirty="0" err="1">
                <a:solidFill>
                  <a:schemeClr val="accent1">
                    <a:lumMod val="75000"/>
                  </a:schemeClr>
                </a:solidFill>
                <a:latin typeface="Century Gothic" panose="020B0502020202020204" pitchFamily="34" charset="0"/>
              </a:rPr>
              <a:t>not</a:t>
            </a:r>
            <a:r>
              <a:rPr lang="pt-PT" sz="1100" b="1" i="1" dirty="0">
                <a:solidFill>
                  <a:schemeClr val="accent1">
                    <a:lumMod val="75000"/>
                  </a:schemeClr>
                </a:solidFill>
                <a:latin typeface="Century Gothic" panose="020B0502020202020204" pitchFamily="34" charset="0"/>
              </a:rPr>
              <a:t> </a:t>
            </a:r>
            <a:r>
              <a:rPr lang="pt-PT" sz="1100" b="1" i="1" dirty="0" err="1" smtClean="0">
                <a:solidFill>
                  <a:schemeClr val="accent1">
                    <a:lumMod val="75000"/>
                  </a:schemeClr>
                </a:solidFill>
                <a:latin typeface="Century Gothic" panose="020B0502020202020204" pitchFamily="34" charset="0"/>
              </a:rPr>
              <a:t>verified</a:t>
            </a:r>
            <a:endParaRPr lang="pt-PT" sz="1200" b="1" dirty="0">
              <a:solidFill>
                <a:schemeClr val="accent1">
                  <a:lumMod val="75000"/>
                </a:schemeClr>
              </a:solidFill>
              <a:latin typeface="Century Gothic" panose="020B0502020202020204" pitchFamily="34" charset="0"/>
            </a:endParaRPr>
          </a:p>
        </p:txBody>
      </p:sp>
      <p:sp>
        <p:nvSpPr>
          <p:cNvPr id="12" name="Rectângulo 10"/>
          <p:cNvSpPr/>
          <p:nvPr/>
        </p:nvSpPr>
        <p:spPr>
          <a:xfrm>
            <a:off x="6084168" y="1663275"/>
            <a:ext cx="2664296" cy="707886"/>
          </a:xfrm>
          <a:prstGeom prst="rect">
            <a:avLst/>
          </a:prstGeom>
        </p:spPr>
        <p:txBody>
          <a:bodyPr wrap="square">
            <a:spAutoFit/>
          </a:bodyPr>
          <a:lstStyle/>
          <a:p>
            <a:pPr algn="ctr"/>
            <a:r>
              <a:rPr lang="en-US" sz="1400" dirty="0">
                <a:solidFill>
                  <a:schemeClr val="bg2">
                    <a:lumMod val="10000"/>
                  </a:schemeClr>
                </a:solidFill>
                <a:latin typeface="Century Gothic" panose="020B0502020202020204" pitchFamily="34" charset="0"/>
              </a:rPr>
              <a:t>Changes in availability and perceived </a:t>
            </a:r>
            <a:r>
              <a:rPr lang="en-US" sz="1400" dirty="0" smtClean="0">
                <a:solidFill>
                  <a:schemeClr val="bg2">
                    <a:lumMod val="10000"/>
                  </a:schemeClr>
                </a:solidFill>
                <a:latin typeface="Century Gothic" panose="020B0502020202020204" pitchFamily="34" charset="0"/>
              </a:rPr>
              <a:t>accessibility</a:t>
            </a:r>
          </a:p>
          <a:p>
            <a:pPr algn="ctr"/>
            <a:r>
              <a:rPr lang="pt-PT" sz="1200" b="1" i="1" dirty="0" err="1">
                <a:solidFill>
                  <a:srgbClr val="FF0000"/>
                </a:solidFill>
                <a:latin typeface="Century Gothic" panose="020B0502020202020204" pitchFamily="34" charset="0"/>
              </a:rPr>
              <a:t>n</a:t>
            </a:r>
            <a:r>
              <a:rPr lang="pt-PT" sz="1200" b="1" i="1" dirty="0" err="1" smtClean="0">
                <a:solidFill>
                  <a:srgbClr val="FF0000"/>
                </a:solidFill>
                <a:latin typeface="Century Gothic" panose="020B0502020202020204" pitchFamily="34" charset="0"/>
              </a:rPr>
              <a:t>ot</a:t>
            </a:r>
            <a:r>
              <a:rPr lang="pt-PT" sz="1200" b="1" i="1" dirty="0" smtClean="0">
                <a:solidFill>
                  <a:srgbClr val="FF0000"/>
                </a:solidFill>
                <a:latin typeface="Century Gothic" panose="020B0502020202020204" pitchFamily="34" charset="0"/>
              </a:rPr>
              <a:t> </a:t>
            </a:r>
            <a:r>
              <a:rPr lang="pt-PT" sz="1200" b="1" i="1" dirty="0" err="1">
                <a:solidFill>
                  <a:srgbClr val="FF0000"/>
                </a:solidFill>
                <a:latin typeface="Century Gothic" panose="020B0502020202020204" pitchFamily="34" charset="0"/>
              </a:rPr>
              <a:t>verified</a:t>
            </a:r>
            <a:endParaRPr lang="pt-PT" sz="1400" b="1" dirty="0">
              <a:solidFill>
                <a:srgbClr val="FF0000"/>
              </a:solidFill>
              <a:latin typeface="Century Gothic" panose="020B0502020202020204" pitchFamily="34" charset="0"/>
            </a:endParaRPr>
          </a:p>
        </p:txBody>
      </p:sp>
      <p:sp>
        <p:nvSpPr>
          <p:cNvPr id="13" name="Rectângulo 12"/>
          <p:cNvSpPr/>
          <p:nvPr/>
        </p:nvSpPr>
        <p:spPr>
          <a:xfrm>
            <a:off x="6052630" y="4732876"/>
            <a:ext cx="2749139" cy="707886"/>
          </a:xfrm>
          <a:prstGeom prst="rect">
            <a:avLst/>
          </a:prstGeom>
        </p:spPr>
        <p:txBody>
          <a:bodyPr wrap="square">
            <a:spAutoFit/>
          </a:bodyPr>
          <a:lstStyle/>
          <a:p>
            <a:pPr algn="ctr"/>
            <a:r>
              <a:rPr lang="pt-PT" sz="1400" dirty="0" err="1">
                <a:solidFill>
                  <a:schemeClr val="bg2">
                    <a:lumMod val="10000"/>
                  </a:schemeClr>
                </a:solidFill>
                <a:latin typeface="Century Gothic" panose="020B0502020202020204" pitchFamily="34" charset="0"/>
              </a:rPr>
              <a:t>P</a:t>
            </a:r>
            <a:r>
              <a:rPr lang="pt-PT" sz="1400" dirty="0" err="1" smtClean="0">
                <a:solidFill>
                  <a:schemeClr val="bg2">
                    <a:lumMod val="10000"/>
                  </a:schemeClr>
                </a:solidFill>
                <a:latin typeface="Century Gothic" panose="020B0502020202020204" pitchFamily="34" charset="0"/>
              </a:rPr>
              <a:t>erception</a:t>
            </a:r>
            <a:r>
              <a:rPr lang="pt-PT" sz="1400" dirty="0" smtClean="0">
                <a:solidFill>
                  <a:schemeClr val="bg2">
                    <a:lumMod val="10000"/>
                  </a:schemeClr>
                </a:solidFill>
                <a:latin typeface="Century Gothic" panose="020B0502020202020204" pitchFamily="34" charset="0"/>
              </a:rPr>
              <a:t> </a:t>
            </a:r>
            <a:r>
              <a:rPr lang="pt-PT" sz="1400" dirty="0" err="1">
                <a:solidFill>
                  <a:schemeClr val="bg2">
                    <a:lumMod val="10000"/>
                  </a:schemeClr>
                </a:solidFill>
                <a:latin typeface="Century Gothic" panose="020B0502020202020204" pitchFamily="34" charset="0"/>
              </a:rPr>
              <a:t>of</a:t>
            </a:r>
            <a:r>
              <a:rPr lang="pt-PT" sz="1400" dirty="0">
                <a:solidFill>
                  <a:schemeClr val="bg2">
                    <a:lumMod val="10000"/>
                  </a:schemeClr>
                </a:solidFill>
                <a:latin typeface="Century Gothic" panose="020B0502020202020204" pitchFamily="34" charset="0"/>
              </a:rPr>
              <a:t> </a:t>
            </a:r>
            <a:r>
              <a:rPr lang="pt-PT" sz="1400" dirty="0" err="1">
                <a:solidFill>
                  <a:schemeClr val="bg2">
                    <a:lumMod val="10000"/>
                  </a:schemeClr>
                </a:solidFill>
                <a:latin typeface="Century Gothic" panose="020B0502020202020204" pitchFamily="34" charset="0"/>
              </a:rPr>
              <a:t>law</a:t>
            </a:r>
            <a:r>
              <a:rPr lang="pt-PT" sz="1400" dirty="0">
                <a:solidFill>
                  <a:schemeClr val="bg2">
                    <a:lumMod val="10000"/>
                  </a:schemeClr>
                </a:solidFill>
                <a:latin typeface="Century Gothic" panose="020B0502020202020204" pitchFamily="34" charset="0"/>
              </a:rPr>
              <a:t> </a:t>
            </a:r>
            <a:r>
              <a:rPr lang="pt-PT" sz="1400" dirty="0" err="1" smtClean="0">
                <a:solidFill>
                  <a:schemeClr val="bg2">
                    <a:lumMod val="10000"/>
                  </a:schemeClr>
                </a:solidFill>
                <a:latin typeface="Century Gothic" panose="020B0502020202020204" pitchFamily="34" charset="0"/>
              </a:rPr>
              <a:t>enforcement</a:t>
            </a:r>
            <a:endParaRPr lang="pt-PT" sz="1400" dirty="0" smtClean="0">
              <a:solidFill>
                <a:schemeClr val="bg2">
                  <a:lumMod val="10000"/>
                </a:schemeClr>
              </a:solidFill>
              <a:latin typeface="Century Gothic" panose="020B0502020202020204" pitchFamily="34" charset="0"/>
            </a:endParaRPr>
          </a:p>
          <a:p>
            <a:pPr algn="ctr"/>
            <a:r>
              <a:rPr lang="pt-PT" sz="1200" b="1" i="1" dirty="0" err="1" smtClean="0">
                <a:solidFill>
                  <a:srgbClr val="FF0000"/>
                </a:solidFill>
                <a:latin typeface="Century Gothic" panose="020B0502020202020204" pitchFamily="34" charset="0"/>
              </a:rPr>
              <a:t>slightly</a:t>
            </a:r>
            <a:r>
              <a:rPr lang="pt-PT" sz="1200" b="1" i="1" dirty="0" smtClean="0">
                <a:solidFill>
                  <a:srgbClr val="FF0000"/>
                </a:solidFill>
                <a:latin typeface="Century Gothic" panose="020B0502020202020204" pitchFamily="34" charset="0"/>
              </a:rPr>
              <a:t> </a:t>
            </a:r>
            <a:r>
              <a:rPr lang="pt-PT" sz="1200" b="1" i="1" dirty="0" err="1" smtClean="0">
                <a:solidFill>
                  <a:srgbClr val="FF0000"/>
                </a:solidFill>
                <a:latin typeface="Century Gothic" panose="020B0502020202020204" pitchFamily="34" charset="0"/>
              </a:rPr>
              <a:t>effective</a:t>
            </a:r>
            <a:endParaRPr lang="pt-PT" sz="1200" b="1" i="1" dirty="0" smtClean="0">
              <a:solidFill>
                <a:srgbClr val="FF0000"/>
              </a:solidFill>
              <a:latin typeface="Century Gothic" panose="020B0502020202020204" pitchFamily="34" charset="0"/>
            </a:endParaRPr>
          </a:p>
        </p:txBody>
      </p:sp>
      <p:sp>
        <p:nvSpPr>
          <p:cNvPr id="14" name="Rectângulo 14"/>
          <p:cNvSpPr/>
          <p:nvPr/>
        </p:nvSpPr>
        <p:spPr>
          <a:xfrm>
            <a:off x="719901" y="1472160"/>
            <a:ext cx="2304256" cy="707886"/>
          </a:xfrm>
          <a:prstGeom prst="rect">
            <a:avLst/>
          </a:prstGeom>
        </p:spPr>
        <p:txBody>
          <a:bodyPr wrap="square">
            <a:spAutoFit/>
          </a:bodyPr>
          <a:lstStyle/>
          <a:p>
            <a:pPr algn="ctr"/>
            <a:r>
              <a:rPr lang="en-US" sz="1400" dirty="0">
                <a:solidFill>
                  <a:schemeClr val="bg2">
                    <a:lumMod val="10000"/>
                  </a:schemeClr>
                </a:solidFill>
                <a:latin typeface="Century Gothic" panose="020B0502020202020204" pitchFamily="34" charset="0"/>
              </a:rPr>
              <a:t>Knowledge of the law and legislative </a:t>
            </a:r>
            <a:r>
              <a:rPr lang="en-US" sz="1400" dirty="0" smtClean="0">
                <a:solidFill>
                  <a:schemeClr val="bg2">
                    <a:lumMod val="10000"/>
                  </a:schemeClr>
                </a:solidFill>
                <a:latin typeface="Century Gothic" panose="020B0502020202020204" pitchFamily="34" charset="0"/>
              </a:rPr>
              <a:t>changes</a:t>
            </a:r>
          </a:p>
          <a:p>
            <a:pPr algn="ctr"/>
            <a:r>
              <a:rPr lang="pt-PT" sz="1200" b="1" i="1" dirty="0" err="1" smtClean="0">
                <a:solidFill>
                  <a:srgbClr val="FF0000"/>
                </a:solidFill>
                <a:latin typeface="Century Gothic" panose="020B0502020202020204" pitchFamily="34" charset="0"/>
              </a:rPr>
              <a:t>poor</a:t>
            </a:r>
            <a:r>
              <a:rPr lang="pt-PT" sz="1200" b="1" i="1" dirty="0" smtClean="0">
                <a:solidFill>
                  <a:srgbClr val="FF0000"/>
                </a:solidFill>
                <a:latin typeface="Century Gothic" panose="020B0502020202020204" pitchFamily="34" charset="0"/>
              </a:rPr>
              <a:t> </a:t>
            </a:r>
            <a:r>
              <a:rPr lang="pt-PT" sz="1200" b="1" i="1" dirty="0" err="1" smtClean="0">
                <a:solidFill>
                  <a:srgbClr val="FF0000"/>
                </a:solidFill>
                <a:latin typeface="Century Gothic" panose="020B0502020202020204" pitchFamily="34" charset="0"/>
              </a:rPr>
              <a:t>interiorization</a:t>
            </a:r>
            <a:endParaRPr lang="pt-PT" sz="1200" b="1" i="1" dirty="0" smtClean="0">
              <a:solidFill>
                <a:srgbClr val="FF0000"/>
              </a:solidFill>
              <a:latin typeface="Century Gothic" panose="020B0502020202020204" pitchFamily="34" charset="0"/>
            </a:endParaRPr>
          </a:p>
        </p:txBody>
      </p:sp>
      <p:sp>
        <p:nvSpPr>
          <p:cNvPr id="15" name="Rectângulo 14"/>
          <p:cNvSpPr/>
          <p:nvPr/>
        </p:nvSpPr>
        <p:spPr>
          <a:xfrm>
            <a:off x="858747" y="4690003"/>
            <a:ext cx="2304256" cy="738664"/>
          </a:xfrm>
          <a:prstGeom prst="rect">
            <a:avLst/>
          </a:prstGeom>
        </p:spPr>
        <p:txBody>
          <a:bodyPr wrap="square">
            <a:spAutoFit/>
          </a:bodyPr>
          <a:lstStyle/>
          <a:p>
            <a:pPr algn="ctr"/>
            <a:r>
              <a:rPr lang="en-US" sz="1400" dirty="0">
                <a:solidFill>
                  <a:schemeClr val="bg2">
                    <a:lumMod val="10000"/>
                  </a:schemeClr>
                </a:solidFill>
                <a:latin typeface="Century Gothic" panose="020B0502020202020204" pitchFamily="34" charset="0"/>
              </a:rPr>
              <a:t>Social norms favorable to the consumption of alcoholic </a:t>
            </a:r>
            <a:r>
              <a:rPr lang="en-US" sz="1400" dirty="0" smtClean="0">
                <a:solidFill>
                  <a:schemeClr val="bg2">
                    <a:lumMod val="10000"/>
                  </a:schemeClr>
                </a:solidFill>
                <a:latin typeface="Century Gothic" panose="020B0502020202020204" pitchFamily="34" charset="0"/>
              </a:rPr>
              <a:t>beverages</a:t>
            </a:r>
            <a:endParaRPr lang="pt-PT" sz="1400" dirty="0">
              <a:solidFill>
                <a:schemeClr val="bg2">
                  <a:lumMod val="10000"/>
                </a:schemeClr>
              </a:solidFill>
              <a:latin typeface="Century Gothic" panose="020B0502020202020204" pitchFamily="34" charset="0"/>
            </a:endParaRPr>
          </a:p>
        </p:txBody>
      </p:sp>
      <p:cxnSp>
        <p:nvCxnSpPr>
          <p:cNvPr id="16" name="Conexão recta unidireccional 18"/>
          <p:cNvCxnSpPr/>
          <p:nvPr/>
        </p:nvCxnSpPr>
        <p:spPr>
          <a:xfrm>
            <a:off x="2804883" y="2631110"/>
            <a:ext cx="544007" cy="261773"/>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9" name="Conexão recta unidireccional 20"/>
          <p:cNvCxnSpPr/>
          <p:nvPr/>
        </p:nvCxnSpPr>
        <p:spPr>
          <a:xfrm flipH="1">
            <a:off x="5692458" y="2370475"/>
            <a:ext cx="470709" cy="415729"/>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0" name="Conexão recta unidireccional 22"/>
          <p:cNvCxnSpPr/>
          <p:nvPr/>
        </p:nvCxnSpPr>
        <p:spPr>
          <a:xfrm flipH="1" flipV="1">
            <a:off x="5959863" y="4141848"/>
            <a:ext cx="504056" cy="216024"/>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1" name="Conexão recta unidireccional 25"/>
          <p:cNvCxnSpPr/>
          <p:nvPr/>
        </p:nvCxnSpPr>
        <p:spPr>
          <a:xfrm flipV="1">
            <a:off x="2660840" y="3893948"/>
            <a:ext cx="616747" cy="242542"/>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22" name="Rectângulo 12"/>
          <p:cNvSpPr/>
          <p:nvPr/>
        </p:nvSpPr>
        <p:spPr>
          <a:xfrm rot="676486">
            <a:off x="5355435" y="5553005"/>
            <a:ext cx="2749139" cy="369332"/>
          </a:xfrm>
          <a:prstGeom prst="rect">
            <a:avLst/>
          </a:prstGeom>
        </p:spPr>
        <p:txBody>
          <a:bodyPr wrap="square">
            <a:spAutoFit/>
          </a:bodyPr>
          <a:lstStyle/>
          <a:p>
            <a:pPr algn="ctr"/>
            <a:r>
              <a:rPr lang="en-US" sz="900" b="1" dirty="0" smtClean="0">
                <a:latin typeface="Century Gothic" panose="020B0502020202020204" pitchFamily="34" charset="0"/>
              </a:rPr>
              <a:t>enforcement</a:t>
            </a:r>
            <a:r>
              <a:rPr lang="en-US" sz="900" dirty="0" smtClean="0">
                <a:solidFill>
                  <a:srgbClr val="C00000"/>
                </a:solidFill>
                <a:latin typeface="Century Gothic" panose="020B0502020202020204" pitchFamily="34" charset="0"/>
              </a:rPr>
              <a:t> </a:t>
            </a:r>
            <a:r>
              <a:rPr lang="en-US" sz="900" dirty="0">
                <a:latin typeface="Century Gothic" panose="020B0502020202020204" pitchFamily="34" charset="0"/>
              </a:rPr>
              <a:t>is seen as ineffective by young people and </a:t>
            </a:r>
            <a:r>
              <a:rPr lang="en-US" sz="900" dirty="0" smtClean="0">
                <a:latin typeface="Century Gothic" panose="020B0502020202020204" pitchFamily="34" charset="0"/>
              </a:rPr>
              <a:t>professionals</a:t>
            </a:r>
            <a:endParaRPr lang="en-US" sz="900" dirty="0">
              <a:latin typeface="Century Gothic" panose="020B0502020202020204" pitchFamily="34" charset="0"/>
            </a:endParaRPr>
          </a:p>
        </p:txBody>
      </p:sp>
      <p:sp>
        <p:nvSpPr>
          <p:cNvPr id="23" name="Rectângulo 14"/>
          <p:cNvSpPr/>
          <p:nvPr/>
        </p:nvSpPr>
        <p:spPr>
          <a:xfrm rot="1047870">
            <a:off x="380402" y="2314518"/>
            <a:ext cx="2304256" cy="646331"/>
          </a:xfrm>
          <a:prstGeom prst="rect">
            <a:avLst/>
          </a:prstGeom>
        </p:spPr>
        <p:txBody>
          <a:bodyPr wrap="square">
            <a:spAutoFit/>
          </a:bodyPr>
          <a:lstStyle/>
          <a:p>
            <a:pPr algn="ctr"/>
            <a:r>
              <a:rPr lang="en-US" sz="900" dirty="0" smtClean="0">
                <a:latin typeface="Century Gothic" panose="020B0502020202020204" pitchFamily="34" charset="0"/>
              </a:rPr>
              <a:t>legislative </a:t>
            </a:r>
            <a:r>
              <a:rPr lang="en-US" sz="900" dirty="0">
                <a:latin typeface="Century Gothic" panose="020B0502020202020204" pitchFamily="34" charset="0"/>
              </a:rPr>
              <a:t>change has not resulted in lower youth </a:t>
            </a:r>
            <a:r>
              <a:rPr lang="en-US" sz="900" b="1" dirty="0">
                <a:latin typeface="Century Gothic" panose="020B0502020202020204" pitchFamily="34" charset="0"/>
              </a:rPr>
              <a:t>consumption</a:t>
            </a:r>
            <a:r>
              <a:rPr lang="en-US" sz="900" dirty="0">
                <a:latin typeface="Century Gothic" panose="020B0502020202020204" pitchFamily="34" charset="0"/>
              </a:rPr>
              <a:t> or a reduction in associated problems (particularly in adolescents</a:t>
            </a:r>
            <a:r>
              <a:rPr lang="en-US" sz="900" dirty="0" smtClean="0">
                <a:latin typeface="Century Gothic" panose="020B0502020202020204" pitchFamily="34" charset="0"/>
              </a:rPr>
              <a:t>)</a:t>
            </a:r>
            <a:endParaRPr lang="pt-PT" sz="1400" dirty="0">
              <a:latin typeface="Century Gothic" panose="020B0502020202020204" pitchFamily="34" charset="0"/>
            </a:endParaRPr>
          </a:p>
        </p:txBody>
      </p:sp>
      <p:sp>
        <p:nvSpPr>
          <p:cNvPr id="25" name="CaixaDeTexto 24"/>
          <p:cNvSpPr txBox="1"/>
          <p:nvPr/>
        </p:nvSpPr>
        <p:spPr>
          <a:xfrm>
            <a:off x="1691680" y="244418"/>
            <a:ext cx="7344816" cy="461665"/>
          </a:xfrm>
          <a:prstGeom prst="rect">
            <a:avLst/>
          </a:prstGeom>
          <a:noFill/>
        </p:spPr>
        <p:txBody>
          <a:bodyPr wrap="square" rtlCol="0">
            <a:spAutoFit/>
          </a:bodyPr>
          <a:lstStyle/>
          <a:p>
            <a:pPr algn="r"/>
            <a:r>
              <a:rPr lang="pt-PT" sz="2400" b="1" dirty="0" err="1" smtClean="0">
                <a:solidFill>
                  <a:schemeClr val="bg1"/>
                </a:solidFill>
              </a:rPr>
              <a:t>Results</a:t>
            </a:r>
            <a:endParaRPr lang="pt-PT" u="sng" dirty="0">
              <a:solidFill>
                <a:schemeClr val="bg1"/>
              </a:solidFill>
            </a:endParaRPr>
          </a:p>
        </p:txBody>
      </p:sp>
    </p:spTree>
    <p:extLst>
      <p:ext uri="{BB962C8B-B14F-4D97-AF65-F5344CB8AC3E}">
        <p14:creationId xmlns:p14="http://schemas.microsoft.com/office/powerpoint/2010/main" val="1710262265"/>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upo 27"/>
          <p:cNvGrpSpPr/>
          <p:nvPr/>
        </p:nvGrpSpPr>
        <p:grpSpPr>
          <a:xfrm>
            <a:off x="467544" y="908720"/>
            <a:ext cx="8424936" cy="554714"/>
            <a:chOff x="0" y="2032000"/>
            <a:chExt cx="6096000" cy="936000"/>
          </a:xfrm>
        </p:grpSpPr>
        <p:sp>
          <p:nvSpPr>
            <p:cNvPr id="29" name="Retângulo arredondado 28"/>
            <p:cNvSpPr/>
            <p:nvPr/>
          </p:nvSpPr>
          <p:spPr>
            <a:xfrm>
              <a:off x="0" y="2032000"/>
              <a:ext cx="6096000" cy="93600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 name="Retângulo 29"/>
            <p:cNvSpPr/>
            <p:nvPr/>
          </p:nvSpPr>
          <p:spPr>
            <a:xfrm>
              <a:off x="45692" y="2077692"/>
              <a:ext cx="6004616" cy="84461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8590" tIns="148590" rIns="148590" bIns="148590" numCol="1" spcCol="1270" anchor="ctr" anchorCtr="0">
              <a:noAutofit/>
            </a:bodyPr>
            <a:lstStyle/>
            <a:p>
              <a:pPr lvl="0" algn="l" defTabSz="1733550">
                <a:lnSpc>
                  <a:spcPct val="90000"/>
                </a:lnSpc>
                <a:spcBef>
                  <a:spcPct val="0"/>
                </a:spcBef>
                <a:spcAft>
                  <a:spcPct val="35000"/>
                </a:spcAft>
              </a:pPr>
              <a:endParaRPr lang="pt-PT" sz="3900" kern="1200">
                <a:solidFill>
                  <a:schemeClr val="bg1"/>
                </a:solidFill>
              </a:endParaRPr>
            </a:p>
          </p:txBody>
        </p:sp>
      </p:grpSp>
      <p:sp>
        <p:nvSpPr>
          <p:cNvPr id="6" name="Marcador de Posição do Número do Diapositivo 5"/>
          <p:cNvSpPr>
            <a:spLocks noGrp="1"/>
          </p:cNvSpPr>
          <p:nvPr>
            <p:ph type="sldNum" sz="quarter" idx="12"/>
          </p:nvPr>
        </p:nvSpPr>
        <p:spPr/>
        <p:txBody>
          <a:bodyPr/>
          <a:lstStyle/>
          <a:p>
            <a:fld id="{9E5A09E1-2358-40E7-81FB-0D2F2F6F4D74}" type="slidenum">
              <a:rPr lang="pt-PT" smtClean="0"/>
              <a:pPr/>
              <a:t>11</a:t>
            </a:fld>
            <a:endParaRPr lang="pt-PT" dirty="0"/>
          </a:p>
        </p:txBody>
      </p:sp>
      <p:sp>
        <p:nvSpPr>
          <p:cNvPr id="17" name="CaixaDeTexto 16"/>
          <p:cNvSpPr txBox="1"/>
          <p:nvPr/>
        </p:nvSpPr>
        <p:spPr>
          <a:xfrm>
            <a:off x="467544" y="6335854"/>
            <a:ext cx="3960440" cy="246221"/>
          </a:xfrm>
          <a:prstGeom prst="rect">
            <a:avLst/>
          </a:prstGeom>
          <a:noFill/>
        </p:spPr>
        <p:txBody>
          <a:bodyPr wrap="square" rtlCol="0">
            <a:spAutoFit/>
          </a:bodyPr>
          <a:lstStyle/>
          <a:p>
            <a:pPr algn="r">
              <a:defRPr/>
            </a:pPr>
            <a:r>
              <a:rPr lang="en-US" sz="1000" b="1" dirty="0">
                <a:solidFill>
                  <a:schemeClr val="accent1">
                    <a:lumMod val="75000"/>
                  </a:schemeClr>
                </a:solidFill>
                <a:latin typeface="Century Gothic" panose="020B0502020202020204" pitchFamily="34" charset="0"/>
              </a:rPr>
              <a:t>Law of Alcohol. Two sides of the coin: consumers and retailers</a:t>
            </a:r>
            <a:endParaRPr lang="pt-PT" sz="1000" b="1" dirty="0">
              <a:solidFill>
                <a:schemeClr val="accent1">
                  <a:lumMod val="75000"/>
                </a:schemeClr>
              </a:solidFill>
              <a:latin typeface="Century Gothic" panose="020B0502020202020204" pitchFamily="34" charset="0"/>
            </a:endParaRPr>
          </a:p>
        </p:txBody>
      </p:sp>
      <p:sp>
        <p:nvSpPr>
          <p:cNvPr id="18" name="Oval 17"/>
          <p:cNvSpPr/>
          <p:nvPr/>
        </p:nvSpPr>
        <p:spPr>
          <a:xfrm>
            <a:off x="69331" y="5985345"/>
            <a:ext cx="539999" cy="539999"/>
          </a:xfrm>
          <a:prstGeom prst="ellipse">
            <a:avLst/>
          </a:prstGeom>
          <a:blipFill rotWithShape="1">
            <a:blip r:embed="rId2"/>
            <a:stretch>
              <a:fillRect/>
            </a:stretch>
          </a:blipFill>
          <a:ln>
            <a:no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5" name="CaixaDeTexto 4"/>
          <p:cNvSpPr txBox="1"/>
          <p:nvPr/>
        </p:nvSpPr>
        <p:spPr>
          <a:xfrm>
            <a:off x="1691680" y="244418"/>
            <a:ext cx="7344816" cy="461665"/>
          </a:xfrm>
          <a:prstGeom prst="rect">
            <a:avLst/>
          </a:prstGeom>
          <a:noFill/>
        </p:spPr>
        <p:txBody>
          <a:bodyPr wrap="square" rtlCol="0">
            <a:spAutoFit/>
          </a:bodyPr>
          <a:lstStyle/>
          <a:p>
            <a:pPr algn="r"/>
            <a:r>
              <a:rPr lang="pt-PT" sz="2400" b="1" dirty="0" err="1" smtClean="0">
                <a:solidFill>
                  <a:schemeClr val="bg1"/>
                </a:solidFill>
              </a:rPr>
              <a:t>Recommendations</a:t>
            </a:r>
            <a:endParaRPr lang="pt-PT" u="sng" dirty="0">
              <a:solidFill>
                <a:schemeClr val="bg1"/>
              </a:solidFill>
            </a:endParaRPr>
          </a:p>
        </p:txBody>
      </p:sp>
      <p:sp>
        <p:nvSpPr>
          <p:cNvPr id="3" name="Retângulo 2"/>
          <p:cNvSpPr/>
          <p:nvPr/>
        </p:nvSpPr>
        <p:spPr>
          <a:xfrm>
            <a:off x="609330" y="969249"/>
            <a:ext cx="4572000" cy="369332"/>
          </a:xfrm>
          <a:prstGeom prst="rect">
            <a:avLst/>
          </a:prstGeom>
        </p:spPr>
        <p:txBody>
          <a:bodyPr>
            <a:spAutoFit/>
          </a:bodyPr>
          <a:lstStyle/>
          <a:p>
            <a:pPr lvl="0"/>
            <a:r>
              <a:rPr lang="en-US" dirty="0">
                <a:solidFill>
                  <a:schemeClr val="bg1"/>
                </a:solidFill>
              </a:rPr>
              <a:t>implement </a:t>
            </a:r>
            <a:r>
              <a:rPr lang="en-US" b="1" dirty="0">
                <a:solidFill>
                  <a:schemeClr val="bg1"/>
                </a:solidFill>
              </a:rPr>
              <a:t>more restrictive </a:t>
            </a:r>
            <a:r>
              <a:rPr lang="en-US" b="1" dirty="0" smtClean="0">
                <a:solidFill>
                  <a:schemeClr val="bg1"/>
                </a:solidFill>
              </a:rPr>
              <a:t>measures</a:t>
            </a:r>
            <a:endParaRPr lang="pt-PT" dirty="0">
              <a:solidFill>
                <a:schemeClr val="bg1"/>
              </a:solidFill>
            </a:endParaRPr>
          </a:p>
        </p:txBody>
      </p:sp>
      <p:sp>
        <p:nvSpPr>
          <p:cNvPr id="31" name="Retângulo 30"/>
          <p:cNvSpPr/>
          <p:nvPr/>
        </p:nvSpPr>
        <p:spPr>
          <a:xfrm>
            <a:off x="467544" y="1463433"/>
            <a:ext cx="7851768" cy="523220"/>
          </a:xfrm>
          <a:prstGeom prst="rect">
            <a:avLst/>
          </a:prstGeom>
        </p:spPr>
        <p:txBody>
          <a:bodyPr wrap="square">
            <a:spAutoFit/>
          </a:bodyPr>
          <a:lstStyle/>
          <a:p>
            <a:pPr lvl="0"/>
            <a:r>
              <a:rPr lang="en-US" sz="1400" dirty="0" smtClean="0"/>
              <a:t>in </a:t>
            </a:r>
            <a:r>
              <a:rPr lang="en-US" sz="1400" dirty="0"/>
              <a:t>particular </a:t>
            </a:r>
            <a:r>
              <a:rPr lang="en-US" sz="1400" dirty="0" smtClean="0"/>
              <a:t>regarding </a:t>
            </a:r>
            <a:r>
              <a:rPr lang="en-US" sz="1400" dirty="0"/>
              <a:t>access to alcohol by underage, with the express </a:t>
            </a:r>
            <a:r>
              <a:rPr lang="en-US" sz="1400" dirty="0" smtClean="0"/>
              <a:t>approval </a:t>
            </a:r>
            <a:r>
              <a:rPr lang="en-US" sz="1400" dirty="0"/>
              <a:t>of young people and professionals in commercial establishments</a:t>
            </a:r>
            <a:endParaRPr lang="pt-PT" sz="1400" dirty="0"/>
          </a:p>
        </p:txBody>
      </p:sp>
      <p:grpSp>
        <p:nvGrpSpPr>
          <p:cNvPr id="40" name="Grupo 39"/>
          <p:cNvGrpSpPr/>
          <p:nvPr/>
        </p:nvGrpSpPr>
        <p:grpSpPr>
          <a:xfrm>
            <a:off x="442452" y="2204864"/>
            <a:ext cx="8424936" cy="717199"/>
            <a:chOff x="0" y="2032000"/>
            <a:chExt cx="6096000" cy="936000"/>
          </a:xfrm>
        </p:grpSpPr>
        <p:sp>
          <p:nvSpPr>
            <p:cNvPr id="41" name="Retângulo arredondado 40"/>
            <p:cNvSpPr/>
            <p:nvPr/>
          </p:nvSpPr>
          <p:spPr>
            <a:xfrm>
              <a:off x="0" y="2032000"/>
              <a:ext cx="6096000" cy="93600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 name="Retângulo 41"/>
            <p:cNvSpPr/>
            <p:nvPr/>
          </p:nvSpPr>
          <p:spPr>
            <a:xfrm>
              <a:off x="45692" y="2077692"/>
              <a:ext cx="6004616" cy="84461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8590" tIns="148590" rIns="148590" bIns="148590" numCol="1" spcCol="1270" anchor="ctr" anchorCtr="0">
              <a:noAutofit/>
            </a:bodyPr>
            <a:lstStyle/>
            <a:p>
              <a:pPr lvl="0" algn="l" defTabSz="1733550">
                <a:lnSpc>
                  <a:spcPct val="90000"/>
                </a:lnSpc>
                <a:spcBef>
                  <a:spcPct val="0"/>
                </a:spcBef>
                <a:spcAft>
                  <a:spcPct val="35000"/>
                </a:spcAft>
              </a:pPr>
              <a:endParaRPr lang="pt-PT" sz="3900" kern="1200">
                <a:solidFill>
                  <a:schemeClr val="bg1"/>
                </a:solidFill>
              </a:endParaRPr>
            </a:p>
          </p:txBody>
        </p:sp>
      </p:grpSp>
      <p:sp>
        <p:nvSpPr>
          <p:cNvPr id="4" name="Retângulo 3"/>
          <p:cNvSpPr/>
          <p:nvPr/>
        </p:nvSpPr>
        <p:spPr>
          <a:xfrm>
            <a:off x="485188" y="2206671"/>
            <a:ext cx="8244947" cy="646331"/>
          </a:xfrm>
          <a:prstGeom prst="rect">
            <a:avLst/>
          </a:prstGeom>
        </p:spPr>
        <p:txBody>
          <a:bodyPr wrap="square">
            <a:spAutoFit/>
          </a:bodyPr>
          <a:lstStyle/>
          <a:p>
            <a:pPr lvl="0">
              <a:lnSpc>
                <a:spcPct val="100000"/>
              </a:lnSpc>
              <a:spcAft>
                <a:spcPts val="0"/>
              </a:spcAft>
            </a:pPr>
            <a:r>
              <a:rPr lang="en-US" dirty="0">
                <a:solidFill>
                  <a:schemeClr val="bg1"/>
                </a:solidFill>
              </a:rPr>
              <a:t>reinforcing and investing in </a:t>
            </a:r>
            <a:r>
              <a:rPr lang="en-US" b="1" dirty="0">
                <a:solidFill>
                  <a:schemeClr val="bg1"/>
                </a:solidFill>
              </a:rPr>
              <a:t>preventive and dissuasive strategies for early consumption and harmful </a:t>
            </a:r>
            <a:r>
              <a:rPr lang="en-US" b="1" dirty="0" smtClean="0">
                <a:solidFill>
                  <a:schemeClr val="bg1"/>
                </a:solidFill>
              </a:rPr>
              <a:t>consumption</a:t>
            </a:r>
            <a:endParaRPr lang="pt-PT" dirty="0">
              <a:solidFill>
                <a:schemeClr val="bg1"/>
              </a:solidFill>
            </a:endParaRPr>
          </a:p>
        </p:txBody>
      </p:sp>
      <p:grpSp>
        <p:nvGrpSpPr>
          <p:cNvPr id="45" name="Grupo 44"/>
          <p:cNvGrpSpPr/>
          <p:nvPr/>
        </p:nvGrpSpPr>
        <p:grpSpPr>
          <a:xfrm>
            <a:off x="467544" y="3634410"/>
            <a:ext cx="8424936" cy="607074"/>
            <a:chOff x="0" y="2032000"/>
            <a:chExt cx="6096000" cy="936000"/>
          </a:xfrm>
        </p:grpSpPr>
        <p:sp>
          <p:nvSpPr>
            <p:cNvPr id="46" name="Retângulo arredondado 45"/>
            <p:cNvSpPr/>
            <p:nvPr/>
          </p:nvSpPr>
          <p:spPr>
            <a:xfrm>
              <a:off x="0" y="2032000"/>
              <a:ext cx="6096000" cy="93600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7" name="Retângulo 46"/>
            <p:cNvSpPr/>
            <p:nvPr/>
          </p:nvSpPr>
          <p:spPr>
            <a:xfrm>
              <a:off x="45692" y="2077692"/>
              <a:ext cx="6004616" cy="84461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8590" tIns="148590" rIns="148590" bIns="148590" numCol="1" spcCol="1270" anchor="ctr" anchorCtr="0">
              <a:noAutofit/>
            </a:bodyPr>
            <a:lstStyle/>
            <a:p>
              <a:pPr lvl="0" algn="l" defTabSz="1733550">
                <a:lnSpc>
                  <a:spcPct val="90000"/>
                </a:lnSpc>
                <a:spcBef>
                  <a:spcPct val="0"/>
                </a:spcBef>
                <a:spcAft>
                  <a:spcPct val="35000"/>
                </a:spcAft>
              </a:pPr>
              <a:endParaRPr lang="pt-PT" sz="3900" kern="1200">
                <a:solidFill>
                  <a:schemeClr val="bg1"/>
                </a:solidFill>
              </a:endParaRPr>
            </a:p>
          </p:txBody>
        </p:sp>
      </p:grpSp>
      <p:sp>
        <p:nvSpPr>
          <p:cNvPr id="8" name="Retângulo 7"/>
          <p:cNvSpPr/>
          <p:nvPr/>
        </p:nvSpPr>
        <p:spPr>
          <a:xfrm>
            <a:off x="511372" y="4253495"/>
            <a:ext cx="8192578" cy="523220"/>
          </a:xfrm>
          <a:prstGeom prst="rect">
            <a:avLst/>
          </a:prstGeom>
        </p:spPr>
        <p:txBody>
          <a:bodyPr wrap="square">
            <a:spAutoFit/>
          </a:bodyPr>
          <a:lstStyle/>
          <a:p>
            <a:pPr lvl="0">
              <a:lnSpc>
                <a:spcPct val="100000"/>
              </a:lnSpc>
              <a:spcAft>
                <a:spcPts val="0"/>
              </a:spcAft>
            </a:pPr>
            <a:r>
              <a:rPr lang="en-US" sz="1400" dirty="0" smtClean="0"/>
              <a:t>young </a:t>
            </a:r>
            <a:r>
              <a:rPr lang="en-US" sz="1400" dirty="0"/>
              <a:t>people, professionals and parents, in order to promote the knowledge and internalization of what’s stipulated by law and its application</a:t>
            </a:r>
          </a:p>
        </p:txBody>
      </p:sp>
      <p:sp>
        <p:nvSpPr>
          <p:cNvPr id="48" name="Retângulo 47"/>
          <p:cNvSpPr/>
          <p:nvPr/>
        </p:nvSpPr>
        <p:spPr>
          <a:xfrm>
            <a:off x="539552" y="3717032"/>
            <a:ext cx="8194908" cy="369332"/>
          </a:xfrm>
          <a:prstGeom prst="rect">
            <a:avLst/>
          </a:prstGeom>
        </p:spPr>
        <p:txBody>
          <a:bodyPr wrap="square">
            <a:spAutoFit/>
          </a:bodyPr>
          <a:lstStyle/>
          <a:p>
            <a:pPr lvl="0">
              <a:lnSpc>
                <a:spcPct val="100000"/>
              </a:lnSpc>
              <a:spcAft>
                <a:spcPts val="0"/>
              </a:spcAft>
            </a:pPr>
            <a:r>
              <a:rPr lang="en-US" dirty="0">
                <a:solidFill>
                  <a:schemeClr val="bg1"/>
                </a:solidFill>
              </a:rPr>
              <a:t>to </a:t>
            </a:r>
            <a:r>
              <a:rPr lang="en-US" b="1" dirty="0">
                <a:solidFill>
                  <a:schemeClr val="bg1"/>
                </a:solidFill>
              </a:rPr>
              <a:t>monitor legislative changes with information and publicity </a:t>
            </a:r>
            <a:r>
              <a:rPr lang="en-US" b="1" dirty="0" smtClean="0">
                <a:solidFill>
                  <a:schemeClr val="bg1"/>
                </a:solidFill>
              </a:rPr>
              <a:t>campaigns</a:t>
            </a:r>
            <a:endParaRPr lang="en-US" dirty="0">
              <a:solidFill>
                <a:schemeClr val="bg1"/>
              </a:solidFill>
            </a:endParaRPr>
          </a:p>
        </p:txBody>
      </p:sp>
      <p:grpSp>
        <p:nvGrpSpPr>
          <p:cNvPr id="49" name="Grupo 48"/>
          <p:cNvGrpSpPr/>
          <p:nvPr/>
        </p:nvGrpSpPr>
        <p:grpSpPr>
          <a:xfrm>
            <a:off x="442451" y="4997267"/>
            <a:ext cx="8424936" cy="607074"/>
            <a:chOff x="0" y="2032000"/>
            <a:chExt cx="6096000" cy="936000"/>
          </a:xfrm>
        </p:grpSpPr>
        <p:sp>
          <p:nvSpPr>
            <p:cNvPr id="50" name="Retângulo arredondado 49"/>
            <p:cNvSpPr/>
            <p:nvPr/>
          </p:nvSpPr>
          <p:spPr>
            <a:xfrm>
              <a:off x="0" y="2032000"/>
              <a:ext cx="6096000" cy="93600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1" name="Retângulo 50"/>
            <p:cNvSpPr/>
            <p:nvPr/>
          </p:nvSpPr>
          <p:spPr>
            <a:xfrm>
              <a:off x="45692" y="2077692"/>
              <a:ext cx="6004616" cy="84461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8590" tIns="148590" rIns="148590" bIns="148590" numCol="1" spcCol="1270" anchor="ctr" anchorCtr="0">
              <a:noAutofit/>
            </a:bodyPr>
            <a:lstStyle/>
            <a:p>
              <a:pPr lvl="0" algn="l" defTabSz="1733550">
                <a:lnSpc>
                  <a:spcPct val="90000"/>
                </a:lnSpc>
                <a:spcBef>
                  <a:spcPct val="0"/>
                </a:spcBef>
                <a:spcAft>
                  <a:spcPct val="35000"/>
                </a:spcAft>
              </a:pPr>
              <a:endParaRPr lang="pt-PT" sz="3900" kern="1200">
                <a:solidFill>
                  <a:schemeClr val="bg1"/>
                </a:solidFill>
              </a:endParaRPr>
            </a:p>
          </p:txBody>
        </p:sp>
      </p:grpSp>
      <p:sp>
        <p:nvSpPr>
          <p:cNvPr id="9" name="Retângulo 8"/>
          <p:cNvSpPr/>
          <p:nvPr/>
        </p:nvSpPr>
        <p:spPr>
          <a:xfrm>
            <a:off x="474918" y="5641503"/>
            <a:ext cx="8273546" cy="307777"/>
          </a:xfrm>
          <a:prstGeom prst="rect">
            <a:avLst/>
          </a:prstGeom>
        </p:spPr>
        <p:txBody>
          <a:bodyPr wrap="square">
            <a:spAutoFit/>
          </a:bodyPr>
          <a:lstStyle/>
          <a:p>
            <a:pPr lvl="0">
              <a:lnSpc>
                <a:spcPct val="100000"/>
              </a:lnSpc>
              <a:spcAft>
                <a:spcPts val="0"/>
              </a:spcAft>
            </a:pPr>
            <a:r>
              <a:rPr lang="en-US" sz="1400" dirty="0" smtClean="0"/>
              <a:t>namely </a:t>
            </a:r>
            <a:r>
              <a:rPr lang="en-US" sz="1400" dirty="0"/>
              <a:t>targeting young people who are starting to drink alcoholic beverages</a:t>
            </a:r>
            <a:endParaRPr lang="pt-PT" sz="1400" dirty="0"/>
          </a:p>
        </p:txBody>
      </p:sp>
      <p:sp>
        <p:nvSpPr>
          <p:cNvPr id="52" name="Retângulo 51"/>
          <p:cNvSpPr/>
          <p:nvPr/>
        </p:nvSpPr>
        <p:spPr>
          <a:xfrm>
            <a:off x="536677" y="5014917"/>
            <a:ext cx="8159998" cy="646331"/>
          </a:xfrm>
          <a:prstGeom prst="rect">
            <a:avLst/>
          </a:prstGeom>
        </p:spPr>
        <p:txBody>
          <a:bodyPr wrap="square">
            <a:spAutoFit/>
          </a:bodyPr>
          <a:lstStyle/>
          <a:p>
            <a:pPr lvl="0">
              <a:lnSpc>
                <a:spcPct val="100000"/>
              </a:lnSpc>
              <a:spcAft>
                <a:spcPts val="0"/>
              </a:spcAft>
            </a:pPr>
            <a:r>
              <a:rPr lang="en-US" dirty="0">
                <a:solidFill>
                  <a:schemeClr val="bg1"/>
                </a:solidFill>
              </a:rPr>
              <a:t>privileging / investing in </a:t>
            </a:r>
            <a:r>
              <a:rPr lang="en-US" b="1" dirty="0">
                <a:solidFill>
                  <a:schemeClr val="bg1"/>
                </a:solidFill>
              </a:rPr>
              <a:t>risk reduction and harm minimization strategies in nightlife </a:t>
            </a:r>
            <a:r>
              <a:rPr lang="en-US" b="1" dirty="0" smtClean="0">
                <a:solidFill>
                  <a:schemeClr val="bg1"/>
                </a:solidFill>
              </a:rPr>
              <a:t>contexts</a:t>
            </a:r>
            <a:endParaRPr lang="pt-PT" dirty="0">
              <a:solidFill>
                <a:schemeClr val="bg1"/>
              </a:solidFill>
            </a:endParaRPr>
          </a:p>
        </p:txBody>
      </p:sp>
      <p:sp>
        <p:nvSpPr>
          <p:cNvPr id="44" name="Retângulo 43"/>
          <p:cNvSpPr/>
          <p:nvPr/>
        </p:nvSpPr>
        <p:spPr>
          <a:xfrm>
            <a:off x="459099" y="2940039"/>
            <a:ext cx="6779123" cy="523220"/>
          </a:xfrm>
          <a:prstGeom prst="rect">
            <a:avLst/>
          </a:prstGeom>
        </p:spPr>
        <p:txBody>
          <a:bodyPr wrap="square">
            <a:spAutoFit/>
          </a:bodyPr>
          <a:lstStyle/>
          <a:p>
            <a:pPr lvl="0">
              <a:lnSpc>
                <a:spcPct val="100000"/>
              </a:lnSpc>
              <a:spcAft>
                <a:spcPts val="0"/>
              </a:spcAft>
            </a:pPr>
            <a:r>
              <a:rPr lang="en-US" sz="1400" dirty="0" smtClean="0"/>
              <a:t>especially targeting recreational setting and </a:t>
            </a:r>
            <a:r>
              <a:rPr lang="en-US" sz="1400" dirty="0"/>
              <a:t>professionals of establishments, in order to increase and guarantee the internalization of risk perceptions</a:t>
            </a:r>
            <a:endParaRPr lang="pt-PT" sz="1400" dirty="0"/>
          </a:p>
        </p:txBody>
      </p:sp>
    </p:spTree>
    <p:extLst>
      <p:ext uri="{BB962C8B-B14F-4D97-AF65-F5344CB8AC3E}">
        <p14:creationId xmlns:p14="http://schemas.microsoft.com/office/powerpoint/2010/main" val="3053132843"/>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Posição do Número do Diapositivo 5"/>
          <p:cNvSpPr>
            <a:spLocks noGrp="1"/>
          </p:cNvSpPr>
          <p:nvPr>
            <p:ph type="sldNum" sz="quarter" idx="12"/>
          </p:nvPr>
        </p:nvSpPr>
        <p:spPr/>
        <p:txBody>
          <a:bodyPr/>
          <a:lstStyle/>
          <a:p>
            <a:fld id="{9E5A09E1-2358-40E7-81FB-0D2F2F6F4D74}" type="slidenum">
              <a:rPr lang="pt-PT" smtClean="0"/>
              <a:pPr/>
              <a:t>12</a:t>
            </a:fld>
            <a:endParaRPr lang="pt-PT" dirty="0"/>
          </a:p>
        </p:txBody>
      </p:sp>
      <p:sp>
        <p:nvSpPr>
          <p:cNvPr id="17" name="CaixaDeTexto 16"/>
          <p:cNvSpPr txBox="1"/>
          <p:nvPr/>
        </p:nvSpPr>
        <p:spPr>
          <a:xfrm>
            <a:off x="467544" y="6335854"/>
            <a:ext cx="3960440" cy="246221"/>
          </a:xfrm>
          <a:prstGeom prst="rect">
            <a:avLst/>
          </a:prstGeom>
          <a:noFill/>
        </p:spPr>
        <p:txBody>
          <a:bodyPr wrap="square" rtlCol="0">
            <a:spAutoFit/>
          </a:bodyPr>
          <a:lstStyle/>
          <a:p>
            <a:pPr algn="r">
              <a:defRPr/>
            </a:pPr>
            <a:r>
              <a:rPr lang="en-US" sz="1000" b="1" dirty="0">
                <a:solidFill>
                  <a:schemeClr val="accent1">
                    <a:lumMod val="75000"/>
                  </a:schemeClr>
                </a:solidFill>
                <a:latin typeface="Century Gothic" panose="020B0502020202020204" pitchFamily="34" charset="0"/>
              </a:rPr>
              <a:t>Law of Alcohol. Two sides of the coin: consumers and retailers</a:t>
            </a:r>
            <a:endParaRPr lang="pt-PT" sz="1000" b="1" dirty="0">
              <a:solidFill>
                <a:schemeClr val="accent1">
                  <a:lumMod val="75000"/>
                </a:schemeClr>
              </a:solidFill>
              <a:latin typeface="Century Gothic" panose="020B0502020202020204" pitchFamily="34" charset="0"/>
            </a:endParaRPr>
          </a:p>
        </p:txBody>
      </p:sp>
      <p:sp>
        <p:nvSpPr>
          <p:cNvPr id="18" name="Oval 17"/>
          <p:cNvSpPr/>
          <p:nvPr/>
        </p:nvSpPr>
        <p:spPr>
          <a:xfrm>
            <a:off x="69331" y="5985345"/>
            <a:ext cx="539999" cy="539999"/>
          </a:xfrm>
          <a:prstGeom prst="ellipse">
            <a:avLst/>
          </a:prstGeom>
          <a:blipFill rotWithShape="1">
            <a:blip r:embed="rId2"/>
            <a:stretch>
              <a:fillRect/>
            </a:stretch>
          </a:blipFill>
          <a:ln>
            <a:no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5" name="CaixaDeTexto 4"/>
          <p:cNvSpPr txBox="1"/>
          <p:nvPr/>
        </p:nvSpPr>
        <p:spPr>
          <a:xfrm>
            <a:off x="1691680" y="244418"/>
            <a:ext cx="7344816" cy="461665"/>
          </a:xfrm>
          <a:prstGeom prst="rect">
            <a:avLst/>
          </a:prstGeom>
          <a:noFill/>
        </p:spPr>
        <p:txBody>
          <a:bodyPr wrap="square" rtlCol="0">
            <a:spAutoFit/>
          </a:bodyPr>
          <a:lstStyle/>
          <a:p>
            <a:pPr algn="r"/>
            <a:r>
              <a:rPr lang="pt-PT" sz="2400" b="1" dirty="0" err="1" smtClean="0">
                <a:solidFill>
                  <a:schemeClr val="bg1"/>
                </a:solidFill>
              </a:rPr>
              <a:t>Recommendations</a:t>
            </a:r>
            <a:endParaRPr lang="pt-PT" u="sng" dirty="0">
              <a:solidFill>
                <a:schemeClr val="bg1"/>
              </a:solidFill>
            </a:endParaRPr>
          </a:p>
        </p:txBody>
      </p:sp>
      <p:grpSp>
        <p:nvGrpSpPr>
          <p:cNvPr id="28" name="Grupo 27"/>
          <p:cNvGrpSpPr/>
          <p:nvPr/>
        </p:nvGrpSpPr>
        <p:grpSpPr>
          <a:xfrm>
            <a:off x="467544" y="1131522"/>
            <a:ext cx="8424936" cy="668102"/>
            <a:chOff x="0" y="2032000"/>
            <a:chExt cx="6096000" cy="936000"/>
          </a:xfrm>
        </p:grpSpPr>
        <p:sp>
          <p:nvSpPr>
            <p:cNvPr id="29" name="Retângulo arredondado 28"/>
            <p:cNvSpPr/>
            <p:nvPr/>
          </p:nvSpPr>
          <p:spPr>
            <a:xfrm>
              <a:off x="0" y="2032000"/>
              <a:ext cx="6096000" cy="93600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 name="Retângulo 29"/>
            <p:cNvSpPr/>
            <p:nvPr/>
          </p:nvSpPr>
          <p:spPr>
            <a:xfrm>
              <a:off x="45692" y="2077692"/>
              <a:ext cx="6004616" cy="84461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8590" tIns="148590" rIns="148590" bIns="148590" numCol="1" spcCol="1270" anchor="ctr" anchorCtr="0">
              <a:noAutofit/>
            </a:bodyPr>
            <a:lstStyle/>
            <a:p>
              <a:pPr lvl="0" algn="l" defTabSz="1733550">
                <a:lnSpc>
                  <a:spcPct val="90000"/>
                </a:lnSpc>
                <a:spcBef>
                  <a:spcPct val="0"/>
                </a:spcBef>
                <a:spcAft>
                  <a:spcPct val="35000"/>
                </a:spcAft>
              </a:pPr>
              <a:endParaRPr lang="pt-PT" sz="3900" kern="1200">
                <a:solidFill>
                  <a:schemeClr val="bg1"/>
                </a:solidFill>
              </a:endParaRPr>
            </a:p>
          </p:txBody>
        </p:sp>
      </p:grpSp>
      <p:sp>
        <p:nvSpPr>
          <p:cNvPr id="3" name="Retângulo 2"/>
          <p:cNvSpPr/>
          <p:nvPr/>
        </p:nvSpPr>
        <p:spPr>
          <a:xfrm>
            <a:off x="601179" y="1134096"/>
            <a:ext cx="8194908" cy="646331"/>
          </a:xfrm>
          <a:prstGeom prst="rect">
            <a:avLst/>
          </a:prstGeom>
        </p:spPr>
        <p:txBody>
          <a:bodyPr wrap="square">
            <a:spAutoFit/>
          </a:bodyPr>
          <a:lstStyle/>
          <a:p>
            <a:pPr lvl="0"/>
            <a:r>
              <a:rPr lang="en-US" dirty="0">
                <a:solidFill>
                  <a:schemeClr val="bg1"/>
                </a:solidFill>
              </a:rPr>
              <a:t>to guarantee the </a:t>
            </a:r>
            <a:r>
              <a:rPr lang="en-US" b="1" dirty="0">
                <a:solidFill>
                  <a:schemeClr val="bg1"/>
                </a:solidFill>
              </a:rPr>
              <a:t>increase and the visibility of inspection actions</a:t>
            </a:r>
            <a:r>
              <a:rPr lang="en-US" dirty="0">
                <a:solidFill>
                  <a:schemeClr val="bg1"/>
                </a:solidFill>
              </a:rPr>
              <a:t> in commercial establishments selling alcoholic beverages</a:t>
            </a:r>
            <a:endParaRPr lang="pt-PT" dirty="0">
              <a:solidFill>
                <a:schemeClr val="bg1"/>
              </a:solidFill>
            </a:endParaRPr>
          </a:p>
        </p:txBody>
      </p:sp>
      <p:grpSp>
        <p:nvGrpSpPr>
          <p:cNvPr id="40" name="Grupo 39"/>
          <p:cNvGrpSpPr/>
          <p:nvPr/>
        </p:nvGrpSpPr>
        <p:grpSpPr>
          <a:xfrm>
            <a:off x="442452" y="2571682"/>
            <a:ext cx="8424936" cy="717199"/>
            <a:chOff x="0" y="2032000"/>
            <a:chExt cx="6096000" cy="936000"/>
          </a:xfrm>
        </p:grpSpPr>
        <p:sp>
          <p:nvSpPr>
            <p:cNvPr id="41" name="Retângulo arredondado 40"/>
            <p:cNvSpPr/>
            <p:nvPr/>
          </p:nvSpPr>
          <p:spPr>
            <a:xfrm>
              <a:off x="0" y="2032000"/>
              <a:ext cx="6096000" cy="93600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 name="Retângulo 41"/>
            <p:cNvSpPr/>
            <p:nvPr/>
          </p:nvSpPr>
          <p:spPr>
            <a:xfrm>
              <a:off x="45692" y="2077692"/>
              <a:ext cx="6004616" cy="84461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8590" tIns="148590" rIns="148590" bIns="148590" numCol="1" spcCol="1270" anchor="ctr" anchorCtr="0">
              <a:noAutofit/>
            </a:bodyPr>
            <a:lstStyle/>
            <a:p>
              <a:pPr lvl="0" algn="l" defTabSz="1733550">
                <a:lnSpc>
                  <a:spcPct val="90000"/>
                </a:lnSpc>
                <a:spcBef>
                  <a:spcPct val="0"/>
                </a:spcBef>
                <a:spcAft>
                  <a:spcPct val="35000"/>
                </a:spcAft>
              </a:pPr>
              <a:endParaRPr lang="pt-PT" sz="3900" kern="1200">
                <a:solidFill>
                  <a:schemeClr val="bg1"/>
                </a:solidFill>
              </a:endParaRPr>
            </a:p>
          </p:txBody>
        </p:sp>
      </p:grpSp>
      <p:sp>
        <p:nvSpPr>
          <p:cNvPr id="4" name="Retângulo 3"/>
          <p:cNvSpPr/>
          <p:nvPr/>
        </p:nvSpPr>
        <p:spPr>
          <a:xfrm>
            <a:off x="503138" y="2591966"/>
            <a:ext cx="8407292" cy="646331"/>
          </a:xfrm>
          <a:prstGeom prst="rect">
            <a:avLst/>
          </a:prstGeom>
        </p:spPr>
        <p:txBody>
          <a:bodyPr wrap="square">
            <a:spAutoFit/>
          </a:bodyPr>
          <a:lstStyle/>
          <a:p>
            <a:pPr lvl="0">
              <a:lnSpc>
                <a:spcPct val="100000"/>
              </a:lnSpc>
              <a:spcAft>
                <a:spcPts val="0"/>
              </a:spcAft>
            </a:pPr>
            <a:r>
              <a:rPr lang="en-US" dirty="0">
                <a:solidFill>
                  <a:schemeClr val="bg1"/>
                </a:solidFill>
              </a:rPr>
              <a:t>make a serious </a:t>
            </a:r>
            <a:r>
              <a:rPr lang="en-US" b="1" dirty="0">
                <a:solidFill>
                  <a:schemeClr val="bg1"/>
                </a:solidFill>
              </a:rPr>
              <a:t>educational investment in the accountability of all the actors</a:t>
            </a:r>
            <a:endParaRPr lang="pt-PT" dirty="0">
              <a:solidFill>
                <a:schemeClr val="bg1"/>
              </a:solidFill>
            </a:endParaRPr>
          </a:p>
        </p:txBody>
      </p:sp>
      <p:grpSp>
        <p:nvGrpSpPr>
          <p:cNvPr id="45" name="Grupo 44"/>
          <p:cNvGrpSpPr/>
          <p:nvPr/>
        </p:nvGrpSpPr>
        <p:grpSpPr>
          <a:xfrm>
            <a:off x="467544" y="4001228"/>
            <a:ext cx="8424936" cy="607074"/>
            <a:chOff x="0" y="2032000"/>
            <a:chExt cx="6096000" cy="936000"/>
          </a:xfrm>
        </p:grpSpPr>
        <p:sp>
          <p:nvSpPr>
            <p:cNvPr id="46" name="Retângulo arredondado 45"/>
            <p:cNvSpPr/>
            <p:nvPr/>
          </p:nvSpPr>
          <p:spPr>
            <a:xfrm>
              <a:off x="0" y="2032000"/>
              <a:ext cx="6096000" cy="93600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7" name="Retângulo 46"/>
            <p:cNvSpPr/>
            <p:nvPr/>
          </p:nvSpPr>
          <p:spPr>
            <a:xfrm>
              <a:off x="45692" y="2077692"/>
              <a:ext cx="6004616" cy="84461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8590" tIns="148590" rIns="148590" bIns="148590" numCol="1" spcCol="1270" anchor="ctr" anchorCtr="0">
              <a:noAutofit/>
            </a:bodyPr>
            <a:lstStyle/>
            <a:p>
              <a:pPr lvl="0" algn="l" defTabSz="1733550">
                <a:lnSpc>
                  <a:spcPct val="90000"/>
                </a:lnSpc>
                <a:spcBef>
                  <a:spcPct val="0"/>
                </a:spcBef>
                <a:spcAft>
                  <a:spcPct val="35000"/>
                </a:spcAft>
              </a:pPr>
              <a:endParaRPr lang="pt-PT" sz="3900" kern="1200">
                <a:solidFill>
                  <a:schemeClr val="bg1"/>
                </a:solidFill>
              </a:endParaRPr>
            </a:p>
          </p:txBody>
        </p:sp>
      </p:grpSp>
      <p:sp>
        <p:nvSpPr>
          <p:cNvPr id="48" name="Retângulo 47"/>
          <p:cNvSpPr/>
          <p:nvPr/>
        </p:nvSpPr>
        <p:spPr>
          <a:xfrm>
            <a:off x="582557" y="4116389"/>
            <a:ext cx="8194908" cy="369332"/>
          </a:xfrm>
          <a:prstGeom prst="rect">
            <a:avLst/>
          </a:prstGeom>
        </p:spPr>
        <p:txBody>
          <a:bodyPr wrap="square">
            <a:spAutoFit/>
          </a:bodyPr>
          <a:lstStyle/>
          <a:p>
            <a:pPr lvl="0">
              <a:lnSpc>
                <a:spcPct val="100000"/>
              </a:lnSpc>
              <a:spcAft>
                <a:spcPts val="0"/>
              </a:spcAft>
            </a:pPr>
            <a:r>
              <a:rPr lang="en-US" dirty="0">
                <a:solidFill>
                  <a:schemeClr val="bg1"/>
                </a:solidFill>
              </a:rPr>
              <a:t>to create </a:t>
            </a:r>
            <a:r>
              <a:rPr lang="en-US" b="1" dirty="0">
                <a:solidFill>
                  <a:schemeClr val="bg1"/>
                </a:solidFill>
              </a:rPr>
              <a:t>favorable conditions for the identification</a:t>
            </a:r>
            <a:r>
              <a:rPr lang="en-US" dirty="0">
                <a:solidFill>
                  <a:schemeClr val="bg1"/>
                </a:solidFill>
              </a:rPr>
              <a:t> card application</a:t>
            </a:r>
          </a:p>
        </p:txBody>
      </p:sp>
      <p:sp>
        <p:nvSpPr>
          <p:cNvPr id="2" name="Retângulo 1"/>
          <p:cNvSpPr/>
          <p:nvPr/>
        </p:nvSpPr>
        <p:spPr>
          <a:xfrm>
            <a:off x="601179" y="1772816"/>
            <a:ext cx="8266208" cy="523220"/>
          </a:xfrm>
          <a:prstGeom prst="rect">
            <a:avLst/>
          </a:prstGeom>
        </p:spPr>
        <p:txBody>
          <a:bodyPr wrap="square">
            <a:spAutoFit/>
          </a:bodyPr>
          <a:lstStyle/>
          <a:p>
            <a:pPr lvl="0"/>
            <a:r>
              <a:rPr lang="en-US" sz="1400" dirty="0" smtClean="0"/>
              <a:t>namely </a:t>
            </a:r>
            <a:r>
              <a:rPr lang="en-US" sz="1400" dirty="0"/>
              <a:t>related to the issue of the </a:t>
            </a:r>
            <a:r>
              <a:rPr lang="en-US" sz="1400" dirty="0" smtClean="0"/>
              <a:t>purchase </a:t>
            </a:r>
            <a:r>
              <a:rPr lang="en-US" sz="1400" dirty="0"/>
              <a:t>of alcohol by underage (due to its specificity, it is worth noting the need for greater supervision with supermarkets and hypermarkets)</a:t>
            </a:r>
            <a:endParaRPr lang="pt-PT" sz="1400" dirty="0"/>
          </a:p>
        </p:txBody>
      </p:sp>
      <p:sp>
        <p:nvSpPr>
          <p:cNvPr id="32" name="Retângulo 31"/>
          <p:cNvSpPr/>
          <p:nvPr/>
        </p:nvSpPr>
        <p:spPr>
          <a:xfrm>
            <a:off x="508197" y="3243719"/>
            <a:ext cx="8287890" cy="523220"/>
          </a:xfrm>
          <a:prstGeom prst="rect">
            <a:avLst/>
          </a:prstGeom>
        </p:spPr>
        <p:txBody>
          <a:bodyPr wrap="square">
            <a:spAutoFit/>
          </a:bodyPr>
          <a:lstStyle/>
          <a:p>
            <a:pPr lvl="0">
              <a:lnSpc>
                <a:spcPct val="100000"/>
              </a:lnSpc>
              <a:spcAft>
                <a:spcPts val="0"/>
              </a:spcAft>
            </a:pPr>
            <a:r>
              <a:rPr lang="en-US" sz="1400" dirty="0" smtClean="0"/>
              <a:t>on </a:t>
            </a:r>
            <a:r>
              <a:rPr lang="en-US" sz="1400" dirty="0"/>
              <a:t>the assumption that it is the change of mentalities that leads to the change of the behaviors</a:t>
            </a:r>
            <a:endParaRPr lang="pt-PT" sz="1400" dirty="0"/>
          </a:p>
        </p:txBody>
      </p:sp>
      <p:sp>
        <p:nvSpPr>
          <p:cNvPr id="10" name="Retângulo 9"/>
          <p:cNvSpPr/>
          <p:nvPr/>
        </p:nvSpPr>
        <p:spPr>
          <a:xfrm>
            <a:off x="530692" y="4633972"/>
            <a:ext cx="8093897" cy="523220"/>
          </a:xfrm>
          <a:prstGeom prst="rect">
            <a:avLst/>
          </a:prstGeom>
        </p:spPr>
        <p:txBody>
          <a:bodyPr wrap="square">
            <a:spAutoFit/>
          </a:bodyPr>
          <a:lstStyle/>
          <a:p>
            <a:pPr lvl="0">
              <a:lnSpc>
                <a:spcPct val="100000"/>
              </a:lnSpc>
              <a:spcAft>
                <a:spcPts val="0"/>
              </a:spcAft>
            </a:pPr>
            <a:r>
              <a:rPr lang="en-US" sz="1400" dirty="0" smtClean="0"/>
              <a:t>to </a:t>
            </a:r>
            <a:r>
              <a:rPr lang="en-US" sz="1400" dirty="0"/>
              <a:t>become an internalized and compulsory practice in case of doubt of the age or state of the client's drunkenness</a:t>
            </a:r>
            <a:endParaRPr lang="pt-PT" sz="1400" dirty="0"/>
          </a:p>
        </p:txBody>
      </p:sp>
    </p:spTree>
    <p:extLst>
      <p:ext uri="{BB962C8B-B14F-4D97-AF65-F5344CB8AC3E}">
        <p14:creationId xmlns:p14="http://schemas.microsoft.com/office/powerpoint/2010/main" val="3258248120"/>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Posição do Número do Diapositivo 5"/>
          <p:cNvSpPr>
            <a:spLocks noGrp="1"/>
          </p:cNvSpPr>
          <p:nvPr>
            <p:ph type="sldNum" sz="quarter" idx="12"/>
          </p:nvPr>
        </p:nvSpPr>
        <p:spPr/>
        <p:txBody>
          <a:bodyPr/>
          <a:lstStyle/>
          <a:p>
            <a:fld id="{9E5A09E1-2358-40E7-81FB-0D2F2F6F4D74}" type="slidenum">
              <a:rPr lang="pt-PT" smtClean="0"/>
              <a:pPr/>
              <a:t>13</a:t>
            </a:fld>
            <a:endParaRPr lang="pt-PT" dirty="0"/>
          </a:p>
        </p:txBody>
      </p:sp>
      <p:sp>
        <p:nvSpPr>
          <p:cNvPr id="17" name="CaixaDeTexto 16"/>
          <p:cNvSpPr txBox="1"/>
          <p:nvPr/>
        </p:nvSpPr>
        <p:spPr>
          <a:xfrm>
            <a:off x="467544" y="6335854"/>
            <a:ext cx="3960440" cy="246221"/>
          </a:xfrm>
          <a:prstGeom prst="rect">
            <a:avLst/>
          </a:prstGeom>
          <a:noFill/>
        </p:spPr>
        <p:txBody>
          <a:bodyPr wrap="square" rtlCol="0">
            <a:spAutoFit/>
          </a:bodyPr>
          <a:lstStyle/>
          <a:p>
            <a:pPr algn="r">
              <a:defRPr/>
            </a:pPr>
            <a:r>
              <a:rPr lang="en-US" sz="1000" b="1" dirty="0">
                <a:solidFill>
                  <a:schemeClr val="accent1">
                    <a:lumMod val="75000"/>
                  </a:schemeClr>
                </a:solidFill>
                <a:latin typeface="Century Gothic" panose="020B0502020202020204" pitchFamily="34" charset="0"/>
              </a:rPr>
              <a:t>Law of Alcohol. Two sides of the coin: consumers and retailers</a:t>
            </a:r>
            <a:endParaRPr lang="pt-PT" sz="1000" b="1" dirty="0">
              <a:solidFill>
                <a:schemeClr val="accent1">
                  <a:lumMod val="75000"/>
                </a:schemeClr>
              </a:solidFill>
              <a:latin typeface="Century Gothic" panose="020B0502020202020204" pitchFamily="34" charset="0"/>
            </a:endParaRPr>
          </a:p>
        </p:txBody>
      </p:sp>
      <p:sp>
        <p:nvSpPr>
          <p:cNvPr id="18" name="Oval 17"/>
          <p:cNvSpPr/>
          <p:nvPr/>
        </p:nvSpPr>
        <p:spPr>
          <a:xfrm>
            <a:off x="69331" y="5985345"/>
            <a:ext cx="539999" cy="539999"/>
          </a:xfrm>
          <a:prstGeom prst="ellipse">
            <a:avLst/>
          </a:prstGeom>
          <a:blipFill rotWithShape="1">
            <a:blip r:embed="rId2"/>
            <a:stretch>
              <a:fillRect/>
            </a:stretch>
          </a:blipFill>
          <a:ln>
            <a:no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pic>
        <p:nvPicPr>
          <p:cNvPr id="5" name="Imagem 4"/>
          <p:cNvPicPr>
            <a:picLocks noChangeAspect="1"/>
          </p:cNvPicPr>
          <p:nvPr/>
        </p:nvPicPr>
        <p:blipFill>
          <a:blip r:embed="rId3"/>
          <a:stretch>
            <a:fillRect/>
          </a:stretch>
        </p:blipFill>
        <p:spPr>
          <a:xfrm rot="452527">
            <a:off x="5101281" y="1012129"/>
            <a:ext cx="3500513" cy="5004000"/>
          </a:xfrm>
          <a:prstGeom prst="rect">
            <a:avLst/>
          </a:prstGeom>
          <a:ln w="3175">
            <a:solidFill>
              <a:schemeClr val="bg1">
                <a:lumMod val="65000"/>
              </a:schemeClr>
            </a:solidFill>
          </a:ln>
        </p:spPr>
      </p:pic>
      <p:sp>
        <p:nvSpPr>
          <p:cNvPr id="7" name="CaixaDeTexto 6"/>
          <p:cNvSpPr txBox="1"/>
          <p:nvPr/>
        </p:nvSpPr>
        <p:spPr>
          <a:xfrm>
            <a:off x="558879" y="1085553"/>
            <a:ext cx="5134464" cy="707886"/>
          </a:xfrm>
          <a:prstGeom prst="rect">
            <a:avLst/>
          </a:prstGeom>
          <a:noFill/>
        </p:spPr>
        <p:txBody>
          <a:bodyPr wrap="square" rtlCol="0">
            <a:spAutoFit/>
          </a:bodyPr>
          <a:lstStyle/>
          <a:p>
            <a:pPr>
              <a:spcAft>
                <a:spcPts val="600"/>
              </a:spcAft>
            </a:pPr>
            <a:r>
              <a:rPr lang="en-US" sz="2000" b="1" dirty="0" smtClean="0">
                <a:effectLst>
                  <a:outerShdw blurRad="38100" dist="38100" dir="2700000" algn="tl">
                    <a:srgbClr val="000000">
                      <a:alpha val="43137"/>
                    </a:srgbClr>
                  </a:outerShdw>
                </a:effectLst>
              </a:rPr>
              <a:t>Increase legal </a:t>
            </a:r>
            <a:r>
              <a:rPr lang="en-US" sz="2000" b="1" dirty="0" smtClean="0">
                <a:solidFill>
                  <a:srgbClr val="FF0000"/>
                </a:solidFill>
                <a:effectLst>
                  <a:outerShdw blurRad="38100" dist="38100" dir="2700000" algn="tl">
                    <a:srgbClr val="000000">
                      <a:alpha val="43137"/>
                    </a:srgbClr>
                  </a:outerShdw>
                </a:effectLst>
              </a:rPr>
              <a:t>minimum age to 18</a:t>
            </a:r>
            <a:r>
              <a:rPr lang="en-US" sz="2000" b="1" dirty="0" smtClean="0">
                <a:effectLst>
                  <a:outerShdw blurRad="38100" dist="38100" dir="2700000" algn="tl">
                    <a:srgbClr val="000000">
                      <a:alpha val="43137"/>
                    </a:srgbClr>
                  </a:outerShdw>
                </a:effectLst>
              </a:rPr>
              <a:t>         for ALL alcoholic beverages</a:t>
            </a:r>
            <a:endParaRPr lang="pt-PT" sz="2000" b="1" dirty="0">
              <a:effectLst>
                <a:outerShdw blurRad="38100" dist="38100" dir="2700000" algn="tl">
                  <a:srgbClr val="000000">
                    <a:alpha val="43137"/>
                  </a:srgbClr>
                </a:outerShdw>
              </a:effectLst>
            </a:endParaRPr>
          </a:p>
        </p:txBody>
      </p:sp>
      <p:sp>
        <p:nvSpPr>
          <p:cNvPr id="8" name="CaixaDeTexto 7"/>
          <p:cNvSpPr txBox="1"/>
          <p:nvPr/>
        </p:nvSpPr>
        <p:spPr>
          <a:xfrm>
            <a:off x="1779352" y="246560"/>
            <a:ext cx="7344816" cy="461665"/>
          </a:xfrm>
          <a:prstGeom prst="rect">
            <a:avLst/>
          </a:prstGeom>
          <a:noFill/>
        </p:spPr>
        <p:txBody>
          <a:bodyPr wrap="square" rtlCol="0">
            <a:spAutoFit/>
          </a:bodyPr>
          <a:lstStyle/>
          <a:p>
            <a:pPr algn="r"/>
            <a:r>
              <a:rPr lang="pt-PT" sz="2400" b="1" dirty="0" smtClean="0">
                <a:solidFill>
                  <a:schemeClr val="bg1"/>
                </a:solidFill>
              </a:rPr>
              <a:t>New </a:t>
            </a:r>
            <a:r>
              <a:rPr lang="pt-PT" sz="2400" b="1" dirty="0" err="1" smtClean="0">
                <a:solidFill>
                  <a:schemeClr val="bg1"/>
                </a:solidFill>
              </a:rPr>
              <a:t>legislation</a:t>
            </a:r>
            <a:endParaRPr lang="pt-PT" u="sng" dirty="0">
              <a:solidFill>
                <a:schemeClr val="bg1"/>
              </a:solidFill>
            </a:endParaRPr>
          </a:p>
        </p:txBody>
      </p:sp>
      <p:sp>
        <p:nvSpPr>
          <p:cNvPr id="9" name="CaixaDeTexto 8"/>
          <p:cNvSpPr txBox="1"/>
          <p:nvPr/>
        </p:nvSpPr>
        <p:spPr>
          <a:xfrm>
            <a:off x="847072" y="1971244"/>
            <a:ext cx="5134464" cy="3754874"/>
          </a:xfrm>
          <a:prstGeom prst="rect">
            <a:avLst/>
          </a:prstGeom>
          <a:solidFill>
            <a:schemeClr val="bg1">
              <a:lumMod val="95000"/>
            </a:schemeClr>
          </a:solidFill>
        </p:spPr>
        <p:txBody>
          <a:bodyPr wrap="square" rtlCol="0">
            <a:spAutoFit/>
          </a:bodyPr>
          <a:lstStyle/>
          <a:p>
            <a:r>
              <a:rPr lang="pt-PT" sz="1700" i="1" dirty="0" smtClean="0">
                <a:solidFill>
                  <a:schemeClr val="bg2">
                    <a:lumMod val="10000"/>
                  </a:schemeClr>
                </a:solidFill>
              </a:rPr>
              <a:t>«</a:t>
            </a:r>
            <a:r>
              <a:rPr lang="en-US" sz="1700" i="1" dirty="0">
                <a:solidFill>
                  <a:schemeClr val="bg2">
                    <a:lumMod val="10000"/>
                  </a:schemeClr>
                </a:solidFill>
              </a:rPr>
              <a:t>This study </a:t>
            </a:r>
            <a:r>
              <a:rPr lang="en-US" sz="1700" dirty="0">
                <a:solidFill>
                  <a:schemeClr val="bg2">
                    <a:lumMod val="10000"/>
                  </a:schemeClr>
                </a:solidFill>
              </a:rPr>
              <a:t>[from SICAD] </a:t>
            </a:r>
            <a:r>
              <a:rPr lang="en-US" sz="1700" i="1" dirty="0">
                <a:solidFill>
                  <a:schemeClr val="bg2">
                    <a:lumMod val="10000"/>
                  </a:schemeClr>
                </a:solidFill>
              </a:rPr>
              <a:t>shows that, in terms of the consumption and sale of alcoholic beverages to </a:t>
            </a:r>
            <a:r>
              <a:rPr lang="en-US" sz="1700" i="1" dirty="0" smtClean="0">
                <a:solidFill>
                  <a:schemeClr val="bg2">
                    <a:lumMod val="10000"/>
                  </a:schemeClr>
                </a:solidFill>
              </a:rPr>
              <a:t>underage </a:t>
            </a:r>
            <a:r>
              <a:rPr lang="en-US" sz="1700" i="1" dirty="0">
                <a:solidFill>
                  <a:schemeClr val="bg2">
                    <a:lumMod val="10000"/>
                  </a:schemeClr>
                </a:solidFill>
              </a:rPr>
              <a:t>in public places, there is still a high level of risk and excess consumption, </a:t>
            </a:r>
            <a:r>
              <a:rPr lang="en-US" sz="1700" i="1" dirty="0" smtClean="0">
                <a:solidFill>
                  <a:schemeClr val="bg2">
                    <a:lumMod val="10000"/>
                  </a:schemeClr>
                </a:solidFill>
              </a:rPr>
              <a:t>among the </a:t>
            </a:r>
            <a:r>
              <a:rPr lang="en-US" sz="1700" i="1" dirty="0">
                <a:solidFill>
                  <a:schemeClr val="bg2">
                    <a:lumMod val="10000"/>
                  </a:schemeClr>
                </a:solidFill>
              </a:rPr>
              <a:t>younger population. Indeed, it has been observed that there were no relevant changes in the pattern of consumption of alcoholic beverages by young people in the year following the entry into force of the mentioned legislative changes, either in terms of the type of drinks consumed or in terms of </a:t>
            </a:r>
            <a:r>
              <a:rPr lang="en-US" sz="1700" i="1" dirty="0" smtClean="0">
                <a:solidFill>
                  <a:schemeClr val="bg2">
                    <a:lumMod val="10000"/>
                  </a:schemeClr>
                </a:solidFill>
              </a:rPr>
              <a:t>harmful use</a:t>
            </a:r>
            <a:r>
              <a:rPr lang="pt-PT" sz="1700" i="1" dirty="0" smtClean="0">
                <a:solidFill>
                  <a:schemeClr val="bg2">
                    <a:lumMod val="10000"/>
                  </a:schemeClr>
                </a:solidFill>
              </a:rPr>
              <a:t>»</a:t>
            </a:r>
          </a:p>
          <a:p>
            <a:endParaRPr lang="pt-PT" sz="1700" dirty="0" smtClean="0">
              <a:solidFill>
                <a:schemeClr val="bg2">
                  <a:lumMod val="10000"/>
                </a:schemeClr>
              </a:solidFill>
            </a:endParaRPr>
          </a:p>
          <a:p>
            <a:r>
              <a:rPr lang="pt-PT" sz="1400" b="1" dirty="0" err="1" smtClean="0">
                <a:solidFill>
                  <a:schemeClr val="bg2">
                    <a:lumMod val="10000"/>
                  </a:schemeClr>
                </a:solidFill>
              </a:rPr>
              <a:t>Decree-Law</a:t>
            </a:r>
            <a:r>
              <a:rPr lang="pt-PT" sz="1400" b="1" dirty="0" smtClean="0">
                <a:solidFill>
                  <a:schemeClr val="bg2">
                    <a:lumMod val="10000"/>
                  </a:schemeClr>
                </a:solidFill>
              </a:rPr>
              <a:t> </a:t>
            </a:r>
            <a:r>
              <a:rPr lang="pt-PT" sz="1400" b="1" dirty="0">
                <a:solidFill>
                  <a:schemeClr val="bg2">
                    <a:lumMod val="10000"/>
                  </a:schemeClr>
                </a:solidFill>
              </a:rPr>
              <a:t>106/2015, </a:t>
            </a:r>
            <a:r>
              <a:rPr lang="pt-PT" sz="1400" b="1" dirty="0" err="1">
                <a:solidFill>
                  <a:schemeClr val="bg2">
                    <a:lumMod val="10000"/>
                  </a:schemeClr>
                </a:solidFill>
              </a:rPr>
              <a:t>June</a:t>
            </a:r>
            <a:r>
              <a:rPr lang="pt-PT" sz="1400" b="1" dirty="0">
                <a:solidFill>
                  <a:schemeClr val="bg2">
                    <a:lumMod val="10000"/>
                  </a:schemeClr>
                </a:solidFill>
              </a:rPr>
              <a:t> </a:t>
            </a:r>
            <a:r>
              <a:rPr lang="pt-PT" sz="1400" b="1" dirty="0" smtClean="0">
                <a:solidFill>
                  <a:schemeClr val="bg2">
                    <a:lumMod val="10000"/>
                  </a:schemeClr>
                </a:solidFill>
              </a:rPr>
              <a:t>16th</a:t>
            </a:r>
            <a:endParaRPr lang="pt-PT" sz="1400" b="1" dirty="0">
              <a:solidFill>
                <a:schemeClr val="bg2">
                  <a:lumMod val="10000"/>
                </a:schemeClr>
              </a:solidFill>
            </a:endParaRPr>
          </a:p>
        </p:txBody>
      </p:sp>
    </p:spTree>
    <p:extLst>
      <p:ext uri="{BB962C8B-B14F-4D97-AF65-F5344CB8AC3E}">
        <p14:creationId xmlns:p14="http://schemas.microsoft.com/office/powerpoint/2010/main" val="687980414"/>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Posição do Número do Diapositivo 5"/>
          <p:cNvSpPr>
            <a:spLocks noGrp="1"/>
          </p:cNvSpPr>
          <p:nvPr>
            <p:ph type="sldNum" sz="quarter" idx="12"/>
          </p:nvPr>
        </p:nvSpPr>
        <p:spPr/>
        <p:txBody>
          <a:bodyPr/>
          <a:lstStyle/>
          <a:p>
            <a:fld id="{9E5A09E1-2358-40E7-81FB-0D2F2F6F4D74}" type="slidenum">
              <a:rPr lang="pt-PT" smtClean="0"/>
              <a:pPr/>
              <a:t>14</a:t>
            </a:fld>
            <a:endParaRPr lang="pt-PT" dirty="0"/>
          </a:p>
        </p:txBody>
      </p:sp>
      <p:sp>
        <p:nvSpPr>
          <p:cNvPr id="11" name="Retângulo 10"/>
          <p:cNvSpPr/>
          <p:nvPr/>
        </p:nvSpPr>
        <p:spPr>
          <a:xfrm>
            <a:off x="3985451" y="1698957"/>
            <a:ext cx="5051045" cy="707886"/>
          </a:xfrm>
          <a:prstGeom prst="rect">
            <a:avLst/>
          </a:prstGeom>
        </p:spPr>
        <p:txBody>
          <a:bodyPr wrap="square">
            <a:spAutoFit/>
          </a:bodyPr>
          <a:lstStyle/>
          <a:p>
            <a:r>
              <a:rPr lang="en-GB" sz="1350" dirty="0">
                <a:solidFill>
                  <a:schemeClr val="accent4">
                    <a:lumMod val="75000"/>
                  </a:schemeClr>
                </a:solidFill>
              </a:rPr>
              <a:t>Research Team</a:t>
            </a:r>
          </a:p>
          <a:p>
            <a:r>
              <a:rPr lang="en-GB" sz="1350" dirty="0"/>
              <a:t>Coordination: Carla Ribeiro</a:t>
            </a:r>
          </a:p>
          <a:p>
            <a:r>
              <a:rPr lang="es-ES" sz="1300" dirty="0">
                <a:latin typeface="Century Gothic" pitchFamily="34" charset="0"/>
              </a:rPr>
              <a:t>Elsa </a:t>
            </a:r>
            <a:r>
              <a:rPr lang="es-ES" sz="1300" dirty="0" smtClean="0">
                <a:latin typeface="Century Gothic" pitchFamily="34" charset="0"/>
              </a:rPr>
              <a:t>Lavado, Lúcia Dias, Ludmila Carapinha, Vasco </a:t>
            </a:r>
            <a:r>
              <a:rPr lang="es-ES" sz="1300" dirty="0">
                <a:latin typeface="Century Gothic" pitchFamily="34" charset="0"/>
              </a:rPr>
              <a:t>Calado</a:t>
            </a:r>
            <a:endParaRPr lang="en-GB" sz="1300" dirty="0"/>
          </a:p>
        </p:txBody>
      </p:sp>
      <p:sp>
        <p:nvSpPr>
          <p:cNvPr id="12" name="Retângulo 11"/>
          <p:cNvSpPr/>
          <p:nvPr/>
        </p:nvSpPr>
        <p:spPr>
          <a:xfrm>
            <a:off x="3985452" y="2596434"/>
            <a:ext cx="4572000" cy="1131079"/>
          </a:xfrm>
          <a:prstGeom prst="rect">
            <a:avLst/>
          </a:prstGeom>
        </p:spPr>
        <p:txBody>
          <a:bodyPr>
            <a:spAutoFit/>
          </a:bodyPr>
          <a:lstStyle/>
          <a:p>
            <a:r>
              <a:rPr lang="en-GB" sz="1350" dirty="0">
                <a:solidFill>
                  <a:schemeClr val="accent4">
                    <a:lumMod val="75000"/>
                  </a:schemeClr>
                </a:solidFill>
              </a:rPr>
              <a:t>The research team wishes to thank to:</a:t>
            </a:r>
          </a:p>
          <a:p>
            <a:pPr indent="-457200" algn="just"/>
            <a:r>
              <a:rPr lang="en-US" sz="1350" dirty="0" smtClean="0"/>
              <a:t> - To </a:t>
            </a:r>
            <a:r>
              <a:rPr lang="en-US" sz="1350" dirty="0"/>
              <a:t>all the young people who agreed </a:t>
            </a:r>
            <a:r>
              <a:rPr lang="en-US" sz="1350" dirty="0" smtClean="0"/>
              <a:t>to</a:t>
            </a:r>
          </a:p>
          <a:p>
            <a:pPr indent="-457200" algn="just"/>
            <a:r>
              <a:rPr lang="en-US" sz="1350" dirty="0"/>
              <a:t> </a:t>
            </a:r>
            <a:r>
              <a:rPr lang="en-US" sz="1350" dirty="0" smtClean="0"/>
              <a:t>     collaborate </a:t>
            </a:r>
            <a:r>
              <a:rPr lang="en-US" sz="1350" dirty="0"/>
              <a:t>in this work, making their time and </a:t>
            </a:r>
            <a:endParaRPr lang="en-US" sz="1350" dirty="0" smtClean="0"/>
          </a:p>
          <a:p>
            <a:pPr indent="-457200" algn="just"/>
            <a:r>
              <a:rPr lang="en-US" sz="1350" dirty="0"/>
              <a:t> </a:t>
            </a:r>
            <a:r>
              <a:rPr lang="en-US" sz="1350" dirty="0" smtClean="0"/>
              <a:t>     experience available</a:t>
            </a:r>
          </a:p>
          <a:p>
            <a:r>
              <a:rPr lang="en-GB" sz="1350" dirty="0" smtClean="0"/>
              <a:t> - Colleagues </a:t>
            </a:r>
            <a:r>
              <a:rPr lang="en-GB" sz="1350" dirty="0"/>
              <a:t>from SICAD</a:t>
            </a:r>
          </a:p>
        </p:txBody>
      </p:sp>
      <p:sp>
        <p:nvSpPr>
          <p:cNvPr id="13" name="Título 1"/>
          <p:cNvSpPr txBox="1">
            <a:spLocks/>
          </p:cNvSpPr>
          <p:nvPr/>
        </p:nvSpPr>
        <p:spPr>
          <a:xfrm>
            <a:off x="3067854" y="3774306"/>
            <a:ext cx="6454187" cy="690381"/>
          </a:xfrm>
          <a:prstGeom prst="rect">
            <a:avLst/>
          </a:prstGeom>
        </p:spPr>
        <p:txBody>
          <a:bodyPr/>
          <a:lstStyle>
            <a:lvl1pPr algn="ctr" defTabSz="914400" rtl="0" eaLnBrk="1" latinLnBrk="0" hangingPunct="1">
              <a:spcBef>
                <a:spcPct val="0"/>
              </a:spcBef>
              <a:buNone/>
              <a:defRPr lang="pt-PT" sz="3000" b="0" kern="1200" cap="none" spc="0" dirty="0">
                <a:ln w="18415" cmpd="sng">
                  <a:noFill/>
                  <a:prstDash val="solid"/>
                </a:ln>
                <a:solidFill>
                  <a:schemeClr val="tx1">
                    <a:lumMod val="65000"/>
                    <a:lumOff val="35000"/>
                  </a:schemeClr>
                </a:solidFill>
                <a:effectLst/>
                <a:latin typeface="Gill Sans MT" pitchFamily="34" charset="0"/>
                <a:ea typeface="+mj-ea"/>
                <a:cs typeface="+mj-cs"/>
              </a:defRPr>
            </a:lvl1pPr>
          </a:lstStyle>
          <a:p>
            <a:r>
              <a:rPr lang="en-GB" dirty="0">
                <a:solidFill>
                  <a:schemeClr val="tx2">
                    <a:lumMod val="75000"/>
                  </a:schemeClr>
                </a:solidFill>
              </a:rPr>
              <a:t>Thank you for your attention</a:t>
            </a:r>
            <a:endParaRPr lang="en-GB" dirty="0">
              <a:solidFill>
                <a:schemeClr val="tx1"/>
              </a:solidFill>
            </a:endParaRPr>
          </a:p>
        </p:txBody>
      </p:sp>
      <p:pic>
        <p:nvPicPr>
          <p:cNvPr id="14" name="Imagem 3" descr="logos_Para_Email-0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2280" y="5337873"/>
            <a:ext cx="1782198" cy="716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CaixaDeTexto 14"/>
          <p:cNvSpPr txBox="1"/>
          <p:nvPr/>
        </p:nvSpPr>
        <p:spPr>
          <a:xfrm>
            <a:off x="3774310" y="4511480"/>
            <a:ext cx="4860540" cy="830997"/>
          </a:xfrm>
          <a:prstGeom prst="rect">
            <a:avLst/>
          </a:prstGeom>
          <a:noFill/>
        </p:spPr>
        <p:txBody>
          <a:bodyPr wrap="square" rtlCol="0">
            <a:spAutoFit/>
          </a:bodyPr>
          <a:lstStyle/>
          <a:p>
            <a:pPr algn="ctr"/>
            <a:r>
              <a:rPr lang="pt-PT" sz="1200" dirty="0" smtClean="0">
                <a:solidFill>
                  <a:schemeClr val="tx1">
                    <a:lumMod val="75000"/>
                  </a:schemeClr>
                </a:solidFill>
                <a:hlinkClick r:id="rId3"/>
              </a:rPr>
              <a:t>elsa.lavado@sicad.min-saude.pt</a:t>
            </a:r>
            <a:r>
              <a:rPr lang="pt-PT" sz="1200" dirty="0" smtClean="0">
                <a:solidFill>
                  <a:schemeClr val="tx1">
                    <a:lumMod val="75000"/>
                  </a:schemeClr>
                </a:solidFill>
              </a:rPr>
              <a:t> </a:t>
            </a:r>
            <a:endParaRPr lang="pt-PT" sz="1200" dirty="0">
              <a:solidFill>
                <a:schemeClr val="tx1">
                  <a:lumMod val="75000"/>
                </a:schemeClr>
              </a:solidFill>
            </a:endParaRPr>
          </a:p>
          <a:p>
            <a:pPr algn="ctr"/>
            <a:r>
              <a:rPr lang="pt-PT" sz="1200" dirty="0" smtClean="0">
                <a:solidFill>
                  <a:schemeClr val="tx1">
                    <a:lumMod val="75000"/>
                  </a:schemeClr>
                </a:solidFill>
                <a:hlinkClick r:id="rId4"/>
              </a:rPr>
              <a:t>lucia.dias@sicad.min-saude.pt</a:t>
            </a:r>
            <a:endParaRPr lang="pt-PT" sz="1200" dirty="0" smtClean="0">
              <a:solidFill>
                <a:schemeClr val="tx1">
                  <a:lumMod val="75000"/>
                </a:schemeClr>
              </a:solidFill>
            </a:endParaRPr>
          </a:p>
          <a:p>
            <a:pPr algn="ctr"/>
            <a:r>
              <a:rPr lang="pt-PT" sz="1200" dirty="0" smtClean="0">
                <a:solidFill>
                  <a:schemeClr val="tx1">
                    <a:lumMod val="75000"/>
                  </a:schemeClr>
                </a:solidFill>
                <a:hlinkClick r:id="rId5"/>
              </a:rPr>
              <a:t>ludmila.carapinha@sicad.min-saude.pt</a:t>
            </a:r>
            <a:endParaRPr lang="pt-PT" sz="1200" dirty="0" smtClean="0">
              <a:solidFill>
                <a:schemeClr val="tx1">
                  <a:lumMod val="75000"/>
                </a:schemeClr>
              </a:solidFill>
            </a:endParaRPr>
          </a:p>
          <a:p>
            <a:pPr algn="ctr"/>
            <a:r>
              <a:rPr lang="pt-PT" sz="1200" dirty="0" smtClean="0">
                <a:solidFill>
                  <a:schemeClr val="tx1">
                    <a:lumMod val="75000"/>
                  </a:schemeClr>
                </a:solidFill>
                <a:hlinkClick r:id="rId4"/>
              </a:rPr>
              <a:t>vasco.calado@sicad.min-saude.pt</a:t>
            </a:r>
            <a:r>
              <a:rPr lang="pt-PT" sz="1200" dirty="0" smtClean="0">
                <a:solidFill>
                  <a:schemeClr val="tx1">
                    <a:lumMod val="75000"/>
                  </a:schemeClr>
                </a:solidFill>
              </a:rPr>
              <a:t> </a:t>
            </a:r>
            <a:endParaRPr lang="pt-PT" sz="1200" dirty="0">
              <a:solidFill>
                <a:schemeClr val="tx1">
                  <a:lumMod val="75000"/>
                </a:schemeClr>
              </a:solidFill>
            </a:endParaRPr>
          </a:p>
        </p:txBody>
      </p:sp>
      <p:sp>
        <p:nvSpPr>
          <p:cNvPr id="2" name="CaixaDeTexto 1"/>
          <p:cNvSpPr txBox="1"/>
          <p:nvPr/>
        </p:nvSpPr>
        <p:spPr>
          <a:xfrm>
            <a:off x="834025" y="5546053"/>
            <a:ext cx="2322258" cy="300082"/>
          </a:xfrm>
          <a:prstGeom prst="rect">
            <a:avLst/>
          </a:prstGeom>
          <a:noFill/>
        </p:spPr>
        <p:txBody>
          <a:bodyPr wrap="square" rtlCol="0">
            <a:spAutoFit/>
          </a:bodyPr>
          <a:lstStyle/>
          <a:p>
            <a:pPr algn="ctr"/>
            <a:r>
              <a:rPr lang="pt-PT" sz="1350" dirty="0"/>
              <a:t>www.sicad.pt</a:t>
            </a:r>
          </a:p>
        </p:txBody>
      </p:sp>
      <p:pic>
        <p:nvPicPr>
          <p:cNvPr id="16" name="Imagem 15"/>
          <p:cNvPicPr>
            <a:picLocks noChangeAspect="1"/>
          </p:cNvPicPr>
          <p:nvPr/>
        </p:nvPicPr>
        <p:blipFill>
          <a:blip r:embed="rId6"/>
          <a:stretch>
            <a:fillRect/>
          </a:stretch>
        </p:blipFill>
        <p:spPr>
          <a:xfrm>
            <a:off x="2168818" y="836712"/>
            <a:ext cx="1775977" cy="2520000"/>
          </a:xfrm>
          <a:prstGeom prst="rect">
            <a:avLst/>
          </a:prstGeom>
          <a:ln w="3175">
            <a:solidFill>
              <a:schemeClr val="bg1">
                <a:lumMod val="50000"/>
              </a:schemeClr>
            </a:solidFill>
          </a:ln>
        </p:spPr>
      </p:pic>
      <p:pic>
        <p:nvPicPr>
          <p:cNvPr id="17" name="Imagem 16"/>
          <p:cNvPicPr>
            <a:picLocks noChangeAspect="1"/>
          </p:cNvPicPr>
          <p:nvPr/>
        </p:nvPicPr>
        <p:blipFill>
          <a:blip r:embed="rId7"/>
          <a:stretch>
            <a:fillRect/>
          </a:stretch>
        </p:blipFill>
        <p:spPr>
          <a:xfrm>
            <a:off x="251520" y="843617"/>
            <a:ext cx="1781658" cy="2520000"/>
          </a:xfrm>
          <a:prstGeom prst="rect">
            <a:avLst/>
          </a:prstGeom>
          <a:ln w="3175">
            <a:solidFill>
              <a:schemeClr val="bg1">
                <a:lumMod val="50000"/>
              </a:schemeClr>
            </a:solidFill>
          </a:ln>
        </p:spPr>
      </p:pic>
      <p:pic>
        <p:nvPicPr>
          <p:cNvPr id="18" name="Imagem 17"/>
          <p:cNvPicPr>
            <a:picLocks noChangeAspect="1"/>
          </p:cNvPicPr>
          <p:nvPr/>
        </p:nvPicPr>
        <p:blipFill>
          <a:blip r:embed="rId8"/>
          <a:stretch>
            <a:fillRect/>
          </a:stretch>
        </p:blipFill>
        <p:spPr>
          <a:xfrm>
            <a:off x="323528" y="2859496"/>
            <a:ext cx="1781658" cy="2520000"/>
          </a:xfrm>
          <a:prstGeom prst="rect">
            <a:avLst/>
          </a:prstGeom>
          <a:ln w="3175">
            <a:solidFill>
              <a:schemeClr val="bg1">
                <a:lumMod val="50000"/>
              </a:schemeClr>
            </a:solidFill>
          </a:ln>
        </p:spPr>
      </p:pic>
      <p:pic>
        <p:nvPicPr>
          <p:cNvPr id="19" name="Imagem 18"/>
          <p:cNvPicPr>
            <a:picLocks noChangeAspect="1"/>
          </p:cNvPicPr>
          <p:nvPr/>
        </p:nvPicPr>
        <p:blipFill>
          <a:blip r:embed="rId9"/>
          <a:stretch>
            <a:fillRect/>
          </a:stretch>
        </p:blipFill>
        <p:spPr>
          <a:xfrm>
            <a:off x="2242299" y="2859496"/>
            <a:ext cx="1753637" cy="2520000"/>
          </a:xfrm>
          <a:prstGeom prst="rect">
            <a:avLst/>
          </a:prstGeom>
          <a:ln w="3175">
            <a:solidFill>
              <a:schemeClr val="bg1">
                <a:lumMod val="50000"/>
              </a:schemeClr>
            </a:solidFill>
          </a:ln>
        </p:spPr>
      </p:pic>
    </p:spTree>
    <p:extLst>
      <p:ext uri="{BB962C8B-B14F-4D97-AF65-F5344CB8AC3E}">
        <p14:creationId xmlns:p14="http://schemas.microsoft.com/office/powerpoint/2010/main" val="4221008769"/>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Posição do Número do Diapositivo 5"/>
          <p:cNvSpPr>
            <a:spLocks noGrp="1"/>
          </p:cNvSpPr>
          <p:nvPr>
            <p:ph type="sldNum" sz="quarter" idx="12"/>
          </p:nvPr>
        </p:nvSpPr>
        <p:spPr/>
        <p:txBody>
          <a:bodyPr/>
          <a:lstStyle/>
          <a:p>
            <a:fld id="{9E5A09E1-2358-40E7-81FB-0D2F2F6F4D74}" type="slidenum">
              <a:rPr lang="pt-PT" smtClean="0"/>
              <a:pPr/>
              <a:t>2</a:t>
            </a:fld>
            <a:endParaRPr lang="pt-PT" dirty="0"/>
          </a:p>
        </p:txBody>
      </p:sp>
      <p:sp>
        <p:nvSpPr>
          <p:cNvPr id="7" name="Marcador de Posição de Conteúdo 6"/>
          <p:cNvSpPr txBox="1">
            <a:spLocks noGrp="1"/>
          </p:cNvSpPr>
          <p:nvPr>
            <p:ph idx="1"/>
          </p:nvPr>
        </p:nvSpPr>
        <p:spPr>
          <a:xfrm>
            <a:off x="1269817" y="1187963"/>
            <a:ext cx="6682566" cy="3527889"/>
          </a:xfrm>
          <a:prstGeom prst="rect">
            <a:avLst/>
          </a:prstGeom>
          <a:noFill/>
        </p:spPr>
        <p:txBody>
          <a:bodyPr wrap="square" rtlCol="0">
            <a:spAutoFit/>
          </a:bodyPr>
          <a:lstStyle/>
          <a:p>
            <a:pPr algn="ctr"/>
            <a:r>
              <a:rPr lang="en-GB" dirty="0" smtClean="0">
                <a:cs typeface="Arial" panose="020B0604020202020204" pitchFamily="34" charset="0"/>
              </a:rPr>
              <a:t>The research team works in the Portuguese governmental organization dedicated to the monitoring and intervention in addictive behaviours: </a:t>
            </a:r>
          </a:p>
          <a:p>
            <a:pPr algn="ctr"/>
            <a:endParaRPr lang="en-GB" sz="1125" dirty="0">
              <a:cs typeface="Arial" panose="020B0604020202020204" pitchFamily="34" charset="0"/>
            </a:endParaRPr>
          </a:p>
          <a:p>
            <a:pPr algn="ctr"/>
            <a:r>
              <a:rPr lang="en-GB" dirty="0" smtClean="0">
                <a:cs typeface="Arial" panose="020B0604020202020204" pitchFamily="34" charset="0"/>
              </a:rPr>
              <a:t>General – Directorate for the Intervention in Addictive Behaviours and Dependencies</a:t>
            </a:r>
          </a:p>
          <a:p>
            <a:pPr algn="ctr"/>
            <a:endParaRPr lang="pt-PT" dirty="0">
              <a:cs typeface="Arial" panose="020B0604020202020204" pitchFamily="34" charset="0"/>
            </a:endParaRPr>
          </a:p>
          <a:p>
            <a:pPr algn="ctr"/>
            <a:endParaRPr lang="pt-PT" sz="2100" dirty="0">
              <a:cs typeface="Arial" panose="020B0604020202020204" pitchFamily="34" charset="0"/>
            </a:endParaRPr>
          </a:p>
        </p:txBody>
      </p:sp>
      <p:pic>
        <p:nvPicPr>
          <p:cNvPr id="2" name="Imagem 1"/>
          <p:cNvPicPr>
            <a:picLocks noChangeAspect="1"/>
          </p:cNvPicPr>
          <p:nvPr/>
        </p:nvPicPr>
        <p:blipFill>
          <a:blip r:embed="rId2"/>
          <a:stretch>
            <a:fillRect/>
          </a:stretch>
        </p:blipFill>
        <p:spPr>
          <a:xfrm>
            <a:off x="3437874" y="4401108"/>
            <a:ext cx="1864453" cy="1188132"/>
          </a:xfrm>
          <a:prstGeom prst="rect">
            <a:avLst/>
          </a:prstGeom>
        </p:spPr>
      </p:pic>
    </p:spTree>
    <p:extLst>
      <p:ext uri="{BB962C8B-B14F-4D97-AF65-F5344CB8AC3E}">
        <p14:creationId xmlns:p14="http://schemas.microsoft.com/office/powerpoint/2010/main" val="435778991"/>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Posição do Número do Diapositivo 5"/>
          <p:cNvSpPr>
            <a:spLocks noGrp="1"/>
          </p:cNvSpPr>
          <p:nvPr>
            <p:ph type="sldNum" sz="quarter" idx="12"/>
          </p:nvPr>
        </p:nvSpPr>
        <p:spPr/>
        <p:txBody>
          <a:bodyPr/>
          <a:lstStyle/>
          <a:p>
            <a:fld id="{9E5A09E1-2358-40E7-81FB-0D2F2F6F4D74}" type="slidenum">
              <a:rPr lang="pt-PT" smtClean="0"/>
              <a:pPr/>
              <a:t>3</a:t>
            </a:fld>
            <a:endParaRPr lang="pt-PT" dirty="0"/>
          </a:p>
        </p:txBody>
      </p:sp>
      <p:sp>
        <p:nvSpPr>
          <p:cNvPr id="13" name="CaixaDeTexto 12"/>
          <p:cNvSpPr txBox="1"/>
          <p:nvPr/>
        </p:nvSpPr>
        <p:spPr>
          <a:xfrm>
            <a:off x="1691680" y="244418"/>
            <a:ext cx="7344816" cy="461665"/>
          </a:xfrm>
          <a:prstGeom prst="rect">
            <a:avLst/>
          </a:prstGeom>
          <a:noFill/>
        </p:spPr>
        <p:txBody>
          <a:bodyPr wrap="square" rtlCol="0">
            <a:spAutoFit/>
          </a:bodyPr>
          <a:lstStyle/>
          <a:p>
            <a:pPr algn="r"/>
            <a:r>
              <a:rPr lang="pt-PT" sz="2400" b="1" dirty="0" err="1" smtClean="0">
                <a:solidFill>
                  <a:schemeClr val="bg1"/>
                </a:solidFill>
              </a:rPr>
              <a:t>Objectives</a:t>
            </a:r>
            <a:endParaRPr lang="pt-PT" u="sng" dirty="0">
              <a:solidFill>
                <a:schemeClr val="bg1"/>
              </a:solidFill>
            </a:endParaRPr>
          </a:p>
        </p:txBody>
      </p:sp>
      <p:graphicFrame>
        <p:nvGraphicFramePr>
          <p:cNvPr id="14" name="Diagrama 13"/>
          <p:cNvGraphicFramePr/>
          <p:nvPr>
            <p:extLst>
              <p:ext uri="{D42A27DB-BD31-4B8C-83A1-F6EECF244321}">
                <p14:modId xmlns:p14="http://schemas.microsoft.com/office/powerpoint/2010/main" val="2189351045"/>
              </p:ext>
            </p:extLst>
          </p:nvPr>
        </p:nvGraphicFramePr>
        <p:xfrm>
          <a:off x="3419872" y="908720"/>
          <a:ext cx="5544616" cy="52565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5" name="Oval 14"/>
          <p:cNvSpPr/>
          <p:nvPr/>
        </p:nvSpPr>
        <p:spPr>
          <a:xfrm>
            <a:off x="954375" y="2420888"/>
            <a:ext cx="1800000" cy="1800000"/>
          </a:xfrm>
          <a:prstGeom prst="ellipse">
            <a:avLst/>
          </a:prstGeom>
          <a:blipFill rotWithShape="1">
            <a:blip r:embed="rId7"/>
            <a:stretch>
              <a:fillRect/>
            </a:stretch>
          </a:blipFill>
          <a:effectLst>
            <a:glow>
              <a:schemeClr val="accent1">
                <a:alpha val="40000"/>
              </a:schemeClr>
            </a:glow>
            <a:outerShdw blurRad="876300" dist="584200" dir="5400000" algn="ctr" rotWithShape="0">
              <a:srgbClr val="000000">
                <a:alpha val="43137"/>
              </a:srgbClr>
            </a:outerShdw>
            <a:reflection stA="45000" endPos="72000" dist="50800" dir="5400000" sy="-100000" algn="bl" rotWithShape="0"/>
            <a:softEdge rad="0"/>
          </a:effectLst>
          <a:scene3d>
            <a:camera prst="orthographicFront">
              <a:rot lat="0" lon="0" rev="900000"/>
            </a:camera>
            <a:lightRig rig="threePt" dir="t"/>
          </a:scene3d>
          <a:sp3d>
            <a:bevelT w="0"/>
          </a:sp3d>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cxnSp>
        <p:nvCxnSpPr>
          <p:cNvPr id="16" name="Conexão reta unidirecional 15"/>
          <p:cNvCxnSpPr>
            <a:stCxn id="15" idx="6"/>
          </p:cNvCxnSpPr>
          <p:nvPr/>
        </p:nvCxnSpPr>
        <p:spPr>
          <a:xfrm>
            <a:off x="2754375" y="3320888"/>
            <a:ext cx="73750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CaixaDeTexto 16"/>
          <p:cNvSpPr txBox="1"/>
          <p:nvPr/>
        </p:nvSpPr>
        <p:spPr>
          <a:xfrm>
            <a:off x="467544" y="6335854"/>
            <a:ext cx="3960440" cy="246221"/>
          </a:xfrm>
          <a:prstGeom prst="rect">
            <a:avLst/>
          </a:prstGeom>
          <a:noFill/>
        </p:spPr>
        <p:txBody>
          <a:bodyPr wrap="square" rtlCol="0">
            <a:spAutoFit/>
          </a:bodyPr>
          <a:lstStyle/>
          <a:p>
            <a:pPr algn="r">
              <a:defRPr/>
            </a:pPr>
            <a:r>
              <a:rPr lang="en-US" sz="1000" b="1" dirty="0">
                <a:solidFill>
                  <a:schemeClr val="accent1">
                    <a:lumMod val="75000"/>
                  </a:schemeClr>
                </a:solidFill>
                <a:latin typeface="Century Gothic" panose="020B0502020202020204" pitchFamily="34" charset="0"/>
              </a:rPr>
              <a:t>Law of Alcohol. Two sides of the coin: consumers and retailers</a:t>
            </a:r>
            <a:endParaRPr lang="pt-PT" sz="1000" b="1" dirty="0">
              <a:solidFill>
                <a:schemeClr val="accent1">
                  <a:lumMod val="75000"/>
                </a:schemeClr>
              </a:solidFill>
              <a:latin typeface="Century Gothic" panose="020B0502020202020204" pitchFamily="34" charset="0"/>
            </a:endParaRPr>
          </a:p>
        </p:txBody>
      </p:sp>
      <p:sp>
        <p:nvSpPr>
          <p:cNvPr id="18" name="Oval 17"/>
          <p:cNvSpPr/>
          <p:nvPr/>
        </p:nvSpPr>
        <p:spPr>
          <a:xfrm>
            <a:off x="69331" y="5985345"/>
            <a:ext cx="539999" cy="539999"/>
          </a:xfrm>
          <a:prstGeom prst="ellipse">
            <a:avLst/>
          </a:prstGeom>
          <a:blipFill rotWithShape="1">
            <a:blip r:embed="rId8"/>
            <a:stretch>
              <a:fillRect/>
            </a:stretch>
          </a:blipFill>
          <a:ln>
            <a:no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9" name="CaixaDeTexto 18"/>
          <p:cNvSpPr txBox="1"/>
          <p:nvPr/>
        </p:nvSpPr>
        <p:spPr>
          <a:xfrm>
            <a:off x="3729027" y="1529080"/>
            <a:ext cx="5040560" cy="2431435"/>
          </a:xfrm>
          <a:prstGeom prst="rect">
            <a:avLst/>
          </a:prstGeom>
          <a:noFill/>
        </p:spPr>
        <p:txBody>
          <a:bodyPr wrap="square" rtlCol="0">
            <a:spAutoFit/>
          </a:bodyPr>
          <a:lstStyle/>
          <a:p>
            <a:pPr lvl="0"/>
            <a:r>
              <a:rPr lang="en-US" sz="1900" dirty="0" smtClean="0">
                <a:solidFill>
                  <a:schemeClr val="bg2">
                    <a:lumMod val="10000"/>
                  </a:schemeClr>
                </a:solidFill>
                <a:latin typeface="Century Gothic" panose="020B0502020202020204" pitchFamily="34" charset="0"/>
              </a:rPr>
              <a:t>In April of 2013, the Decree-Law 50/2013 changed the legal minimum age for </a:t>
            </a:r>
            <a:r>
              <a:rPr lang="en-US" sz="1900" b="1" dirty="0" smtClean="0">
                <a:solidFill>
                  <a:schemeClr val="bg2">
                    <a:lumMod val="10000"/>
                  </a:schemeClr>
                </a:solidFill>
                <a:latin typeface="Century Gothic" panose="020B0502020202020204" pitchFamily="34" charset="0"/>
              </a:rPr>
              <a:t>spirituous beverages</a:t>
            </a:r>
            <a:r>
              <a:rPr lang="en-US" sz="1900" dirty="0" smtClean="0">
                <a:solidFill>
                  <a:schemeClr val="bg2">
                    <a:lumMod val="10000"/>
                  </a:schemeClr>
                </a:solidFill>
                <a:latin typeface="Century Gothic" panose="020B0502020202020204" pitchFamily="34" charset="0"/>
              </a:rPr>
              <a:t> use, acquisition and possession from </a:t>
            </a:r>
            <a:r>
              <a:rPr lang="en-US" sz="1900" b="1" dirty="0" smtClean="0">
                <a:solidFill>
                  <a:schemeClr val="bg2">
                    <a:lumMod val="10000"/>
                  </a:schemeClr>
                </a:solidFill>
                <a:latin typeface="Century Gothic" panose="020B0502020202020204" pitchFamily="34" charset="0"/>
              </a:rPr>
              <a:t>16 to 18</a:t>
            </a:r>
            <a:r>
              <a:rPr lang="en-US" sz="1900" dirty="0" smtClean="0">
                <a:solidFill>
                  <a:schemeClr val="bg2">
                    <a:lumMod val="10000"/>
                  </a:schemeClr>
                </a:solidFill>
                <a:latin typeface="Century Gothic" panose="020B0502020202020204" pitchFamily="34" charset="0"/>
              </a:rPr>
              <a:t> and established that SICAD would do a study in a year and a half in order to evaluate the effects of this legislative change, namely among young people.</a:t>
            </a:r>
            <a:endParaRPr lang="en-US" sz="1900" dirty="0">
              <a:solidFill>
                <a:schemeClr val="bg2">
                  <a:lumMod val="10000"/>
                </a:schemeClr>
              </a:solidFill>
              <a:latin typeface="Century Gothic" panose="020B0502020202020204" pitchFamily="34" charset="0"/>
            </a:endParaRPr>
          </a:p>
        </p:txBody>
      </p:sp>
      <p:sp>
        <p:nvSpPr>
          <p:cNvPr id="20" name="CaixaDeTexto 19"/>
          <p:cNvSpPr txBox="1"/>
          <p:nvPr/>
        </p:nvSpPr>
        <p:spPr>
          <a:xfrm rot="20984305">
            <a:off x="4233909" y="5144004"/>
            <a:ext cx="1368799" cy="369332"/>
          </a:xfrm>
          <a:prstGeom prst="rect">
            <a:avLst/>
          </a:prstGeom>
          <a:solidFill>
            <a:schemeClr val="bg1">
              <a:lumMod val="85000"/>
            </a:schemeClr>
          </a:solidFill>
          <a:ln>
            <a:noFill/>
          </a:ln>
          <a:effectLst>
            <a:reflection stA="45000" endPos="71000" dist="50800" dir="5400000" sy="-100000" algn="bl" rotWithShape="0"/>
            <a:softEdge rad="0"/>
          </a:effectLst>
          <a:scene3d>
            <a:camera prst="orthographicFront">
              <a:rot lat="0" lon="20099985" rev="0"/>
            </a:camera>
            <a:lightRig rig="threePt" dir="t">
              <a:rot lat="0" lon="0" rev="0"/>
            </a:lightRig>
          </a:scene3d>
          <a:sp3d>
            <a:bevelT w="63500"/>
            <a:bevelB w="165100"/>
          </a:sp3d>
        </p:spPr>
        <p:txBody>
          <a:bodyPr wrap="square" rtlCol="0">
            <a:spAutoFit/>
          </a:bodyPr>
          <a:lstStyle/>
          <a:p>
            <a:pPr algn="ctr"/>
            <a:r>
              <a:rPr lang="pt-PT" dirty="0" err="1" smtClean="0">
                <a:solidFill>
                  <a:schemeClr val="bg2">
                    <a:lumMod val="10000"/>
                  </a:schemeClr>
                </a:solidFill>
              </a:rPr>
              <a:t>limitations</a:t>
            </a:r>
            <a:endParaRPr lang="pt-PT" dirty="0">
              <a:solidFill>
                <a:schemeClr val="bg2">
                  <a:lumMod val="10000"/>
                </a:schemeClr>
              </a:solidFill>
            </a:endParaRPr>
          </a:p>
        </p:txBody>
      </p:sp>
      <p:sp>
        <p:nvSpPr>
          <p:cNvPr id="21" name="CaixaDeTexto 20"/>
          <p:cNvSpPr txBox="1"/>
          <p:nvPr/>
        </p:nvSpPr>
        <p:spPr>
          <a:xfrm rot="346503">
            <a:off x="5809856" y="5305061"/>
            <a:ext cx="1916184" cy="369332"/>
          </a:xfrm>
          <a:prstGeom prst="rect">
            <a:avLst/>
          </a:prstGeom>
          <a:solidFill>
            <a:schemeClr val="bg1">
              <a:lumMod val="85000"/>
            </a:schemeClr>
          </a:solidFill>
          <a:ln>
            <a:noFill/>
          </a:ln>
          <a:effectLst>
            <a:reflection stA="45000" endPos="71000" dist="50800" dir="5400000" sy="-100000" algn="bl" rotWithShape="0"/>
            <a:softEdge rad="0"/>
          </a:effectLst>
          <a:scene3d>
            <a:camera prst="orthographicFront">
              <a:rot lat="0" lon="20099985" rev="0"/>
            </a:camera>
            <a:lightRig rig="threePt" dir="t">
              <a:rot lat="0" lon="0" rev="0"/>
            </a:lightRig>
          </a:scene3d>
          <a:sp3d>
            <a:bevelT w="63500"/>
            <a:bevelB w="165100"/>
          </a:sp3d>
        </p:spPr>
        <p:txBody>
          <a:bodyPr wrap="square" rtlCol="0">
            <a:spAutoFit/>
          </a:bodyPr>
          <a:lstStyle/>
          <a:p>
            <a:pPr algn="ctr"/>
            <a:r>
              <a:rPr lang="pt-PT" dirty="0">
                <a:solidFill>
                  <a:schemeClr val="bg2">
                    <a:lumMod val="10000"/>
                  </a:schemeClr>
                </a:solidFill>
              </a:rPr>
              <a:t>l</a:t>
            </a:r>
            <a:r>
              <a:rPr lang="pt-PT" dirty="0" smtClean="0">
                <a:solidFill>
                  <a:schemeClr val="bg2">
                    <a:lumMod val="10000"/>
                  </a:schemeClr>
                </a:solidFill>
              </a:rPr>
              <a:t>egal </a:t>
            </a:r>
            <a:r>
              <a:rPr lang="pt-PT" dirty="0" err="1" smtClean="0">
                <a:solidFill>
                  <a:schemeClr val="bg2">
                    <a:lumMod val="10000"/>
                  </a:schemeClr>
                </a:solidFill>
              </a:rPr>
              <a:t>imposition</a:t>
            </a:r>
            <a:endParaRPr lang="pt-PT" dirty="0">
              <a:solidFill>
                <a:schemeClr val="bg2">
                  <a:lumMod val="10000"/>
                </a:schemeClr>
              </a:solidFill>
            </a:endParaRPr>
          </a:p>
        </p:txBody>
      </p:sp>
    </p:spTree>
    <p:extLst>
      <p:ext uri="{BB962C8B-B14F-4D97-AF65-F5344CB8AC3E}">
        <p14:creationId xmlns:p14="http://schemas.microsoft.com/office/powerpoint/2010/main" val="774094644"/>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Posição do Número do Diapositivo 5"/>
          <p:cNvSpPr>
            <a:spLocks noGrp="1"/>
          </p:cNvSpPr>
          <p:nvPr>
            <p:ph type="sldNum" sz="quarter" idx="12"/>
          </p:nvPr>
        </p:nvSpPr>
        <p:spPr/>
        <p:txBody>
          <a:bodyPr/>
          <a:lstStyle/>
          <a:p>
            <a:fld id="{9E5A09E1-2358-40E7-81FB-0D2F2F6F4D74}" type="slidenum">
              <a:rPr lang="pt-PT" smtClean="0"/>
              <a:pPr/>
              <a:t>4</a:t>
            </a:fld>
            <a:endParaRPr lang="pt-PT" dirty="0"/>
          </a:p>
        </p:txBody>
      </p:sp>
      <p:sp>
        <p:nvSpPr>
          <p:cNvPr id="13" name="CaixaDeTexto 12"/>
          <p:cNvSpPr txBox="1"/>
          <p:nvPr/>
        </p:nvSpPr>
        <p:spPr>
          <a:xfrm>
            <a:off x="1691680" y="244418"/>
            <a:ext cx="7344816" cy="461665"/>
          </a:xfrm>
          <a:prstGeom prst="rect">
            <a:avLst/>
          </a:prstGeom>
          <a:noFill/>
        </p:spPr>
        <p:txBody>
          <a:bodyPr wrap="square" rtlCol="0">
            <a:spAutoFit/>
          </a:bodyPr>
          <a:lstStyle/>
          <a:p>
            <a:pPr algn="r"/>
            <a:r>
              <a:rPr lang="pt-PT" sz="2400" b="1" dirty="0" err="1" smtClean="0">
                <a:solidFill>
                  <a:schemeClr val="bg1"/>
                </a:solidFill>
              </a:rPr>
              <a:t>Objectives</a:t>
            </a:r>
            <a:endParaRPr lang="pt-PT" u="sng" dirty="0">
              <a:solidFill>
                <a:schemeClr val="bg1"/>
              </a:solidFill>
            </a:endParaRPr>
          </a:p>
        </p:txBody>
      </p:sp>
      <p:sp>
        <p:nvSpPr>
          <p:cNvPr id="17" name="CaixaDeTexto 16"/>
          <p:cNvSpPr txBox="1"/>
          <p:nvPr/>
        </p:nvSpPr>
        <p:spPr>
          <a:xfrm>
            <a:off x="467544" y="6335854"/>
            <a:ext cx="3960440" cy="246221"/>
          </a:xfrm>
          <a:prstGeom prst="rect">
            <a:avLst/>
          </a:prstGeom>
          <a:noFill/>
        </p:spPr>
        <p:txBody>
          <a:bodyPr wrap="square" rtlCol="0">
            <a:spAutoFit/>
          </a:bodyPr>
          <a:lstStyle/>
          <a:p>
            <a:pPr algn="r">
              <a:defRPr/>
            </a:pPr>
            <a:r>
              <a:rPr lang="en-US" sz="1000" b="1" dirty="0">
                <a:solidFill>
                  <a:schemeClr val="accent1">
                    <a:lumMod val="75000"/>
                  </a:schemeClr>
                </a:solidFill>
                <a:latin typeface="Century Gothic" panose="020B0502020202020204" pitchFamily="34" charset="0"/>
              </a:rPr>
              <a:t>Law of Alcohol. Two sides of the coin: consumers and retailers</a:t>
            </a:r>
            <a:endParaRPr lang="pt-PT" sz="1000" b="1" dirty="0">
              <a:solidFill>
                <a:schemeClr val="accent1">
                  <a:lumMod val="75000"/>
                </a:schemeClr>
              </a:solidFill>
              <a:latin typeface="Century Gothic" panose="020B0502020202020204" pitchFamily="34" charset="0"/>
            </a:endParaRPr>
          </a:p>
        </p:txBody>
      </p:sp>
      <p:sp>
        <p:nvSpPr>
          <p:cNvPr id="18" name="Oval 17"/>
          <p:cNvSpPr/>
          <p:nvPr/>
        </p:nvSpPr>
        <p:spPr>
          <a:xfrm>
            <a:off x="69331" y="5985345"/>
            <a:ext cx="539999" cy="539999"/>
          </a:xfrm>
          <a:prstGeom prst="ellipse">
            <a:avLst/>
          </a:prstGeom>
          <a:blipFill rotWithShape="1">
            <a:blip r:embed="rId2"/>
            <a:stretch>
              <a:fillRect/>
            </a:stretch>
          </a:blipFill>
          <a:ln>
            <a:no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5" name="Retângulo 24"/>
          <p:cNvSpPr/>
          <p:nvPr/>
        </p:nvSpPr>
        <p:spPr>
          <a:xfrm rot="234542">
            <a:off x="1093986" y="1768397"/>
            <a:ext cx="3340974" cy="17068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7" name="Retângulo 26"/>
          <p:cNvSpPr/>
          <p:nvPr/>
        </p:nvSpPr>
        <p:spPr>
          <a:xfrm rot="205610">
            <a:off x="4479395" y="2204156"/>
            <a:ext cx="4331217" cy="170688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grpSp>
        <p:nvGrpSpPr>
          <p:cNvPr id="7" name="Grupo 6"/>
          <p:cNvGrpSpPr/>
          <p:nvPr/>
        </p:nvGrpSpPr>
        <p:grpSpPr>
          <a:xfrm>
            <a:off x="875500" y="1803595"/>
            <a:ext cx="7856323" cy="3569621"/>
            <a:chOff x="875500" y="1335475"/>
            <a:chExt cx="7856323" cy="3569621"/>
          </a:xfrm>
        </p:grpSpPr>
        <p:sp>
          <p:nvSpPr>
            <p:cNvPr id="29" name="Triângulo isósceles 28"/>
            <p:cNvSpPr>
              <a:spLocks noChangeAspect="1"/>
            </p:cNvSpPr>
            <p:nvPr/>
          </p:nvSpPr>
          <p:spPr>
            <a:xfrm>
              <a:off x="4270912" y="4293096"/>
              <a:ext cx="612002" cy="612000"/>
            </a:xfrm>
            <a:prstGeom prst="triangle">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30" name="Retângulo 29"/>
            <p:cNvSpPr/>
            <p:nvPr/>
          </p:nvSpPr>
          <p:spPr>
            <a:xfrm rot="240000">
              <a:off x="907099" y="3966295"/>
              <a:ext cx="7339628" cy="297991"/>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31" name="Grupo 30"/>
            <p:cNvGrpSpPr>
              <a:grpSpLocks noChangeAspect="1"/>
            </p:cNvGrpSpPr>
            <p:nvPr/>
          </p:nvGrpSpPr>
          <p:grpSpPr>
            <a:xfrm>
              <a:off x="4668103" y="1335475"/>
              <a:ext cx="3858151" cy="2736000"/>
              <a:chOff x="3392278" y="2164505"/>
              <a:chExt cx="1506002" cy="1067980"/>
            </a:xfrm>
          </p:grpSpPr>
          <p:sp>
            <p:nvSpPr>
              <p:cNvPr id="35" name="Retângulo arredondado 34"/>
              <p:cNvSpPr/>
              <p:nvPr/>
            </p:nvSpPr>
            <p:spPr>
              <a:xfrm rot="240000">
                <a:off x="3392278" y="2164505"/>
                <a:ext cx="1506002" cy="10679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6" name="Retângulo 35"/>
              <p:cNvSpPr/>
              <p:nvPr/>
            </p:nvSpPr>
            <p:spPr>
              <a:xfrm rot="240000">
                <a:off x="3444412" y="2216639"/>
                <a:ext cx="1401734" cy="96371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endParaRPr lang="pt-PT" sz="2800" kern="1200"/>
              </a:p>
            </p:txBody>
          </p:sp>
        </p:grpSp>
        <p:grpSp>
          <p:nvGrpSpPr>
            <p:cNvPr id="32" name="Grupo 31"/>
            <p:cNvGrpSpPr/>
            <p:nvPr/>
          </p:nvGrpSpPr>
          <p:grpSpPr>
            <a:xfrm>
              <a:off x="1061435" y="1608953"/>
              <a:ext cx="3021140" cy="2142434"/>
              <a:chOff x="1299318" y="2018201"/>
              <a:chExt cx="1506002" cy="1067980"/>
            </a:xfrm>
          </p:grpSpPr>
          <p:sp>
            <p:nvSpPr>
              <p:cNvPr id="33" name="Retângulo arredondado 32"/>
              <p:cNvSpPr/>
              <p:nvPr/>
            </p:nvSpPr>
            <p:spPr>
              <a:xfrm rot="240000">
                <a:off x="1299318" y="2018201"/>
                <a:ext cx="1506002" cy="10679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 name="Retângulo 33"/>
              <p:cNvSpPr/>
              <p:nvPr/>
            </p:nvSpPr>
            <p:spPr>
              <a:xfrm rot="240000">
                <a:off x="1351452" y="2070335"/>
                <a:ext cx="1401734" cy="96371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endParaRPr lang="pt-PT" sz="2800" kern="1200"/>
              </a:p>
            </p:txBody>
          </p:sp>
        </p:grpSp>
        <p:sp>
          <p:nvSpPr>
            <p:cNvPr id="37" name="Retângulo 36"/>
            <p:cNvSpPr/>
            <p:nvPr/>
          </p:nvSpPr>
          <p:spPr>
            <a:xfrm rot="246289">
              <a:off x="4400606" y="1468509"/>
              <a:ext cx="4331217" cy="246993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426720" tIns="426720" rIns="426720" bIns="426720" numCol="1" spcCol="1270" anchor="ctr" anchorCtr="0">
              <a:noAutofit/>
            </a:bodyPr>
            <a:lstStyle/>
            <a:p>
              <a:pPr algn="ctr" defTabSz="2667000">
                <a:lnSpc>
                  <a:spcPct val="90000"/>
                </a:lnSpc>
                <a:spcBef>
                  <a:spcPct val="0"/>
                </a:spcBef>
                <a:spcAft>
                  <a:spcPct val="35000"/>
                </a:spcAft>
              </a:pPr>
              <a:r>
                <a:rPr lang="en-US" dirty="0">
                  <a:solidFill>
                    <a:schemeClr val="bg1"/>
                  </a:solidFill>
                  <a:latin typeface="Century Gothic" panose="020B0502020202020204" pitchFamily="34" charset="0"/>
                </a:rPr>
                <a:t>The study consists in a triangulation of direct and indirect indicators collected with the purpose of analyzing the implementation of the Decree-Law, with </a:t>
              </a:r>
              <a:r>
                <a:rPr lang="en-US" dirty="0" smtClean="0">
                  <a:solidFill>
                    <a:schemeClr val="bg1"/>
                  </a:solidFill>
                  <a:latin typeface="Century Gothic" panose="020B0502020202020204" pitchFamily="34" charset="0"/>
                </a:rPr>
                <a:t>special attention </a:t>
              </a:r>
              <a:r>
                <a:rPr lang="en-US" dirty="0">
                  <a:solidFill>
                    <a:schemeClr val="bg1"/>
                  </a:solidFill>
                  <a:latin typeface="Century Gothic" panose="020B0502020202020204" pitchFamily="34" charset="0"/>
                </a:rPr>
                <a:t>to young people’s, and teenagers in particular, alcohol use </a:t>
              </a:r>
              <a:r>
                <a:rPr lang="en-US" dirty="0" smtClean="0">
                  <a:solidFill>
                    <a:schemeClr val="bg1"/>
                  </a:solidFill>
                  <a:latin typeface="Century Gothic" panose="020B0502020202020204" pitchFamily="34" charset="0"/>
                </a:rPr>
                <a:t>patterns</a:t>
              </a:r>
              <a:endParaRPr lang="pt-PT" kern="1200" dirty="0">
                <a:solidFill>
                  <a:schemeClr val="bg1"/>
                </a:solidFill>
              </a:endParaRPr>
            </a:p>
          </p:txBody>
        </p:sp>
        <p:sp>
          <p:nvSpPr>
            <p:cNvPr id="38" name="Retângulo 37"/>
            <p:cNvSpPr/>
            <p:nvPr/>
          </p:nvSpPr>
          <p:spPr>
            <a:xfrm rot="234542">
              <a:off x="875500" y="1811276"/>
              <a:ext cx="3463981" cy="17068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426720" tIns="426720" rIns="426720" bIns="426720" numCol="1" spcCol="1270" anchor="ctr" anchorCtr="0">
              <a:noAutofit/>
            </a:bodyPr>
            <a:lstStyle/>
            <a:p>
              <a:pPr lvl="0"/>
              <a:r>
                <a:rPr lang="en-US" dirty="0">
                  <a:solidFill>
                    <a:schemeClr val="bg1"/>
                  </a:solidFill>
                  <a:latin typeface="Century Gothic" panose="020B0502020202020204" pitchFamily="34" charset="0"/>
                </a:rPr>
                <a:t>Decree-Law 50/2013: </a:t>
              </a:r>
              <a:r>
                <a:rPr lang="en-US" b="1" i="1" dirty="0">
                  <a:solidFill>
                    <a:schemeClr val="bg1"/>
                  </a:solidFill>
                  <a:latin typeface="Century Gothic" panose="020B0502020202020204" pitchFamily="34" charset="0"/>
                </a:rPr>
                <a:t>“a study (…) to assess alcohol use patterns by young people </a:t>
              </a:r>
            </a:p>
            <a:p>
              <a:pPr lvl="0"/>
              <a:r>
                <a:rPr lang="en-US" b="1" i="1" dirty="0">
                  <a:solidFill>
                    <a:schemeClr val="bg1"/>
                  </a:solidFill>
                  <a:latin typeface="Century Gothic" panose="020B0502020202020204" pitchFamily="34" charset="0"/>
                </a:rPr>
                <a:t>in general and by adolescents in particular..</a:t>
              </a:r>
              <a:r>
                <a:rPr lang="en-US" dirty="0">
                  <a:solidFill>
                    <a:schemeClr val="bg1"/>
                  </a:solidFill>
                  <a:latin typeface="Century Gothic" panose="020B0502020202020204" pitchFamily="34" charset="0"/>
                </a:rPr>
                <a:t>. "</a:t>
              </a:r>
              <a:endParaRPr lang="pt-PT" dirty="0">
                <a:solidFill>
                  <a:schemeClr val="bg1"/>
                </a:solidFill>
              </a:endParaRPr>
            </a:p>
          </p:txBody>
        </p:sp>
      </p:grpSp>
    </p:spTree>
    <p:extLst>
      <p:ext uri="{BB962C8B-B14F-4D97-AF65-F5344CB8AC3E}">
        <p14:creationId xmlns:p14="http://schemas.microsoft.com/office/powerpoint/2010/main" val="600234991"/>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Posição do Número do Diapositivo 5"/>
          <p:cNvSpPr>
            <a:spLocks noGrp="1"/>
          </p:cNvSpPr>
          <p:nvPr>
            <p:ph type="sldNum" sz="quarter" idx="12"/>
          </p:nvPr>
        </p:nvSpPr>
        <p:spPr/>
        <p:txBody>
          <a:bodyPr/>
          <a:lstStyle/>
          <a:p>
            <a:fld id="{9E5A09E1-2358-40E7-81FB-0D2F2F6F4D74}" type="slidenum">
              <a:rPr lang="pt-PT" smtClean="0"/>
              <a:pPr/>
              <a:t>5</a:t>
            </a:fld>
            <a:endParaRPr lang="pt-PT" dirty="0"/>
          </a:p>
        </p:txBody>
      </p:sp>
      <p:sp>
        <p:nvSpPr>
          <p:cNvPr id="17" name="CaixaDeTexto 16"/>
          <p:cNvSpPr txBox="1"/>
          <p:nvPr/>
        </p:nvSpPr>
        <p:spPr>
          <a:xfrm>
            <a:off x="467544" y="6335854"/>
            <a:ext cx="3960440" cy="246221"/>
          </a:xfrm>
          <a:prstGeom prst="rect">
            <a:avLst/>
          </a:prstGeom>
          <a:noFill/>
        </p:spPr>
        <p:txBody>
          <a:bodyPr wrap="square" rtlCol="0">
            <a:spAutoFit/>
          </a:bodyPr>
          <a:lstStyle/>
          <a:p>
            <a:pPr algn="r">
              <a:defRPr/>
            </a:pPr>
            <a:r>
              <a:rPr lang="en-US" sz="1000" b="1" dirty="0">
                <a:solidFill>
                  <a:schemeClr val="accent1">
                    <a:lumMod val="75000"/>
                  </a:schemeClr>
                </a:solidFill>
                <a:latin typeface="Century Gothic" panose="020B0502020202020204" pitchFamily="34" charset="0"/>
              </a:rPr>
              <a:t>Law of Alcohol. Two sides of the coin: consumers and retailers</a:t>
            </a:r>
            <a:endParaRPr lang="pt-PT" sz="1000" b="1" dirty="0">
              <a:solidFill>
                <a:schemeClr val="accent1">
                  <a:lumMod val="75000"/>
                </a:schemeClr>
              </a:solidFill>
              <a:latin typeface="Century Gothic" panose="020B0502020202020204" pitchFamily="34" charset="0"/>
            </a:endParaRPr>
          </a:p>
        </p:txBody>
      </p:sp>
      <p:sp>
        <p:nvSpPr>
          <p:cNvPr id="18" name="Oval 17"/>
          <p:cNvSpPr/>
          <p:nvPr/>
        </p:nvSpPr>
        <p:spPr>
          <a:xfrm>
            <a:off x="69331" y="5985345"/>
            <a:ext cx="539999" cy="539999"/>
          </a:xfrm>
          <a:prstGeom prst="ellipse">
            <a:avLst/>
          </a:prstGeom>
          <a:blipFill rotWithShape="1">
            <a:blip r:embed="rId2"/>
            <a:stretch>
              <a:fillRect/>
            </a:stretch>
          </a:blipFill>
          <a:ln>
            <a:no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graphicFrame>
        <p:nvGraphicFramePr>
          <p:cNvPr id="5" name="Diagrama 4"/>
          <p:cNvGraphicFramePr/>
          <p:nvPr>
            <p:extLst>
              <p:ext uri="{D42A27DB-BD31-4B8C-83A1-F6EECF244321}">
                <p14:modId xmlns:p14="http://schemas.microsoft.com/office/powerpoint/2010/main" val="2813278613"/>
              </p:ext>
            </p:extLst>
          </p:nvPr>
        </p:nvGraphicFramePr>
        <p:xfrm>
          <a:off x="949704" y="738871"/>
          <a:ext cx="7488832" cy="56886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CaixaDeTexto 6"/>
          <p:cNvSpPr txBox="1"/>
          <p:nvPr/>
        </p:nvSpPr>
        <p:spPr>
          <a:xfrm rot="19930421">
            <a:off x="340431" y="1407372"/>
            <a:ext cx="3024336" cy="646331"/>
          </a:xfrm>
          <a:prstGeom prst="rect">
            <a:avLst/>
          </a:prstGeom>
          <a:noFill/>
        </p:spPr>
        <p:txBody>
          <a:bodyPr wrap="square" rtlCol="0">
            <a:spAutoFit/>
          </a:bodyPr>
          <a:lstStyle/>
          <a:p>
            <a:pPr algn="ctr"/>
            <a:r>
              <a:rPr lang="en-US" b="1" dirty="0">
                <a:solidFill>
                  <a:srgbClr val="FF0000"/>
                </a:solidFill>
                <a:latin typeface="Bradley Hand ITC" pitchFamily="66" charset="0"/>
              </a:rPr>
              <a:t>Triangulation of direct and indirect indicators</a:t>
            </a:r>
            <a:endParaRPr lang="pt-PT" b="1" dirty="0">
              <a:solidFill>
                <a:srgbClr val="FF0000"/>
              </a:solidFill>
              <a:latin typeface="Bradley Hand ITC" pitchFamily="66" charset="0"/>
            </a:endParaRPr>
          </a:p>
        </p:txBody>
      </p:sp>
    </p:spTree>
    <p:extLst>
      <p:ext uri="{BB962C8B-B14F-4D97-AF65-F5344CB8AC3E}">
        <p14:creationId xmlns:p14="http://schemas.microsoft.com/office/powerpoint/2010/main" val="251638527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Posição do Número do Diapositivo 5"/>
          <p:cNvSpPr>
            <a:spLocks noGrp="1"/>
          </p:cNvSpPr>
          <p:nvPr>
            <p:ph type="sldNum" sz="quarter" idx="12"/>
          </p:nvPr>
        </p:nvSpPr>
        <p:spPr/>
        <p:txBody>
          <a:bodyPr/>
          <a:lstStyle/>
          <a:p>
            <a:fld id="{9E5A09E1-2358-40E7-81FB-0D2F2F6F4D74}" type="slidenum">
              <a:rPr lang="pt-PT" smtClean="0"/>
              <a:pPr/>
              <a:t>6</a:t>
            </a:fld>
            <a:endParaRPr lang="pt-PT" dirty="0"/>
          </a:p>
        </p:txBody>
      </p:sp>
      <p:sp>
        <p:nvSpPr>
          <p:cNvPr id="17" name="CaixaDeTexto 16"/>
          <p:cNvSpPr txBox="1"/>
          <p:nvPr/>
        </p:nvSpPr>
        <p:spPr>
          <a:xfrm>
            <a:off x="467544" y="6335854"/>
            <a:ext cx="3960440" cy="246221"/>
          </a:xfrm>
          <a:prstGeom prst="rect">
            <a:avLst/>
          </a:prstGeom>
          <a:noFill/>
        </p:spPr>
        <p:txBody>
          <a:bodyPr wrap="square" rtlCol="0">
            <a:spAutoFit/>
          </a:bodyPr>
          <a:lstStyle/>
          <a:p>
            <a:pPr algn="r">
              <a:defRPr/>
            </a:pPr>
            <a:r>
              <a:rPr lang="en-US" sz="1000" b="1" dirty="0">
                <a:solidFill>
                  <a:schemeClr val="accent1">
                    <a:lumMod val="75000"/>
                  </a:schemeClr>
                </a:solidFill>
                <a:latin typeface="Century Gothic" panose="020B0502020202020204" pitchFamily="34" charset="0"/>
              </a:rPr>
              <a:t>Law of Alcohol. Two sides of the coin: consumers and retailers</a:t>
            </a:r>
            <a:endParaRPr lang="pt-PT" sz="1000" b="1" dirty="0">
              <a:solidFill>
                <a:schemeClr val="accent1">
                  <a:lumMod val="75000"/>
                </a:schemeClr>
              </a:solidFill>
              <a:latin typeface="Century Gothic" panose="020B0502020202020204" pitchFamily="34" charset="0"/>
            </a:endParaRPr>
          </a:p>
        </p:txBody>
      </p:sp>
      <p:sp>
        <p:nvSpPr>
          <p:cNvPr id="18" name="Oval 17"/>
          <p:cNvSpPr/>
          <p:nvPr/>
        </p:nvSpPr>
        <p:spPr>
          <a:xfrm>
            <a:off x="69331" y="5985345"/>
            <a:ext cx="539999" cy="539999"/>
          </a:xfrm>
          <a:prstGeom prst="ellipse">
            <a:avLst/>
          </a:prstGeom>
          <a:blipFill rotWithShape="1">
            <a:blip r:embed="rId2"/>
            <a:stretch>
              <a:fillRect/>
            </a:stretch>
          </a:blipFill>
          <a:ln>
            <a:no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graphicFrame>
        <p:nvGraphicFramePr>
          <p:cNvPr id="12" name="Diagrama 11"/>
          <p:cNvGraphicFramePr/>
          <p:nvPr>
            <p:extLst>
              <p:ext uri="{D42A27DB-BD31-4B8C-83A1-F6EECF244321}">
                <p14:modId xmlns:p14="http://schemas.microsoft.com/office/powerpoint/2010/main" val="309561779"/>
              </p:ext>
            </p:extLst>
          </p:nvPr>
        </p:nvGraphicFramePr>
        <p:xfrm>
          <a:off x="604944" y="502968"/>
          <a:ext cx="8359544" cy="59766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2" name="CaixaDeTexto 21"/>
          <p:cNvSpPr txBox="1"/>
          <p:nvPr/>
        </p:nvSpPr>
        <p:spPr>
          <a:xfrm rot="19930421">
            <a:off x="227513" y="1561393"/>
            <a:ext cx="3024336" cy="646331"/>
          </a:xfrm>
          <a:prstGeom prst="rect">
            <a:avLst/>
          </a:prstGeom>
          <a:noFill/>
        </p:spPr>
        <p:txBody>
          <a:bodyPr wrap="square" rtlCol="0">
            <a:spAutoFit/>
          </a:bodyPr>
          <a:lstStyle/>
          <a:p>
            <a:pPr algn="ctr"/>
            <a:r>
              <a:rPr lang="en-US" b="1" dirty="0">
                <a:solidFill>
                  <a:srgbClr val="FF0000"/>
                </a:solidFill>
                <a:latin typeface="Bradley Hand ITC" pitchFamily="66" charset="0"/>
              </a:rPr>
              <a:t>Triangulation of direct and indirect indicators</a:t>
            </a:r>
            <a:endParaRPr lang="pt-PT" b="1" dirty="0">
              <a:solidFill>
                <a:srgbClr val="FF0000"/>
              </a:solidFill>
              <a:latin typeface="Bradley Hand ITC" pitchFamily="66" charset="0"/>
            </a:endParaRPr>
          </a:p>
        </p:txBody>
      </p:sp>
      <p:sp>
        <p:nvSpPr>
          <p:cNvPr id="23" name="Oval 22"/>
          <p:cNvSpPr/>
          <p:nvPr/>
        </p:nvSpPr>
        <p:spPr>
          <a:xfrm>
            <a:off x="2967251" y="5085184"/>
            <a:ext cx="540000" cy="540000"/>
          </a:xfrm>
          <a:prstGeom prst="ellipse">
            <a:avLst/>
          </a:prstGeom>
          <a:blipFill rotWithShape="1">
            <a:blip r:embed="rId8"/>
            <a:stretch>
              <a:fillRect/>
            </a:stretch>
          </a:blip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4" name="Oval 23"/>
          <p:cNvSpPr/>
          <p:nvPr/>
        </p:nvSpPr>
        <p:spPr>
          <a:xfrm>
            <a:off x="2957844" y="4066039"/>
            <a:ext cx="540000" cy="540000"/>
          </a:xfrm>
          <a:prstGeom prst="ellipse">
            <a:avLst/>
          </a:prstGeom>
          <a:blipFill rotWithShape="1">
            <a:blip r:embed="rId9"/>
            <a:stretch>
              <a:fillRect/>
            </a:stretch>
          </a:blip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Tree>
    <p:extLst>
      <p:ext uri="{BB962C8B-B14F-4D97-AF65-F5344CB8AC3E}">
        <p14:creationId xmlns:p14="http://schemas.microsoft.com/office/powerpoint/2010/main" val="875609073"/>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Posição do Número do Diapositivo 5"/>
          <p:cNvSpPr>
            <a:spLocks noGrp="1"/>
          </p:cNvSpPr>
          <p:nvPr>
            <p:ph type="sldNum" sz="quarter" idx="12"/>
          </p:nvPr>
        </p:nvSpPr>
        <p:spPr/>
        <p:txBody>
          <a:bodyPr/>
          <a:lstStyle/>
          <a:p>
            <a:fld id="{9E5A09E1-2358-40E7-81FB-0D2F2F6F4D74}" type="slidenum">
              <a:rPr lang="pt-PT" smtClean="0"/>
              <a:pPr/>
              <a:t>7</a:t>
            </a:fld>
            <a:endParaRPr lang="pt-PT" dirty="0"/>
          </a:p>
        </p:txBody>
      </p:sp>
      <p:sp>
        <p:nvSpPr>
          <p:cNvPr id="17" name="CaixaDeTexto 16"/>
          <p:cNvSpPr txBox="1"/>
          <p:nvPr/>
        </p:nvSpPr>
        <p:spPr>
          <a:xfrm>
            <a:off x="467544" y="6335854"/>
            <a:ext cx="3960440" cy="246221"/>
          </a:xfrm>
          <a:prstGeom prst="rect">
            <a:avLst/>
          </a:prstGeom>
          <a:noFill/>
        </p:spPr>
        <p:txBody>
          <a:bodyPr wrap="square" rtlCol="0">
            <a:spAutoFit/>
          </a:bodyPr>
          <a:lstStyle/>
          <a:p>
            <a:pPr algn="r">
              <a:defRPr/>
            </a:pPr>
            <a:r>
              <a:rPr lang="en-US" sz="1000" b="1" dirty="0">
                <a:solidFill>
                  <a:schemeClr val="accent1">
                    <a:lumMod val="75000"/>
                  </a:schemeClr>
                </a:solidFill>
                <a:latin typeface="Century Gothic" panose="020B0502020202020204" pitchFamily="34" charset="0"/>
              </a:rPr>
              <a:t>Law of Alcohol. Two sides of the coin: consumers and retailers</a:t>
            </a:r>
            <a:endParaRPr lang="pt-PT" sz="1000" b="1" dirty="0">
              <a:solidFill>
                <a:schemeClr val="accent1">
                  <a:lumMod val="75000"/>
                </a:schemeClr>
              </a:solidFill>
              <a:latin typeface="Century Gothic" panose="020B0502020202020204" pitchFamily="34" charset="0"/>
            </a:endParaRPr>
          </a:p>
        </p:txBody>
      </p:sp>
      <p:sp>
        <p:nvSpPr>
          <p:cNvPr id="18" name="Oval 17"/>
          <p:cNvSpPr/>
          <p:nvPr/>
        </p:nvSpPr>
        <p:spPr>
          <a:xfrm>
            <a:off x="69331" y="5985345"/>
            <a:ext cx="539999" cy="539999"/>
          </a:xfrm>
          <a:prstGeom prst="ellipse">
            <a:avLst/>
          </a:prstGeom>
          <a:blipFill rotWithShape="1">
            <a:blip r:embed="rId2"/>
            <a:stretch>
              <a:fillRect/>
            </a:stretch>
          </a:blipFill>
          <a:ln>
            <a:no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9" name="CaixaDeTexto 8"/>
          <p:cNvSpPr txBox="1"/>
          <p:nvPr/>
        </p:nvSpPr>
        <p:spPr>
          <a:xfrm>
            <a:off x="1691680" y="244418"/>
            <a:ext cx="7344816" cy="461665"/>
          </a:xfrm>
          <a:prstGeom prst="rect">
            <a:avLst/>
          </a:prstGeom>
          <a:noFill/>
        </p:spPr>
        <p:txBody>
          <a:bodyPr wrap="square" rtlCol="0">
            <a:spAutoFit/>
          </a:bodyPr>
          <a:lstStyle/>
          <a:p>
            <a:pPr algn="r"/>
            <a:r>
              <a:rPr lang="pt-PT" sz="2400" b="1" dirty="0" smtClean="0">
                <a:solidFill>
                  <a:schemeClr val="bg1"/>
                </a:solidFill>
              </a:rPr>
              <a:t>Sample</a:t>
            </a:r>
            <a:endParaRPr lang="pt-PT" u="sng" dirty="0">
              <a:solidFill>
                <a:schemeClr val="bg1"/>
              </a:solidFill>
            </a:endParaRPr>
          </a:p>
        </p:txBody>
      </p:sp>
      <p:grpSp>
        <p:nvGrpSpPr>
          <p:cNvPr id="10" name="Grupo 9"/>
          <p:cNvGrpSpPr/>
          <p:nvPr/>
        </p:nvGrpSpPr>
        <p:grpSpPr>
          <a:xfrm>
            <a:off x="293577" y="836712"/>
            <a:ext cx="8496945" cy="1220281"/>
            <a:chOff x="32697" y="3976662"/>
            <a:chExt cx="1835713" cy="2509329"/>
          </a:xfrm>
        </p:grpSpPr>
        <p:sp>
          <p:nvSpPr>
            <p:cNvPr id="11" name="Retângulo arredondado 10"/>
            <p:cNvSpPr/>
            <p:nvPr/>
          </p:nvSpPr>
          <p:spPr>
            <a:xfrm>
              <a:off x="32697" y="3976662"/>
              <a:ext cx="1835713" cy="2509329"/>
            </a:xfrm>
            <a:prstGeom prst="roundRect">
              <a:avLst>
                <a:gd name="adj" fmla="val 10000"/>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12" name="Retângulo 11"/>
            <p:cNvSpPr/>
            <p:nvPr/>
          </p:nvSpPr>
          <p:spPr>
            <a:xfrm>
              <a:off x="73848" y="4027158"/>
              <a:ext cx="1781947" cy="239065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985" tIns="6985" rIns="6985" bIns="6985" numCol="1" spcCol="1270" anchor="ctr" anchorCtr="0">
              <a:noAutofit/>
            </a:bodyPr>
            <a:lstStyle/>
            <a:p>
              <a:pPr lvl="0" defTabSz="488950">
                <a:lnSpc>
                  <a:spcPct val="90000"/>
                </a:lnSpc>
                <a:spcBef>
                  <a:spcPct val="0"/>
                </a:spcBef>
                <a:spcAft>
                  <a:spcPct val="35000"/>
                </a:spcAft>
              </a:pPr>
              <a:r>
                <a:rPr lang="pt-PT" sz="1500" b="1" kern="1200" dirty="0" err="1" smtClean="0">
                  <a:solidFill>
                    <a:schemeClr val="tx2">
                      <a:lumMod val="75000"/>
                    </a:schemeClr>
                  </a:solidFill>
                  <a:latin typeface="Century Gothic" pitchFamily="34" charset="0"/>
                </a:rPr>
                <a:t>Mixed</a:t>
              </a:r>
              <a:r>
                <a:rPr lang="pt-PT" sz="1500" b="1" kern="1200" dirty="0" smtClean="0">
                  <a:solidFill>
                    <a:schemeClr val="tx2">
                      <a:lumMod val="75000"/>
                    </a:schemeClr>
                  </a:solidFill>
                  <a:latin typeface="Century Gothic" pitchFamily="34" charset="0"/>
                </a:rPr>
                <a:t> </a:t>
              </a:r>
              <a:r>
                <a:rPr lang="pt-PT" sz="1500" b="1" kern="1200" dirty="0" err="1" smtClean="0">
                  <a:solidFill>
                    <a:schemeClr val="tx2">
                      <a:lumMod val="75000"/>
                    </a:schemeClr>
                  </a:solidFill>
                  <a:latin typeface="Century Gothic" pitchFamily="34" charset="0"/>
                </a:rPr>
                <a:t>studies</a:t>
              </a:r>
              <a:r>
                <a:rPr lang="pt-PT" sz="1500" b="0" kern="1200" dirty="0" smtClean="0">
                  <a:solidFill>
                    <a:schemeClr val="tx2">
                      <a:lumMod val="75000"/>
                    </a:schemeClr>
                  </a:solidFill>
                  <a:latin typeface="Century Gothic" pitchFamily="34" charset="0"/>
                </a:rPr>
                <a:t>: </a:t>
              </a:r>
              <a:r>
                <a:rPr lang="pt-PT" sz="1500" b="0" kern="1200" dirty="0" err="1" smtClean="0">
                  <a:solidFill>
                    <a:schemeClr val="tx2">
                      <a:lumMod val="75000"/>
                    </a:schemeClr>
                  </a:solidFill>
                  <a:latin typeface="Century Gothic" pitchFamily="34" charset="0"/>
                </a:rPr>
                <a:t>qualitative</a:t>
              </a:r>
              <a:r>
                <a:rPr lang="pt-PT" sz="1500" b="0" kern="1200" dirty="0" smtClean="0">
                  <a:solidFill>
                    <a:schemeClr val="tx2">
                      <a:lumMod val="75000"/>
                    </a:schemeClr>
                  </a:solidFill>
                  <a:latin typeface="Century Gothic" pitchFamily="34" charset="0"/>
                </a:rPr>
                <a:t> </a:t>
              </a:r>
              <a:r>
                <a:rPr lang="pt-PT" sz="1500" b="0" kern="1200" dirty="0" err="1" smtClean="0">
                  <a:solidFill>
                    <a:schemeClr val="tx2">
                      <a:lumMod val="75000"/>
                    </a:schemeClr>
                  </a:solidFill>
                  <a:latin typeface="Century Gothic" pitchFamily="34" charset="0"/>
                </a:rPr>
                <a:t>and</a:t>
              </a:r>
              <a:r>
                <a:rPr lang="pt-PT" sz="1500" b="0" kern="1200" dirty="0" smtClean="0">
                  <a:solidFill>
                    <a:schemeClr val="tx2">
                      <a:lumMod val="75000"/>
                    </a:schemeClr>
                  </a:solidFill>
                  <a:latin typeface="Century Gothic" pitchFamily="34" charset="0"/>
                </a:rPr>
                <a:t> </a:t>
              </a:r>
              <a:r>
                <a:rPr lang="pt-PT" sz="1500" b="0" kern="1200" dirty="0" err="1" smtClean="0">
                  <a:solidFill>
                    <a:schemeClr val="tx2">
                      <a:lumMod val="75000"/>
                    </a:schemeClr>
                  </a:solidFill>
                  <a:latin typeface="Century Gothic" pitchFamily="34" charset="0"/>
                </a:rPr>
                <a:t>quantitative</a:t>
              </a:r>
              <a:endParaRPr lang="pt-PT" sz="1500" b="0" kern="1200" dirty="0" smtClean="0">
                <a:solidFill>
                  <a:schemeClr val="tx2">
                    <a:lumMod val="75000"/>
                  </a:schemeClr>
                </a:solidFill>
                <a:latin typeface="Century Gothic" pitchFamily="34" charset="0"/>
              </a:endParaRPr>
            </a:p>
            <a:p>
              <a:pPr lvl="0" defTabSz="488950">
                <a:lnSpc>
                  <a:spcPct val="90000"/>
                </a:lnSpc>
                <a:spcBef>
                  <a:spcPct val="0"/>
                </a:spcBef>
                <a:spcAft>
                  <a:spcPct val="35000"/>
                </a:spcAft>
              </a:pPr>
              <a:r>
                <a:rPr lang="en-US" sz="1500" b="1" kern="1200" dirty="0" smtClean="0">
                  <a:solidFill>
                    <a:schemeClr val="tx2">
                      <a:lumMod val="75000"/>
                    </a:schemeClr>
                  </a:solidFill>
                  <a:latin typeface="Century Gothic" pitchFamily="34" charset="0"/>
                </a:rPr>
                <a:t>Target Population</a:t>
              </a:r>
              <a:r>
                <a:rPr lang="en-US" sz="1500" b="0" kern="1200" dirty="0" smtClean="0">
                  <a:solidFill>
                    <a:schemeClr val="tx2">
                      <a:lumMod val="75000"/>
                    </a:schemeClr>
                  </a:solidFill>
                  <a:latin typeface="Century Gothic" pitchFamily="34" charset="0"/>
                </a:rPr>
                <a:t>: young people and professionals of commercial establishments</a:t>
              </a:r>
            </a:p>
            <a:p>
              <a:pPr lvl="0" defTabSz="488950">
                <a:lnSpc>
                  <a:spcPct val="90000"/>
                </a:lnSpc>
                <a:spcBef>
                  <a:spcPct val="0"/>
                </a:spcBef>
                <a:spcAft>
                  <a:spcPct val="35000"/>
                </a:spcAft>
              </a:pPr>
              <a:r>
                <a:rPr lang="pt-PT" sz="1500" b="1" kern="1200" dirty="0" smtClean="0">
                  <a:solidFill>
                    <a:schemeClr val="tx2">
                      <a:lumMod val="75000"/>
                    </a:schemeClr>
                  </a:solidFill>
                  <a:latin typeface="Century Gothic" pitchFamily="34" charset="0"/>
                </a:rPr>
                <a:t>5 cities</a:t>
              </a:r>
              <a:r>
                <a:rPr lang="pt-PT" sz="1500" b="0" kern="1200" dirty="0" smtClean="0">
                  <a:solidFill>
                    <a:schemeClr val="tx2">
                      <a:lumMod val="75000"/>
                    </a:schemeClr>
                  </a:solidFill>
                  <a:latin typeface="Century Gothic" pitchFamily="34" charset="0"/>
                </a:rPr>
                <a:t>: Lisboa, Porto, Coimbra, Évora, Faro</a:t>
              </a:r>
              <a:endParaRPr lang="pt-PT" sz="1500" dirty="0">
                <a:solidFill>
                  <a:schemeClr val="tx2">
                    <a:lumMod val="75000"/>
                  </a:schemeClr>
                </a:solidFill>
                <a:latin typeface="Century Gothic" pitchFamily="34" charset="0"/>
              </a:endParaRPr>
            </a:p>
          </p:txBody>
        </p:sp>
      </p:grpSp>
      <p:grpSp>
        <p:nvGrpSpPr>
          <p:cNvPr id="13" name="Grupo 12"/>
          <p:cNvGrpSpPr/>
          <p:nvPr/>
        </p:nvGrpSpPr>
        <p:grpSpPr>
          <a:xfrm>
            <a:off x="912346" y="2164423"/>
            <a:ext cx="3000374" cy="4064000"/>
            <a:chOff x="2619" y="0"/>
            <a:chExt cx="3000374" cy="4064000"/>
          </a:xfrm>
        </p:grpSpPr>
        <p:sp>
          <p:nvSpPr>
            <p:cNvPr id="15" name="Retângulo arredondado 14"/>
            <p:cNvSpPr/>
            <p:nvPr/>
          </p:nvSpPr>
          <p:spPr>
            <a:xfrm>
              <a:off x="2619" y="0"/>
              <a:ext cx="3000374" cy="4064000"/>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Retângulo 15"/>
            <p:cNvSpPr/>
            <p:nvPr/>
          </p:nvSpPr>
          <p:spPr>
            <a:xfrm>
              <a:off x="2619" y="1625600"/>
              <a:ext cx="3000374" cy="16256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84048" tIns="384048" rIns="384048" bIns="384048" numCol="1" spcCol="1270" anchor="ctr" anchorCtr="0">
              <a:noAutofit/>
            </a:bodyPr>
            <a:lstStyle/>
            <a:p>
              <a:pPr lvl="0" algn="ctr" defTabSz="2400300">
                <a:lnSpc>
                  <a:spcPct val="90000"/>
                </a:lnSpc>
                <a:spcBef>
                  <a:spcPct val="0"/>
                </a:spcBef>
                <a:spcAft>
                  <a:spcPct val="35000"/>
                </a:spcAft>
              </a:pPr>
              <a:endParaRPr lang="pt-PT" sz="5400" kern="1200"/>
            </a:p>
          </p:txBody>
        </p:sp>
      </p:grpSp>
      <p:grpSp>
        <p:nvGrpSpPr>
          <p:cNvPr id="19" name="Grupo 18"/>
          <p:cNvGrpSpPr/>
          <p:nvPr/>
        </p:nvGrpSpPr>
        <p:grpSpPr>
          <a:xfrm>
            <a:off x="1210161" y="3952289"/>
            <a:ext cx="2475205" cy="1583711"/>
            <a:chOff x="933936" y="3303101"/>
            <a:chExt cx="3383949" cy="919750"/>
          </a:xfrm>
        </p:grpSpPr>
        <p:sp>
          <p:nvSpPr>
            <p:cNvPr id="20" name="Retângulo 19"/>
            <p:cNvSpPr/>
            <p:nvPr/>
          </p:nvSpPr>
          <p:spPr>
            <a:xfrm>
              <a:off x="933936" y="3303103"/>
              <a:ext cx="3383949" cy="919748"/>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1" name="Retângulo 20"/>
            <p:cNvSpPr/>
            <p:nvPr/>
          </p:nvSpPr>
          <p:spPr>
            <a:xfrm>
              <a:off x="1100015" y="3303101"/>
              <a:ext cx="3217870" cy="91974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99568" rIns="99568" bIns="99568" numCol="1" spcCol="1270" anchor="ctr" anchorCtr="0">
              <a:noAutofit/>
            </a:bodyPr>
            <a:lstStyle/>
            <a:p>
              <a:pPr lvl="0" algn="l" defTabSz="622300">
                <a:lnSpc>
                  <a:spcPct val="90000"/>
                </a:lnSpc>
                <a:spcBef>
                  <a:spcPct val="0"/>
                </a:spcBef>
                <a:spcAft>
                  <a:spcPct val="35000"/>
                </a:spcAft>
              </a:pPr>
              <a:endParaRPr lang="pt-PT" b="1" kern="1200" dirty="0" smtClean="0">
                <a:solidFill>
                  <a:schemeClr val="tx1"/>
                </a:solidFill>
                <a:latin typeface="Century Gothic" panose="020B0502020202020204" pitchFamily="34" charset="0"/>
              </a:endParaRPr>
            </a:p>
            <a:p>
              <a:pPr lvl="0" algn="l" defTabSz="622300">
                <a:lnSpc>
                  <a:spcPct val="90000"/>
                </a:lnSpc>
                <a:spcBef>
                  <a:spcPct val="0"/>
                </a:spcBef>
                <a:spcAft>
                  <a:spcPct val="35000"/>
                </a:spcAft>
              </a:pPr>
              <a:r>
                <a:rPr lang="pt-PT" sz="1600" b="1" kern="1200" dirty="0" err="1" smtClean="0">
                  <a:solidFill>
                    <a:schemeClr val="bg2">
                      <a:lumMod val="10000"/>
                    </a:schemeClr>
                  </a:solidFill>
                  <a:latin typeface="Century Gothic" panose="020B0502020202020204" pitchFamily="34" charset="0"/>
                </a:rPr>
                <a:t>young</a:t>
              </a:r>
              <a:r>
                <a:rPr lang="pt-PT" sz="1600" b="1" kern="1200" dirty="0" smtClean="0">
                  <a:solidFill>
                    <a:schemeClr val="bg2">
                      <a:lumMod val="10000"/>
                    </a:schemeClr>
                  </a:solidFill>
                  <a:latin typeface="Century Gothic" panose="020B0502020202020204" pitchFamily="34" charset="0"/>
                </a:rPr>
                <a:t> </a:t>
              </a:r>
              <a:r>
                <a:rPr lang="pt-PT" sz="1600" b="1" kern="1200" dirty="0" err="1" smtClean="0">
                  <a:solidFill>
                    <a:schemeClr val="bg2">
                      <a:lumMod val="10000"/>
                    </a:schemeClr>
                  </a:solidFill>
                  <a:latin typeface="Century Gothic" panose="020B0502020202020204" pitchFamily="34" charset="0"/>
                </a:rPr>
                <a:t>people</a:t>
              </a:r>
              <a:r>
                <a:rPr lang="pt-PT" sz="1600" kern="1200" dirty="0" smtClean="0">
                  <a:solidFill>
                    <a:schemeClr val="bg2">
                      <a:lumMod val="10000"/>
                    </a:schemeClr>
                  </a:solidFill>
                  <a:latin typeface="Century Gothic" panose="020B0502020202020204" pitchFamily="34" charset="0"/>
                </a:rPr>
                <a:t>:</a:t>
              </a:r>
            </a:p>
            <a:p>
              <a:pPr lvl="0" algn="l" defTabSz="622300" rtl="0">
                <a:lnSpc>
                  <a:spcPct val="90000"/>
                </a:lnSpc>
                <a:spcBef>
                  <a:spcPct val="0"/>
                </a:spcBef>
                <a:spcAft>
                  <a:spcPct val="35000"/>
                </a:spcAft>
              </a:pPr>
              <a:r>
                <a:rPr lang="pt-PT" sz="1600" kern="1200" dirty="0" smtClean="0">
                  <a:solidFill>
                    <a:schemeClr val="bg2">
                      <a:lumMod val="10000"/>
                    </a:schemeClr>
                  </a:solidFill>
                  <a:latin typeface="Century Gothic" panose="020B0502020202020204" pitchFamily="34" charset="0"/>
                </a:rPr>
                <a:t>10-24 </a:t>
              </a:r>
              <a:r>
                <a:rPr lang="pt-PT" sz="1600" kern="1200" dirty="0" err="1" smtClean="0">
                  <a:solidFill>
                    <a:schemeClr val="bg2">
                      <a:lumMod val="10000"/>
                    </a:schemeClr>
                  </a:solidFill>
                  <a:latin typeface="Century Gothic" panose="020B0502020202020204" pitchFamily="34" charset="0"/>
                </a:rPr>
                <a:t>years</a:t>
              </a:r>
              <a:r>
                <a:rPr lang="pt-PT" sz="1600" kern="1200" dirty="0" smtClean="0">
                  <a:solidFill>
                    <a:schemeClr val="bg2">
                      <a:lumMod val="10000"/>
                    </a:schemeClr>
                  </a:solidFill>
                  <a:latin typeface="Century Gothic" panose="020B0502020202020204" pitchFamily="34" charset="0"/>
                </a:rPr>
                <a:t> </a:t>
              </a:r>
              <a:r>
                <a:rPr lang="pt-PT" sz="1600" kern="1200" dirty="0" err="1" smtClean="0">
                  <a:solidFill>
                    <a:schemeClr val="bg2">
                      <a:lumMod val="10000"/>
                    </a:schemeClr>
                  </a:solidFill>
                  <a:latin typeface="Century Gothic" panose="020B0502020202020204" pitchFamily="34" charset="0"/>
                </a:rPr>
                <a:t>old</a:t>
              </a:r>
              <a:endParaRPr lang="pt-PT" sz="1600" kern="1200" dirty="0" smtClean="0">
                <a:solidFill>
                  <a:schemeClr val="bg2">
                    <a:lumMod val="10000"/>
                  </a:schemeClr>
                </a:solidFill>
                <a:latin typeface="Century Gothic" panose="020B0502020202020204" pitchFamily="34" charset="0"/>
              </a:endParaRPr>
            </a:p>
            <a:p>
              <a:pPr lvl="0" algn="l" defTabSz="622300" rtl="0">
                <a:lnSpc>
                  <a:spcPct val="90000"/>
                </a:lnSpc>
                <a:spcBef>
                  <a:spcPct val="0"/>
                </a:spcBef>
                <a:spcAft>
                  <a:spcPct val="35000"/>
                </a:spcAft>
              </a:pPr>
              <a:endParaRPr lang="pt-PT" sz="1600" kern="1200" dirty="0" smtClean="0">
                <a:solidFill>
                  <a:schemeClr val="bg2">
                    <a:lumMod val="10000"/>
                  </a:schemeClr>
                </a:solidFill>
                <a:latin typeface="Century Gothic" panose="020B0502020202020204" pitchFamily="34" charset="0"/>
              </a:endParaRPr>
            </a:p>
            <a:p>
              <a:pPr lvl="0" defTabSz="622300">
                <a:lnSpc>
                  <a:spcPct val="90000"/>
                </a:lnSpc>
                <a:spcBef>
                  <a:spcPct val="0"/>
                </a:spcBef>
                <a:spcAft>
                  <a:spcPct val="35000"/>
                </a:spcAft>
              </a:pPr>
              <a:r>
                <a:rPr lang="pt-PT" sz="1600" dirty="0" err="1">
                  <a:solidFill>
                    <a:schemeClr val="bg2">
                      <a:lumMod val="10000"/>
                    </a:schemeClr>
                  </a:solidFill>
                  <a:latin typeface="Century Gothic" panose="020B0502020202020204" pitchFamily="34" charset="0"/>
                </a:rPr>
                <a:t>Survey</a:t>
              </a:r>
              <a:r>
                <a:rPr lang="pt-PT" sz="1600" dirty="0">
                  <a:solidFill>
                    <a:schemeClr val="bg2">
                      <a:lumMod val="10000"/>
                    </a:schemeClr>
                  </a:solidFill>
                  <a:latin typeface="Century Gothic" panose="020B0502020202020204" pitchFamily="34" charset="0"/>
                </a:rPr>
                <a:t>: N=1051</a:t>
              </a:r>
            </a:p>
            <a:p>
              <a:pPr lvl="0" defTabSz="622300">
                <a:lnSpc>
                  <a:spcPct val="90000"/>
                </a:lnSpc>
                <a:spcBef>
                  <a:spcPct val="0"/>
                </a:spcBef>
                <a:spcAft>
                  <a:spcPct val="35000"/>
                </a:spcAft>
              </a:pPr>
              <a:r>
                <a:rPr lang="pt-PT" sz="1600" dirty="0" err="1">
                  <a:solidFill>
                    <a:schemeClr val="bg2">
                      <a:lumMod val="10000"/>
                    </a:schemeClr>
                  </a:solidFill>
                  <a:latin typeface="Century Gothic" panose="020B0502020202020204" pitchFamily="34" charset="0"/>
                </a:rPr>
                <a:t>Interviews</a:t>
              </a:r>
              <a:r>
                <a:rPr lang="pt-PT" sz="1600" dirty="0">
                  <a:solidFill>
                    <a:schemeClr val="bg2">
                      <a:lumMod val="10000"/>
                    </a:schemeClr>
                  </a:solidFill>
                  <a:latin typeface="Century Gothic" panose="020B0502020202020204" pitchFamily="34" charset="0"/>
                </a:rPr>
                <a:t>: N=25</a:t>
              </a:r>
            </a:p>
            <a:p>
              <a:pPr lvl="0" algn="l" defTabSz="622300" rtl="0">
                <a:lnSpc>
                  <a:spcPct val="90000"/>
                </a:lnSpc>
                <a:spcBef>
                  <a:spcPct val="0"/>
                </a:spcBef>
                <a:spcAft>
                  <a:spcPct val="35000"/>
                </a:spcAft>
              </a:pPr>
              <a:endParaRPr lang="pt-PT" kern="1200" dirty="0">
                <a:latin typeface="Century Gothic" panose="020B0502020202020204" pitchFamily="34" charset="0"/>
              </a:endParaRPr>
            </a:p>
          </p:txBody>
        </p:sp>
      </p:grpSp>
      <p:sp>
        <p:nvSpPr>
          <p:cNvPr id="3" name="Retângulo 2"/>
          <p:cNvSpPr/>
          <p:nvPr/>
        </p:nvSpPr>
        <p:spPr>
          <a:xfrm>
            <a:off x="1804531" y="2596691"/>
            <a:ext cx="1216003" cy="923330"/>
          </a:xfrm>
          <a:prstGeom prst="rect">
            <a:avLst/>
          </a:prstGeom>
        </p:spPr>
        <p:txBody>
          <a:bodyPr wrap="square">
            <a:spAutoFit/>
          </a:bodyPr>
          <a:lstStyle/>
          <a:p>
            <a:pPr lvl="0" algn="ctr"/>
            <a:r>
              <a:rPr lang="pt-PT" b="1" dirty="0" err="1">
                <a:solidFill>
                  <a:schemeClr val="bg1"/>
                </a:solidFill>
                <a:latin typeface="Century Gothic" panose="020B0502020202020204" pitchFamily="34" charset="0"/>
              </a:rPr>
              <a:t>Youth</a:t>
            </a:r>
            <a:r>
              <a:rPr lang="pt-PT" b="1" dirty="0">
                <a:solidFill>
                  <a:schemeClr val="bg1"/>
                </a:solidFill>
                <a:latin typeface="Century Gothic" panose="020B0502020202020204" pitchFamily="34" charset="0"/>
              </a:rPr>
              <a:t>, </a:t>
            </a:r>
            <a:r>
              <a:rPr lang="pt-PT" b="1" dirty="0" err="1">
                <a:solidFill>
                  <a:schemeClr val="bg1"/>
                </a:solidFill>
                <a:latin typeface="Century Gothic" panose="020B0502020202020204" pitchFamily="34" charset="0"/>
              </a:rPr>
              <a:t>Alcohol</a:t>
            </a:r>
            <a:r>
              <a:rPr lang="pt-PT" b="1" dirty="0">
                <a:solidFill>
                  <a:schemeClr val="bg1"/>
                </a:solidFill>
                <a:latin typeface="Century Gothic" panose="020B0502020202020204" pitchFamily="34" charset="0"/>
              </a:rPr>
              <a:t>, </a:t>
            </a:r>
            <a:r>
              <a:rPr lang="pt-PT" b="1" dirty="0" err="1">
                <a:solidFill>
                  <a:schemeClr val="bg1"/>
                </a:solidFill>
                <a:latin typeface="Century Gothic" panose="020B0502020202020204" pitchFamily="34" charset="0"/>
              </a:rPr>
              <a:t>and</a:t>
            </a:r>
            <a:r>
              <a:rPr lang="pt-PT" b="1" dirty="0">
                <a:solidFill>
                  <a:schemeClr val="bg1"/>
                </a:solidFill>
                <a:latin typeface="Century Gothic" panose="020B0502020202020204" pitchFamily="34" charset="0"/>
              </a:rPr>
              <a:t> </a:t>
            </a:r>
            <a:r>
              <a:rPr lang="pt-PT" b="1" dirty="0" err="1">
                <a:solidFill>
                  <a:schemeClr val="bg1"/>
                </a:solidFill>
                <a:latin typeface="Century Gothic" panose="020B0502020202020204" pitchFamily="34" charset="0"/>
              </a:rPr>
              <a:t>Law</a:t>
            </a:r>
            <a:endParaRPr lang="pt-PT" b="1" dirty="0">
              <a:solidFill>
                <a:schemeClr val="bg1"/>
              </a:solidFill>
              <a:latin typeface="Century Gothic" panose="020B0502020202020204" pitchFamily="34" charset="0"/>
            </a:endParaRPr>
          </a:p>
        </p:txBody>
      </p:sp>
      <p:sp>
        <p:nvSpPr>
          <p:cNvPr id="25" name="Oval 24"/>
          <p:cNvSpPr/>
          <p:nvPr/>
        </p:nvSpPr>
        <p:spPr>
          <a:xfrm>
            <a:off x="456352" y="2273887"/>
            <a:ext cx="809293" cy="809293"/>
          </a:xfrm>
          <a:prstGeom prst="ellipse">
            <a:avLst/>
          </a:prstGeom>
          <a:blipFill rotWithShape="1">
            <a:blip r:embed="rId3"/>
            <a:stretch>
              <a:fillRect/>
            </a:stretch>
          </a:blip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26" name="Grupo 25"/>
          <p:cNvGrpSpPr/>
          <p:nvPr/>
        </p:nvGrpSpPr>
        <p:grpSpPr>
          <a:xfrm>
            <a:off x="4860032" y="2164423"/>
            <a:ext cx="3000374" cy="4064000"/>
            <a:chOff x="2619" y="0"/>
            <a:chExt cx="3000374" cy="4064000"/>
          </a:xfrm>
        </p:grpSpPr>
        <p:sp>
          <p:nvSpPr>
            <p:cNvPr id="27" name="Retângulo arredondado 26"/>
            <p:cNvSpPr/>
            <p:nvPr/>
          </p:nvSpPr>
          <p:spPr>
            <a:xfrm>
              <a:off x="2619" y="0"/>
              <a:ext cx="3000374" cy="4064000"/>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 name="Retângulo 27"/>
            <p:cNvSpPr/>
            <p:nvPr/>
          </p:nvSpPr>
          <p:spPr>
            <a:xfrm>
              <a:off x="2619" y="1625600"/>
              <a:ext cx="3000374" cy="16256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84048" tIns="384048" rIns="384048" bIns="384048" numCol="1" spcCol="1270" anchor="ctr" anchorCtr="0">
              <a:noAutofit/>
            </a:bodyPr>
            <a:lstStyle/>
            <a:p>
              <a:pPr lvl="0" algn="ctr" defTabSz="2400300">
                <a:lnSpc>
                  <a:spcPct val="90000"/>
                </a:lnSpc>
                <a:spcBef>
                  <a:spcPct val="0"/>
                </a:spcBef>
                <a:spcAft>
                  <a:spcPct val="35000"/>
                </a:spcAft>
              </a:pPr>
              <a:endParaRPr lang="pt-PT" sz="5400" kern="1200"/>
            </a:p>
          </p:txBody>
        </p:sp>
      </p:grpSp>
      <p:grpSp>
        <p:nvGrpSpPr>
          <p:cNvPr id="30" name="Grupo 29"/>
          <p:cNvGrpSpPr/>
          <p:nvPr/>
        </p:nvGrpSpPr>
        <p:grpSpPr>
          <a:xfrm>
            <a:off x="5004046" y="3528649"/>
            <a:ext cx="2736306" cy="2564647"/>
            <a:chOff x="933936" y="3303101"/>
            <a:chExt cx="3383951" cy="919750"/>
          </a:xfrm>
        </p:grpSpPr>
        <p:sp>
          <p:nvSpPr>
            <p:cNvPr id="31" name="Retângulo 30"/>
            <p:cNvSpPr/>
            <p:nvPr/>
          </p:nvSpPr>
          <p:spPr>
            <a:xfrm>
              <a:off x="933936" y="3303103"/>
              <a:ext cx="3383949" cy="919748"/>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32" name="Retângulo 31"/>
            <p:cNvSpPr/>
            <p:nvPr/>
          </p:nvSpPr>
          <p:spPr>
            <a:xfrm>
              <a:off x="1080569" y="3303101"/>
              <a:ext cx="3237318" cy="91974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99568" rIns="99568" bIns="99568" numCol="1" spcCol="1270" anchor="ctr" anchorCtr="0">
              <a:noAutofit/>
            </a:bodyPr>
            <a:lstStyle/>
            <a:p>
              <a:pPr lvl="0" algn="l" defTabSz="622300">
                <a:lnSpc>
                  <a:spcPct val="90000"/>
                </a:lnSpc>
                <a:spcBef>
                  <a:spcPct val="0"/>
                </a:spcBef>
                <a:spcAft>
                  <a:spcPct val="35000"/>
                </a:spcAft>
              </a:pPr>
              <a:endParaRPr lang="pt-PT" sz="1600" b="1" kern="1200" dirty="0" smtClean="0">
                <a:solidFill>
                  <a:schemeClr val="tx1"/>
                </a:solidFill>
                <a:latin typeface="Century Gothic" panose="020B0502020202020204" pitchFamily="34" charset="0"/>
              </a:endParaRPr>
            </a:p>
            <a:p>
              <a:pPr lvl="0"/>
              <a:r>
                <a:rPr lang="pt-PT" sz="1600" b="1" dirty="0" err="1">
                  <a:solidFill>
                    <a:schemeClr val="bg2">
                      <a:lumMod val="10000"/>
                    </a:schemeClr>
                  </a:solidFill>
                  <a:latin typeface="Century Gothic" panose="020B0502020202020204" pitchFamily="34" charset="0"/>
                </a:rPr>
                <a:t>professionals</a:t>
              </a:r>
              <a:r>
                <a:rPr lang="pt-PT" sz="1600" b="1" dirty="0">
                  <a:solidFill>
                    <a:schemeClr val="bg2">
                      <a:lumMod val="10000"/>
                    </a:schemeClr>
                  </a:solidFill>
                  <a:latin typeface="Century Gothic" panose="020B0502020202020204" pitchFamily="34" charset="0"/>
                </a:rPr>
                <a:t> </a:t>
              </a:r>
              <a:r>
                <a:rPr lang="pt-PT" sz="1600" b="1" dirty="0" err="1">
                  <a:solidFill>
                    <a:schemeClr val="bg2">
                      <a:lumMod val="10000"/>
                    </a:schemeClr>
                  </a:solidFill>
                  <a:latin typeface="Century Gothic" panose="020B0502020202020204" pitchFamily="34" charset="0"/>
                </a:rPr>
                <a:t>of</a:t>
              </a:r>
              <a:r>
                <a:rPr lang="pt-PT" sz="1600" b="1" dirty="0">
                  <a:solidFill>
                    <a:schemeClr val="bg2">
                      <a:lumMod val="10000"/>
                    </a:schemeClr>
                  </a:solidFill>
                  <a:latin typeface="Century Gothic" panose="020B0502020202020204" pitchFamily="34" charset="0"/>
                </a:rPr>
                <a:t> </a:t>
              </a:r>
              <a:r>
                <a:rPr lang="pt-PT" sz="1600" b="1" dirty="0" err="1" smtClean="0">
                  <a:solidFill>
                    <a:schemeClr val="bg2">
                      <a:lumMod val="10000"/>
                    </a:schemeClr>
                  </a:solidFill>
                  <a:latin typeface="Century Gothic" panose="020B0502020202020204" pitchFamily="34" charset="0"/>
                </a:rPr>
                <a:t>commercial</a:t>
              </a:r>
              <a:r>
                <a:rPr lang="pt-PT" sz="1600" b="1" dirty="0" smtClean="0">
                  <a:solidFill>
                    <a:schemeClr val="bg2">
                      <a:lumMod val="10000"/>
                    </a:schemeClr>
                  </a:solidFill>
                  <a:latin typeface="Century Gothic" panose="020B0502020202020204" pitchFamily="34" charset="0"/>
                </a:rPr>
                <a:t> </a:t>
              </a:r>
              <a:r>
                <a:rPr lang="pt-PT" sz="1600" b="1" dirty="0" err="1">
                  <a:solidFill>
                    <a:schemeClr val="bg2">
                      <a:lumMod val="10000"/>
                    </a:schemeClr>
                  </a:solidFill>
                  <a:latin typeface="Century Gothic" panose="020B0502020202020204" pitchFamily="34" charset="0"/>
                </a:rPr>
                <a:t>establishments</a:t>
              </a:r>
              <a:r>
                <a:rPr lang="pt-PT" sz="1600" dirty="0">
                  <a:solidFill>
                    <a:schemeClr val="bg2">
                      <a:lumMod val="10000"/>
                    </a:schemeClr>
                  </a:solidFill>
                  <a:latin typeface="Century Gothic" panose="020B0502020202020204" pitchFamily="34" charset="0"/>
                </a:rPr>
                <a:t>:</a:t>
              </a:r>
            </a:p>
            <a:p>
              <a:pPr lvl="0"/>
              <a:r>
                <a:rPr lang="pt-PT" sz="1600" dirty="0" err="1">
                  <a:solidFill>
                    <a:schemeClr val="bg2">
                      <a:lumMod val="10000"/>
                    </a:schemeClr>
                  </a:solidFill>
                  <a:latin typeface="Century Gothic" panose="020B0502020202020204" pitchFamily="34" charset="0"/>
                </a:rPr>
                <a:t>coffeehouses</a:t>
              </a:r>
              <a:r>
                <a:rPr lang="pt-PT" sz="1600" dirty="0">
                  <a:solidFill>
                    <a:schemeClr val="bg2">
                      <a:lumMod val="10000"/>
                    </a:schemeClr>
                  </a:solidFill>
                  <a:latin typeface="Century Gothic" panose="020B0502020202020204" pitchFamily="34" charset="0"/>
                </a:rPr>
                <a:t>, </a:t>
              </a:r>
              <a:r>
                <a:rPr lang="en-US" sz="1600" dirty="0">
                  <a:solidFill>
                    <a:schemeClr val="bg2">
                      <a:lumMod val="10000"/>
                    </a:schemeClr>
                  </a:solidFill>
                  <a:latin typeface="Century Gothic" panose="020B0502020202020204" pitchFamily="34" charset="0"/>
                </a:rPr>
                <a:t>bars, nightclubs, supermarkets, caravans </a:t>
              </a:r>
              <a:r>
                <a:rPr lang="en-US" sz="1600" dirty="0" smtClean="0">
                  <a:solidFill>
                    <a:schemeClr val="bg2">
                      <a:lumMod val="10000"/>
                    </a:schemeClr>
                  </a:solidFill>
                  <a:latin typeface="Century Gothic" panose="020B0502020202020204" pitchFamily="34" charset="0"/>
                </a:rPr>
                <a:t>and</a:t>
              </a:r>
            </a:p>
            <a:p>
              <a:pPr lvl="0"/>
              <a:r>
                <a:rPr lang="en-US" sz="1600" dirty="0" smtClean="0">
                  <a:solidFill>
                    <a:schemeClr val="bg2">
                      <a:lumMod val="10000"/>
                    </a:schemeClr>
                  </a:solidFill>
                  <a:latin typeface="Century Gothic" panose="020B0502020202020204" pitchFamily="34" charset="0"/>
                </a:rPr>
                <a:t>petrol stations</a:t>
              </a:r>
            </a:p>
            <a:p>
              <a:pPr lvl="0"/>
              <a:endParaRPr lang="en-US" sz="1600" dirty="0" smtClean="0">
                <a:solidFill>
                  <a:schemeClr val="bg2">
                    <a:lumMod val="10000"/>
                  </a:schemeClr>
                </a:solidFill>
                <a:latin typeface="Century Gothic" panose="020B0502020202020204" pitchFamily="34" charset="0"/>
              </a:endParaRPr>
            </a:p>
            <a:p>
              <a:pPr lvl="0"/>
              <a:r>
                <a:rPr lang="pt-PT" sz="1600" dirty="0" err="1">
                  <a:solidFill>
                    <a:schemeClr val="bg2">
                      <a:lumMod val="10000"/>
                    </a:schemeClr>
                  </a:solidFill>
                  <a:latin typeface="Century Gothic" panose="020B0502020202020204" pitchFamily="34" charset="0"/>
                </a:rPr>
                <a:t>Survey</a:t>
              </a:r>
              <a:r>
                <a:rPr lang="pt-PT" sz="1600" dirty="0">
                  <a:solidFill>
                    <a:schemeClr val="bg2">
                      <a:lumMod val="10000"/>
                    </a:schemeClr>
                  </a:solidFill>
                  <a:latin typeface="Century Gothic" panose="020B0502020202020204" pitchFamily="34" charset="0"/>
                </a:rPr>
                <a:t>: N=98</a:t>
              </a:r>
            </a:p>
            <a:p>
              <a:pPr lvl="0"/>
              <a:r>
                <a:rPr lang="pt-PT" sz="1600" dirty="0" err="1">
                  <a:solidFill>
                    <a:schemeClr val="bg2">
                      <a:lumMod val="10000"/>
                    </a:schemeClr>
                  </a:solidFill>
                  <a:latin typeface="Century Gothic" panose="020B0502020202020204" pitchFamily="34" charset="0"/>
                </a:rPr>
                <a:t>Interviews</a:t>
              </a:r>
              <a:r>
                <a:rPr lang="pt-PT" sz="1600" dirty="0">
                  <a:solidFill>
                    <a:schemeClr val="bg2">
                      <a:lumMod val="10000"/>
                    </a:schemeClr>
                  </a:solidFill>
                  <a:latin typeface="Century Gothic" panose="020B0502020202020204" pitchFamily="34" charset="0"/>
                </a:rPr>
                <a:t>: N=25</a:t>
              </a:r>
            </a:p>
            <a:p>
              <a:pPr lvl="0"/>
              <a:endParaRPr lang="pt-PT" sz="1600" dirty="0">
                <a:latin typeface="Century Gothic" panose="020B0502020202020204" pitchFamily="34" charset="0"/>
              </a:endParaRPr>
            </a:p>
            <a:p>
              <a:pPr lvl="0" algn="l" defTabSz="622300" rtl="0">
                <a:lnSpc>
                  <a:spcPct val="90000"/>
                </a:lnSpc>
                <a:spcBef>
                  <a:spcPct val="0"/>
                </a:spcBef>
                <a:spcAft>
                  <a:spcPct val="35000"/>
                </a:spcAft>
              </a:pPr>
              <a:endParaRPr lang="pt-PT" sz="1600" kern="1200" dirty="0">
                <a:latin typeface="Century Gothic" panose="020B0502020202020204" pitchFamily="34" charset="0"/>
              </a:endParaRPr>
            </a:p>
          </p:txBody>
        </p:sp>
      </p:grpSp>
      <p:sp>
        <p:nvSpPr>
          <p:cNvPr id="33" name="Oval 32"/>
          <p:cNvSpPr/>
          <p:nvPr/>
        </p:nvSpPr>
        <p:spPr>
          <a:xfrm>
            <a:off x="4427984" y="2226994"/>
            <a:ext cx="809293" cy="809293"/>
          </a:xfrm>
          <a:prstGeom prst="ellipse">
            <a:avLst/>
          </a:prstGeom>
          <a:blipFill rotWithShape="1">
            <a:blip r:embed="rId4"/>
            <a:stretch>
              <a:fillRect/>
            </a:stretch>
          </a:blip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34" name="Retângulo 33"/>
          <p:cNvSpPr/>
          <p:nvPr/>
        </p:nvSpPr>
        <p:spPr>
          <a:xfrm>
            <a:off x="5122616" y="2277657"/>
            <a:ext cx="2617736" cy="1200329"/>
          </a:xfrm>
          <a:prstGeom prst="rect">
            <a:avLst/>
          </a:prstGeom>
        </p:spPr>
        <p:txBody>
          <a:bodyPr wrap="square">
            <a:spAutoFit/>
          </a:bodyPr>
          <a:lstStyle/>
          <a:p>
            <a:pPr lvl="0" algn="ctr"/>
            <a:r>
              <a:rPr lang="en-US" b="1" dirty="0">
                <a:solidFill>
                  <a:schemeClr val="bg1"/>
                </a:solidFill>
                <a:latin typeface="Century Gothic" panose="020B0502020202020204" pitchFamily="34" charset="0"/>
              </a:rPr>
              <a:t>Alcohol and the Law:</a:t>
            </a:r>
          </a:p>
          <a:p>
            <a:pPr lvl="0" algn="ctr"/>
            <a:r>
              <a:rPr lang="en-US" b="1" dirty="0">
                <a:solidFill>
                  <a:schemeClr val="bg1"/>
                </a:solidFill>
                <a:latin typeface="Century Gothic" panose="020B0502020202020204" pitchFamily="34" charset="0"/>
              </a:rPr>
              <a:t>Commercial Establishment Professionals</a:t>
            </a:r>
            <a:endParaRPr lang="pt-PT" b="1"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2924984717"/>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Posição do Número do Diapositivo 5"/>
          <p:cNvSpPr>
            <a:spLocks noGrp="1"/>
          </p:cNvSpPr>
          <p:nvPr>
            <p:ph type="sldNum" sz="quarter" idx="12"/>
          </p:nvPr>
        </p:nvSpPr>
        <p:spPr/>
        <p:txBody>
          <a:bodyPr/>
          <a:lstStyle/>
          <a:p>
            <a:fld id="{9E5A09E1-2358-40E7-81FB-0D2F2F6F4D74}" type="slidenum">
              <a:rPr lang="pt-PT" smtClean="0"/>
              <a:pPr/>
              <a:t>8</a:t>
            </a:fld>
            <a:endParaRPr lang="pt-PT" dirty="0"/>
          </a:p>
        </p:txBody>
      </p:sp>
      <p:sp>
        <p:nvSpPr>
          <p:cNvPr id="17" name="CaixaDeTexto 16"/>
          <p:cNvSpPr txBox="1"/>
          <p:nvPr/>
        </p:nvSpPr>
        <p:spPr>
          <a:xfrm>
            <a:off x="467544" y="6335854"/>
            <a:ext cx="3960440" cy="246221"/>
          </a:xfrm>
          <a:prstGeom prst="rect">
            <a:avLst/>
          </a:prstGeom>
          <a:noFill/>
        </p:spPr>
        <p:txBody>
          <a:bodyPr wrap="square" rtlCol="0">
            <a:spAutoFit/>
          </a:bodyPr>
          <a:lstStyle/>
          <a:p>
            <a:pPr algn="r">
              <a:defRPr/>
            </a:pPr>
            <a:r>
              <a:rPr lang="en-US" sz="1000" b="1" dirty="0">
                <a:solidFill>
                  <a:schemeClr val="accent1">
                    <a:lumMod val="75000"/>
                  </a:schemeClr>
                </a:solidFill>
                <a:latin typeface="Century Gothic" panose="020B0502020202020204" pitchFamily="34" charset="0"/>
              </a:rPr>
              <a:t>Law of Alcohol. Two sides of the coin: consumers and retailers</a:t>
            </a:r>
            <a:endParaRPr lang="pt-PT" sz="1000" b="1" dirty="0">
              <a:solidFill>
                <a:schemeClr val="accent1">
                  <a:lumMod val="75000"/>
                </a:schemeClr>
              </a:solidFill>
              <a:latin typeface="Century Gothic" panose="020B0502020202020204" pitchFamily="34" charset="0"/>
            </a:endParaRPr>
          </a:p>
        </p:txBody>
      </p:sp>
      <p:sp>
        <p:nvSpPr>
          <p:cNvPr id="18" name="Oval 17"/>
          <p:cNvSpPr/>
          <p:nvPr/>
        </p:nvSpPr>
        <p:spPr>
          <a:xfrm>
            <a:off x="69331" y="5985345"/>
            <a:ext cx="539999" cy="539999"/>
          </a:xfrm>
          <a:prstGeom prst="ellipse">
            <a:avLst/>
          </a:prstGeom>
          <a:blipFill rotWithShape="1">
            <a:blip r:embed="rId2"/>
            <a:stretch>
              <a:fillRect/>
            </a:stretch>
          </a:blipFill>
          <a:ln>
            <a:no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8" name="CaixaDeTexto 7"/>
          <p:cNvSpPr txBox="1"/>
          <p:nvPr/>
        </p:nvSpPr>
        <p:spPr>
          <a:xfrm>
            <a:off x="1691680" y="244418"/>
            <a:ext cx="7344816" cy="461665"/>
          </a:xfrm>
          <a:prstGeom prst="rect">
            <a:avLst/>
          </a:prstGeom>
          <a:noFill/>
        </p:spPr>
        <p:txBody>
          <a:bodyPr wrap="square" rtlCol="0">
            <a:spAutoFit/>
          </a:bodyPr>
          <a:lstStyle/>
          <a:p>
            <a:pPr algn="r"/>
            <a:r>
              <a:rPr lang="pt-PT" sz="2400" b="1" dirty="0" err="1" smtClean="0">
                <a:solidFill>
                  <a:schemeClr val="bg1"/>
                </a:solidFill>
              </a:rPr>
              <a:t>Results</a:t>
            </a:r>
            <a:endParaRPr lang="pt-PT" u="sng" dirty="0">
              <a:solidFill>
                <a:schemeClr val="bg1"/>
              </a:solidFill>
            </a:endParaRPr>
          </a:p>
        </p:txBody>
      </p:sp>
      <p:sp>
        <p:nvSpPr>
          <p:cNvPr id="9" name="Retângulo 8"/>
          <p:cNvSpPr/>
          <p:nvPr/>
        </p:nvSpPr>
        <p:spPr>
          <a:xfrm>
            <a:off x="599295" y="878711"/>
            <a:ext cx="8007577" cy="349838"/>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Retângulo 9"/>
          <p:cNvSpPr/>
          <p:nvPr/>
        </p:nvSpPr>
        <p:spPr>
          <a:xfrm>
            <a:off x="971600" y="1554368"/>
            <a:ext cx="218448" cy="218448"/>
          </a:xfrm>
          <a:prstGeom prst="re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2" name="Retângulo 11"/>
          <p:cNvSpPr/>
          <p:nvPr/>
        </p:nvSpPr>
        <p:spPr>
          <a:xfrm>
            <a:off x="971600" y="2204864"/>
            <a:ext cx="218448" cy="218448"/>
          </a:xfrm>
          <a:prstGeom prst="re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nvGrpSpPr>
          <p:cNvPr id="13" name="Grupo 12"/>
          <p:cNvGrpSpPr/>
          <p:nvPr/>
        </p:nvGrpSpPr>
        <p:grpSpPr>
          <a:xfrm>
            <a:off x="3293338" y="3422007"/>
            <a:ext cx="2765476" cy="509203"/>
            <a:chOff x="208182" y="1632878"/>
            <a:chExt cx="2765476" cy="509203"/>
          </a:xfrm>
        </p:grpSpPr>
        <p:sp>
          <p:nvSpPr>
            <p:cNvPr id="20" name="Retângulo 19"/>
            <p:cNvSpPr/>
            <p:nvPr/>
          </p:nvSpPr>
          <p:spPr>
            <a:xfrm>
              <a:off x="208182" y="1632878"/>
              <a:ext cx="2765476" cy="50920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1" name="Retângulo 20"/>
            <p:cNvSpPr/>
            <p:nvPr/>
          </p:nvSpPr>
          <p:spPr>
            <a:xfrm>
              <a:off x="208182" y="1632878"/>
              <a:ext cx="2765476" cy="50920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8016" tIns="128016" rIns="128016" bIns="128016" numCol="1" spcCol="1270" anchor="ctr" anchorCtr="0">
              <a:noAutofit/>
            </a:bodyPr>
            <a:lstStyle/>
            <a:p>
              <a:pPr lvl="0" algn="l" defTabSz="800100">
                <a:lnSpc>
                  <a:spcPct val="90000"/>
                </a:lnSpc>
                <a:spcBef>
                  <a:spcPct val="0"/>
                </a:spcBef>
                <a:spcAft>
                  <a:spcPct val="35000"/>
                </a:spcAft>
              </a:pPr>
              <a:endParaRPr lang="pt-PT" sz="1800" kern="1200"/>
            </a:p>
          </p:txBody>
        </p:sp>
      </p:grpSp>
      <p:sp>
        <p:nvSpPr>
          <p:cNvPr id="14" name="Retângulo 13"/>
          <p:cNvSpPr/>
          <p:nvPr/>
        </p:nvSpPr>
        <p:spPr>
          <a:xfrm>
            <a:off x="971600" y="3138544"/>
            <a:ext cx="218448" cy="218448"/>
          </a:xfrm>
          <a:prstGeom prst="re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nvGrpSpPr>
          <p:cNvPr id="15" name="Grupo 14"/>
          <p:cNvGrpSpPr/>
          <p:nvPr/>
        </p:nvGrpSpPr>
        <p:grpSpPr>
          <a:xfrm>
            <a:off x="3293338" y="3931210"/>
            <a:ext cx="2765476" cy="509203"/>
            <a:chOff x="208182" y="2142081"/>
            <a:chExt cx="2765476" cy="509203"/>
          </a:xfrm>
        </p:grpSpPr>
        <p:sp>
          <p:nvSpPr>
            <p:cNvPr id="16" name="Retângulo 15"/>
            <p:cNvSpPr/>
            <p:nvPr/>
          </p:nvSpPr>
          <p:spPr>
            <a:xfrm>
              <a:off x="208182" y="2142081"/>
              <a:ext cx="2765476" cy="50920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9" name="Retângulo 18"/>
            <p:cNvSpPr/>
            <p:nvPr/>
          </p:nvSpPr>
          <p:spPr>
            <a:xfrm>
              <a:off x="208182" y="2142081"/>
              <a:ext cx="2765476" cy="50920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8016" tIns="128016" rIns="128016" bIns="128016" numCol="1" spcCol="1270" anchor="ctr" anchorCtr="0">
              <a:noAutofit/>
            </a:bodyPr>
            <a:lstStyle/>
            <a:p>
              <a:pPr lvl="0" algn="l" defTabSz="800100">
                <a:lnSpc>
                  <a:spcPct val="90000"/>
                </a:lnSpc>
                <a:spcBef>
                  <a:spcPct val="0"/>
                </a:spcBef>
                <a:spcAft>
                  <a:spcPct val="35000"/>
                </a:spcAft>
              </a:pPr>
              <a:endParaRPr lang="pt-PT" sz="1800" kern="1200"/>
            </a:p>
          </p:txBody>
        </p:sp>
      </p:grpSp>
      <p:sp>
        <p:nvSpPr>
          <p:cNvPr id="3" name="Retângulo 2"/>
          <p:cNvSpPr/>
          <p:nvPr/>
        </p:nvSpPr>
        <p:spPr>
          <a:xfrm>
            <a:off x="706094" y="843554"/>
            <a:ext cx="1762021" cy="369332"/>
          </a:xfrm>
          <a:prstGeom prst="rect">
            <a:avLst/>
          </a:prstGeom>
        </p:spPr>
        <p:txBody>
          <a:bodyPr wrap="none">
            <a:spAutoFit/>
          </a:bodyPr>
          <a:lstStyle/>
          <a:p>
            <a:pPr lvl="0"/>
            <a:r>
              <a:rPr lang="pt-PT" b="1" dirty="0" err="1">
                <a:solidFill>
                  <a:schemeClr val="bg1"/>
                </a:solidFill>
                <a:latin typeface="Century Gothic" panose="020B0502020202020204" pitchFamily="34" charset="0"/>
              </a:rPr>
              <a:t>young</a:t>
            </a:r>
            <a:r>
              <a:rPr lang="pt-PT" b="1" dirty="0">
                <a:solidFill>
                  <a:schemeClr val="bg1"/>
                </a:solidFill>
                <a:latin typeface="Century Gothic" panose="020B0502020202020204" pitchFamily="34" charset="0"/>
              </a:rPr>
              <a:t> </a:t>
            </a:r>
            <a:r>
              <a:rPr lang="pt-PT" b="1" dirty="0" err="1">
                <a:solidFill>
                  <a:schemeClr val="bg1"/>
                </a:solidFill>
                <a:latin typeface="Century Gothic" panose="020B0502020202020204" pitchFamily="34" charset="0"/>
              </a:rPr>
              <a:t>people</a:t>
            </a:r>
            <a:endParaRPr lang="pt-PT" b="1" dirty="0">
              <a:solidFill>
                <a:schemeClr val="bg1"/>
              </a:solidFill>
              <a:latin typeface="Century Gothic" panose="020B0502020202020204" pitchFamily="34" charset="0"/>
            </a:endParaRPr>
          </a:p>
        </p:txBody>
      </p:sp>
      <p:sp>
        <p:nvSpPr>
          <p:cNvPr id="4" name="Retângulo 3"/>
          <p:cNvSpPr/>
          <p:nvPr/>
        </p:nvSpPr>
        <p:spPr>
          <a:xfrm>
            <a:off x="1475656" y="1403472"/>
            <a:ext cx="7488832" cy="584775"/>
          </a:xfrm>
          <a:prstGeom prst="rect">
            <a:avLst/>
          </a:prstGeom>
        </p:spPr>
        <p:txBody>
          <a:bodyPr wrap="square">
            <a:spAutoFit/>
          </a:bodyPr>
          <a:lstStyle/>
          <a:p>
            <a:pPr lvl="0"/>
            <a:r>
              <a:rPr lang="en-US" sz="1600" dirty="0">
                <a:solidFill>
                  <a:schemeClr val="bg2">
                    <a:lumMod val="10000"/>
                  </a:schemeClr>
                </a:solidFill>
                <a:effectLst>
                  <a:outerShdw blurRad="38100" dist="38100" dir="2700000" algn="tl">
                    <a:srgbClr val="000000">
                      <a:alpha val="43137"/>
                    </a:srgbClr>
                  </a:outerShdw>
                </a:effectLst>
                <a:latin typeface="Century Gothic" panose="020B0502020202020204" pitchFamily="34" charset="0"/>
              </a:rPr>
              <a:t>L</a:t>
            </a:r>
            <a:r>
              <a:rPr lang="en-US" sz="1600" dirty="0" smtClean="0">
                <a:solidFill>
                  <a:schemeClr val="bg2">
                    <a:lumMod val="10000"/>
                  </a:schemeClr>
                </a:solidFill>
                <a:effectLst>
                  <a:outerShdw blurRad="38100" dist="38100" dir="2700000" algn="tl">
                    <a:srgbClr val="000000">
                      <a:alpha val="43137"/>
                    </a:srgbClr>
                  </a:outerShdw>
                </a:effectLst>
                <a:latin typeface="Century Gothic" panose="020B0502020202020204" pitchFamily="34" charset="0"/>
              </a:rPr>
              <a:t>ack </a:t>
            </a:r>
            <a:r>
              <a:rPr lang="en-US" sz="1600" dirty="0">
                <a:solidFill>
                  <a:schemeClr val="bg2">
                    <a:lumMod val="10000"/>
                  </a:schemeClr>
                </a:solidFill>
                <a:effectLst>
                  <a:outerShdw blurRad="38100" dist="38100" dir="2700000" algn="tl">
                    <a:srgbClr val="000000">
                      <a:alpha val="43137"/>
                    </a:srgbClr>
                  </a:outerShdw>
                </a:effectLst>
                <a:latin typeface="Century Gothic" panose="020B0502020202020204" pitchFamily="34" charset="0"/>
              </a:rPr>
              <a:t>of information </a:t>
            </a:r>
            <a:r>
              <a:rPr lang="en-US" sz="1600" dirty="0">
                <a:solidFill>
                  <a:schemeClr val="bg2">
                    <a:lumMod val="10000"/>
                  </a:schemeClr>
                </a:solidFill>
                <a:latin typeface="Century Gothic" panose="020B0502020202020204" pitchFamily="34" charset="0"/>
              </a:rPr>
              <a:t>of existing legislation and a diffuse notion of recent legislative changes</a:t>
            </a:r>
            <a:endParaRPr lang="pt-PT" sz="1600" dirty="0">
              <a:solidFill>
                <a:schemeClr val="bg2">
                  <a:lumMod val="10000"/>
                </a:schemeClr>
              </a:solidFill>
            </a:endParaRPr>
          </a:p>
        </p:txBody>
      </p:sp>
      <p:sp>
        <p:nvSpPr>
          <p:cNvPr id="24" name="Retângulo 23"/>
          <p:cNvSpPr/>
          <p:nvPr/>
        </p:nvSpPr>
        <p:spPr>
          <a:xfrm>
            <a:off x="1452826" y="2065793"/>
            <a:ext cx="7488832" cy="830997"/>
          </a:xfrm>
          <a:prstGeom prst="rect">
            <a:avLst/>
          </a:prstGeom>
        </p:spPr>
        <p:txBody>
          <a:bodyPr wrap="square">
            <a:spAutoFit/>
          </a:bodyPr>
          <a:lstStyle/>
          <a:p>
            <a:pPr lvl="0">
              <a:lnSpc>
                <a:spcPct val="100000"/>
              </a:lnSpc>
              <a:spcAft>
                <a:spcPts val="0"/>
              </a:spcAft>
            </a:pPr>
            <a:r>
              <a:rPr lang="en-US" sz="1600" dirty="0">
                <a:solidFill>
                  <a:schemeClr val="bg2">
                    <a:lumMod val="10000"/>
                  </a:schemeClr>
                </a:solidFill>
                <a:latin typeface="Century Gothic" panose="020B0502020202020204" pitchFamily="34" charset="0"/>
              </a:rPr>
              <a:t>D</a:t>
            </a:r>
            <a:r>
              <a:rPr lang="en-US" sz="1600" dirty="0" smtClean="0">
                <a:solidFill>
                  <a:schemeClr val="bg2">
                    <a:lumMod val="10000"/>
                  </a:schemeClr>
                </a:solidFill>
                <a:latin typeface="Century Gothic" panose="020B0502020202020204" pitchFamily="34" charset="0"/>
              </a:rPr>
              <a:t>espite </a:t>
            </a:r>
            <a:r>
              <a:rPr lang="en-US" sz="1600" dirty="0">
                <a:solidFill>
                  <a:schemeClr val="bg2">
                    <a:lumMod val="10000"/>
                  </a:schemeClr>
                </a:solidFill>
                <a:latin typeface="Century Gothic" panose="020B0502020202020204" pitchFamily="34" charset="0"/>
              </a:rPr>
              <a:t>some control practices, the </a:t>
            </a:r>
            <a:r>
              <a:rPr lang="en-US" sz="1600" dirty="0">
                <a:solidFill>
                  <a:schemeClr val="bg2">
                    <a:lumMod val="10000"/>
                  </a:schemeClr>
                </a:solidFill>
                <a:effectLst>
                  <a:outerShdw blurRad="38100" dist="38100" dir="2700000" algn="tl">
                    <a:srgbClr val="000000">
                      <a:alpha val="43137"/>
                    </a:srgbClr>
                  </a:outerShdw>
                </a:effectLst>
                <a:latin typeface="Century Gothic" panose="020B0502020202020204" pitchFamily="34" charset="0"/>
              </a:rPr>
              <a:t>law was not always respected: </a:t>
            </a:r>
            <a:r>
              <a:rPr lang="en-US" sz="1600" dirty="0">
                <a:solidFill>
                  <a:schemeClr val="bg2">
                    <a:lumMod val="10000"/>
                  </a:schemeClr>
                </a:solidFill>
                <a:latin typeface="Century Gothic" panose="020B0502020202020204" pitchFamily="34" charset="0"/>
              </a:rPr>
              <a:t>underage could get access to alcoholic beverages, namely in bars, discos and </a:t>
            </a:r>
            <a:r>
              <a:rPr lang="pt-PT" sz="1600" dirty="0" err="1">
                <a:solidFill>
                  <a:schemeClr val="bg2">
                    <a:lumMod val="10000"/>
                  </a:schemeClr>
                </a:solidFill>
                <a:latin typeface="Century Gothic" panose="020B0502020202020204" pitchFamily="34" charset="0"/>
              </a:rPr>
              <a:t>coffeehouses</a:t>
            </a:r>
            <a:r>
              <a:rPr lang="pt-PT" sz="1600" dirty="0">
                <a:solidFill>
                  <a:schemeClr val="bg2">
                    <a:lumMod val="10000"/>
                  </a:schemeClr>
                </a:solidFill>
                <a:latin typeface="Century Gothic" panose="020B0502020202020204" pitchFamily="34" charset="0"/>
              </a:rPr>
              <a:t>, </a:t>
            </a:r>
            <a:r>
              <a:rPr lang="pt-PT" sz="1600" dirty="0" err="1">
                <a:solidFill>
                  <a:schemeClr val="bg2">
                    <a:lumMod val="10000"/>
                  </a:schemeClr>
                </a:solidFill>
                <a:latin typeface="Century Gothic" panose="020B0502020202020204" pitchFamily="34" charset="0"/>
              </a:rPr>
              <a:t>using</a:t>
            </a:r>
            <a:r>
              <a:rPr lang="pt-PT" sz="1600" dirty="0">
                <a:solidFill>
                  <a:schemeClr val="bg2">
                    <a:lumMod val="10000"/>
                  </a:schemeClr>
                </a:solidFill>
                <a:latin typeface="Century Gothic" panose="020B0502020202020204" pitchFamily="34" charset="0"/>
              </a:rPr>
              <a:t> </a:t>
            </a:r>
            <a:r>
              <a:rPr lang="pt-PT" sz="1600" dirty="0" err="1">
                <a:solidFill>
                  <a:schemeClr val="bg2">
                    <a:lumMod val="10000"/>
                  </a:schemeClr>
                </a:solidFill>
                <a:latin typeface="Century Gothic" panose="020B0502020202020204" pitchFamily="34" charset="0"/>
              </a:rPr>
              <a:t>different</a:t>
            </a:r>
            <a:r>
              <a:rPr lang="pt-PT" sz="1600" dirty="0">
                <a:solidFill>
                  <a:schemeClr val="bg2">
                    <a:lumMod val="10000"/>
                  </a:schemeClr>
                </a:solidFill>
                <a:latin typeface="Century Gothic" panose="020B0502020202020204" pitchFamily="34" charset="0"/>
              </a:rPr>
              <a:t> </a:t>
            </a:r>
            <a:r>
              <a:rPr lang="pt-PT" sz="1600" dirty="0" err="1">
                <a:solidFill>
                  <a:schemeClr val="bg2">
                    <a:lumMod val="10000"/>
                  </a:schemeClr>
                </a:solidFill>
                <a:latin typeface="Century Gothic" panose="020B0502020202020204" pitchFamily="34" charset="0"/>
              </a:rPr>
              <a:t>avoidance</a:t>
            </a:r>
            <a:r>
              <a:rPr lang="pt-PT" sz="1600" dirty="0">
                <a:solidFill>
                  <a:schemeClr val="bg2">
                    <a:lumMod val="10000"/>
                  </a:schemeClr>
                </a:solidFill>
                <a:latin typeface="Century Gothic" panose="020B0502020202020204" pitchFamily="34" charset="0"/>
              </a:rPr>
              <a:t> </a:t>
            </a:r>
            <a:r>
              <a:rPr lang="pt-PT" sz="1600" dirty="0" err="1" smtClean="0">
                <a:solidFill>
                  <a:schemeClr val="bg2">
                    <a:lumMod val="10000"/>
                  </a:schemeClr>
                </a:solidFill>
                <a:latin typeface="Century Gothic" panose="020B0502020202020204" pitchFamily="34" charset="0"/>
              </a:rPr>
              <a:t>strategies</a:t>
            </a:r>
            <a:endParaRPr lang="pt-PT" sz="1600" dirty="0">
              <a:solidFill>
                <a:schemeClr val="bg2">
                  <a:lumMod val="10000"/>
                </a:schemeClr>
              </a:solidFill>
              <a:latin typeface="Century Gothic" panose="020B0502020202020204" pitchFamily="34" charset="0"/>
            </a:endParaRPr>
          </a:p>
        </p:txBody>
      </p:sp>
      <p:sp>
        <p:nvSpPr>
          <p:cNvPr id="25" name="Retângulo 24"/>
          <p:cNvSpPr/>
          <p:nvPr/>
        </p:nvSpPr>
        <p:spPr>
          <a:xfrm>
            <a:off x="1447598" y="3014307"/>
            <a:ext cx="7488832" cy="830997"/>
          </a:xfrm>
          <a:prstGeom prst="rect">
            <a:avLst/>
          </a:prstGeom>
        </p:spPr>
        <p:txBody>
          <a:bodyPr wrap="square">
            <a:spAutoFit/>
          </a:bodyPr>
          <a:lstStyle/>
          <a:p>
            <a:pPr lvl="0">
              <a:lnSpc>
                <a:spcPct val="100000"/>
              </a:lnSpc>
              <a:spcAft>
                <a:spcPts val="0"/>
              </a:spcAft>
            </a:pPr>
            <a:r>
              <a:rPr lang="en-US" sz="1600" dirty="0">
                <a:solidFill>
                  <a:schemeClr val="bg2">
                    <a:lumMod val="10000"/>
                  </a:schemeClr>
                </a:solidFill>
                <a:effectLst>
                  <a:outerShdw blurRad="38100" dist="38100" dir="2700000" algn="tl">
                    <a:srgbClr val="000000">
                      <a:alpha val="43137"/>
                    </a:srgbClr>
                  </a:outerShdw>
                </a:effectLst>
                <a:latin typeface="Century Gothic" panose="020B0502020202020204" pitchFamily="34" charset="0"/>
              </a:rPr>
              <a:t>Y</a:t>
            </a:r>
            <a:r>
              <a:rPr lang="en-US" sz="1600" dirty="0" smtClean="0">
                <a:solidFill>
                  <a:schemeClr val="bg2">
                    <a:lumMod val="10000"/>
                  </a:schemeClr>
                </a:solidFill>
                <a:effectLst>
                  <a:outerShdw blurRad="38100" dist="38100" dir="2700000" algn="tl">
                    <a:srgbClr val="000000">
                      <a:alpha val="43137"/>
                    </a:srgbClr>
                  </a:outerShdw>
                </a:effectLst>
                <a:latin typeface="Century Gothic" panose="020B0502020202020204" pitchFamily="34" charset="0"/>
              </a:rPr>
              <a:t>oung </a:t>
            </a:r>
            <a:r>
              <a:rPr lang="en-US" sz="1600" dirty="0">
                <a:solidFill>
                  <a:schemeClr val="bg2">
                    <a:lumMod val="10000"/>
                  </a:schemeClr>
                </a:solidFill>
                <a:effectLst>
                  <a:outerShdw blurRad="38100" dist="38100" dir="2700000" algn="tl">
                    <a:srgbClr val="000000">
                      <a:alpha val="43137"/>
                    </a:srgbClr>
                  </a:outerShdw>
                </a:effectLst>
                <a:latin typeface="Century Gothic" panose="020B0502020202020204" pitchFamily="34" charset="0"/>
              </a:rPr>
              <a:t>people approve the implement of some restrictive measures </a:t>
            </a:r>
            <a:r>
              <a:rPr lang="en-US" sz="1600" dirty="0">
                <a:solidFill>
                  <a:schemeClr val="bg2">
                    <a:lumMod val="10000"/>
                  </a:schemeClr>
                </a:solidFill>
                <a:latin typeface="Century Gothic" panose="020B0502020202020204" pitchFamily="34" charset="0"/>
              </a:rPr>
              <a:t>on access to alcohol, such as </a:t>
            </a:r>
            <a:r>
              <a:rPr lang="en-US" sz="1600" dirty="0" smtClean="0">
                <a:solidFill>
                  <a:schemeClr val="bg2">
                    <a:lumMod val="10000"/>
                  </a:schemeClr>
                </a:solidFill>
                <a:latin typeface="Century Gothic" panose="020B0502020202020204" pitchFamily="34" charset="0"/>
              </a:rPr>
              <a:t>increasing </a:t>
            </a:r>
            <a:r>
              <a:rPr lang="en-US" sz="1600" dirty="0">
                <a:solidFill>
                  <a:schemeClr val="bg2">
                    <a:lumMod val="10000"/>
                  </a:schemeClr>
                </a:solidFill>
                <a:latin typeface="Century Gothic" panose="020B0502020202020204" pitchFamily="34" charset="0"/>
              </a:rPr>
              <a:t>the legal age </a:t>
            </a:r>
            <a:r>
              <a:rPr lang="en-US" sz="1600" dirty="0" smtClean="0">
                <a:solidFill>
                  <a:schemeClr val="bg2">
                    <a:lumMod val="10000"/>
                  </a:schemeClr>
                </a:solidFill>
                <a:latin typeface="Century Gothic" panose="020B0502020202020204" pitchFamily="34" charset="0"/>
              </a:rPr>
              <a:t>limits, </a:t>
            </a:r>
            <a:r>
              <a:rPr lang="en-US" sz="1600" dirty="0">
                <a:solidFill>
                  <a:schemeClr val="bg2">
                    <a:lumMod val="10000"/>
                  </a:schemeClr>
                </a:solidFill>
                <a:latin typeface="Century Gothic" panose="020B0502020202020204" pitchFamily="34" charset="0"/>
              </a:rPr>
              <a:t>or lowering </a:t>
            </a:r>
            <a:r>
              <a:rPr lang="en-US" sz="1600" dirty="0" smtClean="0">
                <a:solidFill>
                  <a:schemeClr val="bg2">
                    <a:lumMod val="10000"/>
                  </a:schemeClr>
                </a:solidFill>
                <a:latin typeface="Century Gothic" panose="020B0502020202020204" pitchFamily="34" charset="0"/>
              </a:rPr>
              <a:t>the drivers’ maximum legal BAC (Blood Alcohol Concentration)</a:t>
            </a:r>
            <a:endParaRPr lang="pt-PT" sz="1600" dirty="0">
              <a:solidFill>
                <a:schemeClr val="bg2">
                  <a:lumMod val="10000"/>
                </a:schemeClr>
              </a:solidFill>
              <a:latin typeface="Century Gothic" panose="020B0502020202020204" pitchFamily="34" charset="0"/>
            </a:endParaRPr>
          </a:p>
        </p:txBody>
      </p:sp>
      <p:sp>
        <p:nvSpPr>
          <p:cNvPr id="26" name="Retângulo 25"/>
          <p:cNvSpPr/>
          <p:nvPr/>
        </p:nvSpPr>
        <p:spPr>
          <a:xfrm>
            <a:off x="1445173" y="4027515"/>
            <a:ext cx="7488832" cy="584775"/>
          </a:xfrm>
          <a:prstGeom prst="rect">
            <a:avLst/>
          </a:prstGeom>
        </p:spPr>
        <p:txBody>
          <a:bodyPr wrap="square">
            <a:spAutoFit/>
          </a:bodyPr>
          <a:lstStyle/>
          <a:p>
            <a:pPr lvl="0">
              <a:lnSpc>
                <a:spcPct val="100000"/>
              </a:lnSpc>
              <a:spcAft>
                <a:spcPts val="0"/>
              </a:spcAft>
            </a:pPr>
            <a:r>
              <a:rPr lang="en-US" sz="1600" dirty="0">
                <a:solidFill>
                  <a:schemeClr val="bg2">
                    <a:lumMod val="10000"/>
                  </a:schemeClr>
                </a:solidFill>
                <a:effectLst>
                  <a:outerShdw blurRad="38100" dist="38100" dir="2700000" algn="tl">
                    <a:srgbClr val="000000">
                      <a:alpha val="43137"/>
                    </a:srgbClr>
                  </a:outerShdw>
                </a:effectLst>
                <a:latin typeface="Century Gothic" panose="020B0502020202020204" pitchFamily="34" charset="0"/>
              </a:rPr>
              <a:t>T</a:t>
            </a:r>
            <a:r>
              <a:rPr lang="en-US" sz="1600" dirty="0" smtClean="0">
                <a:solidFill>
                  <a:schemeClr val="bg2">
                    <a:lumMod val="10000"/>
                  </a:schemeClr>
                </a:solidFill>
                <a:effectLst>
                  <a:outerShdw blurRad="38100" dist="38100" dir="2700000" algn="tl">
                    <a:srgbClr val="000000">
                      <a:alpha val="43137"/>
                    </a:srgbClr>
                  </a:outerShdw>
                </a:effectLst>
                <a:latin typeface="Century Gothic" panose="020B0502020202020204" pitchFamily="34" charset="0"/>
              </a:rPr>
              <a:t>o </a:t>
            </a:r>
            <a:r>
              <a:rPr lang="en-US" sz="1600" dirty="0">
                <a:solidFill>
                  <a:schemeClr val="bg2">
                    <a:lumMod val="10000"/>
                  </a:schemeClr>
                </a:solidFill>
                <a:effectLst>
                  <a:outerShdw blurRad="38100" dist="38100" dir="2700000" algn="tl">
                    <a:srgbClr val="000000">
                      <a:alpha val="43137"/>
                    </a:srgbClr>
                  </a:outerShdw>
                </a:effectLst>
                <a:latin typeface="Century Gothic" panose="020B0502020202020204" pitchFamily="34" charset="0"/>
              </a:rPr>
              <a:t>have fun is the main motivation </a:t>
            </a:r>
            <a:r>
              <a:rPr lang="en-US" sz="1600" dirty="0">
                <a:solidFill>
                  <a:schemeClr val="bg2">
                    <a:lumMod val="10000"/>
                  </a:schemeClr>
                </a:solidFill>
                <a:latin typeface="Century Gothic" panose="020B0502020202020204" pitchFamily="34" charset="0"/>
              </a:rPr>
              <a:t>for alcohol use, although the need to meet social and peer pressures is also </a:t>
            </a:r>
            <a:r>
              <a:rPr lang="en-US" sz="1600" dirty="0" smtClean="0">
                <a:solidFill>
                  <a:schemeClr val="bg2">
                    <a:lumMod val="10000"/>
                  </a:schemeClr>
                </a:solidFill>
                <a:latin typeface="Century Gothic" panose="020B0502020202020204" pitchFamily="34" charset="0"/>
              </a:rPr>
              <a:t>important</a:t>
            </a:r>
            <a:endParaRPr lang="pt-PT" sz="1600" dirty="0">
              <a:solidFill>
                <a:schemeClr val="bg2">
                  <a:lumMod val="10000"/>
                </a:schemeClr>
              </a:solidFill>
              <a:latin typeface="Century Gothic" panose="020B0502020202020204" pitchFamily="34" charset="0"/>
            </a:endParaRPr>
          </a:p>
        </p:txBody>
      </p:sp>
      <p:sp>
        <p:nvSpPr>
          <p:cNvPr id="27" name="Retângulo 26"/>
          <p:cNvSpPr/>
          <p:nvPr/>
        </p:nvSpPr>
        <p:spPr>
          <a:xfrm>
            <a:off x="1399427" y="4723478"/>
            <a:ext cx="7488832" cy="830997"/>
          </a:xfrm>
          <a:prstGeom prst="rect">
            <a:avLst/>
          </a:prstGeom>
        </p:spPr>
        <p:txBody>
          <a:bodyPr wrap="square">
            <a:spAutoFit/>
          </a:bodyPr>
          <a:lstStyle/>
          <a:p>
            <a:pPr lvl="0">
              <a:lnSpc>
                <a:spcPct val="100000"/>
              </a:lnSpc>
              <a:spcAft>
                <a:spcPts val="0"/>
              </a:spcAft>
            </a:pPr>
            <a:r>
              <a:rPr lang="en-US" sz="1600" dirty="0">
                <a:solidFill>
                  <a:schemeClr val="bg2">
                    <a:lumMod val="10000"/>
                  </a:schemeClr>
                </a:solidFill>
                <a:latin typeface="Century Gothic" panose="020B0502020202020204" pitchFamily="34" charset="0"/>
              </a:rPr>
              <a:t>T</a:t>
            </a:r>
            <a:r>
              <a:rPr lang="en-US" sz="1600" dirty="0" smtClean="0">
                <a:solidFill>
                  <a:schemeClr val="bg2">
                    <a:lumMod val="10000"/>
                  </a:schemeClr>
                </a:solidFill>
                <a:latin typeface="Century Gothic" panose="020B0502020202020204" pitchFamily="34" charset="0"/>
              </a:rPr>
              <a:t>here </a:t>
            </a:r>
            <a:r>
              <a:rPr lang="en-US" sz="1600" dirty="0">
                <a:solidFill>
                  <a:schemeClr val="bg2">
                    <a:lumMod val="10000"/>
                  </a:schemeClr>
                </a:solidFill>
                <a:latin typeface="Century Gothic" panose="020B0502020202020204" pitchFamily="34" charset="0"/>
              </a:rPr>
              <a:t>is a </a:t>
            </a:r>
            <a:r>
              <a:rPr lang="en-US" sz="1600" dirty="0">
                <a:solidFill>
                  <a:schemeClr val="bg2">
                    <a:lumMod val="10000"/>
                  </a:schemeClr>
                </a:solidFill>
                <a:effectLst>
                  <a:outerShdw blurRad="38100" dist="38100" dir="2700000" algn="tl">
                    <a:srgbClr val="000000">
                      <a:alpha val="43137"/>
                    </a:srgbClr>
                  </a:outerShdw>
                </a:effectLst>
                <a:latin typeface="Century Gothic" panose="020B0502020202020204" pitchFamily="34" charset="0"/>
              </a:rPr>
              <a:t>clear perception of the risk associated </a:t>
            </a:r>
            <a:r>
              <a:rPr lang="en-US" sz="1600" dirty="0">
                <a:solidFill>
                  <a:schemeClr val="bg2">
                    <a:lumMod val="10000"/>
                  </a:schemeClr>
                </a:solidFill>
                <a:latin typeface="Century Gothic" panose="020B0502020202020204" pitchFamily="34" charset="0"/>
              </a:rPr>
              <a:t>with alcohol </a:t>
            </a:r>
            <a:r>
              <a:rPr lang="en-US" sz="1600" dirty="0" smtClean="0">
                <a:solidFill>
                  <a:schemeClr val="bg2">
                    <a:lumMod val="10000"/>
                  </a:schemeClr>
                </a:solidFill>
                <a:latin typeface="Century Gothic" panose="020B0502020202020204" pitchFamily="34" charset="0"/>
              </a:rPr>
              <a:t>use, but this </a:t>
            </a:r>
            <a:r>
              <a:rPr lang="en-US" sz="1600" dirty="0">
                <a:solidFill>
                  <a:schemeClr val="bg2">
                    <a:lumMod val="10000"/>
                  </a:schemeClr>
                </a:solidFill>
                <a:latin typeface="Century Gothic" panose="020B0502020202020204" pitchFamily="34" charset="0"/>
              </a:rPr>
              <a:t>does </a:t>
            </a:r>
            <a:r>
              <a:rPr lang="en-US" sz="1600" dirty="0" smtClean="0">
                <a:solidFill>
                  <a:schemeClr val="bg2">
                    <a:lumMod val="10000"/>
                  </a:schemeClr>
                </a:solidFill>
                <a:latin typeface="Century Gothic" panose="020B0502020202020204" pitchFamily="34" charset="0"/>
              </a:rPr>
              <a:t>not prevent </a:t>
            </a:r>
            <a:r>
              <a:rPr lang="en-US" sz="1600" dirty="0">
                <a:solidFill>
                  <a:schemeClr val="bg2">
                    <a:lumMod val="10000"/>
                  </a:schemeClr>
                </a:solidFill>
                <a:latin typeface="Century Gothic" panose="020B0502020202020204" pitchFamily="34" charset="0"/>
              </a:rPr>
              <a:t>some excesses and harmful </a:t>
            </a:r>
            <a:r>
              <a:rPr lang="en-US" sz="1600" dirty="0" smtClean="0">
                <a:solidFill>
                  <a:schemeClr val="bg2">
                    <a:lumMod val="10000"/>
                  </a:schemeClr>
                </a:solidFill>
                <a:latin typeface="Century Gothic" panose="020B0502020202020204" pitchFamily="34" charset="0"/>
              </a:rPr>
              <a:t>behaviors.</a:t>
            </a:r>
          </a:p>
          <a:p>
            <a:pPr lvl="0">
              <a:lnSpc>
                <a:spcPct val="100000"/>
              </a:lnSpc>
              <a:spcAft>
                <a:spcPts val="0"/>
              </a:spcAft>
            </a:pPr>
            <a:r>
              <a:rPr lang="en-US" sz="1600" dirty="0" smtClean="0">
                <a:solidFill>
                  <a:schemeClr val="bg2">
                    <a:lumMod val="10000"/>
                  </a:schemeClr>
                </a:solidFill>
                <a:latin typeface="Century Gothic" panose="020B0502020202020204" pitchFamily="34" charset="0"/>
              </a:rPr>
              <a:t>Devaluation </a:t>
            </a:r>
            <a:r>
              <a:rPr lang="en-US" sz="1600" dirty="0">
                <a:solidFill>
                  <a:schemeClr val="bg2">
                    <a:lumMod val="10000"/>
                  </a:schemeClr>
                </a:solidFill>
                <a:latin typeface="Century Gothic" panose="020B0502020202020204" pitchFamily="34" charset="0"/>
              </a:rPr>
              <a:t>of risks for oneself </a:t>
            </a:r>
            <a:r>
              <a:rPr lang="en-US" sz="1600" dirty="0" smtClean="0">
                <a:solidFill>
                  <a:schemeClr val="bg2">
                    <a:lumMod val="10000"/>
                  </a:schemeClr>
                </a:solidFill>
                <a:latin typeface="Century Gothic" panose="020B0502020202020204" pitchFamily="34" charset="0"/>
              </a:rPr>
              <a:t>/ overvaluation of others’ drinking patterns</a:t>
            </a:r>
            <a:endParaRPr lang="pt-PT" sz="1600" dirty="0">
              <a:solidFill>
                <a:schemeClr val="bg2">
                  <a:lumMod val="10000"/>
                </a:schemeClr>
              </a:solidFill>
              <a:latin typeface="Century Gothic" panose="020B0502020202020204" pitchFamily="34" charset="0"/>
            </a:endParaRPr>
          </a:p>
        </p:txBody>
      </p:sp>
      <p:sp>
        <p:nvSpPr>
          <p:cNvPr id="28" name="Retângulo 27"/>
          <p:cNvSpPr/>
          <p:nvPr/>
        </p:nvSpPr>
        <p:spPr>
          <a:xfrm>
            <a:off x="969176" y="4146656"/>
            <a:ext cx="218448" cy="218448"/>
          </a:xfrm>
          <a:prstGeom prst="re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29" name="Retângulo 28"/>
          <p:cNvSpPr/>
          <p:nvPr/>
        </p:nvSpPr>
        <p:spPr>
          <a:xfrm>
            <a:off x="971600" y="4866736"/>
            <a:ext cx="218448" cy="218448"/>
          </a:xfrm>
          <a:prstGeom prst="re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cxnSp>
        <p:nvCxnSpPr>
          <p:cNvPr id="31" name="Conexão reta 30"/>
          <p:cNvCxnSpPr/>
          <p:nvPr/>
        </p:nvCxnSpPr>
        <p:spPr>
          <a:xfrm>
            <a:off x="899592" y="1988247"/>
            <a:ext cx="77072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Conexão reta 31"/>
          <p:cNvCxnSpPr/>
          <p:nvPr/>
        </p:nvCxnSpPr>
        <p:spPr>
          <a:xfrm>
            <a:off x="899592" y="2924944"/>
            <a:ext cx="77072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Conexão reta 32"/>
          <p:cNvCxnSpPr/>
          <p:nvPr/>
        </p:nvCxnSpPr>
        <p:spPr>
          <a:xfrm>
            <a:off x="899592" y="3933056"/>
            <a:ext cx="77072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Conexão reta 33"/>
          <p:cNvCxnSpPr/>
          <p:nvPr/>
        </p:nvCxnSpPr>
        <p:spPr>
          <a:xfrm>
            <a:off x="899592" y="4653136"/>
            <a:ext cx="7707280" cy="0"/>
          </a:xfrm>
          <a:prstGeom prst="line">
            <a:avLst/>
          </a:prstGeom>
        </p:spPr>
        <p:style>
          <a:lnRef idx="1">
            <a:schemeClr val="accent1"/>
          </a:lnRef>
          <a:fillRef idx="0">
            <a:schemeClr val="accent1"/>
          </a:fillRef>
          <a:effectRef idx="0">
            <a:schemeClr val="accent1"/>
          </a:effectRef>
          <a:fontRef idx="minor">
            <a:schemeClr val="tx1"/>
          </a:fontRef>
        </p:style>
      </p:cxnSp>
      <p:sp>
        <p:nvSpPr>
          <p:cNvPr id="35" name="Oval 34"/>
          <p:cNvSpPr/>
          <p:nvPr/>
        </p:nvSpPr>
        <p:spPr>
          <a:xfrm>
            <a:off x="8221658" y="681639"/>
            <a:ext cx="720000" cy="720000"/>
          </a:xfrm>
          <a:prstGeom prst="ellipse">
            <a:avLst/>
          </a:prstGeom>
          <a:blipFill rotWithShape="1">
            <a:blip r:embed="rId3"/>
            <a:stretch>
              <a:fillRect/>
            </a:stretch>
          </a:blip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Tree>
    <p:extLst>
      <p:ext uri="{BB962C8B-B14F-4D97-AF65-F5344CB8AC3E}">
        <p14:creationId xmlns:p14="http://schemas.microsoft.com/office/powerpoint/2010/main" val="1887698721"/>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Posição do Número do Diapositivo 5"/>
          <p:cNvSpPr>
            <a:spLocks noGrp="1"/>
          </p:cNvSpPr>
          <p:nvPr>
            <p:ph type="sldNum" sz="quarter" idx="12"/>
          </p:nvPr>
        </p:nvSpPr>
        <p:spPr/>
        <p:txBody>
          <a:bodyPr/>
          <a:lstStyle/>
          <a:p>
            <a:fld id="{9E5A09E1-2358-40E7-81FB-0D2F2F6F4D74}" type="slidenum">
              <a:rPr lang="pt-PT" smtClean="0"/>
              <a:pPr/>
              <a:t>9</a:t>
            </a:fld>
            <a:endParaRPr lang="pt-PT" dirty="0"/>
          </a:p>
        </p:txBody>
      </p:sp>
      <p:sp>
        <p:nvSpPr>
          <p:cNvPr id="17" name="CaixaDeTexto 16"/>
          <p:cNvSpPr txBox="1"/>
          <p:nvPr/>
        </p:nvSpPr>
        <p:spPr>
          <a:xfrm>
            <a:off x="467544" y="6335854"/>
            <a:ext cx="3960440" cy="246221"/>
          </a:xfrm>
          <a:prstGeom prst="rect">
            <a:avLst/>
          </a:prstGeom>
          <a:noFill/>
        </p:spPr>
        <p:txBody>
          <a:bodyPr wrap="square" rtlCol="0">
            <a:spAutoFit/>
          </a:bodyPr>
          <a:lstStyle/>
          <a:p>
            <a:pPr algn="r">
              <a:defRPr/>
            </a:pPr>
            <a:r>
              <a:rPr lang="en-US" sz="1000" b="1" dirty="0">
                <a:solidFill>
                  <a:schemeClr val="accent1">
                    <a:lumMod val="75000"/>
                  </a:schemeClr>
                </a:solidFill>
                <a:latin typeface="Century Gothic" panose="020B0502020202020204" pitchFamily="34" charset="0"/>
              </a:rPr>
              <a:t>Law of Alcohol. Two sides of the coin: consumers and retailers</a:t>
            </a:r>
            <a:endParaRPr lang="pt-PT" sz="1000" b="1" dirty="0">
              <a:solidFill>
                <a:schemeClr val="accent1">
                  <a:lumMod val="75000"/>
                </a:schemeClr>
              </a:solidFill>
              <a:latin typeface="Century Gothic" panose="020B0502020202020204" pitchFamily="34" charset="0"/>
            </a:endParaRPr>
          </a:p>
        </p:txBody>
      </p:sp>
      <p:sp>
        <p:nvSpPr>
          <p:cNvPr id="18" name="Oval 17"/>
          <p:cNvSpPr/>
          <p:nvPr/>
        </p:nvSpPr>
        <p:spPr>
          <a:xfrm>
            <a:off x="69331" y="5985345"/>
            <a:ext cx="539999" cy="539999"/>
          </a:xfrm>
          <a:prstGeom prst="ellipse">
            <a:avLst/>
          </a:prstGeom>
          <a:blipFill rotWithShape="1">
            <a:blip r:embed="rId2"/>
            <a:stretch>
              <a:fillRect/>
            </a:stretch>
          </a:blipFill>
          <a:ln>
            <a:no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8" name="CaixaDeTexto 7"/>
          <p:cNvSpPr txBox="1"/>
          <p:nvPr/>
        </p:nvSpPr>
        <p:spPr>
          <a:xfrm>
            <a:off x="1691680" y="244418"/>
            <a:ext cx="7344816" cy="461665"/>
          </a:xfrm>
          <a:prstGeom prst="rect">
            <a:avLst/>
          </a:prstGeom>
          <a:noFill/>
        </p:spPr>
        <p:txBody>
          <a:bodyPr wrap="square" rtlCol="0">
            <a:spAutoFit/>
          </a:bodyPr>
          <a:lstStyle/>
          <a:p>
            <a:pPr algn="r"/>
            <a:r>
              <a:rPr lang="pt-PT" sz="2400" b="1" dirty="0" err="1" smtClean="0">
                <a:solidFill>
                  <a:schemeClr val="bg1"/>
                </a:solidFill>
              </a:rPr>
              <a:t>Results</a:t>
            </a:r>
            <a:endParaRPr lang="pt-PT" u="sng" dirty="0">
              <a:solidFill>
                <a:schemeClr val="bg1"/>
              </a:solidFill>
            </a:endParaRPr>
          </a:p>
        </p:txBody>
      </p:sp>
      <p:sp>
        <p:nvSpPr>
          <p:cNvPr id="9" name="Retângulo 8"/>
          <p:cNvSpPr/>
          <p:nvPr/>
        </p:nvSpPr>
        <p:spPr>
          <a:xfrm>
            <a:off x="599295" y="1233806"/>
            <a:ext cx="8007577" cy="349838"/>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Retângulo 9"/>
          <p:cNvSpPr/>
          <p:nvPr/>
        </p:nvSpPr>
        <p:spPr>
          <a:xfrm>
            <a:off x="724488" y="2150906"/>
            <a:ext cx="218448" cy="218448"/>
          </a:xfrm>
          <a:prstGeom prst="re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nvGrpSpPr>
          <p:cNvPr id="13" name="Grupo 12"/>
          <p:cNvGrpSpPr/>
          <p:nvPr/>
        </p:nvGrpSpPr>
        <p:grpSpPr>
          <a:xfrm>
            <a:off x="3293338" y="3422007"/>
            <a:ext cx="2765476" cy="509203"/>
            <a:chOff x="208182" y="1632878"/>
            <a:chExt cx="2765476" cy="509203"/>
          </a:xfrm>
        </p:grpSpPr>
        <p:sp>
          <p:nvSpPr>
            <p:cNvPr id="20" name="Retângulo 19"/>
            <p:cNvSpPr/>
            <p:nvPr/>
          </p:nvSpPr>
          <p:spPr>
            <a:xfrm>
              <a:off x="208182" y="1632878"/>
              <a:ext cx="2765476" cy="50920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1" name="Retângulo 20"/>
            <p:cNvSpPr/>
            <p:nvPr/>
          </p:nvSpPr>
          <p:spPr>
            <a:xfrm>
              <a:off x="208182" y="1632878"/>
              <a:ext cx="2765476" cy="50920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8016" tIns="128016" rIns="128016" bIns="128016" numCol="1" spcCol="1270" anchor="ctr" anchorCtr="0">
              <a:noAutofit/>
            </a:bodyPr>
            <a:lstStyle/>
            <a:p>
              <a:pPr lvl="0" algn="l" defTabSz="800100">
                <a:lnSpc>
                  <a:spcPct val="90000"/>
                </a:lnSpc>
                <a:spcBef>
                  <a:spcPct val="0"/>
                </a:spcBef>
                <a:spcAft>
                  <a:spcPct val="35000"/>
                </a:spcAft>
              </a:pPr>
              <a:endParaRPr lang="pt-PT" sz="1800" kern="1200"/>
            </a:p>
          </p:txBody>
        </p:sp>
      </p:grpSp>
      <p:sp>
        <p:nvSpPr>
          <p:cNvPr id="14" name="Retângulo 13"/>
          <p:cNvSpPr/>
          <p:nvPr/>
        </p:nvSpPr>
        <p:spPr>
          <a:xfrm>
            <a:off x="750728" y="4347513"/>
            <a:ext cx="218448" cy="218448"/>
          </a:xfrm>
          <a:prstGeom prst="re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nvGrpSpPr>
          <p:cNvPr id="15" name="Grupo 14"/>
          <p:cNvGrpSpPr/>
          <p:nvPr/>
        </p:nvGrpSpPr>
        <p:grpSpPr>
          <a:xfrm>
            <a:off x="3293338" y="3931210"/>
            <a:ext cx="2765476" cy="509203"/>
            <a:chOff x="208182" y="2142081"/>
            <a:chExt cx="2765476" cy="509203"/>
          </a:xfrm>
        </p:grpSpPr>
        <p:sp>
          <p:nvSpPr>
            <p:cNvPr id="16" name="Retângulo 15"/>
            <p:cNvSpPr/>
            <p:nvPr/>
          </p:nvSpPr>
          <p:spPr>
            <a:xfrm>
              <a:off x="208182" y="2142081"/>
              <a:ext cx="2765476" cy="50920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9" name="Retângulo 18"/>
            <p:cNvSpPr/>
            <p:nvPr/>
          </p:nvSpPr>
          <p:spPr>
            <a:xfrm>
              <a:off x="208182" y="2142081"/>
              <a:ext cx="2765476" cy="50920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8016" tIns="128016" rIns="128016" bIns="128016" numCol="1" spcCol="1270" anchor="ctr" anchorCtr="0">
              <a:noAutofit/>
            </a:bodyPr>
            <a:lstStyle/>
            <a:p>
              <a:pPr lvl="0" algn="l" defTabSz="800100">
                <a:lnSpc>
                  <a:spcPct val="90000"/>
                </a:lnSpc>
                <a:spcBef>
                  <a:spcPct val="0"/>
                </a:spcBef>
                <a:spcAft>
                  <a:spcPct val="35000"/>
                </a:spcAft>
              </a:pPr>
              <a:endParaRPr lang="pt-PT" sz="1800" kern="1200"/>
            </a:p>
          </p:txBody>
        </p:sp>
      </p:grpSp>
      <p:sp>
        <p:nvSpPr>
          <p:cNvPr id="3" name="Retângulo 2"/>
          <p:cNvSpPr/>
          <p:nvPr/>
        </p:nvSpPr>
        <p:spPr>
          <a:xfrm>
            <a:off x="706094" y="1198649"/>
            <a:ext cx="4815742" cy="369332"/>
          </a:xfrm>
          <a:prstGeom prst="rect">
            <a:avLst/>
          </a:prstGeom>
        </p:spPr>
        <p:txBody>
          <a:bodyPr wrap="none">
            <a:spAutoFit/>
          </a:bodyPr>
          <a:lstStyle/>
          <a:p>
            <a:pPr lvl="0"/>
            <a:r>
              <a:rPr lang="pt-PT" b="1" dirty="0" err="1">
                <a:solidFill>
                  <a:schemeClr val="bg1"/>
                </a:solidFill>
                <a:latin typeface="Century Gothic" panose="020B0502020202020204" pitchFamily="34" charset="0"/>
              </a:rPr>
              <a:t>professionals</a:t>
            </a:r>
            <a:r>
              <a:rPr lang="pt-PT" b="1" dirty="0">
                <a:solidFill>
                  <a:schemeClr val="bg1"/>
                </a:solidFill>
                <a:latin typeface="Century Gothic" panose="020B0502020202020204" pitchFamily="34" charset="0"/>
              </a:rPr>
              <a:t> </a:t>
            </a:r>
            <a:r>
              <a:rPr lang="pt-PT" b="1" dirty="0" err="1">
                <a:solidFill>
                  <a:schemeClr val="bg1"/>
                </a:solidFill>
                <a:latin typeface="Century Gothic" panose="020B0502020202020204" pitchFamily="34" charset="0"/>
              </a:rPr>
              <a:t>of</a:t>
            </a:r>
            <a:r>
              <a:rPr lang="pt-PT" b="1" dirty="0">
                <a:solidFill>
                  <a:schemeClr val="bg1"/>
                </a:solidFill>
                <a:latin typeface="Century Gothic" panose="020B0502020202020204" pitchFamily="34" charset="0"/>
              </a:rPr>
              <a:t> comercial </a:t>
            </a:r>
            <a:r>
              <a:rPr lang="pt-PT" b="1" dirty="0" err="1">
                <a:solidFill>
                  <a:schemeClr val="bg1"/>
                </a:solidFill>
                <a:latin typeface="Century Gothic" panose="020B0502020202020204" pitchFamily="34" charset="0"/>
              </a:rPr>
              <a:t>establishments</a:t>
            </a:r>
            <a:endParaRPr lang="pt-PT" dirty="0">
              <a:solidFill>
                <a:schemeClr val="bg1"/>
              </a:solidFill>
              <a:latin typeface="Century Gothic" panose="020B0502020202020204" pitchFamily="34" charset="0"/>
            </a:endParaRPr>
          </a:p>
        </p:txBody>
      </p:sp>
      <p:sp>
        <p:nvSpPr>
          <p:cNvPr id="4" name="Retângulo 3"/>
          <p:cNvSpPr/>
          <p:nvPr/>
        </p:nvSpPr>
        <p:spPr>
          <a:xfrm>
            <a:off x="942936" y="2051544"/>
            <a:ext cx="8021552" cy="1969770"/>
          </a:xfrm>
          <a:prstGeom prst="rect">
            <a:avLst/>
          </a:prstGeom>
        </p:spPr>
        <p:txBody>
          <a:bodyPr wrap="square">
            <a:spAutoFit/>
          </a:bodyPr>
          <a:lstStyle/>
          <a:p>
            <a:pPr lvl="0">
              <a:lnSpc>
                <a:spcPct val="100000"/>
              </a:lnSpc>
              <a:spcAft>
                <a:spcPts val="0"/>
              </a:spcAft>
            </a:pPr>
            <a:r>
              <a:rPr lang="en-US" sz="1600" dirty="0" smtClean="0">
                <a:solidFill>
                  <a:schemeClr val="bg2">
                    <a:lumMod val="10000"/>
                  </a:schemeClr>
                </a:solidFill>
                <a:latin typeface="Century Gothic" panose="020B0502020202020204" pitchFamily="34" charset="0"/>
              </a:rPr>
              <a:t>There is a perception </a:t>
            </a:r>
            <a:r>
              <a:rPr lang="en-US" sz="1600" dirty="0">
                <a:solidFill>
                  <a:schemeClr val="bg2">
                    <a:lumMod val="10000"/>
                  </a:schemeClr>
                </a:solidFill>
                <a:latin typeface="Century Gothic" panose="020B0502020202020204" pitchFamily="34" charset="0"/>
              </a:rPr>
              <a:t>of </a:t>
            </a:r>
            <a:r>
              <a:rPr lang="en-US" sz="1600" dirty="0">
                <a:solidFill>
                  <a:schemeClr val="bg2">
                    <a:lumMod val="10000"/>
                  </a:schemeClr>
                </a:solidFill>
                <a:effectLst>
                  <a:outerShdw blurRad="38100" dist="38100" dir="2700000" algn="tl">
                    <a:srgbClr val="000000">
                      <a:alpha val="43137"/>
                    </a:srgbClr>
                  </a:outerShdw>
                </a:effectLst>
                <a:latin typeface="Century Gothic" panose="020B0502020202020204" pitchFamily="34" charset="0"/>
              </a:rPr>
              <a:t>general difficulty in complying with the law </a:t>
            </a:r>
            <a:r>
              <a:rPr lang="en-US" sz="1600" dirty="0" smtClean="0">
                <a:solidFill>
                  <a:schemeClr val="bg2">
                    <a:lumMod val="10000"/>
                  </a:schemeClr>
                </a:solidFill>
                <a:latin typeface="Century Gothic" panose="020B0502020202020204" pitchFamily="34" charset="0"/>
              </a:rPr>
              <a:t>in terms of </a:t>
            </a:r>
            <a:r>
              <a:rPr lang="en-US" sz="1600" dirty="0">
                <a:solidFill>
                  <a:schemeClr val="bg2">
                    <a:lumMod val="10000"/>
                  </a:schemeClr>
                </a:solidFill>
                <a:latin typeface="Century Gothic" panose="020B0502020202020204" pitchFamily="34" charset="0"/>
              </a:rPr>
              <a:t>the </a:t>
            </a:r>
            <a:r>
              <a:rPr lang="en-US" sz="1600" dirty="0" smtClean="0">
                <a:solidFill>
                  <a:schemeClr val="bg2">
                    <a:lumMod val="10000"/>
                  </a:schemeClr>
                </a:solidFill>
                <a:latin typeface="Century Gothic" panose="020B0502020202020204" pitchFamily="34" charset="0"/>
              </a:rPr>
              <a:t>legal </a:t>
            </a:r>
            <a:r>
              <a:rPr lang="en-US" sz="1600" dirty="0">
                <a:solidFill>
                  <a:schemeClr val="bg2">
                    <a:lumMod val="10000"/>
                  </a:schemeClr>
                </a:solidFill>
                <a:latin typeface="Century Gothic" panose="020B0502020202020204" pitchFamily="34" charset="0"/>
              </a:rPr>
              <a:t>age </a:t>
            </a:r>
            <a:r>
              <a:rPr lang="en-US" sz="1600" dirty="0" smtClean="0">
                <a:solidFill>
                  <a:schemeClr val="bg2">
                    <a:lumMod val="10000"/>
                  </a:schemeClr>
                </a:solidFill>
                <a:latin typeface="Century Gothic" panose="020B0502020202020204" pitchFamily="34" charset="0"/>
              </a:rPr>
              <a:t>limits. </a:t>
            </a:r>
          </a:p>
          <a:p>
            <a:pPr marL="360000" lvl="0">
              <a:lnSpc>
                <a:spcPct val="100000"/>
              </a:lnSpc>
              <a:spcAft>
                <a:spcPts val="0"/>
              </a:spcAft>
            </a:pPr>
            <a:r>
              <a:rPr lang="en-US" sz="1500" dirty="0">
                <a:solidFill>
                  <a:schemeClr val="bg2">
                    <a:lumMod val="10000"/>
                  </a:schemeClr>
                </a:solidFill>
                <a:latin typeface="Century Gothic" panose="020B0502020202020204" pitchFamily="34" charset="0"/>
              </a:rPr>
              <a:t>M</a:t>
            </a:r>
            <a:r>
              <a:rPr lang="en-US" sz="1500" dirty="0" smtClean="0">
                <a:solidFill>
                  <a:schemeClr val="bg2">
                    <a:lumMod val="10000"/>
                  </a:schemeClr>
                </a:solidFill>
                <a:latin typeface="Century Gothic" panose="020B0502020202020204" pitchFamily="34" charset="0"/>
              </a:rPr>
              <a:t>ain </a:t>
            </a:r>
            <a:r>
              <a:rPr lang="en-US" sz="1500" dirty="0">
                <a:solidFill>
                  <a:schemeClr val="bg2">
                    <a:lumMod val="10000"/>
                  </a:schemeClr>
                </a:solidFill>
                <a:latin typeface="Century Gothic" panose="020B0502020202020204" pitchFamily="34" charset="0"/>
              </a:rPr>
              <a:t>reasons </a:t>
            </a:r>
            <a:r>
              <a:rPr lang="en-US" sz="1500" dirty="0" smtClean="0">
                <a:solidFill>
                  <a:schemeClr val="bg2">
                    <a:lumMod val="10000"/>
                  </a:schemeClr>
                </a:solidFill>
                <a:latin typeface="Century Gothic" panose="020B0502020202020204" pitchFamily="34" charset="0"/>
              </a:rPr>
              <a:t>cited: </a:t>
            </a:r>
          </a:p>
          <a:p>
            <a:pPr marL="648000" lvl="0">
              <a:lnSpc>
                <a:spcPct val="100000"/>
              </a:lnSpc>
              <a:spcAft>
                <a:spcPts val="0"/>
              </a:spcAft>
            </a:pPr>
            <a:r>
              <a:rPr lang="en-US" sz="1500" dirty="0" smtClean="0">
                <a:solidFill>
                  <a:schemeClr val="bg2">
                    <a:lumMod val="10000"/>
                  </a:schemeClr>
                </a:solidFill>
                <a:latin typeface="Century Gothic" panose="020B0502020202020204" pitchFamily="34" charset="0"/>
              </a:rPr>
              <a:t>▪ difficulties </a:t>
            </a:r>
            <a:r>
              <a:rPr lang="en-US" sz="1500" dirty="0">
                <a:solidFill>
                  <a:schemeClr val="bg2">
                    <a:lumMod val="10000"/>
                  </a:schemeClr>
                </a:solidFill>
                <a:latin typeface="Century Gothic" panose="020B0502020202020204" pitchFamily="34" charset="0"/>
              </a:rPr>
              <a:t>in identifying </a:t>
            </a:r>
            <a:r>
              <a:rPr lang="en-US" sz="1500" dirty="0" smtClean="0">
                <a:solidFill>
                  <a:schemeClr val="bg2">
                    <a:lumMod val="10000"/>
                  </a:schemeClr>
                </a:solidFill>
                <a:latin typeface="Century Gothic" panose="020B0502020202020204" pitchFamily="34" charset="0"/>
              </a:rPr>
              <a:t>the drinkers’ age</a:t>
            </a:r>
          </a:p>
          <a:p>
            <a:pPr marL="648000" lvl="0">
              <a:lnSpc>
                <a:spcPct val="100000"/>
              </a:lnSpc>
              <a:spcAft>
                <a:spcPts val="0"/>
              </a:spcAft>
            </a:pPr>
            <a:r>
              <a:rPr lang="en-US" sz="1500" dirty="0" smtClean="0">
                <a:solidFill>
                  <a:schemeClr val="bg2">
                    <a:lumMod val="10000"/>
                  </a:schemeClr>
                </a:solidFill>
                <a:latin typeface="Century Gothic" panose="020B0502020202020204" pitchFamily="34" charset="0"/>
              </a:rPr>
              <a:t>▪ the </a:t>
            </a:r>
            <a:r>
              <a:rPr lang="en-US" sz="1500" dirty="0">
                <a:solidFill>
                  <a:schemeClr val="bg2">
                    <a:lumMod val="10000"/>
                  </a:schemeClr>
                </a:solidFill>
                <a:latin typeface="Century Gothic" panose="020B0502020202020204" pitchFamily="34" charset="0"/>
              </a:rPr>
              <a:t>strategies adopted by underage in connivance with young </a:t>
            </a:r>
            <a:r>
              <a:rPr lang="en-US" sz="1500" dirty="0" smtClean="0">
                <a:solidFill>
                  <a:schemeClr val="bg2">
                    <a:lumMod val="10000"/>
                  </a:schemeClr>
                </a:solidFill>
                <a:latin typeface="Century Gothic" panose="020B0502020202020204" pitchFamily="34" charset="0"/>
              </a:rPr>
              <a:t>adults</a:t>
            </a:r>
          </a:p>
          <a:p>
            <a:pPr marL="648000" lvl="0">
              <a:lnSpc>
                <a:spcPct val="100000"/>
              </a:lnSpc>
              <a:spcAft>
                <a:spcPts val="0"/>
              </a:spcAft>
            </a:pPr>
            <a:r>
              <a:rPr lang="en-US" sz="1500" dirty="0">
                <a:solidFill>
                  <a:schemeClr val="bg2">
                    <a:lumMod val="10000"/>
                  </a:schemeClr>
                </a:solidFill>
                <a:latin typeface="Century Gothic" panose="020B0502020202020204" pitchFamily="34" charset="0"/>
              </a:rPr>
              <a:t>▪ lack of </a:t>
            </a:r>
            <a:r>
              <a:rPr lang="en-US" sz="1500" dirty="0" smtClean="0">
                <a:solidFill>
                  <a:schemeClr val="bg2">
                    <a:lumMod val="10000"/>
                  </a:schemeClr>
                </a:solidFill>
                <a:latin typeface="Century Gothic" panose="020B0502020202020204" pitchFamily="34" charset="0"/>
              </a:rPr>
              <a:t>enforcement</a:t>
            </a:r>
          </a:p>
          <a:p>
            <a:pPr marL="648000" lvl="0">
              <a:lnSpc>
                <a:spcPct val="100000"/>
              </a:lnSpc>
              <a:spcAft>
                <a:spcPts val="0"/>
              </a:spcAft>
            </a:pPr>
            <a:r>
              <a:rPr lang="en-US" sz="1500" dirty="0">
                <a:solidFill>
                  <a:schemeClr val="bg2">
                    <a:lumMod val="10000"/>
                  </a:schemeClr>
                </a:solidFill>
                <a:latin typeface="Century Gothic" panose="020B0502020202020204" pitchFamily="34" charset="0"/>
              </a:rPr>
              <a:t>▪ lack of knowledge of the law </a:t>
            </a:r>
            <a:endParaRPr lang="en-US" sz="1500" dirty="0" smtClean="0">
              <a:solidFill>
                <a:schemeClr val="bg2">
                  <a:lumMod val="10000"/>
                </a:schemeClr>
              </a:solidFill>
              <a:latin typeface="Century Gothic" panose="020B0502020202020204" pitchFamily="34" charset="0"/>
            </a:endParaRPr>
          </a:p>
          <a:p>
            <a:pPr marL="648000" lvl="0">
              <a:lnSpc>
                <a:spcPct val="100000"/>
              </a:lnSpc>
              <a:spcAft>
                <a:spcPts val="0"/>
              </a:spcAft>
            </a:pPr>
            <a:r>
              <a:rPr lang="en-US" sz="1500" dirty="0">
                <a:solidFill>
                  <a:schemeClr val="bg2">
                    <a:lumMod val="10000"/>
                  </a:schemeClr>
                </a:solidFill>
                <a:latin typeface="Century Gothic" panose="020B0502020202020204" pitchFamily="34" charset="0"/>
              </a:rPr>
              <a:t>▪ commercial </a:t>
            </a:r>
            <a:r>
              <a:rPr lang="en-US" sz="1500" dirty="0" smtClean="0">
                <a:solidFill>
                  <a:schemeClr val="bg2">
                    <a:lumMod val="10000"/>
                  </a:schemeClr>
                </a:solidFill>
                <a:latin typeface="Century Gothic" panose="020B0502020202020204" pitchFamily="34" charset="0"/>
              </a:rPr>
              <a:t>interests</a:t>
            </a:r>
            <a:endParaRPr lang="pt-PT" sz="1500" dirty="0">
              <a:solidFill>
                <a:schemeClr val="bg2">
                  <a:lumMod val="10000"/>
                </a:schemeClr>
              </a:solidFill>
              <a:latin typeface="Century Gothic" panose="020B0502020202020204" pitchFamily="34" charset="0"/>
            </a:endParaRPr>
          </a:p>
        </p:txBody>
      </p:sp>
      <p:sp>
        <p:nvSpPr>
          <p:cNvPr id="25" name="Retângulo 24"/>
          <p:cNvSpPr/>
          <p:nvPr/>
        </p:nvSpPr>
        <p:spPr>
          <a:xfrm>
            <a:off x="1043608" y="4281719"/>
            <a:ext cx="7704856" cy="584775"/>
          </a:xfrm>
          <a:prstGeom prst="rect">
            <a:avLst/>
          </a:prstGeom>
        </p:spPr>
        <p:txBody>
          <a:bodyPr wrap="square">
            <a:spAutoFit/>
          </a:bodyPr>
          <a:lstStyle/>
          <a:p>
            <a:pPr lvl="0">
              <a:lnSpc>
                <a:spcPct val="100000"/>
              </a:lnSpc>
              <a:spcAft>
                <a:spcPts val="0"/>
              </a:spcAft>
            </a:pPr>
            <a:r>
              <a:rPr lang="en-US" sz="1600" dirty="0">
                <a:solidFill>
                  <a:schemeClr val="bg2">
                    <a:lumMod val="10000"/>
                  </a:schemeClr>
                </a:solidFill>
                <a:effectLst>
                  <a:outerShdw blurRad="38100" dist="38100" dir="2700000" algn="tl">
                    <a:srgbClr val="000000">
                      <a:alpha val="43137"/>
                    </a:srgbClr>
                  </a:outerShdw>
                </a:effectLst>
                <a:latin typeface="Century Gothic" panose="020B0502020202020204" pitchFamily="34" charset="0"/>
              </a:rPr>
              <a:t>K</a:t>
            </a:r>
            <a:r>
              <a:rPr lang="en-US" sz="1600" dirty="0" smtClean="0">
                <a:solidFill>
                  <a:schemeClr val="bg2">
                    <a:lumMod val="10000"/>
                  </a:schemeClr>
                </a:solidFill>
                <a:effectLst>
                  <a:outerShdw blurRad="38100" dist="38100" dir="2700000" algn="tl">
                    <a:srgbClr val="000000">
                      <a:alpha val="43137"/>
                    </a:srgbClr>
                  </a:outerShdw>
                </a:effectLst>
                <a:latin typeface="Century Gothic" panose="020B0502020202020204" pitchFamily="34" charset="0"/>
              </a:rPr>
              <a:t>nowledge </a:t>
            </a:r>
            <a:r>
              <a:rPr lang="en-US" sz="1600" dirty="0">
                <a:solidFill>
                  <a:schemeClr val="bg2">
                    <a:lumMod val="10000"/>
                  </a:schemeClr>
                </a:solidFill>
                <a:effectLst>
                  <a:outerShdw blurRad="38100" dist="38100" dir="2700000" algn="tl">
                    <a:srgbClr val="000000">
                      <a:alpha val="43137"/>
                    </a:srgbClr>
                  </a:outerShdw>
                </a:effectLst>
                <a:latin typeface="Century Gothic" panose="020B0502020202020204" pitchFamily="34" charset="0"/>
              </a:rPr>
              <a:t>of the law</a:t>
            </a:r>
            <a:r>
              <a:rPr lang="en-US" sz="1600" dirty="0">
                <a:solidFill>
                  <a:schemeClr val="bg2">
                    <a:lumMod val="10000"/>
                  </a:schemeClr>
                </a:solidFill>
                <a:latin typeface="Century Gothic" panose="020B0502020202020204" pitchFamily="34" charset="0"/>
              </a:rPr>
              <a:t>: there is a training deficit, </a:t>
            </a:r>
            <a:r>
              <a:rPr lang="en-US" sz="1600" dirty="0" smtClean="0">
                <a:solidFill>
                  <a:schemeClr val="bg2">
                    <a:lumMod val="10000"/>
                  </a:schemeClr>
                </a:solidFill>
                <a:latin typeface="Century Gothic" panose="020B0502020202020204" pitchFamily="34" charset="0"/>
              </a:rPr>
              <a:t>according to commercial </a:t>
            </a:r>
            <a:r>
              <a:rPr lang="en-US" sz="1600" dirty="0">
                <a:solidFill>
                  <a:schemeClr val="bg2">
                    <a:lumMod val="10000"/>
                  </a:schemeClr>
                </a:solidFill>
                <a:latin typeface="Century Gothic" panose="020B0502020202020204" pitchFamily="34" charset="0"/>
              </a:rPr>
              <a:t>shops professionals, </a:t>
            </a:r>
            <a:r>
              <a:rPr lang="en-US" sz="1600" dirty="0" smtClean="0">
                <a:solidFill>
                  <a:schemeClr val="bg2">
                    <a:lumMod val="10000"/>
                  </a:schemeClr>
                </a:solidFill>
                <a:latin typeface="Century Gothic" panose="020B0502020202020204" pitchFamily="34" charset="0"/>
              </a:rPr>
              <a:t>although they have recently </a:t>
            </a:r>
            <a:r>
              <a:rPr lang="en-US" sz="1600" dirty="0">
                <a:solidFill>
                  <a:schemeClr val="bg2">
                    <a:lumMod val="10000"/>
                  </a:schemeClr>
                </a:solidFill>
                <a:latin typeface="Century Gothic" panose="020B0502020202020204" pitchFamily="34" charset="0"/>
              </a:rPr>
              <a:t>received information</a:t>
            </a:r>
            <a:endParaRPr lang="pt-PT" sz="1600" dirty="0">
              <a:solidFill>
                <a:schemeClr val="bg2">
                  <a:lumMod val="10000"/>
                </a:schemeClr>
              </a:solidFill>
              <a:latin typeface="Century Gothic" panose="020B0502020202020204" pitchFamily="34" charset="0"/>
            </a:endParaRPr>
          </a:p>
        </p:txBody>
      </p:sp>
      <p:sp>
        <p:nvSpPr>
          <p:cNvPr id="26" name="Retângulo 25"/>
          <p:cNvSpPr/>
          <p:nvPr/>
        </p:nvSpPr>
        <p:spPr>
          <a:xfrm>
            <a:off x="1057368" y="5107725"/>
            <a:ext cx="7303291" cy="338554"/>
          </a:xfrm>
          <a:prstGeom prst="rect">
            <a:avLst/>
          </a:prstGeom>
        </p:spPr>
        <p:txBody>
          <a:bodyPr wrap="square">
            <a:spAutoFit/>
          </a:bodyPr>
          <a:lstStyle/>
          <a:p>
            <a:r>
              <a:rPr lang="pt-PT" sz="1600" dirty="0" err="1">
                <a:solidFill>
                  <a:schemeClr val="bg2">
                    <a:lumMod val="10000"/>
                  </a:schemeClr>
                </a:solidFill>
                <a:effectLst>
                  <a:outerShdw blurRad="38100" dist="38100" dir="2700000" algn="tl">
                    <a:srgbClr val="000000">
                      <a:alpha val="43137"/>
                    </a:srgbClr>
                  </a:outerShdw>
                </a:effectLst>
                <a:latin typeface="Century Gothic" panose="020B0502020202020204" pitchFamily="34" charset="0"/>
              </a:rPr>
              <a:t>L</a:t>
            </a:r>
            <a:r>
              <a:rPr lang="pt-PT" sz="1600" dirty="0" err="1" smtClean="0">
                <a:solidFill>
                  <a:schemeClr val="bg2">
                    <a:lumMod val="10000"/>
                  </a:schemeClr>
                </a:solidFill>
                <a:effectLst>
                  <a:outerShdw blurRad="38100" dist="38100" dir="2700000" algn="tl">
                    <a:srgbClr val="000000">
                      <a:alpha val="43137"/>
                    </a:srgbClr>
                  </a:outerShdw>
                </a:effectLst>
                <a:latin typeface="Century Gothic" panose="020B0502020202020204" pitchFamily="34" charset="0"/>
              </a:rPr>
              <a:t>aw</a:t>
            </a:r>
            <a:r>
              <a:rPr lang="pt-PT" sz="1600" dirty="0" smtClean="0">
                <a:solidFill>
                  <a:schemeClr val="bg2">
                    <a:lumMod val="10000"/>
                  </a:schemeClr>
                </a:solidFill>
                <a:effectLst>
                  <a:outerShdw blurRad="38100" dist="38100" dir="2700000" algn="tl">
                    <a:srgbClr val="000000">
                      <a:alpha val="43137"/>
                    </a:srgbClr>
                  </a:outerShdw>
                </a:effectLst>
                <a:latin typeface="Century Gothic" panose="020B0502020202020204" pitchFamily="34" charset="0"/>
              </a:rPr>
              <a:t> </a:t>
            </a:r>
            <a:r>
              <a:rPr lang="pt-PT" sz="1600" dirty="0" err="1">
                <a:solidFill>
                  <a:schemeClr val="bg2">
                    <a:lumMod val="10000"/>
                  </a:schemeClr>
                </a:solidFill>
                <a:effectLst>
                  <a:outerShdw blurRad="38100" dist="38100" dir="2700000" algn="tl">
                    <a:srgbClr val="000000">
                      <a:alpha val="43137"/>
                    </a:srgbClr>
                  </a:outerShdw>
                </a:effectLst>
                <a:latin typeface="Century Gothic" panose="020B0502020202020204" pitchFamily="34" charset="0"/>
              </a:rPr>
              <a:t>enforcement</a:t>
            </a:r>
            <a:r>
              <a:rPr lang="pt-PT" sz="1600" dirty="0">
                <a:solidFill>
                  <a:schemeClr val="bg2">
                    <a:lumMod val="10000"/>
                  </a:schemeClr>
                </a:solidFill>
                <a:latin typeface="Century Gothic" panose="020B0502020202020204" pitchFamily="34" charset="0"/>
              </a:rPr>
              <a:t>: </a:t>
            </a:r>
            <a:r>
              <a:rPr lang="pt-PT" sz="1600" dirty="0" err="1">
                <a:solidFill>
                  <a:schemeClr val="bg2">
                    <a:lumMod val="10000"/>
                  </a:schemeClr>
                </a:solidFill>
                <a:latin typeface="Century Gothic" panose="020B0502020202020204" pitchFamily="34" charset="0"/>
              </a:rPr>
              <a:t>perception</a:t>
            </a:r>
            <a:r>
              <a:rPr lang="pt-PT" sz="1600" dirty="0">
                <a:solidFill>
                  <a:schemeClr val="bg2">
                    <a:lumMod val="10000"/>
                  </a:schemeClr>
                </a:solidFill>
                <a:latin typeface="Century Gothic" panose="020B0502020202020204" pitchFamily="34" charset="0"/>
              </a:rPr>
              <a:t> </a:t>
            </a:r>
            <a:r>
              <a:rPr lang="pt-PT" sz="1600" dirty="0" err="1">
                <a:solidFill>
                  <a:schemeClr val="bg2">
                    <a:lumMod val="10000"/>
                  </a:schemeClr>
                </a:solidFill>
                <a:latin typeface="Century Gothic" panose="020B0502020202020204" pitchFamily="34" charset="0"/>
              </a:rPr>
              <a:t>of</a:t>
            </a:r>
            <a:r>
              <a:rPr lang="pt-PT" sz="1600" dirty="0">
                <a:solidFill>
                  <a:schemeClr val="bg2">
                    <a:lumMod val="10000"/>
                  </a:schemeClr>
                </a:solidFill>
                <a:latin typeface="Century Gothic" panose="020B0502020202020204" pitchFamily="34" charset="0"/>
              </a:rPr>
              <a:t> </a:t>
            </a:r>
            <a:r>
              <a:rPr lang="pt-PT" sz="1600" dirty="0" err="1">
                <a:solidFill>
                  <a:schemeClr val="bg2">
                    <a:lumMod val="10000"/>
                  </a:schemeClr>
                </a:solidFill>
                <a:latin typeface="Century Gothic" panose="020B0502020202020204" pitchFamily="34" charset="0"/>
              </a:rPr>
              <a:t>inefficiency</a:t>
            </a:r>
            <a:r>
              <a:rPr lang="pt-PT" sz="1600" dirty="0">
                <a:solidFill>
                  <a:schemeClr val="bg2">
                    <a:lumMod val="10000"/>
                  </a:schemeClr>
                </a:solidFill>
                <a:latin typeface="Century Gothic" panose="020B0502020202020204" pitchFamily="34" charset="0"/>
              </a:rPr>
              <a:t>  </a:t>
            </a:r>
          </a:p>
        </p:txBody>
      </p:sp>
      <p:sp>
        <p:nvSpPr>
          <p:cNvPr id="28" name="Retângulo 27"/>
          <p:cNvSpPr/>
          <p:nvPr/>
        </p:nvSpPr>
        <p:spPr>
          <a:xfrm>
            <a:off x="769064" y="5123328"/>
            <a:ext cx="218448" cy="218448"/>
          </a:xfrm>
          <a:prstGeom prst="re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30" name="Oval 29"/>
          <p:cNvSpPr/>
          <p:nvPr/>
        </p:nvSpPr>
        <p:spPr>
          <a:xfrm>
            <a:off x="8192583" y="1035531"/>
            <a:ext cx="809293" cy="809293"/>
          </a:xfrm>
          <a:prstGeom prst="ellipse">
            <a:avLst/>
          </a:prstGeom>
          <a:blipFill rotWithShape="1">
            <a:blip r:embed="rId3"/>
            <a:stretch>
              <a:fillRect/>
            </a:stretch>
          </a:blip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Tree>
    <p:extLst>
      <p:ext uri="{BB962C8B-B14F-4D97-AF65-F5344CB8AC3E}">
        <p14:creationId xmlns:p14="http://schemas.microsoft.com/office/powerpoint/2010/main" val="1732023268"/>
      </p:ext>
    </p:extLst>
  </p:cSld>
  <p:clrMapOvr>
    <a:masterClrMapping/>
  </p:clrMapOvr>
  <p:transition>
    <p:fade/>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cto">
  <a:themeElements>
    <a:clrScheme name="SICAD_CDT">
      <a:dk1>
        <a:srgbClr val="58595B"/>
      </a:dk1>
      <a:lt1>
        <a:sysClr val="window" lastClr="FFFFFF"/>
      </a:lt1>
      <a:dk2>
        <a:srgbClr val="1B5BA6"/>
      </a:dk2>
      <a:lt2>
        <a:srgbClr val="E6E7E8"/>
      </a:lt2>
      <a:accent1>
        <a:srgbClr val="9E0B0F"/>
      </a:accent1>
      <a:accent2>
        <a:srgbClr val="D00000"/>
      </a:accent2>
      <a:accent3>
        <a:srgbClr val="6E7378"/>
      </a:accent3>
      <a:accent4>
        <a:srgbClr val="168737"/>
      </a:accent4>
      <a:accent5>
        <a:srgbClr val="58595B"/>
      </a:accent5>
      <a:accent6>
        <a:srgbClr val="9E0B0F"/>
      </a:accent6>
      <a:hlink>
        <a:srgbClr val="6E7378"/>
      </a:hlink>
      <a:folHlink>
        <a:srgbClr val="E6E7E8"/>
      </a:folHlink>
    </a:clrScheme>
    <a:fontScheme name="Energia">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1596</TotalTime>
  <Words>1297</Words>
  <Application>Microsoft Office PowerPoint</Application>
  <PresentationFormat>Apresentação no Ecrã (4:3)</PresentationFormat>
  <Paragraphs>155</Paragraphs>
  <Slides>14</Slides>
  <Notes>1</Notes>
  <HiddenSlides>0</HiddenSlides>
  <MMClips>0</MMClips>
  <ScaleCrop>false</ScaleCrop>
  <HeadingPairs>
    <vt:vector size="6" baseType="variant">
      <vt:variant>
        <vt:lpstr>Tipos de letra usados</vt:lpstr>
      </vt:variant>
      <vt:variant>
        <vt:i4>8</vt:i4>
      </vt:variant>
      <vt:variant>
        <vt:lpstr>Tema</vt:lpstr>
      </vt:variant>
      <vt:variant>
        <vt:i4>1</vt:i4>
      </vt:variant>
      <vt:variant>
        <vt:lpstr>Títulos dos diapositivos</vt:lpstr>
      </vt:variant>
      <vt:variant>
        <vt:i4>14</vt:i4>
      </vt:variant>
    </vt:vector>
  </HeadingPairs>
  <TitlesOfParts>
    <vt:vector size="23" baseType="lpstr">
      <vt:lpstr>Arial</vt:lpstr>
      <vt:lpstr>Bradley Hand ITC</vt:lpstr>
      <vt:lpstr>Calibri</vt:lpstr>
      <vt:lpstr>Century Gothic</vt:lpstr>
      <vt:lpstr>Gill Sans MT</vt:lpstr>
      <vt:lpstr>Lucida Handwriting</vt:lpstr>
      <vt:lpstr>Verdana</vt:lpstr>
      <vt:lpstr>Wingdings 2</vt:lpstr>
      <vt:lpstr>Aspecto</vt:lpstr>
      <vt:lpstr>Law of Alcohol Two sides of the coin: consumers and retailers</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Diapositivo 1</dc:title>
  <dc:creator>filipa.cunha</dc:creator>
  <cp:lastModifiedBy>Elsa Lavado</cp:lastModifiedBy>
  <cp:revision>161</cp:revision>
  <cp:lastPrinted>2017-10-12T15:16:47Z</cp:lastPrinted>
  <dcterms:created xsi:type="dcterms:W3CDTF">2012-10-08T13:12:43Z</dcterms:created>
  <dcterms:modified xsi:type="dcterms:W3CDTF">2017-10-19T17:19:12Z</dcterms:modified>
</cp:coreProperties>
</file>