
<file path=[Content_Types].xml><?xml version="1.0" encoding="utf-8"?>
<Types xmlns="http://schemas.openxmlformats.org/package/2006/content-types">
  <Default Extension="bin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>
  <p:sldMasterIdLst>
    <p:sldMasterId id="2147483648" r:id="rId1"/>
    <p:sldMasterId id="2147483680" r:id="rId2"/>
  </p:sldMasterIdLst>
  <p:notesMasterIdLst>
    <p:notesMasterId r:id="rId23"/>
  </p:notesMasterIdLst>
  <p:handoutMasterIdLst>
    <p:handoutMasterId r:id="rId24"/>
  </p:handoutMasterIdLst>
  <p:sldIdLst>
    <p:sldId id="264" r:id="rId3"/>
    <p:sldId id="262" r:id="rId4"/>
    <p:sldId id="266" r:id="rId5"/>
    <p:sldId id="291" r:id="rId6"/>
    <p:sldId id="292" r:id="rId7"/>
    <p:sldId id="293" r:id="rId8"/>
    <p:sldId id="270" r:id="rId9"/>
    <p:sldId id="294" r:id="rId10"/>
    <p:sldId id="295" r:id="rId11"/>
    <p:sldId id="275" r:id="rId12"/>
    <p:sldId id="299" r:id="rId13"/>
    <p:sldId id="277" r:id="rId14"/>
    <p:sldId id="300" r:id="rId15"/>
    <p:sldId id="279" r:id="rId16"/>
    <p:sldId id="281" r:id="rId17"/>
    <p:sldId id="282" r:id="rId18"/>
    <p:sldId id="283" r:id="rId19"/>
    <p:sldId id="304" r:id="rId20"/>
    <p:sldId id="288" r:id="rId21"/>
    <p:sldId id="289" r:id="rId22"/>
  </p:sldIdLst>
  <p:sldSz cx="12188825" cy="6858000"/>
  <p:notesSz cx="6797675" cy="9926638"/>
  <p:embeddedFontLst>
    <p:embeddedFont>
      <p:font typeface="AU Passata" panose="020B0503030502030804" pitchFamily="34" charset="0"/>
      <p:regular r:id="rId25"/>
      <p:bold r:id="rId26"/>
    </p:embeddedFont>
    <p:embeddedFont>
      <p:font typeface="AU Passata Light" panose="020B0303030902030804" pitchFamily="34" charset="0"/>
      <p:regular r:id="rId27"/>
      <p:bold r:id="rId28"/>
    </p:embeddedFont>
    <p:embeddedFont>
      <p:font typeface="Georgia" panose="02040502050405020303" pitchFamily="18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1pPr>
    <a:lvl2pPr marL="609493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2pPr>
    <a:lvl3pPr marL="1218987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3pPr>
    <a:lvl4pPr marL="1828480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4pPr>
    <a:lvl5pPr marL="2437973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5pPr>
    <a:lvl6pPr marL="3047467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6pPr>
    <a:lvl7pPr marL="3656960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7pPr>
    <a:lvl8pPr marL="4266453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8pPr>
    <a:lvl9pPr marL="4875947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546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65052" autoAdjust="0"/>
  </p:normalViewPr>
  <p:slideViewPr>
    <p:cSldViewPr snapToObjects="1" showGuides="1">
      <p:cViewPr varScale="1">
        <p:scale>
          <a:sx n="45" d="100"/>
          <a:sy n="45" d="100"/>
        </p:scale>
        <p:origin x="1384" y="36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7" d="100"/>
          <a:sy n="87" d="100"/>
        </p:scale>
        <p:origin x="3762" y="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stoffri!$C$6</c:f>
              <c:strCache>
                <c:ptCount val="1"/>
                <c:pt idx="0">
                  <c:v>MI/KAT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F7-4120-85F2-6DCF8C5403E7}"/>
                </c:ext>
              </c:extLst>
            </c:dLbl>
            <c:dLbl>
              <c:idx val="1"/>
              <c:layout>
                <c:manualLayout>
                  <c:x val="-5.754475703324808E-2"/>
                  <c:y val="-2.5104602510460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7F7-4120-85F2-6DCF8C5403E7}"/>
                </c:ext>
              </c:extLst>
            </c:dLbl>
            <c:dLbl>
              <c:idx val="2"/>
              <c:layout>
                <c:manualLayout>
                  <c:x val="-4.4757033248081841E-2"/>
                  <c:y val="-4.7419804741980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7F7-4120-85F2-6DCF8C5403E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stoffri!$D$5:$G$5</c:f>
              <c:strCache>
                <c:ptCount val="4"/>
                <c:pt idx="0">
                  <c:v>Stoffer ind,          n=460</c:v>
                </c:pt>
                <c:pt idx="1">
                  <c:v>3 mdr. opfølgning, n=350</c:v>
                </c:pt>
                <c:pt idx="2">
                  <c:v> 6 mdr. opfølgning, n=308</c:v>
                </c:pt>
                <c:pt idx="3">
                  <c:v>9 mdr. opfølgning, n=296</c:v>
                </c:pt>
              </c:strCache>
            </c:strRef>
          </c:cat>
          <c:val>
            <c:numRef>
              <c:f>stoffri!$D$6:$G$6</c:f>
              <c:numCache>
                <c:formatCode>0.0</c:formatCode>
                <c:ptCount val="4"/>
                <c:pt idx="0">
                  <c:v>0.88</c:v>
                </c:pt>
                <c:pt idx="1">
                  <c:v>26.58</c:v>
                </c:pt>
                <c:pt idx="2">
                  <c:v>36.229999999999997</c:v>
                </c:pt>
                <c:pt idx="3">
                  <c:v>36.619999999999997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7F7-4120-85F2-6DCF8C5403E7}"/>
            </c:ext>
          </c:extLst>
        </c:ser>
        <c:ser>
          <c:idx val="1"/>
          <c:order val="1"/>
          <c:tx>
            <c:strRef>
              <c:f>stoffri!$C$7</c:f>
              <c:strCache>
                <c:ptCount val="1"/>
                <c:pt idx="0">
                  <c:v>MI/KAT-G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7F7-4120-85F2-6DCF8C5403E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7F7-4120-85F2-6DCF8C5403E7}"/>
                </c:ext>
              </c:extLst>
            </c:dLbl>
            <c:dLbl>
              <c:idx val="2"/>
              <c:layout>
                <c:manualLayout>
                  <c:x val="-3.4100596760443309E-2"/>
                  <c:y val="4.7419804741980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7F7-4120-85F2-6DCF8C5403E7}"/>
                </c:ext>
              </c:extLst>
            </c:dLbl>
            <c:dLbl>
              <c:idx val="3"/>
              <c:layout>
                <c:manualLayout>
                  <c:x val="-2.3444160272804774E-2"/>
                  <c:y val="2.5104602510460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7F7-4120-85F2-6DCF8C5403E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stoffri!$D$5:$G$5</c:f>
              <c:strCache>
                <c:ptCount val="4"/>
                <c:pt idx="0">
                  <c:v>Stoffer ind,          n=460</c:v>
                </c:pt>
                <c:pt idx="1">
                  <c:v>3 mdr. opfølgning, n=350</c:v>
                </c:pt>
                <c:pt idx="2">
                  <c:v> 6 mdr. opfølgning, n=308</c:v>
                </c:pt>
                <c:pt idx="3">
                  <c:v>9 mdr. opfølgning, n=296</c:v>
                </c:pt>
              </c:strCache>
            </c:strRef>
          </c:cat>
          <c:val>
            <c:numRef>
              <c:f>stoffri!$D$7:$G$7</c:f>
              <c:numCache>
                <c:formatCode>0.0</c:formatCode>
                <c:ptCount val="4"/>
                <c:pt idx="0">
                  <c:v>1.77</c:v>
                </c:pt>
                <c:pt idx="1">
                  <c:v>21.59</c:v>
                </c:pt>
                <c:pt idx="2">
                  <c:v>26.92</c:v>
                </c:pt>
                <c:pt idx="3">
                  <c:v>30.56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7F7-4120-85F2-6DCF8C5403E7}"/>
            </c:ext>
          </c:extLst>
        </c:ser>
        <c:ser>
          <c:idx val="2"/>
          <c:order val="2"/>
          <c:tx>
            <c:strRef>
              <c:f>stoffri!$C$8</c:f>
              <c:strCache>
                <c:ptCount val="1"/>
                <c:pt idx="0">
                  <c:v>MI/KAT-O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marker>
          <c:dLbls>
            <c:dLbl>
              <c:idx val="3"/>
              <c:layout>
                <c:manualLayout>
                  <c:x val="-1.4919011082693947E-2"/>
                  <c:y val="-8.368200836820083E-3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/>
                  </a:pPr>
                  <a:endParaRPr lang="da-D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7F7-4120-85F2-6DCF8C5403E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stoffri!$D$5:$G$5</c:f>
              <c:strCache>
                <c:ptCount val="4"/>
                <c:pt idx="0">
                  <c:v>Stoffer ind,          n=460</c:v>
                </c:pt>
                <c:pt idx="1">
                  <c:v>3 mdr. opfølgning, n=350</c:v>
                </c:pt>
                <c:pt idx="2">
                  <c:v> 6 mdr. opfølgning, n=308</c:v>
                </c:pt>
                <c:pt idx="3">
                  <c:v>9 mdr. opfølgning, n=296</c:v>
                </c:pt>
              </c:strCache>
            </c:strRef>
          </c:cat>
          <c:val>
            <c:numRef>
              <c:f>stoffri!$D$8:$G$8</c:f>
              <c:numCache>
                <c:formatCode>0.0</c:formatCode>
                <c:ptCount val="4"/>
                <c:pt idx="0">
                  <c:v>3.57</c:v>
                </c:pt>
                <c:pt idx="1">
                  <c:v>22.09</c:v>
                </c:pt>
                <c:pt idx="2">
                  <c:v>36.99</c:v>
                </c:pt>
                <c:pt idx="3">
                  <c:v>31.88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A7F7-4120-85F2-6DCF8C5403E7}"/>
            </c:ext>
          </c:extLst>
        </c:ser>
        <c:ser>
          <c:idx val="3"/>
          <c:order val="3"/>
          <c:tx>
            <c:strRef>
              <c:f>stoffri!$C$9</c:f>
              <c:strCache>
                <c:ptCount val="1"/>
                <c:pt idx="0">
                  <c:v>MI/KAT-GO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8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7F7-4120-85F2-6DCF8C5403E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stoffri!$D$5:$G$5</c:f>
              <c:strCache>
                <c:ptCount val="4"/>
                <c:pt idx="0">
                  <c:v>Stoffer ind,          n=460</c:v>
                </c:pt>
                <c:pt idx="1">
                  <c:v>3 mdr. opfølgning, n=350</c:v>
                </c:pt>
                <c:pt idx="2">
                  <c:v> 6 mdr. opfølgning, n=308</c:v>
                </c:pt>
                <c:pt idx="3">
                  <c:v>9 mdr. opfølgning, n=296</c:v>
                </c:pt>
              </c:strCache>
            </c:strRef>
          </c:cat>
          <c:val>
            <c:numRef>
              <c:f>stoffri!$D$9:$G$9</c:f>
              <c:numCache>
                <c:formatCode>0.0</c:formatCode>
                <c:ptCount val="4"/>
                <c:pt idx="0">
                  <c:v>2.48</c:v>
                </c:pt>
                <c:pt idx="1">
                  <c:v>19.59</c:v>
                </c:pt>
                <c:pt idx="2">
                  <c:v>34.090000000000003</c:v>
                </c:pt>
                <c:pt idx="3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A7F7-4120-85F2-6DCF8C540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8201192"/>
        <c:axId val="1198220792"/>
      </c:lineChart>
      <c:catAx>
        <c:axId val="1198201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da-DK"/>
          </a:p>
        </c:txPr>
        <c:crossAx val="1198220792"/>
        <c:crosses val="autoZero"/>
        <c:auto val="1"/>
        <c:lblAlgn val="ctr"/>
        <c:lblOffset val="100"/>
        <c:noMultiLvlLbl val="0"/>
      </c:catAx>
      <c:valAx>
        <c:axId val="119822079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1982011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da-DK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stoffri!$C$32</c:f>
              <c:strCache>
                <c:ptCount val="1"/>
                <c:pt idx="0">
                  <c:v>MI/KAT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48-4B7A-942B-77D157E1C667}"/>
                </c:ext>
              </c:extLst>
            </c:dLbl>
            <c:dLbl>
              <c:idx val="1"/>
              <c:layout>
                <c:manualLayout>
                  <c:x val="-7.0153061224489832E-2"/>
                  <c:y val="3.27118089630356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C48-4B7A-942B-77D157E1C667}"/>
                </c:ext>
              </c:extLst>
            </c:dLbl>
            <c:dLbl>
              <c:idx val="2"/>
              <c:layout>
                <c:manualLayout>
                  <c:x val="-2.7636054421768707E-2"/>
                  <c:y val="-2.28982662741249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C48-4B7A-942B-77D157E1C66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stoffri!$D$31:$G$31</c:f>
              <c:strCache>
                <c:ptCount val="4"/>
                <c:pt idx="0">
                  <c:v>Stoffer ind,          n=460</c:v>
                </c:pt>
                <c:pt idx="1">
                  <c:v>3 mdr. opfølgning, n=460</c:v>
                </c:pt>
                <c:pt idx="2">
                  <c:v> 6 mdr. opfølgning, n=460</c:v>
                </c:pt>
                <c:pt idx="3">
                  <c:v>9 mdr. opfølgning, n=460</c:v>
                </c:pt>
              </c:strCache>
            </c:strRef>
          </c:cat>
          <c:val>
            <c:numRef>
              <c:f>stoffri!$D$32:$G$32</c:f>
              <c:numCache>
                <c:formatCode>0.0</c:formatCode>
                <c:ptCount val="4"/>
                <c:pt idx="0">
                  <c:v>0.88</c:v>
                </c:pt>
                <c:pt idx="1">
                  <c:v>18.399999999999999</c:v>
                </c:pt>
                <c:pt idx="2">
                  <c:v>23.9</c:v>
                </c:pt>
                <c:pt idx="3">
                  <c:v>24.6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C48-4B7A-942B-77D157E1C667}"/>
            </c:ext>
          </c:extLst>
        </c:ser>
        <c:ser>
          <c:idx val="1"/>
          <c:order val="1"/>
          <c:tx>
            <c:strRef>
              <c:f>stoffri!$C$33</c:f>
              <c:strCache>
                <c:ptCount val="1"/>
                <c:pt idx="0">
                  <c:v>MI/KAT-G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C48-4B7A-942B-77D157E1C66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C48-4B7A-942B-77D157E1C667}"/>
                </c:ext>
              </c:extLst>
            </c:dLbl>
            <c:dLbl>
              <c:idx val="2"/>
              <c:layout>
                <c:manualLayout>
                  <c:x val="-3.4013605442176874E-2"/>
                  <c:y val="3.9254170755642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BC48-4B7A-942B-77D157E1C667}"/>
                </c:ext>
              </c:extLst>
            </c:dLbl>
            <c:dLbl>
              <c:idx val="3"/>
              <c:layout>
                <c:manualLayout>
                  <c:x val="-6.3775510204081634E-3"/>
                  <c:y val="-2.28982662741249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C48-4B7A-942B-77D157E1C66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stoffri!$D$31:$G$31</c:f>
              <c:strCache>
                <c:ptCount val="4"/>
                <c:pt idx="0">
                  <c:v>Stoffer ind,          n=460</c:v>
                </c:pt>
                <c:pt idx="1">
                  <c:v>3 mdr. opfølgning, n=460</c:v>
                </c:pt>
                <c:pt idx="2">
                  <c:v> 6 mdr. opfølgning, n=460</c:v>
                </c:pt>
                <c:pt idx="3">
                  <c:v>9 mdr. opfølgning, n=460</c:v>
                </c:pt>
              </c:strCache>
            </c:strRef>
          </c:cat>
          <c:val>
            <c:numRef>
              <c:f>stoffri!$D$33:$G$33</c:f>
              <c:numCache>
                <c:formatCode>0.0</c:formatCode>
                <c:ptCount val="4"/>
                <c:pt idx="0">
                  <c:v>1.77</c:v>
                </c:pt>
                <c:pt idx="1">
                  <c:v>16.8</c:v>
                </c:pt>
                <c:pt idx="2">
                  <c:v>22.1</c:v>
                </c:pt>
                <c:pt idx="3">
                  <c:v>25.7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C48-4B7A-942B-77D157E1C667}"/>
            </c:ext>
          </c:extLst>
        </c:ser>
        <c:ser>
          <c:idx val="2"/>
          <c:order val="2"/>
          <c:tx>
            <c:strRef>
              <c:f>stoffri!$C$34</c:f>
              <c:strCache>
                <c:ptCount val="1"/>
                <c:pt idx="0">
                  <c:v>MI/KAT-O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marker>
          <c:cat>
            <c:strRef>
              <c:f>stoffri!$D$31:$G$31</c:f>
              <c:strCache>
                <c:ptCount val="4"/>
                <c:pt idx="0">
                  <c:v>Stoffer ind,          n=460</c:v>
                </c:pt>
                <c:pt idx="1">
                  <c:v>3 mdr. opfølgning, n=460</c:v>
                </c:pt>
                <c:pt idx="2">
                  <c:v> 6 mdr. opfølgning, n=460</c:v>
                </c:pt>
                <c:pt idx="3">
                  <c:v>9 mdr. opfølgning, n=460</c:v>
                </c:pt>
              </c:strCache>
            </c:strRef>
          </c:cat>
          <c:val>
            <c:numRef>
              <c:f>stoffri!$D$34:$G$34</c:f>
              <c:numCache>
                <c:formatCode>0.0</c:formatCode>
                <c:ptCount val="4"/>
                <c:pt idx="0">
                  <c:v>3.57</c:v>
                </c:pt>
                <c:pt idx="1">
                  <c:v>17.899999999999999</c:v>
                </c:pt>
                <c:pt idx="2">
                  <c:v>27.7</c:v>
                </c:pt>
                <c:pt idx="3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BC48-4B7A-942B-77D157E1C667}"/>
            </c:ext>
          </c:extLst>
        </c:ser>
        <c:ser>
          <c:idx val="3"/>
          <c:order val="3"/>
          <c:tx>
            <c:strRef>
              <c:f>stoffri!$C$35</c:f>
              <c:strCache>
                <c:ptCount val="1"/>
                <c:pt idx="0">
                  <c:v>MI/KAT-GO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7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C48-4B7A-942B-77D157E1C667}"/>
                </c:ext>
              </c:extLst>
            </c:dLbl>
            <c:dLbl>
              <c:idx val="1"/>
              <c:layout>
                <c:manualLayout>
                  <c:x val="-2.3384353741496638E-2"/>
                  <c:y val="4.2525351651946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BC48-4B7A-942B-77D157E1C667}"/>
                </c:ext>
              </c:extLst>
            </c:dLbl>
            <c:dLbl>
              <c:idx val="2"/>
              <c:layout>
                <c:manualLayout>
                  <c:x val="-5.1020408163265307E-2"/>
                  <c:y val="-3.9254170755642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BC48-4B7A-942B-77D157E1C66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stoffri!$D$31:$G$31</c:f>
              <c:strCache>
                <c:ptCount val="4"/>
                <c:pt idx="0">
                  <c:v>Stoffer ind,          n=460</c:v>
                </c:pt>
                <c:pt idx="1">
                  <c:v>3 mdr. opfølgning, n=460</c:v>
                </c:pt>
                <c:pt idx="2">
                  <c:v> 6 mdr. opfølgning, n=460</c:v>
                </c:pt>
                <c:pt idx="3">
                  <c:v>9 mdr. opfølgning, n=460</c:v>
                </c:pt>
              </c:strCache>
            </c:strRef>
          </c:cat>
          <c:val>
            <c:numRef>
              <c:f>stoffri!$D$35:$G$35</c:f>
              <c:numCache>
                <c:formatCode>0.0</c:formatCode>
                <c:ptCount val="4"/>
                <c:pt idx="0">
                  <c:v>2.48</c:v>
                </c:pt>
                <c:pt idx="1">
                  <c:v>16.5</c:v>
                </c:pt>
                <c:pt idx="2">
                  <c:v>28.1</c:v>
                </c:pt>
                <c:pt idx="3">
                  <c:v>38.799999999999997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BC48-4B7A-942B-77D157E1C6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8204328"/>
        <c:axId val="1198210992"/>
      </c:lineChart>
      <c:catAx>
        <c:axId val="1198204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98210992"/>
        <c:crosses val="autoZero"/>
        <c:auto val="1"/>
        <c:lblAlgn val="ctr"/>
        <c:lblOffset val="100"/>
        <c:noMultiLvlLbl val="0"/>
      </c:catAx>
      <c:valAx>
        <c:axId val="119821099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198204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931300748765032"/>
          <c:y val="0.37233561350326155"/>
          <c:w val="0.21068699251234971"/>
          <c:h val="0.2553287729934768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da-DK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0.07161</cdr:x>
      <cdr:y>0.82259</cdr:y>
    </cdr:from>
    <cdr:to>
      <cdr:x>0.15601</cdr:x>
      <cdr:y>0.88787</cdr:y>
    </cdr:to>
    <cdr:sp macro="" textlink="">
      <cdr:nvSpPr>
        <cdr:cNvPr id="2" name="Tekstboks 1"/>
        <cdr:cNvSpPr txBox="1"/>
      </cdr:nvSpPr>
      <cdr:spPr>
        <a:xfrm xmlns:a="http://schemas.openxmlformats.org/drawingml/2006/main">
          <a:off x="426720" y="3745230"/>
          <a:ext cx="502920" cy="2971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/>
            <a:t>1-3%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0.05952</cdr:x>
      <cdr:y>0.79621</cdr:y>
    </cdr:from>
    <cdr:to>
      <cdr:x>0.14371</cdr:x>
      <cdr:y>0.87275</cdr:y>
    </cdr:to>
    <cdr:sp macro="" textlink="">
      <cdr:nvSpPr>
        <cdr:cNvPr id="2" name="Tekstboks 1"/>
        <cdr:cNvSpPr txBox="1"/>
      </cdr:nvSpPr>
      <cdr:spPr>
        <a:xfrm xmlns:a="http://schemas.openxmlformats.org/drawingml/2006/main">
          <a:off x="355600" y="3091180"/>
          <a:ext cx="502920" cy="2971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/>
            <a:t>1-3%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88DF0C21-DE6B-488F-B9D9-B7FE08733B70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805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3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039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1pPr>
    <a:lvl2pPr marL="60949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2pPr>
    <a:lvl3pPr marL="1218987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3pPr>
    <a:lvl4pPr marL="182848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4pPr>
    <a:lvl5pPr marL="243797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My name is MUP and I am a professor in addiction research and psychology at CADR, Aarhus University, Denmark.</a:t>
            </a:r>
            <a:endParaRPr lang="da-DK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My </a:t>
            </a:r>
            <a:r>
              <a:rPr lang="en-US" sz="1600" kern="1200" dirty="0" err="1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colleque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SJ, sitting there, is an assistant professor at the same center.</a:t>
            </a:r>
            <a:endParaRPr lang="da-DK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We are going to talk about the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Youth Drug Abuse Treatment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project and more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precisely about the outcome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of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treatment can be improved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by adding different structural elements to the treatment program. I will come back to what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these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structural elements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are.</a:t>
            </a:r>
            <a:endParaRPr lang="da-DK" sz="1600" kern="1200" dirty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E206-E68B-423E-8CA9-7F5F4B7E5FBD}" type="slidenum">
              <a:rPr lang="da-DK" smtClean="0">
                <a:solidFill>
                  <a:srgbClr val="000000"/>
                </a:solidFill>
              </a:rPr>
              <a:pPr/>
              <a:t>1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89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Reminders and vouchers, and not least the combination of both, surely improve retention.</a:t>
            </a:r>
            <a:endParaRPr lang="da-DK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Not very surprising.</a:t>
            </a:r>
            <a:endParaRPr lang="da-DK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8966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The patients were contacted 3,6 and 9 month after the assessment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interview and the youth were given a voucher  of about 14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euro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each time they participated in the follow-up.</a:t>
            </a:r>
            <a:endParaRPr lang="da-DK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endParaRPr lang="en-US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The response percent was 76,1,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67,0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and 64,4 %.</a:t>
            </a:r>
            <a:endParaRPr lang="da-DK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2468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Between 1-3 % of the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youth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had not used drugs the month prior to treatment.</a:t>
            </a:r>
            <a:endParaRPr lang="da-DK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740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Missing data was filled out with the last observation</a:t>
            </a:r>
            <a:endParaRPr lang="da-DK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4114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A logistic regression was carried out controlled for drug use at intake, gender and age</a:t>
            </a:r>
            <a:endParaRPr lang="da-DK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endParaRPr lang="da-DK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also</a:t>
            </a:r>
            <a:r>
              <a:rPr lang="da-DK" dirty="0" smtClean="0"/>
              <a:t> </a:t>
            </a:r>
            <a:r>
              <a:rPr lang="da-DK" dirty="0" err="1" smtClean="0"/>
              <a:t>carried</a:t>
            </a:r>
            <a:r>
              <a:rPr lang="da-DK" dirty="0" smtClean="0"/>
              <a:t> out a mixed </a:t>
            </a:r>
            <a:r>
              <a:rPr lang="da-DK" dirty="0" err="1" smtClean="0"/>
              <a:t>effect</a:t>
            </a:r>
            <a:r>
              <a:rPr lang="da-DK" dirty="0" smtClean="0"/>
              <a:t> analyse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620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In </a:t>
            </a:r>
            <a:r>
              <a:rPr lang="da-DK" dirty="0" err="1" smtClean="0"/>
              <a:t>this</a:t>
            </a:r>
            <a:r>
              <a:rPr lang="da-DK" dirty="0" smtClean="0"/>
              <a:t> </a:t>
            </a:r>
            <a:r>
              <a:rPr lang="da-DK" dirty="0" err="1" smtClean="0"/>
              <a:t>presentation</a:t>
            </a:r>
            <a:r>
              <a:rPr lang="da-DK" dirty="0" smtClean="0"/>
              <a:t> I </a:t>
            </a:r>
            <a:r>
              <a:rPr lang="da-DK" dirty="0" err="1" smtClean="0"/>
              <a:t>will</a:t>
            </a:r>
            <a:r>
              <a:rPr lang="da-DK" dirty="0" smtClean="0"/>
              <a:t> present</a:t>
            </a:r>
            <a:r>
              <a:rPr lang="da-DK" baseline="0" dirty="0" smtClean="0"/>
              <a:t> the model and the 4 </a:t>
            </a:r>
            <a:r>
              <a:rPr lang="da-DK" baseline="0" dirty="0" err="1" smtClean="0"/>
              <a:t>treatment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groups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that</a:t>
            </a:r>
            <a:r>
              <a:rPr lang="da-DK" baseline="0" dirty="0" smtClean="0"/>
              <a:t> </a:t>
            </a:r>
            <a:r>
              <a:rPr lang="da-DK" baseline="0" dirty="0" err="1" smtClean="0"/>
              <a:t>we</a:t>
            </a:r>
            <a:r>
              <a:rPr lang="da-DK" baseline="0" dirty="0" smtClean="0"/>
              <a:t> </a:t>
            </a:r>
            <a:r>
              <a:rPr lang="da-DK" baseline="0" dirty="0" err="1" smtClean="0"/>
              <a:t>compared</a:t>
            </a:r>
            <a:r>
              <a:rPr lang="da-DK" baseline="0" dirty="0" smtClean="0"/>
              <a:t> and show </a:t>
            </a:r>
            <a:r>
              <a:rPr lang="da-DK" baseline="0" dirty="0" err="1" smtClean="0"/>
              <a:t>you</a:t>
            </a:r>
            <a:r>
              <a:rPr lang="da-DK" baseline="0" dirty="0" smtClean="0"/>
              <a:t> the </a:t>
            </a:r>
            <a:r>
              <a:rPr lang="da-DK" baseline="0" dirty="0" err="1" smtClean="0"/>
              <a:t>outcomes</a:t>
            </a:r>
            <a:r>
              <a:rPr lang="da-DK" baseline="0" dirty="0" smtClean="0"/>
              <a:t> of the </a:t>
            </a:r>
            <a:r>
              <a:rPr lang="da-DK" baseline="0" dirty="0" err="1" smtClean="0"/>
              <a:t>different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groups</a:t>
            </a:r>
            <a:r>
              <a:rPr lang="da-DK" baseline="0" dirty="0" smtClean="0"/>
              <a:t> with </a:t>
            </a:r>
            <a:r>
              <a:rPr lang="da-DK" baseline="0" dirty="0" err="1" smtClean="0"/>
              <a:t>regards</a:t>
            </a:r>
            <a:r>
              <a:rPr lang="da-DK" baseline="0" dirty="0" smtClean="0"/>
              <a:t> to </a:t>
            </a:r>
            <a:r>
              <a:rPr lang="da-DK" baseline="0" dirty="0" err="1" smtClean="0"/>
              <a:t>level</a:t>
            </a:r>
            <a:r>
              <a:rPr lang="da-DK" baseline="0" dirty="0" smtClean="0"/>
              <a:t> of </a:t>
            </a:r>
            <a:r>
              <a:rPr lang="da-DK" baseline="0" dirty="0" err="1" smtClean="0"/>
              <a:t>treatment</a:t>
            </a:r>
            <a:r>
              <a:rPr lang="da-DK" baseline="0" dirty="0" smtClean="0"/>
              <a:t> attendance and </a:t>
            </a:r>
            <a:r>
              <a:rPr lang="da-DK" baseline="0" dirty="0" err="1" smtClean="0"/>
              <a:t>completion</a:t>
            </a:r>
            <a:r>
              <a:rPr lang="da-DK" baseline="0" dirty="0" smtClean="0"/>
              <a:t> as </a:t>
            </a:r>
            <a:r>
              <a:rPr lang="da-DK" baseline="0" dirty="0" err="1" smtClean="0"/>
              <a:t>well</a:t>
            </a:r>
            <a:r>
              <a:rPr lang="da-DK" baseline="0" dirty="0" smtClean="0"/>
              <a:t> as the </a:t>
            </a:r>
            <a:r>
              <a:rPr lang="da-DK" baseline="0" dirty="0" err="1" smtClean="0"/>
              <a:t>level</a:t>
            </a:r>
            <a:r>
              <a:rPr lang="da-DK" baseline="0" dirty="0" smtClean="0"/>
              <a:t> of </a:t>
            </a:r>
            <a:r>
              <a:rPr lang="da-DK" baseline="0" dirty="0" err="1" smtClean="0"/>
              <a:t>change</a:t>
            </a:r>
            <a:r>
              <a:rPr lang="da-DK" baseline="0" dirty="0" smtClean="0"/>
              <a:t> in drug </a:t>
            </a:r>
            <a:r>
              <a:rPr lang="da-DK" baseline="0" dirty="0" err="1" smtClean="0"/>
              <a:t>use</a:t>
            </a:r>
            <a:r>
              <a:rPr lang="da-DK" baseline="0" dirty="0" smtClean="0"/>
              <a:t>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7909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You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can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find more details on the study in </a:t>
            </a:r>
            <a:r>
              <a:rPr lang="en-US" sz="1600" kern="1200" dirty="0" err="1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BioMeds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RCT register through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this link</a:t>
            </a:r>
            <a:endParaRPr lang="da-DK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566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In Denmark substance use treatment is carried out in municipal treatment centers and we have a 14 day treatment </a:t>
            </a:r>
            <a:r>
              <a:rPr lang="en-US" sz="1600" kern="1200" dirty="0" err="1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garantie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, which means that persons seeking treatment must be offered some kind of treatment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within 14 days of requesting treatment.</a:t>
            </a:r>
          </a:p>
          <a:p>
            <a:endParaRPr lang="en-US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A total of 460 youth took part in this randomized case-controlled study that was carried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out at 9 municipal treatment centers in Denmark.</a:t>
            </a:r>
          </a:p>
          <a:p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Some of the characteristics of the youth are described here and we found that</a:t>
            </a:r>
          </a:p>
          <a:p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.</a:t>
            </a: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.</a:t>
            </a: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.</a:t>
            </a: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34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% has been diagnosed with a psychiatric disorder. Most often depressions, anxiety, ADHD and </a:t>
            </a:r>
            <a:r>
              <a:rPr lang="en-US" sz="1600" kern="1200" dirty="0" err="1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perinality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disorder, but also schizophrenia and autism.</a:t>
            </a:r>
            <a:endParaRPr lang="da-DK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endParaRPr lang="en-US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There are very few opioid users in this age group in Denmark</a:t>
            </a:r>
            <a:endParaRPr lang="da-DK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257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The project can be defined as a practice-experiment or an 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effectiveness study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in contrast to an efficacy study.                      </a:t>
            </a:r>
            <a:endParaRPr lang="da-DK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The 460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youth were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randomly allocated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into one of 4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groups.</a:t>
            </a:r>
            <a:endParaRPr lang="da-DK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When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the young person contacted the treatment center, they were asked if they would like to participate in the project. If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they declined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they were offered treatment as usual, if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they consented they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asked four questions and the administrative worker then called CADR and immediately after the young person were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allocated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in one of 4 groups.</a:t>
            </a:r>
            <a:endParaRPr lang="da-DK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r>
              <a:rPr lang="en-US" sz="1600" b="1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This same procedure was carried out in all 9 municipalities.</a:t>
            </a:r>
            <a:endParaRPr lang="da-DK" sz="1600" b="1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r>
              <a:rPr lang="en-US" sz="1600" b="1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The counsellors were also randomly allocated to the 4 treatment groups.</a:t>
            </a:r>
            <a:endParaRPr lang="da-DK" sz="1600" b="1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6628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We did not find significant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between group differences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in variables usually linked to outcome.</a:t>
            </a:r>
            <a:endParaRPr lang="da-DK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6434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We divide treatment methods into 3 strongly interrelated dimensions: Basic assumptions, counselling techniques and structural element.</a:t>
            </a:r>
            <a:endParaRPr lang="da-DK" sz="12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Basic assumptions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includes values, philosophy etc.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This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could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be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fx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. a moralistic approach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or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a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disease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approach with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regards to how we understand addiction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. </a:t>
            </a:r>
            <a:endParaRPr lang="da-DK" sz="12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In this project, the primary goal is to achieve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abstinence or reduction in drug use. In order to reach this goal it is of importance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to establish a genuine alliance based on trust and agreement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between counsellor and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client with regards 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working towards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mutually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accepted goals. </a:t>
            </a:r>
            <a:endParaRPr lang="en-US" sz="12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It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is also necessary to identify and reduce mental, social or physical problems that act as barriers in achieving the overall goal – abstinence or reduction. Another assumption is that it is necessary to apply and reinforce the resources of the young people in achieving the goals.                                                      </a:t>
            </a:r>
            <a:endParaRPr lang="da-DK" sz="12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The treatment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is highly structured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but also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based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on dialogue and mutual agreement on goals.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The primary goal of reducing or ending the substance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use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is not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the only goal that can be worked on during treatment,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also goals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of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reducing or eliminating physical, social and/or social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barrierers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can be set as initial goals.</a:t>
            </a:r>
            <a:endParaRPr lang="da-DK" sz="12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We could call it an interconnectedness approach.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The 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counselling technique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is MI and CBT. All the counsellors has been educated, trained and </a:t>
            </a:r>
            <a:r>
              <a:rPr lang="en-US" sz="1600" kern="1200" dirty="0" err="1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surpervised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in these method during the last two years.</a:t>
            </a:r>
            <a:endParaRPr lang="da-DK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And then we have the </a:t>
            </a:r>
            <a:r>
              <a:rPr lang="en-US" sz="1600" b="1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structural element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.</a:t>
            </a:r>
            <a:endParaRPr lang="da-DK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endParaRPr lang="da-DK" sz="12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1421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The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various structural elements are described here.</a:t>
            </a: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The four groups differed with regards to which elements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were used in the treatment.</a:t>
            </a:r>
          </a:p>
          <a:p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Those that are written in black were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common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elements for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all 4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groups while those in blue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constitutes the differences between the 4 groups.</a:t>
            </a:r>
            <a:endParaRPr lang="da-DK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6669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The differences between the 4 group can be seen here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All youth received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CBT and MI, all were given 12 weekly sessions, and all were screened using </a:t>
            </a:r>
            <a:r>
              <a:rPr lang="en-US" sz="1600" kern="1200" baseline="0" dirty="0" err="1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YouthMap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, which is a short screening measure identifying barriers or </a:t>
            </a:r>
            <a:r>
              <a:rPr lang="en-US" sz="1600" kern="1200" baseline="0" dirty="0" err="1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ressources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 that may be important to take into account in the treatment planning.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One group received these elements only,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In addition one group delivered vouchers of 25 euro to the youth every other time they attended a session.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One group send reminders prior to each session, created a contract with the youth on the goals of treatment as well as 6 months follow-up treatment that gradually faded out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And one group gave both vouchers and follow-up treatment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kern="1200" baseline="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Arial" charset="0"/>
              </a:rPr>
              <a:t>All counsellors received training prior to the project and were given supervision throughout.</a:t>
            </a:r>
            <a:endParaRPr lang="da-DK" sz="1600" kern="1200" dirty="0" smtClean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733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Farvet baggrund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5838" y="2482343"/>
            <a:ext cx="10220325" cy="1661993"/>
          </a:xfrm>
        </p:spPr>
        <p:txBody>
          <a:bodyPr wrap="square" anchor="ctr" anchorCtr="0">
            <a:sp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15" name="TextBox 14"/>
          <p:cNvSpPr txBox="1"/>
          <p:nvPr userDrawn="1"/>
        </p:nvSpPr>
        <p:spPr>
          <a:xfrm>
            <a:off x="-1973598" y="3082506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eller ord til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799" dirty="0"/>
          </a:p>
        </p:txBody>
      </p:sp>
      <p:sp>
        <p:nvSpPr>
          <p:cNvPr id="34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16 October 2017</a:t>
            </a:r>
          </a:p>
        </p:txBody>
      </p:sp>
      <p:sp>
        <p:nvSpPr>
          <p:cNvPr id="36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Professor</a:t>
            </a:r>
          </a:p>
        </p:txBody>
      </p:sp>
      <p:sp>
        <p:nvSpPr>
          <p:cNvPr id="35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Mads Uffe Pedersen</a:t>
            </a:r>
          </a:p>
        </p:txBody>
      </p:sp>
      <p:pic>
        <p:nvPicPr>
          <p:cNvPr id="1621062168" name="SecondaryLogo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6000" y="5997600"/>
            <a:ext cx="1609389" cy="558000"/>
          </a:xfrm>
          <a:prstGeom prst="rect">
            <a:avLst/>
          </a:prstGeom>
        </p:spPr>
      </p:pic>
      <p:pic>
        <p:nvPicPr>
          <p:cNvPr id="18" name="Billede stre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pic>
        <p:nvPicPr>
          <p:cNvPr id="14" name="Logo BS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" y="5997600"/>
            <a:ext cx="600736" cy="601199"/>
          </a:xfrm>
          <a:prstGeom prst="rect">
            <a:avLst/>
          </a:prstGeom>
        </p:spPr>
      </p:pic>
      <p:sp>
        <p:nvSpPr>
          <p:cNvPr id="16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447851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169200" rIns="0" bIns="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GB" sz="900" cap="all" spc="40" baseline="0" dirty="0">
                <a:solidFill>
                  <a:schemeClr val="bg1"/>
                </a:solidFill>
                <a:latin typeface="+mn-lt"/>
              </a:rPr>
              <a:t>Department of Psychology
and Behavioural Sciences
Aarhus University</a:t>
            </a:r>
          </a:p>
          <a:p>
            <a:pPr>
              <a:lnSpc>
                <a:spcPct val="100000"/>
              </a:lnSpc>
              <a:defRPr/>
            </a:pPr>
            <a:endParaRPr lang="en-GB" sz="900" cap="all" spc="4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OFF_logo1Computed"/>
          <p:cNvSpPr/>
          <p:nvPr userDrawn="1"/>
        </p:nvSpPr>
        <p:spPr bwMode="auto">
          <a:xfrm>
            <a:off x="971999" y="5997600"/>
            <a:ext cx="65" cy="313350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60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900" b="1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Centre for Alcohol and Drug Research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900" b="1" i="0" u="none" strike="noStrike" cap="all" normalizeH="0" baseline="0" noProof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3056-E73A-4EB1-8793-61FB59C07FBC}" type="datetimeFigureOut">
              <a:rPr lang="en-GB" smtClean="0"/>
              <a:pPr/>
              <a:t>26/10/2017</a:t>
            </a:fld>
            <a:r>
              <a:rPr lang="en-GB"/>
              <a:t>16/10/2017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5644800" cy="26532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800" y="3237372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231600" y="316800"/>
            <a:ext cx="5644800" cy="55836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7B83056-E73A-4EB1-8793-61FB59C07FBC}" type="datetimeFigureOut">
              <a:rPr lang="en-GB" smtClean="0"/>
              <a:pPr/>
              <a:t>26/10/2017</a:t>
            </a:fld>
            <a:r>
              <a:rPr lang="en-GB"/>
              <a:t>16/10/2017</a:t>
            </a:r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7518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22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2039" userDrawn="1">
          <p15:clr>
            <a:srgbClr val="A4A3A4"/>
          </p15:clr>
        </p15:guide>
        <p15:guide id="4" orient="horz" pos="1872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sz="quarter" idx="12" hasCustomPrompt="1"/>
          </p:nvPr>
        </p:nvSpPr>
        <p:spPr>
          <a:xfrm>
            <a:off x="316800" y="316800"/>
            <a:ext cx="56448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231600" y="316800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1600" y="3237372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7B83056-E73A-4EB1-8793-61FB59C07FBC}" type="datetimeFigureOut">
              <a:rPr lang="en-GB" smtClean="0"/>
              <a:pPr/>
              <a:t>26/10/2017</a:t>
            </a:fld>
            <a:r>
              <a:rPr lang="en-GB"/>
              <a:t>16/10/2017</a:t>
            </a:r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702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22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2039" userDrawn="1">
          <p15:clr>
            <a:srgbClr val="A4A3A4"/>
          </p15:clr>
        </p15:guide>
        <p15:guide id="4" orient="horz" pos="1872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15913" y="315913"/>
            <a:ext cx="11557000" cy="6220354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7B83056-E73A-4EB1-8793-61FB59C07FBC}" type="datetimeFigureOut">
              <a:rPr lang="en-GB" smtClean="0"/>
              <a:pPr/>
              <a:t>26/10/2017</a:t>
            </a:fld>
            <a:r>
              <a:rPr lang="en-GB"/>
              <a:t>16/10/2017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4947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vid baggrund"/>
          <p:cNvSpPr/>
          <p:nvPr userDrawn="1"/>
        </p:nvSpPr>
        <p:spPr bwMode="auto">
          <a:xfrm>
            <a:off x="0" y="0"/>
            <a:ext cx="12188825" cy="5897563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7B83056-E73A-4EB1-8793-61FB59C07FBC}" type="datetimeFigureOut">
              <a:rPr lang="en-GB" smtClean="0"/>
              <a:pPr/>
              <a:t>26/10/2017</a:t>
            </a:fld>
            <a:r>
              <a:rPr lang="en-GB"/>
              <a:t>16/10/2017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ext Placeholder 61"/>
          <p:cNvSpPr>
            <a:spLocks noGrp="1"/>
          </p:cNvSpPr>
          <p:nvPr>
            <p:ph type="body" sz="quarter" idx="16" hasCustomPrompt="1"/>
          </p:nvPr>
        </p:nvSpPr>
        <p:spPr>
          <a:xfrm>
            <a:off x="1845940" y="1412776"/>
            <a:ext cx="8496944" cy="3744416"/>
          </a:xfrm>
        </p:spPr>
        <p:txBody>
          <a:bodyPr/>
          <a:lstStyle>
            <a:lvl1pPr marL="432000" indent="-432000" algn="ctr">
              <a:lnSpc>
                <a:spcPct val="107000"/>
              </a:lnSpc>
              <a:buSzPct val="250000"/>
              <a:buFontTx/>
              <a:buBlip>
                <a:blip r:embed="rId2"/>
              </a:buBlip>
              <a:defRPr sz="2800">
                <a:latin typeface="Georgia" panose="02040502050405020303" pitchFamily="18" charset="0"/>
              </a:defRPr>
            </a:lvl1pPr>
            <a:lvl2pPr marL="216000" indent="-216000" algn="ctr">
              <a:lnSpc>
                <a:spcPct val="99000"/>
              </a:lnSpc>
              <a:buFont typeface="Arial" panose="020B0604020202020204" pitchFamily="34" charset="0"/>
              <a:buChar char="-"/>
              <a:defRPr sz="2000" cap="all" baseline="0">
                <a:latin typeface="Georgia" panose="02040502050405020303" pitchFamily="18" charset="0"/>
              </a:defRPr>
            </a:lvl2pPr>
            <a:lvl3pPr algn="ctr">
              <a:buFontTx/>
              <a:buNone/>
              <a:defRPr/>
            </a:lvl3pPr>
          </a:lstStyle>
          <a:p>
            <a:pPr lvl="0"/>
            <a:r>
              <a:rPr lang="en-GB" dirty="0"/>
              <a:t>Click to add Quote text, for next level ENTER and TAB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6140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nd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vid baggrund"/>
          <p:cNvSpPr/>
          <p:nvPr userDrawn="1"/>
        </p:nvSpPr>
        <p:spPr bwMode="auto">
          <a:xfrm>
            <a:off x="0" y="0"/>
            <a:ext cx="12188825" cy="5897563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5913" y="230400"/>
            <a:ext cx="11563200" cy="752400"/>
          </a:xfrm>
        </p:spPr>
        <p:txBody>
          <a:bodyPr anchor="t" anchorCtr="0"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7B83056-E73A-4EB1-8793-61FB59C07FBC}" type="datetimeFigureOut">
              <a:rPr lang="en-GB" smtClean="0"/>
              <a:pPr/>
              <a:t>26/10/2017</a:t>
            </a:fld>
            <a:r>
              <a:rPr lang="en-GB"/>
              <a:t>16/10/2017</a:t>
            </a:r>
          </a:p>
        </p:txBody>
      </p:sp>
      <p:sp>
        <p:nvSpPr>
          <p:cNvPr id="10" name="Footer Placeholder 9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998068" y="1853461"/>
            <a:ext cx="6264696" cy="2725288"/>
          </a:xfrm>
        </p:spPr>
        <p:txBody>
          <a:bodyPr/>
          <a:lstStyle>
            <a:lvl1pPr marL="432000" indent="-432000" algn="ctr">
              <a:lnSpc>
                <a:spcPct val="107000"/>
              </a:lnSpc>
              <a:buSzPct val="250000"/>
              <a:buFontTx/>
              <a:buBlip>
                <a:blip r:embed="rId2"/>
              </a:buBlip>
              <a:defRPr sz="2800">
                <a:latin typeface="Georgia" panose="02040502050405020303" pitchFamily="18" charset="0"/>
              </a:defRPr>
            </a:lvl1pPr>
            <a:lvl2pPr marL="216000" indent="-216000" algn="ctr">
              <a:lnSpc>
                <a:spcPct val="99000"/>
              </a:lnSpc>
              <a:buFont typeface="Arial" panose="020B0604020202020204" pitchFamily="34" charset="0"/>
              <a:buChar char="-"/>
              <a:defRPr sz="2000" cap="all" baseline="0">
                <a:latin typeface="Georgia" panose="02040502050405020303" pitchFamily="18" charset="0"/>
              </a:defRPr>
            </a:lvl2pPr>
            <a:lvl3pPr marL="576000" indent="0">
              <a:buNone/>
              <a:defRPr/>
            </a:lvl3pPr>
          </a:lstStyle>
          <a:p>
            <a:pPr lvl="0"/>
            <a:r>
              <a:rPr lang="en-GB" dirty="0"/>
              <a:t>Click to add Quote text, for next level ENTER and TAB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154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2"/>
          </p:nvPr>
        </p:nvSpPr>
        <p:spPr>
          <a:xfrm>
            <a:off x="328613" y="328612"/>
            <a:ext cx="11550650" cy="621347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7B83056-E73A-4EB1-8793-61FB59C07FBC}" type="datetimeFigureOut">
              <a:rPr lang="en-GB" smtClean="0"/>
              <a:pPr/>
              <a:t>26/10/2017</a:t>
            </a:fld>
            <a:r>
              <a:rPr lang="en-GB"/>
              <a:t>16/10/2017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156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-2160355" y="1022476"/>
            <a:ext cx="2012649" cy="4734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en-GB" sz="4799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3056-E73A-4EB1-8793-61FB59C07FBC}" type="datetimeFigureOut">
              <a:rPr lang="en-GB" smtClean="0"/>
              <a:pPr/>
              <a:t>26/10/2017</a:t>
            </a:fld>
            <a:r>
              <a:rPr lang="en-GB"/>
              <a:t>16/10/2017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765820" y="1340768"/>
            <a:ext cx="1224136" cy="504056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8" name="Slide Number Placeholder 7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3056-E73A-4EB1-8793-61FB59C07FBC}" type="datetimeFigureOut">
              <a:rPr lang="en-GB" smtClean="0"/>
              <a:pPr/>
              <a:t>26/10/2017</a:t>
            </a:fld>
            <a:r>
              <a:rPr lang="en-GB"/>
              <a:t>16/10/2017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pic>
        <p:nvPicPr>
          <p:cNvPr id="4" name="Logo B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02" y="2229266"/>
            <a:ext cx="2397621" cy="2399468"/>
          </a:xfrm>
          <a:prstGeom prst="rect">
            <a:avLst/>
          </a:prstGeom>
        </p:spPr>
      </p:pic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3056-E73A-4EB1-8793-61FB59C07FBC}" type="datetimeFigureOut">
              <a:rPr lang="en-GB" smtClean="0"/>
              <a:pPr/>
              <a:t>26/10/2017</a:t>
            </a:fld>
            <a:r>
              <a:rPr lang="en-GB"/>
              <a:t>16/10/2017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901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pic>
        <p:nvPicPr>
          <p:cNvPr id="7" name="Logo BS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2520000"/>
            <a:ext cx="1650375" cy="1650375"/>
          </a:xfrm>
          <a:prstGeom prst="rect">
            <a:avLst/>
          </a:prstGeom>
        </p:spPr>
      </p:pic>
      <p:sp>
        <p:nvSpPr>
          <p:cNvPr id="6" name="OFF_logo2Computed"/>
          <p:cNvSpPr txBox="1">
            <a:spLocks noChangeArrowheads="1"/>
          </p:cNvSpPr>
          <p:nvPr userDrawn="1"/>
        </p:nvSpPr>
        <p:spPr bwMode="auto">
          <a:xfrm>
            <a:off x="4392000" y="2520000"/>
            <a:ext cx="7480913" cy="869657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93200" rIns="0" bIns="0">
            <a:spAutoFit/>
          </a:bodyPr>
          <a:lstStyle/>
          <a:p>
            <a:pPr>
              <a:lnSpc>
                <a:spcPct val="105000"/>
              </a:lnSpc>
              <a:defRPr/>
            </a:pPr>
            <a:r>
              <a:rPr lang="en-GB" sz="2300" b="0" cap="all" spc="200" baseline="0" dirty="0">
                <a:solidFill>
                  <a:schemeClr val="bg1"/>
                </a:solidFill>
                <a:latin typeface="AU Passata" panose="020B0503030502030804" pitchFamily="34" charset="0"/>
              </a:rPr>
              <a:t>Department of Psychology
and Behavioural Sciences
Aarhus University</a:t>
            </a:r>
          </a:p>
        </p:txBody>
      </p:sp>
      <p:sp>
        <p:nvSpPr>
          <p:cNvPr id="10" name="OFF_logo1Computed"/>
          <p:cNvSpPr txBox="1">
            <a:spLocks noChangeArrowheads="1"/>
          </p:cNvSpPr>
          <p:nvPr userDrawn="1"/>
        </p:nvSpPr>
        <p:spPr bwMode="auto">
          <a:xfrm>
            <a:off x="4392000" y="2520000"/>
            <a:ext cx="7480913" cy="49523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122400" rIns="0" bIns="0">
            <a:spAutoFit/>
          </a:bodyPr>
          <a:lstStyle/>
          <a:p>
            <a:pPr>
              <a:lnSpc>
                <a:spcPct val="105000"/>
              </a:lnSpc>
              <a:defRPr/>
            </a:pPr>
            <a:r>
              <a:rPr lang="en-GB" sz="2300" b="1" cap="all" spc="200" baseline="0" dirty="0">
                <a:solidFill>
                  <a:schemeClr val="bg1"/>
                </a:solidFill>
                <a:latin typeface="AU Passata" panose="020B0503030502030804" pitchFamily="34" charset="0"/>
              </a:rPr>
              <a:t>Centre for Alcohol and Drug Research</a:t>
            </a:r>
          </a:p>
        </p:txBody>
      </p:sp>
      <p:sp>
        <p:nvSpPr>
          <p:cNvPr id="9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fld id="{E7B83056-E73A-4EB1-8793-61FB59C07FBC}" type="datetimeFigureOut">
              <a:rPr lang="en-GB" smtClean="0"/>
              <a:pPr/>
              <a:t>26/10/2017</a:t>
            </a:fld>
            <a:r>
              <a:rPr lang="en-GB"/>
              <a:t>16/10/2017</a:t>
            </a:r>
          </a:p>
        </p:txBody>
      </p:sp>
      <p:sp>
        <p:nvSpPr>
          <p:cNvPr id="11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8896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985838" y="3443622"/>
            <a:ext cx="648000" cy="4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4799" dirty="0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1844" y="1520315"/>
            <a:ext cx="9543307" cy="1779553"/>
          </a:xfrm>
        </p:spPr>
        <p:txBody>
          <a:bodyPr wrap="square" anchor="b" anchorCtr="0">
            <a:no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85838" y="3715431"/>
            <a:ext cx="7161212" cy="1746085"/>
          </a:xfrm>
        </p:spPr>
        <p:txBody>
          <a:bodyPr/>
          <a:lstStyle>
            <a:lvl1pPr marL="0" indent="0">
              <a:lnSpc>
                <a:spcPct val="101000"/>
              </a:lnSpc>
              <a:buFontTx/>
              <a:buNone/>
              <a:defRPr sz="27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2160355" y="2132856"/>
            <a:ext cx="2012649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bold</a:t>
            </a:r>
            <a:endParaRPr lang="en-GB" sz="4799" dirty="0"/>
          </a:p>
        </p:txBody>
      </p:sp>
      <p:sp>
        <p:nvSpPr>
          <p:cNvPr id="39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16 October 2017</a:t>
            </a:r>
          </a:p>
        </p:txBody>
      </p:sp>
      <p:sp>
        <p:nvSpPr>
          <p:cNvPr id="41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Professor</a:t>
            </a:r>
          </a:p>
        </p:txBody>
      </p:sp>
      <p:sp>
        <p:nvSpPr>
          <p:cNvPr id="40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2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Mads Uffe Pedersen</a:t>
            </a:r>
          </a:p>
        </p:txBody>
      </p:sp>
      <p:pic>
        <p:nvPicPr>
          <p:cNvPr id="23" name="Billede stre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pic>
        <p:nvPicPr>
          <p:cNvPr id="77365267" name="SecondaryLogo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6000" y="5997600"/>
            <a:ext cx="1609389" cy="558000"/>
          </a:xfrm>
          <a:prstGeom prst="rect">
            <a:avLst/>
          </a:prstGeom>
        </p:spPr>
      </p:pic>
      <p:pic>
        <p:nvPicPr>
          <p:cNvPr id="18" name="Logo BS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" y="5997600"/>
            <a:ext cx="600736" cy="601199"/>
          </a:xfrm>
          <a:prstGeom prst="rect">
            <a:avLst/>
          </a:prstGeom>
        </p:spPr>
      </p:pic>
      <p:sp>
        <p:nvSpPr>
          <p:cNvPr id="17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447851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169200" rIns="0" bIns="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GB" sz="900" cap="all" spc="40" baseline="0" dirty="0">
                <a:solidFill>
                  <a:schemeClr val="bg1"/>
                </a:solidFill>
                <a:latin typeface="+mn-lt"/>
              </a:rPr>
              <a:t>Department of Psychology
and Behavioural Sciences
Aarhus University</a:t>
            </a:r>
          </a:p>
          <a:p>
            <a:pPr>
              <a:lnSpc>
                <a:spcPct val="100000"/>
              </a:lnSpc>
              <a:defRPr/>
            </a:pPr>
            <a:endParaRPr lang="en-GB" sz="900" cap="all" spc="4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OFF_logo1Computed"/>
          <p:cNvSpPr/>
          <p:nvPr userDrawn="1"/>
        </p:nvSpPr>
        <p:spPr bwMode="auto">
          <a:xfrm>
            <a:off x="971999" y="5997600"/>
            <a:ext cx="65" cy="313350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60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900" b="1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Centre for Alcohol and Drug Research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900" b="1" i="0" u="none" strike="noStrike" cap="all" normalizeH="0" baseline="0" noProof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7B83056-E73A-4EB1-8793-61FB59C07FBC}" type="datetimeFigureOut">
              <a:rPr lang="en-GB" smtClean="0"/>
              <a:pPr/>
              <a:t>26/10/2017</a:t>
            </a:fld>
            <a:r>
              <a:rPr lang="en-GB"/>
              <a:t>16/10/2017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008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Farvet baggrund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5838" y="2482343"/>
            <a:ext cx="10220325" cy="1661993"/>
          </a:xfrm>
        </p:spPr>
        <p:txBody>
          <a:bodyPr wrap="square" anchor="ctr" anchorCtr="0">
            <a:sp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15" name="TextBox 14"/>
          <p:cNvSpPr txBox="1"/>
          <p:nvPr userDrawn="1"/>
        </p:nvSpPr>
        <p:spPr>
          <a:xfrm>
            <a:off x="-1973598" y="3082506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rgbClr val="000000">
                    <a:lumMod val="75000"/>
                    <a:lumOff val="25000"/>
                  </a:srgbClr>
                </a:solidFill>
              </a:rPr>
              <a:t>Ændr 2. linje eller ord til</a:t>
            </a:r>
            <a:endParaRPr lang="da-DK">
              <a:solidFill>
                <a:srgbClr val="000000"/>
              </a:solidFill>
            </a:endParaRPr>
          </a:p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rgbClr val="000000">
                    <a:lumMod val="75000"/>
                    <a:lumOff val="25000"/>
                  </a:srgbClr>
                </a:solidFill>
              </a:rPr>
              <a:t>AU Passata Bold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4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700" cap="all" dirty="0">
                <a:solidFill>
                  <a:srgbClr val="FFFFFF"/>
                </a:solidFill>
                <a:latin typeface="AU Passata"/>
              </a:rPr>
              <a:t>5. oktober 2017</a:t>
            </a:r>
          </a:p>
        </p:txBody>
      </p:sp>
      <p:sp>
        <p:nvSpPr>
          <p:cNvPr id="36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da-DK" sz="700" cap="all" dirty="0">
                <a:solidFill>
                  <a:srgbClr val="FFFFFF"/>
                </a:solidFill>
                <a:latin typeface="AU Passata"/>
              </a:rPr>
              <a:t>Postdoc</a:t>
            </a:r>
          </a:p>
        </p:txBody>
      </p:sp>
      <p:sp>
        <p:nvSpPr>
          <p:cNvPr id="35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da-DK" sz="700" cap="all" dirty="0">
              <a:solidFill>
                <a:srgbClr val="FFFFFF"/>
              </a:solidFill>
              <a:latin typeface="AU Passata"/>
            </a:endParaRPr>
          </a:p>
        </p:txBody>
      </p:sp>
      <p:sp>
        <p:nvSpPr>
          <p:cNvPr id="37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da-DK" sz="700" cap="all" dirty="0">
                <a:solidFill>
                  <a:srgbClr val="FFFFFF"/>
                </a:solidFill>
                <a:latin typeface="AU Passata"/>
              </a:rPr>
              <a:t>Sheila Jones</a:t>
            </a:r>
          </a:p>
        </p:txBody>
      </p:sp>
      <p:pic>
        <p:nvPicPr>
          <p:cNvPr id="281657520" name="SecondaryLogo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6000" y="5997600"/>
            <a:ext cx="1609389" cy="558000"/>
          </a:xfrm>
          <a:prstGeom prst="rect">
            <a:avLst/>
          </a:prstGeom>
        </p:spPr>
      </p:pic>
      <p:pic>
        <p:nvPicPr>
          <p:cNvPr id="18" name="Billede stre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pic>
        <p:nvPicPr>
          <p:cNvPr id="14" name="Logo BS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" y="5997600"/>
            <a:ext cx="600736" cy="601199"/>
          </a:xfrm>
          <a:prstGeom prst="rect">
            <a:avLst/>
          </a:prstGeom>
        </p:spPr>
      </p:pic>
      <p:sp>
        <p:nvSpPr>
          <p:cNvPr id="16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447851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169200" rIns="0" bIns="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da-DK" sz="900" cap="all" spc="40" dirty="0">
                <a:solidFill>
                  <a:srgbClr val="FFFFFF"/>
                </a:solidFill>
                <a:latin typeface="AU Passata"/>
              </a:rPr>
              <a:t>
Psykologisk Institut
Aarhus Universitet</a:t>
            </a:r>
          </a:p>
          <a:p>
            <a:pPr>
              <a:lnSpc>
                <a:spcPct val="100000"/>
              </a:lnSpc>
              <a:defRPr/>
            </a:pPr>
            <a:endParaRPr lang="da-DK" sz="900" cap="all" spc="40" dirty="0">
              <a:solidFill>
                <a:srgbClr val="FFFFFF"/>
              </a:solidFill>
              <a:latin typeface="AU Passata"/>
            </a:endParaRPr>
          </a:p>
        </p:txBody>
      </p:sp>
      <p:sp>
        <p:nvSpPr>
          <p:cNvPr id="21" name="OFF_logo1Computed"/>
          <p:cNvSpPr/>
          <p:nvPr userDrawn="1"/>
        </p:nvSpPr>
        <p:spPr bwMode="auto">
          <a:xfrm>
            <a:off x="971999" y="5997600"/>
            <a:ext cx="65" cy="313350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60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da-DK" sz="900" b="1" cap="all" noProof="1">
                <a:solidFill>
                  <a:srgbClr val="FFFFFF"/>
                </a:solidFill>
              </a:rPr>
              <a:t>
Center for Rusmiddelforskning</a:t>
            </a:r>
          </a:p>
          <a:p>
            <a:pPr>
              <a:lnSpc>
                <a:spcPct val="100000"/>
              </a:lnSpc>
            </a:pPr>
            <a:endParaRPr lang="da-DK" sz="900" b="1" cap="all" noProof="1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3056-E73A-4EB1-8793-61FB59C07FBC}" type="datetimeFigureOut">
              <a:rPr lang="da-DK" smtClean="0"/>
              <a:pPr/>
              <a:t>26-10-2017</a:t>
            </a:fld>
            <a:r>
              <a:rPr lang="da-DK"/>
              <a:t>05-10-2017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93285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985838" y="3443622"/>
            <a:ext cx="648000" cy="4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1844" y="1520315"/>
            <a:ext cx="9543307" cy="1779553"/>
          </a:xfrm>
        </p:spPr>
        <p:txBody>
          <a:bodyPr wrap="square" anchor="b" anchorCtr="0">
            <a:no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85838" y="3715431"/>
            <a:ext cx="7161212" cy="1746085"/>
          </a:xfrm>
        </p:spPr>
        <p:txBody>
          <a:bodyPr/>
          <a:lstStyle>
            <a:lvl1pPr marL="0" indent="0">
              <a:lnSpc>
                <a:spcPct val="101000"/>
              </a:lnSpc>
              <a:buFontTx/>
              <a:buNone/>
              <a:defRPr sz="27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2160355" y="2132856"/>
            <a:ext cx="2012649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rgbClr val="000000">
                    <a:lumMod val="75000"/>
                    <a:lumOff val="25000"/>
                  </a:srgbClr>
                </a:solidFill>
              </a:rPr>
              <a:t>Ændr 2. linje i overskriften </a:t>
            </a:r>
            <a:r>
              <a:rPr lang="en-GB" sz="1000" noProof="1">
                <a:solidFill>
                  <a:srgbClr val="000000">
                    <a:lumMod val="75000"/>
                    <a:lumOff val="25000"/>
                  </a:srgbClr>
                </a:solidFill>
              </a:rPr>
              <a:t/>
            </a:r>
            <a:br>
              <a:rPr lang="en-GB" sz="1000" noProof="1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>
                <a:solidFill>
                  <a:srgbClr val="000000">
                    <a:lumMod val="75000"/>
                    <a:lumOff val="25000"/>
                  </a:srgbClr>
                </a:solidFill>
              </a:rPr>
              <a:t>til AU Passata bold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9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700" cap="all" dirty="0">
                <a:solidFill>
                  <a:srgbClr val="FFFFFF"/>
                </a:solidFill>
                <a:latin typeface="AU Passata"/>
              </a:rPr>
              <a:t>5. oktober 2017</a:t>
            </a:r>
          </a:p>
        </p:txBody>
      </p:sp>
      <p:sp>
        <p:nvSpPr>
          <p:cNvPr id="41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da-DK" sz="700" cap="all" dirty="0">
                <a:solidFill>
                  <a:srgbClr val="FFFFFF"/>
                </a:solidFill>
                <a:latin typeface="AU Passata"/>
              </a:rPr>
              <a:t>Postdoc</a:t>
            </a:r>
          </a:p>
        </p:txBody>
      </p:sp>
      <p:sp>
        <p:nvSpPr>
          <p:cNvPr id="40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da-DK" sz="700" cap="all" dirty="0">
              <a:solidFill>
                <a:srgbClr val="FFFFFF"/>
              </a:solidFill>
              <a:latin typeface="AU Passata"/>
            </a:endParaRPr>
          </a:p>
        </p:txBody>
      </p:sp>
      <p:sp>
        <p:nvSpPr>
          <p:cNvPr id="42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da-DK" sz="700" cap="all" dirty="0">
                <a:solidFill>
                  <a:srgbClr val="FFFFFF"/>
                </a:solidFill>
                <a:latin typeface="AU Passata"/>
              </a:rPr>
              <a:t>Sheila Jones</a:t>
            </a:r>
          </a:p>
        </p:txBody>
      </p:sp>
      <p:pic>
        <p:nvPicPr>
          <p:cNvPr id="23" name="Billede stre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pic>
        <p:nvPicPr>
          <p:cNvPr id="335388132" name="SecondaryLogo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6000" y="5997600"/>
            <a:ext cx="1609389" cy="558000"/>
          </a:xfrm>
          <a:prstGeom prst="rect">
            <a:avLst/>
          </a:prstGeom>
        </p:spPr>
      </p:pic>
      <p:pic>
        <p:nvPicPr>
          <p:cNvPr id="18" name="Logo BS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" y="5997600"/>
            <a:ext cx="600736" cy="601199"/>
          </a:xfrm>
          <a:prstGeom prst="rect">
            <a:avLst/>
          </a:prstGeom>
        </p:spPr>
      </p:pic>
      <p:sp>
        <p:nvSpPr>
          <p:cNvPr id="17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447851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169200" rIns="0" bIns="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da-DK" sz="900" cap="all" spc="40" dirty="0">
                <a:solidFill>
                  <a:srgbClr val="FFFFFF"/>
                </a:solidFill>
                <a:latin typeface="AU Passata"/>
              </a:rPr>
              <a:t>
Psykologisk Institut
Aarhus Universitet</a:t>
            </a:r>
          </a:p>
          <a:p>
            <a:pPr>
              <a:lnSpc>
                <a:spcPct val="100000"/>
              </a:lnSpc>
              <a:defRPr/>
            </a:pPr>
            <a:endParaRPr lang="da-DK" sz="900" cap="all" spc="40" dirty="0">
              <a:solidFill>
                <a:srgbClr val="FFFFFF"/>
              </a:solidFill>
              <a:latin typeface="AU Passata"/>
            </a:endParaRPr>
          </a:p>
        </p:txBody>
      </p:sp>
      <p:sp>
        <p:nvSpPr>
          <p:cNvPr id="20" name="OFF_logo1Computed"/>
          <p:cNvSpPr/>
          <p:nvPr userDrawn="1"/>
        </p:nvSpPr>
        <p:spPr bwMode="auto">
          <a:xfrm>
            <a:off x="971999" y="5997600"/>
            <a:ext cx="65" cy="313350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60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da-DK" sz="900" b="1" cap="all" noProof="1">
                <a:solidFill>
                  <a:srgbClr val="FFFFFF"/>
                </a:solidFill>
              </a:rPr>
              <a:t>
Center for Rusmiddelforskning</a:t>
            </a:r>
          </a:p>
          <a:p>
            <a:pPr>
              <a:lnSpc>
                <a:spcPct val="100000"/>
              </a:lnSpc>
            </a:pPr>
            <a:endParaRPr lang="da-DK" sz="900" b="1" cap="all" noProof="1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7B83056-E73A-4EB1-8793-61FB59C07FBC}" type="datetimeFigureOut">
              <a:rPr lang="da-DK" smtClean="0"/>
              <a:pPr/>
              <a:t>26-10-2017</a:t>
            </a:fld>
            <a:r>
              <a:rPr lang="da-DK"/>
              <a:t>05-10-2017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21433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5838" y="2482343"/>
            <a:ext cx="10220325" cy="1661993"/>
          </a:xfrm>
        </p:spPr>
        <p:txBody>
          <a:bodyPr wrap="square" anchor="ctr" anchorCtr="0">
            <a:sp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973598" y="3082506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rgbClr val="000000">
                    <a:lumMod val="75000"/>
                    <a:lumOff val="25000"/>
                  </a:srgbClr>
                </a:solidFill>
              </a:rPr>
              <a:t>Ændr 2. linje eller ord til</a:t>
            </a:r>
            <a:endParaRPr lang="da-DK">
              <a:solidFill>
                <a:srgbClr val="000000"/>
              </a:solidFill>
            </a:endParaRPr>
          </a:p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rgbClr val="000000">
                    <a:lumMod val="75000"/>
                    <a:lumOff val="25000"/>
                  </a:srgbClr>
                </a:solidFill>
              </a:rPr>
              <a:t>AU Passata Bold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26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700" cap="all" dirty="0">
                <a:solidFill>
                  <a:srgbClr val="FFFFFF"/>
                </a:solidFill>
                <a:latin typeface="AU Passata"/>
              </a:rPr>
              <a:t>5. oktober 2017</a:t>
            </a:r>
          </a:p>
        </p:txBody>
      </p:sp>
      <p:sp>
        <p:nvSpPr>
          <p:cNvPr id="28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da-DK" sz="700" cap="all" dirty="0">
                <a:solidFill>
                  <a:srgbClr val="FFFFFF"/>
                </a:solidFill>
                <a:latin typeface="AU Passata"/>
              </a:rPr>
              <a:t>Postdoc</a:t>
            </a:r>
          </a:p>
        </p:txBody>
      </p:sp>
      <p:sp>
        <p:nvSpPr>
          <p:cNvPr id="27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da-DK" sz="700" cap="all" dirty="0">
              <a:solidFill>
                <a:srgbClr val="FFFFFF"/>
              </a:solidFill>
              <a:latin typeface="AU Passata"/>
            </a:endParaRPr>
          </a:p>
        </p:txBody>
      </p:sp>
      <p:sp>
        <p:nvSpPr>
          <p:cNvPr id="29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da-DK" sz="700" cap="all" dirty="0">
                <a:solidFill>
                  <a:srgbClr val="FFFFFF"/>
                </a:solidFill>
                <a:latin typeface="AU Passata"/>
              </a:rPr>
              <a:t>Sheila Jones</a:t>
            </a:r>
          </a:p>
        </p:txBody>
      </p:sp>
      <p:pic>
        <p:nvPicPr>
          <p:cNvPr id="23" name="Billed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pic>
        <p:nvPicPr>
          <p:cNvPr id="889952634" name="SecondaryLogo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6000" y="5997600"/>
            <a:ext cx="1609389" cy="558000"/>
          </a:xfrm>
          <a:prstGeom prst="rect">
            <a:avLst/>
          </a:prstGeom>
        </p:spPr>
      </p:pic>
      <p:pic>
        <p:nvPicPr>
          <p:cNvPr id="16" name="Logo BS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" y="5997600"/>
            <a:ext cx="600736" cy="601199"/>
          </a:xfrm>
          <a:prstGeom prst="rect">
            <a:avLst/>
          </a:prstGeom>
        </p:spPr>
      </p:pic>
      <p:sp>
        <p:nvSpPr>
          <p:cNvPr id="17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447851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169200" rIns="0" bIns="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da-DK" sz="900" cap="all" spc="40" dirty="0">
                <a:solidFill>
                  <a:srgbClr val="FFFFFF"/>
                </a:solidFill>
                <a:latin typeface="AU Passata"/>
              </a:rPr>
              <a:t>
Psykologisk Institut
Aarhus Universitet</a:t>
            </a:r>
          </a:p>
          <a:p>
            <a:pPr>
              <a:lnSpc>
                <a:spcPct val="100000"/>
              </a:lnSpc>
              <a:defRPr/>
            </a:pPr>
            <a:endParaRPr lang="da-DK" sz="900" cap="all" spc="40" dirty="0">
              <a:solidFill>
                <a:srgbClr val="FFFFFF"/>
              </a:solidFill>
              <a:latin typeface="AU Passata"/>
            </a:endParaRPr>
          </a:p>
        </p:txBody>
      </p:sp>
      <p:sp>
        <p:nvSpPr>
          <p:cNvPr id="18" name="OFF_logo1Computed"/>
          <p:cNvSpPr/>
          <p:nvPr userDrawn="1"/>
        </p:nvSpPr>
        <p:spPr bwMode="auto">
          <a:xfrm>
            <a:off x="971999" y="5997600"/>
            <a:ext cx="65" cy="313350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60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da-DK" sz="900" b="1" cap="all" noProof="1">
                <a:solidFill>
                  <a:srgbClr val="FFFFFF"/>
                </a:solidFill>
              </a:rPr>
              <a:t>
Center for Rusmiddelforskning</a:t>
            </a:r>
          </a:p>
          <a:p>
            <a:pPr>
              <a:lnSpc>
                <a:spcPct val="100000"/>
              </a:lnSpc>
            </a:pPr>
            <a:endParaRPr lang="da-DK" sz="900" b="1" cap="all" noProof="1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3056-E73A-4EB1-8793-61FB59C07FBC}" type="datetimeFigureOut">
              <a:rPr lang="da-DK" smtClean="0"/>
              <a:pPr/>
              <a:t>26-10-2017</a:t>
            </a:fld>
            <a:r>
              <a:rPr lang="da-DK"/>
              <a:t>05-10-2017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07795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8" y="1960079"/>
            <a:ext cx="10220325" cy="393748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5" name="TextBox 4"/>
          <p:cNvSpPr txBox="1"/>
          <p:nvPr userDrawn="1"/>
        </p:nvSpPr>
        <p:spPr>
          <a:xfrm>
            <a:off x="-1973598" y="340161"/>
            <a:ext cx="182589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rgbClr val="000000">
                    <a:lumMod val="75000"/>
                    <a:lumOff val="25000"/>
                  </a:srgbClr>
                </a:solidFill>
              </a:rPr>
              <a:t>Overskrift to linjer </a:t>
            </a:r>
            <a:endParaRPr lang="da-DK">
              <a:solidFill>
                <a:srgbClr val="000000"/>
              </a:solidFill>
            </a:endParaRPr>
          </a:p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rgbClr val="000000">
                    <a:lumMod val="75000"/>
                    <a:lumOff val="25000"/>
                  </a:srgbClr>
                </a:solidFill>
              </a:rPr>
              <a:t>ændr 2. linje til</a:t>
            </a:r>
            <a:endParaRPr lang="da-DK">
              <a:solidFill>
                <a:srgbClr val="000000"/>
              </a:solidFill>
            </a:endParaRPr>
          </a:p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rgbClr val="000000">
                    <a:lumMod val="75000"/>
                    <a:lumOff val="25000"/>
                  </a:srgbClr>
                </a:solidFill>
              </a:rPr>
              <a:t>AU Passata Bold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3056-E73A-4EB1-8793-61FB59C07FBC}" type="datetimeFigureOut">
              <a:rPr lang="da-DK" smtClean="0"/>
              <a:pPr/>
              <a:t>26-10-2017</a:t>
            </a:fld>
            <a:r>
              <a:rPr lang="da-DK"/>
              <a:t>05-10-2017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55194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vid baggrund"/>
          <p:cNvSpPr/>
          <p:nvPr userDrawn="1"/>
        </p:nvSpPr>
        <p:spPr bwMode="auto">
          <a:xfrm>
            <a:off x="0" y="-1"/>
            <a:ext cx="12193200" cy="5894387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16" name="Black Rectangle"/>
          <p:cNvSpPr/>
          <p:nvPr userDrawn="1"/>
        </p:nvSpPr>
        <p:spPr>
          <a:xfrm>
            <a:off x="990000" y="1045684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5913" y="228627"/>
            <a:ext cx="11556000" cy="752101"/>
          </a:xfrm>
        </p:spPr>
        <p:txBody>
          <a:bodyPr anchor="t" anchorCtr="0"/>
          <a:lstStyle/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8" y="1373021"/>
            <a:ext cx="10220325" cy="4521366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1973598" y="340161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rgbClr val="000000">
                    <a:lumMod val="75000"/>
                    <a:lumOff val="25000"/>
                  </a:srgbClr>
                </a:solidFill>
              </a:rPr>
              <a:t>Overskrift én linje</a:t>
            </a:r>
            <a:endParaRPr lang="da-DK">
              <a:solidFill>
                <a:srgbClr val="000000"/>
              </a:solidFill>
            </a:endParaRPr>
          </a:p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rgbClr val="000000">
                    <a:lumMod val="75000"/>
                    <a:lumOff val="25000"/>
                  </a:srgbClr>
                </a:solidFill>
              </a:rPr>
              <a:t>Light eller AU Passata Bold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3056-E73A-4EB1-8793-61FB59C07FBC}" type="datetimeFigureOut">
              <a:rPr lang="da-DK" smtClean="0"/>
              <a:pPr/>
              <a:t>26-10-2017</a:t>
            </a:fld>
            <a:r>
              <a:rPr lang="da-DK"/>
              <a:t>05-10-2017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006290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5">
          <p15:clr>
            <a:srgbClr val="00000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vid baggrund"/>
          <p:cNvSpPr/>
          <p:nvPr userDrawn="1"/>
        </p:nvSpPr>
        <p:spPr bwMode="auto">
          <a:xfrm>
            <a:off x="0" y="0"/>
            <a:ext cx="12193200" cy="591120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15" name="Black Rectangle"/>
          <p:cNvSpPr/>
          <p:nvPr userDrawn="1"/>
        </p:nvSpPr>
        <p:spPr>
          <a:xfrm>
            <a:off x="990000" y="1045684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6800" y="230400"/>
            <a:ext cx="5644263" cy="7524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/>
              <a:t>Insert title</a:t>
            </a:r>
            <a:endParaRPr lang="da-DK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85838" y="1371600"/>
            <a:ext cx="4975225" cy="452596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0198" y="315913"/>
            <a:ext cx="5644110" cy="5581650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9" name="TextBox 8"/>
          <p:cNvSpPr txBox="1"/>
          <p:nvPr userDrawn="1"/>
        </p:nvSpPr>
        <p:spPr>
          <a:xfrm>
            <a:off x="-1973598" y="340161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rgbClr val="000000">
                    <a:lumMod val="75000"/>
                    <a:lumOff val="25000"/>
                  </a:srgbClr>
                </a:solidFill>
              </a:rPr>
              <a:t>Overskrift én linje</a:t>
            </a:r>
            <a:endParaRPr lang="da-DK">
              <a:solidFill>
                <a:srgbClr val="000000"/>
              </a:solidFill>
            </a:endParaRPr>
          </a:p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rgbClr val="000000">
                    <a:lumMod val="75000"/>
                    <a:lumOff val="25000"/>
                  </a:srgbClr>
                </a:solidFill>
              </a:rPr>
              <a:t>Light eller AU Passata Bold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7B83056-E73A-4EB1-8793-61FB59C07FBC}" type="datetimeFigureOut">
              <a:rPr lang="da-DK" smtClean="0"/>
              <a:pPr/>
              <a:t>26-10-2017</a:t>
            </a:fld>
            <a:r>
              <a:rPr lang="da-DK"/>
              <a:t>05-10-2017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668564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24">
          <p15:clr>
            <a:srgbClr val="A4A3A4"/>
          </p15:clr>
        </p15:guide>
        <p15:guide id="2" pos="3755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vid baggrund"/>
          <p:cNvSpPr/>
          <p:nvPr userDrawn="1"/>
        </p:nvSpPr>
        <p:spPr bwMode="auto">
          <a:xfrm>
            <a:off x="0" y="0"/>
            <a:ext cx="12193200" cy="5911011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15" name="Black Rectangle"/>
          <p:cNvSpPr/>
          <p:nvPr userDrawn="1"/>
        </p:nvSpPr>
        <p:spPr>
          <a:xfrm>
            <a:off x="1001075" y="2694542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838" y="1484784"/>
            <a:ext cx="4975225" cy="971980"/>
          </a:xfrm>
        </p:spPr>
        <p:txBody>
          <a:bodyPr anchor="b" anchorCtr="0"/>
          <a:lstStyle>
            <a:lvl1pPr>
              <a:lnSpc>
                <a:spcPct val="95000"/>
              </a:lnSpc>
              <a:defRPr sz="3000">
                <a:latin typeface="+mn-lt"/>
              </a:defRPr>
            </a:lvl1pPr>
          </a:lstStyle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85838" y="3010711"/>
            <a:ext cx="4975225" cy="1858449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  <a:lvl5pPr>
              <a:defRPr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  <a:p>
            <a:pPr lvl="5"/>
            <a:r>
              <a:rPr lang="da-DK" dirty="0"/>
              <a:t>6</a:t>
            </a:r>
            <a:endParaRPr lang="da-DK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1600" y="315913"/>
            <a:ext cx="5644800" cy="5583600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9" name="TextBox 8"/>
          <p:cNvSpPr txBox="1"/>
          <p:nvPr userDrawn="1"/>
        </p:nvSpPr>
        <p:spPr>
          <a:xfrm>
            <a:off x="-1973598" y="1780882"/>
            <a:ext cx="18258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rgbClr val="000000">
                    <a:lumMod val="75000"/>
                    <a:lumOff val="25000"/>
                  </a:srgbClr>
                </a:solidFill>
              </a:rPr>
              <a:t>Overskrift to linjer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7B83056-E73A-4EB1-8793-61FB59C07FBC}" type="datetimeFigureOut">
              <a:rPr lang="da-DK" smtClean="0"/>
              <a:pPr/>
              <a:t>26-10-2017</a:t>
            </a:fld>
            <a:r>
              <a:rPr lang="da-DK"/>
              <a:t>05-10-2017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96102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30">
          <p15:clr>
            <a:srgbClr val="A4A3A4"/>
          </p15:clr>
        </p15:guide>
        <p15:guide id="2" pos="3755">
          <p15:clr>
            <a:srgbClr val="A4A3A4"/>
          </p15:clr>
        </p15:guide>
        <p15:guide id="3" orient="horz" pos="3069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115596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7B83056-E73A-4EB1-8793-61FB59C07FBC}" type="datetimeFigureOut">
              <a:rPr lang="da-DK" smtClean="0"/>
              <a:pPr/>
              <a:t>26-10-2017</a:t>
            </a:fld>
            <a:r>
              <a:rPr lang="da-DK"/>
              <a:t>05-10-2017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369919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56448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231600" y="316800"/>
            <a:ext cx="5644800" cy="55836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7B83056-E73A-4EB1-8793-61FB59C07FBC}" type="datetimeFigureOut">
              <a:rPr lang="da-DK" smtClean="0"/>
              <a:pPr/>
              <a:t>26-10-2017</a:t>
            </a:fld>
            <a:r>
              <a:rPr lang="da-DK"/>
              <a:t>05-10-2017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043328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24">
          <p15:clr>
            <a:srgbClr val="A4A3A4"/>
          </p15:clr>
        </p15:guide>
        <p15:guide id="2" pos="3754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5644800" cy="26532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800" y="3237372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231600" y="316800"/>
            <a:ext cx="5644800" cy="55836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7B83056-E73A-4EB1-8793-61FB59C07FBC}" type="datetimeFigureOut">
              <a:rPr lang="da-DK" smtClean="0"/>
              <a:pPr/>
              <a:t>26-10-2017</a:t>
            </a:fld>
            <a:r>
              <a:rPr lang="da-DK"/>
              <a:t>05-10-2017</a:t>
            </a:r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95593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22">
          <p15:clr>
            <a:srgbClr val="A4A3A4"/>
          </p15:clr>
        </p15:guide>
        <p15:guide id="2" pos="3755">
          <p15:clr>
            <a:srgbClr val="A4A3A4"/>
          </p15:clr>
        </p15:guide>
        <p15:guide id="3" orient="horz" pos="2039">
          <p15:clr>
            <a:srgbClr val="A4A3A4"/>
          </p15:clr>
        </p15:guide>
        <p15:guide id="4" orient="horz" pos="1872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5838" y="2482343"/>
            <a:ext cx="10220325" cy="1661993"/>
          </a:xfrm>
        </p:spPr>
        <p:txBody>
          <a:bodyPr wrap="square" anchor="ctr" anchorCtr="0">
            <a:sp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973598" y="3082506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eller ord til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799" dirty="0"/>
          </a:p>
        </p:txBody>
      </p:sp>
      <p:sp>
        <p:nvSpPr>
          <p:cNvPr id="26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16 October 2017</a:t>
            </a:r>
          </a:p>
        </p:txBody>
      </p:sp>
      <p:sp>
        <p:nvSpPr>
          <p:cNvPr id="28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Professor</a:t>
            </a:r>
          </a:p>
        </p:txBody>
      </p:sp>
      <p:sp>
        <p:nvSpPr>
          <p:cNvPr id="27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Mads Uffe Pedersen</a:t>
            </a:r>
          </a:p>
        </p:txBody>
      </p:sp>
      <p:pic>
        <p:nvPicPr>
          <p:cNvPr id="23" name="Billed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pic>
        <p:nvPicPr>
          <p:cNvPr id="2125067708" name="SecondaryLogo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6000" y="5997600"/>
            <a:ext cx="1609389" cy="558000"/>
          </a:xfrm>
          <a:prstGeom prst="rect">
            <a:avLst/>
          </a:prstGeom>
        </p:spPr>
      </p:pic>
      <p:pic>
        <p:nvPicPr>
          <p:cNvPr id="16" name="Logo BS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" y="5997600"/>
            <a:ext cx="600736" cy="601199"/>
          </a:xfrm>
          <a:prstGeom prst="rect">
            <a:avLst/>
          </a:prstGeom>
        </p:spPr>
      </p:pic>
      <p:sp>
        <p:nvSpPr>
          <p:cNvPr id="17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447851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169200" rIns="0" bIns="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GB" sz="900" cap="all" spc="40" baseline="0" dirty="0">
                <a:solidFill>
                  <a:schemeClr val="bg1"/>
                </a:solidFill>
                <a:latin typeface="+mn-lt"/>
              </a:rPr>
              <a:t>Department of Psychology
and Behavioural Sciences
Aarhus University</a:t>
            </a:r>
          </a:p>
          <a:p>
            <a:pPr>
              <a:lnSpc>
                <a:spcPct val="100000"/>
              </a:lnSpc>
              <a:defRPr/>
            </a:pPr>
            <a:endParaRPr lang="en-GB" sz="900" cap="all" spc="4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OFF_logo1Computed"/>
          <p:cNvSpPr/>
          <p:nvPr userDrawn="1"/>
        </p:nvSpPr>
        <p:spPr bwMode="auto">
          <a:xfrm>
            <a:off x="971999" y="5997600"/>
            <a:ext cx="65" cy="313350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60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900" b="1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Centre for Alcohol and Drug Research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900" b="1" i="0" u="none" strike="noStrike" cap="all" normalizeH="0" baseline="0" noProof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3056-E73A-4EB1-8793-61FB59C07FBC}" type="datetimeFigureOut">
              <a:rPr lang="en-GB" smtClean="0"/>
              <a:pPr/>
              <a:t>26/10/2017</a:t>
            </a:fld>
            <a:r>
              <a:rPr lang="en-GB"/>
              <a:t>16/10/2017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739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sz="quarter" idx="12" hasCustomPrompt="1"/>
          </p:nvPr>
        </p:nvSpPr>
        <p:spPr>
          <a:xfrm>
            <a:off x="316800" y="316800"/>
            <a:ext cx="56448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231600" y="316800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1600" y="3237372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7B83056-E73A-4EB1-8793-61FB59C07FBC}" type="datetimeFigureOut">
              <a:rPr lang="da-DK" smtClean="0"/>
              <a:pPr/>
              <a:t>26-10-2017</a:t>
            </a:fld>
            <a:r>
              <a:rPr lang="da-DK"/>
              <a:t>05-10-2017</a:t>
            </a:r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253222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22">
          <p15:clr>
            <a:srgbClr val="A4A3A4"/>
          </p15:clr>
        </p15:guide>
        <p15:guide id="2" pos="3755">
          <p15:clr>
            <a:srgbClr val="A4A3A4"/>
          </p15:clr>
        </p15:guide>
        <p15:guide id="3" orient="horz" pos="2039">
          <p15:clr>
            <a:srgbClr val="A4A3A4"/>
          </p15:clr>
        </p15:guide>
        <p15:guide id="4" orient="horz" pos="1872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15913" y="315913"/>
            <a:ext cx="11557000" cy="6220354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7B83056-E73A-4EB1-8793-61FB59C07FBC}" type="datetimeFigureOut">
              <a:rPr lang="da-DK" smtClean="0"/>
              <a:pPr/>
              <a:t>26-10-2017</a:t>
            </a:fld>
            <a:r>
              <a:rPr lang="da-DK"/>
              <a:t>05-10-2017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5609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vid baggrund"/>
          <p:cNvSpPr/>
          <p:nvPr userDrawn="1"/>
        </p:nvSpPr>
        <p:spPr bwMode="auto">
          <a:xfrm>
            <a:off x="0" y="0"/>
            <a:ext cx="12188825" cy="5897563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7B83056-E73A-4EB1-8793-61FB59C07FBC}" type="datetimeFigureOut">
              <a:rPr lang="da-DK" smtClean="0"/>
              <a:pPr/>
              <a:t>26-10-2017</a:t>
            </a:fld>
            <a:r>
              <a:rPr lang="da-DK"/>
              <a:t>05-10-2017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Text Placeholder 61"/>
          <p:cNvSpPr>
            <a:spLocks noGrp="1"/>
          </p:cNvSpPr>
          <p:nvPr>
            <p:ph type="body" sz="quarter" idx="16" hasCustomPrompt="1"/>
          </p:nvPr>
        </p:nvSpPr>
        <p:spPr>
          <a:xfrm>
            <a:off x="1845940" y="1412776"/>
            <a:ext cx="8496944" cy="3744416"/>
          </a:xfrm>
        </p:spPr>
        <p:txBody>
          <a:bodyPr/>
          <a:lstStyle>
            <a:lvl1pPr marL="432000" indent="-432000" algn="ctr">
              <a:lnSpc>
                <a:spcPct val="107000"/>
              </a:lnSpc>
              <a:buSzPct val="250000"/>
              <a:buFontTx/>
              <a:buBlip>
                <a:blip r:embed="rId2"/>
              </a:buBlip>
              <a:defRPr sz="2800">
                <a:latin typeface="Georgia" panose="02040502050405020303" pitchFamily="18" charset="0"/>
              </a:defRPr>
            </a:lvl1pPr>
            <a:lvl2pPr marL="216000" indent="-216000" algn="ctr">
              <a:lnSpc>
                <a:spcPct val="99000"/>
              </a:lnSpc>
              <a:buFont typeface="Arial" panose="020B0604020202020204" pitchFamily="34" charset="0"/>
              <a:buChar char="-"/>
              <a:defRPr sz="2000" cap="all" baseline="0">
                <a:latin typeface="Georgia" panose="02040502050405020303" pitchFamily="18" charset="0"/>
              </a:defRPr>
            </a:lvl2pPr>
            <a:lvl3pPr algn="ctr">
              <a:buFontTx/>
              <a:buNone/>
              <a:defRPr/>
            </a:lvl3pPr>
          </a:lstStyle>
          <a:p>
            <a:pPr lvl="0"/>
            <a:r>
              <a:rPr lang="da-DK" dirty="0"/>
              <a:t>Click to add Quote text, for next level ENTER and TAB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311005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nd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vid baggrund"/>
          <p:cNvSpPr/>
          <p:nvPr userDrawn="1"/>
        </p:nvSpPr>
        <p:spPr bwMode="auto">
          <a:xfrm>
            <a:off x="0" y="0"/>
            <a:ext cx="12188825" cy="5897563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5913" y="230400"/>
            <a:ext cx="11563200" cy="752400"/>
          </a:xfrm>
        </p:spPr>
        <p:txBody>
          <a:bodyPr anchor="t" anchorCtr="0"/>
          <a:lstStyle/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7B83056-E73A-4EB1-8793-61FB59C07FBC}" type="datetimeFigureOut">
              <a:rPr lang="da-DK" smtClean="0"/>
              <a:pPr/>
              <a:t>26-10-2017</a:t>
            </a:fld>
            <a:r>
              <a:rPr lang="da-DK"/>
              <a:t>05-10-2017</a:t>
            </a:r>
          </a:p>
        </p:txBody>
      </p:sp>
      <p:sp>
        <p:nvSpPr>
          <p:cNvPr id="10" name="Footer Placeholder 9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998068" y="1853461"/>
            <a:ext cx="6264696" cy="2725288"/>
          </a:xfrm>
        </p:spPr>
        <p:txBody>
          <a:bodyPr/>
          <a:lstStyle>
            <a:lvl1pPr marL="432000" indent="-432000" algn="ctr">
              <a:lnSpc>
                <a:spcPct val="107000"/>
              </a:lnSpc>
              <a:buSzPct val="250000"/>
              <a:buFontTx/>
              <a:buBlip>
                <a:blip r:embed="rId2"/>
              </a:buBlip>
              <a:defRPr sz="2800">
                <a:latin typeface="Georgia" panose="02040502050405020303" pitchFamily="18" charset="0"/>
              </a:defRPr>
            </a:lvl1pPr>
            <a:lvl2pPr marL="216000" indent="-216000" algn="ctr">
              <a:lnSpc>
                <a:spcPct val="99000"/>
              </a:lnSpc>
              <a:buFont typeface="Arial" panose="020B0604020202020204" pitchFamily="34" charset="0"/>
              <a:buChar char="-"/>
              <a:defRPr sz="2000" cap="all" baseline="0">
                <a:latin typeface="Georgia" panose="02040502050405020303" pitchFamily="18" charset="0"/>
              </a:defRPr>
            </a:lvl2pPr>
            <a:lvl3pPr marL="576000" indent="0">
              <a:buNone/>
              <a:defRPr/>
            </a:lvl3pPr>
          </a:lstStyle>
          <a:p>
            <a:pPr lvl="0"/>
            <a:r>
              <a:rPr lang="da-DK" dirty="0"/>
              <a:t>Click to add Quote text, for next level ENTER and TAB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27560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2"/>
          </p:nvPr>
        </p:nvSpPr>
        <p:spPr>
          <a:xfrm>
            <a:off x="328613" y="328612"/>
            <a:ext cx="11550650" cy="6213475"/>
          </a:xfrm>
        </p:spPr>
        <p:txBody>
          <a:bodyPr/>
          <a:lstStyle/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7B83056-E73A-4EB1-8793-61FB59C07FBC}" type="datetimeFigureOut">
              <a:rPr lang="da-DK" smtClean="0"/>
              <a:pPr/>
              <a:t>26-10-2017</a:t>
            </a:fld>
            <a:r>
              <a:rPr lang="da-DK"/>
              <a:t>05-10-2017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350172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6" name="TextBox 5"/>
          <p:cNvSpPr txBox="1"/>
          <p:nvPr userDrawn="1"/>
        </p:nvSpPr>
        <p:spPr>
          <a:xfrm>
            <a:off x="-2160355" y="1022476"/>
            <a:ext cx="2012649" cy="4734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rgbClr val="000000">
                    <a:lumMod val="75000"/>
                    <a:lumOff val="25000"/>
                  </a:srgbClr>
                </a:solidFill>
              </a:rPr>
              <a:t>Ændr 2. linje i overskriften </a:t>
            </a:r>
            <a:r>
              <a:rPr lang="en-GB" sz="1000" noProof="1">
                <a:solidFill>
                  <a:srgbClr val="000000">
                    <a:lumMod val="75000"/>
                    <a:lumOff val="25000"/>
                  </a:srgbClr>
                </a:solidFill>
              </a:rPr>
              <a:t/>
            </a:r>
            <a:br>
              <a:rPr lang="en-GB" sz="1000" noProof="1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>
                <a:solidFill>
                  <a:srgbClr val="000000">
                    <a:lumMod val="75000"/>
                    <a:lumOff val="25000"/>
                  </a:srgbClr>
                </a:solidFill>
              </a:rPr>
              <a:t>til AU Passata Light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3056-E73A-4EB1-8793-61FB59C07FBC}" type="datetimeFigureOut">
              <a:rPr lang="da-DK" smtClean="0"/>
              <a:pPr/>
              <a:t>26-10-2017</a:t>
            </a:fld>
            <a:r>
              <a:rPr lang="da-DK"/>
              <a:t>05-10-2017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29706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765820" y="1340768"/>
            <a:ext cx="1224136" cy="504056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8" name="Slide Number Placeholder 7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3056-E73A-4EB1-8793-61FB59C07FBC}" type="datetimeFigureOut">
              <a:rPr lang="da-DK" smtClean="0"/>
              <a:pPr/>
              <a:t>26-10-2017</a:t>
            </a:fld>
            <a:r>
              <a:rPr lang="da-DK"/>
              <a:t>05-10-2017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54789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pic>
        <p:nvPicPr>
          <p:cNvPr id="4" name="Logo B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02" y="2229266"/>
            <a:ext cx="2397621" cy="2399468"/>
          </a:xfrm>
          <a:prstGeom prst="rect">
            <a:avLst/>
          </a:prstGeom>
        </p:spPr>
      </p:pic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3056-E73A-4EB1-8793-61FB59C07FBC}" type="datetimeFigureOut">
              <a:rPr lang="da-DK" smtClean="0"/>
              <a:pPr/>
              <a:t>26-10-2017</a:t>
            </a:fld>
            <a:r>
              <a:rPr lang="da-DK"/>
              <a:t>05-10-2017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32933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pic>
        <p:nvPicPr>
          <p:cNvPr id="7" name="Logo BS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2520000"/>
            <a:ext cx="1650375" cy="1650375"/>
          </a:xfrm>
          <a:prstGeom prst="rect">
            <a:avLst/>
          </a:prstGeom>
        </p:spPr>
      </p:pic>
      <p:sp>
        <p:nvSpPr>
          <p:cNvPr id="6" name="OFF_logo2Computed"/>
          <p:cNvSpPr txBox="1">
            <a:spLocks noChangeArrowheads="1"/>
          </p:cNvSpPr>
          <p:nvPr userDrawn="1"/>
        </p:nvSpPr>
        <p:spPr bwMode="auto">
          <a:xfrm>
            <a:off x="4392000" y="2520000"/>
            <a:ext cx="7480913" cy="869657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93200" rIns="0" bIns="0">
            <a:spAutoFit/>
          </a:bodyPr>
          <a:lstStyle/>
          <a:p>
            <a:pPr>
              <a:lnSpc>
                <a:spcPct val="105000"/>
              </a:lnSpc>
              <a:defRPr/>
            </a:pPr>
            <a:r>
              <a:rPr lang="da-DK" sz="2300" cap="all" spc="200" dirty="0">
                <a:solidFill>
                  <a:srgbClr val="FFFFFF"/>
                </a:solidFill>
              </a:rPr>
              <a:t>
Psykologisk Institut
Aarhus Universitet</a:t>
            </a:r>
          </a:p>
        </p:txBody>
      </p:sp>
      <p:sp>
        <p:nvSpPr>
          <p:cNvPr id="10" name="OFF_logo1Computed"/>
          <p:cNvSpPr txBox="1">
            <a:spLocks noChangeArrowheads="1"/>
          </p:cNvSpPr>
          <p:nvPr userDrawn="1"/>
        </p:nvSpPr>
        <p:spPr bwMode="auto">
          <a:xfrm>
            <a:off x="4392000" y="2520000"/>
            <a:ext cx="7480913" cy="49523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122400" rIns="0" bIns="0">
            <a:spAutoFit/>
          </a:bodyPr>
          <a:lstStyle/>
          <a:p>
            <a:pPr>
              <a:lnSpc>
                <a:spcPct val="105000"/>
              </a:lnSpc>
              <a:defRPr/>
            </a:pPr>
            <a:r>
              <a:rPr lang="da-DK" sz="2300" b="1" cap="all" spc="200" dirty="0">
                <a:solidFill>
                  <a:srgbClr val="FFFFFF"/>
                </a:solidFill>
              </a:rPr>
              <a:t>
Center for Rusmiddelforskning</a:t>
            </a:r>
          </a:p>
        </p:txBody>
      </p:sp>
      <p:sp>
        <p:nvSpPr>
          <p:cNvPr id="9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fld id="{E7B83056-E73A-4EB1-8793-61FB59C07FBC}" type="datetimeFigureOut">
              <a:rPr lang="da-DK" smtClean="0"/>
              <a:pPr/>
              <a:t>26-10-2017</a:t>
            </a:fld>
            <a:r>
              <a:rPr lang="da-DK"/>
              <a:t>05-10-2017</a:t>
            </a:r>
          </a:p>
        </p:txBody>
      </p:sp>
      <p:sp>
        <p:nvSpPr>
          <p:cNvPr id="11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2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552230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dias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13" name="Afrundet rektangel 12"/>
          <p:cNvSpPr/>
          <p:nvPr/>
        </p:nvSpPr>
        <p:spPr>
          <a:xfrm>
            <a:off x="87061" y="69756"/>
            <a:ext cx="12014700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Undertitel 8"/>
          <p:cNvSpPr>
            <a:spLocks noGrp="1"/>
          </p:cNvSpPr>
          <p:nvPr>
            <p:ph type="subTitle" idx="1"/>
          </p:nvPr>
        </p:nvSpPr>
        <p:spPr>
          <a:xfrm>
            <a:off x="1726750" y="3200400"/>
            <a:ext cx="8532178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a-DK" smtClean="0"/>
              <a:t>Klik for at redigere undertiteltypografien i masteren</a:t>
            </a:r>
            <a:endParaRPr kumimoji="0" lang="en-US"/>
          </a:p>
        </p:txBody>
      </p:sp>
      <p:sp>
        <p:nvSpPr>
          <p:cNvPr id="28" name="Pladsholder til dato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3EF2F-46EB-4A2E-A18A-ABDDF4631DCC}" type="datetime1">
              <a:rPr lang="da-DK" smtClean="0"/>
              <a:pPr/>
              <a:t>26-10-2017</a:t>
            </a:fld>
            <a:endParaRPr lang="da-DK"/>
          </a:p>
        </p:txBody>
      </p:sp>
      <p:sp>
        <p:nvSpPr>
          <p:cNvPr id="17" name="Pladsholder til sidefod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Center for Rusmiddelforskning, Aarhus Universitet</a:t>
            </a:r>
            <a:endParaRPr lang="da-DK"/>
          </a:p>
        </p:txBody>
      </p:sp>
      <p:sp>
        <p:nvSpPr>
          <p:cNvPr id="29" name="Pladsholder til diasnumm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EDB6687D-F3F6-4ED2-A0FD-764FEBE5F04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Rektangel 6"/>
          <p:cNvSpPr/>
          <p:nvPr/>
        </p:nvSpPr>
        <p:spPr>
          <a:xfrm>
            <a:off x="83887" y="1449304"/>
            <a:ext cx="12025584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83887" y="1396720"/>
            <a:ext cx="12025584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83887" y="2976649"/>
            <a:ext cx="12025584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609441" y="1505931"/>
            <a:ext cx="10969943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70972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8" y="1960079"/>
            <a:ext cx="10220325" cy="393748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-1973598" y="340161"/>
            <a:ext cx="182589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 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til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799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3056-E73A-4EB1-8793-61FB59C07FBC}" type="datetimeFigureOut">
              <a:rPr lang="en-GB" smtClean="0"/>
              <a:pPr/>
              <a:t>26/10/2017</a:t>
            </a:fld>
            <a:r>
              <a:rPr lang="en-GB"/>
              <a:t>16/10/2017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Afsnitsoversk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10" name="Afrundet rektangel 9"/>
          <p:cNvSpPr/>
          <p:nvPr/>
        </p:nvSpPr>
        <p:spPr>
          <a:xfrm>
            <a:off x="87061" y="69756"/>
            <a:ext cx="12014700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2833" y="952501"/>
            <a:ext cx="10360501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2833" y="2547938"/>
            <a:ext cx="10360501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3A42-C008-44DF-BD6F-135453716014}" type="datetime1">
              <a:rPr lang="da-DK" smtClean="0"/>
              <a:pPr/>
              <a:t>26-10-2017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066522" y="6172200"/>
            <a:ext cx="5332611" cy="457200"/>
          </a:xfrm>
        </p:spPr>
        <p:txBody>
          <a:bodyPr/>
          <a:lstStyle/>
          <a:p>
            <a:r>
              <a:rPr lang="da-DK" smtClean="0"/>
              <a:t>Center for Rusmiddelforskning, Aarhus Universitet</a:t>
            </a:r>
            <a:endParaRPr lang="da-DK"/>
          </a:p>
        </p:txBody>
      </p:sp>
      <p:sp>
        <p:nvSpPr>
          <p:cNvPr id="7" name="Rektangel 6"/>
          <p:cNvSpPr/>
          <p:nvPr/>
        </p:nvSpPr>
        <p:spPr>
          <a:xfrm flipV="1">
            <a:off x="92526" y="2376830"/>
            <a:ext cx="1201489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92171" y="2341476"/>
            <a:ext cx="1201524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91051" y="2468880"/>
            <a:ext cx="1201636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195021" y="6208776"/>
            <a:ext cx="609441" cy="153888"/>
          </a:xfrm>
        </p:spPr>
        <p:txBody>
          <a:bodyPr/>
          <a:lstStyle/>
          <a:p>
            <a:fld id="{EDB6687D-F3F6-4ED2-A0FD-764FEBE5F044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97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vid baggrund"/>
          <p:cNvSpPr/>
          <p:nvPr userDrawn="1"/>
        </p:nvSpPr>
        <p:spPr bwMode="auto">
          <a:xfrm>
            <a:off x="0" y="-1"/>
            <a:ext cx="12193200" cy="5894387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6" name="Black Rectangle"/>
          <p:cNvSpPr/>
          <p:nvPr userDrawn="1"/>
        </p:nvSpPr>
        <p:spPr>
          <a:xfrm>
            <a:off x="990000" y="1045684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  <a:p>
            <a:pPr algn="ctr"/>
            <a:endParaRPr lang="en-GB" sz="4799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5913" y="228627"/>
            <a:ext cx="11556000" cy="752101"/>
          </a:xfrm>
        </p:spPr>
        <p:txBody>
          <a:bodyPr anchor="t" anchorCtr="0"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8" y="1373021"/>
            <a:ext cx="10220325" cy="4521366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1973598" y="340161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 linje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Light eller AU Passata Bold</a:t>
            </a:r>
            <a:endParaRPr lang="en-GB" sz="4799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3056-E73A-4EB1-8793-61FB59C07FBC}" type="datetimeFigureOut">
              <a:rPr lang="en-GB" smtClean="0"/>
              <a:pPr/>
              <a:t>26/10/2017</a:t>
            </a:fld>
            <a:r>
              <a:rPr lang="en-GB"/>
              <a:t>16/10/2017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71285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5" userDrawn="1">
          <p15:clr>
            <a:srgbClr val="00000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vid baggrund"/>
          <p:cNvSpPr/>
          <p:nvPr userDrawn="1"/>
        </p:nvSpPr>
        <p:spPr bwMode="auto">
          <a:xfrm>
            <a:off x="0" y="0"/>
            <a:ext cx="12193200" cy="591120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Black Rectangle"/>
          <p:cNvSpPr/>
          <p:nvPr userDrawn="1"/>
        </p:nvSpPr>
        <p:spPr>
          <a:xfrm>
            <a:off x="990000" y="1045684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  <a:p>
            <a:pPr algn="ctr"/>
            <a:endParaRPr lang="en-GB" sz="4799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6800" y="230400"/>
            <a:ext cx="5644263" cy="7524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dirty="0"/>
              <a:t>Insert title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85838" y="1371600"/>
            <a:ext cx="4975225" cy="452596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0198" y="315913"/>
            <a:ext cx="5644110" cy="5581650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-1973598" y="340161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 linje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Light eller AU Passata Bold</a:t>
            </a:r>
            <a:endParaRPr lang="en-GB" sz="4799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7B83056-E73A-4EB1-8793-61FB59C07FBC}" type="datetimeFigureOut">
              <a:rPr lang="en-GB" smtClean="0"/>
              <a:pPr/>
              <a:t>26/10/2017</a:t>
            </a:fld>
            <a:r>
              <a:rPr lang="en-GB"/>
              <a:t>16/10/2017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7871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24" userDrawn="1">
          <p15:clr>
            <a:srgbClr val="A4A3A4"/>
          </p15:clr>
        </p15:guide>
        <p15:guide id="2" pos="3755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vid baggrund"/>
          <p:cNvSpPr/>
          <p:nvPr userDrawn="1"/>
        </p:nvSpPr>
        <p:spPr bwMode="auto">
          <a:xfrm>
            <a:off x="0" y="0"/>
            <a:ext cx="12193200" cy="5911011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Black Rectangle"/>
          <p:cNvSpPr/>
          <p:nvPr userDrawn="1"/>
        </p:nvSpPr>
        <p:spPr>
          <a:xfrm>
            <a:off x="1001075" y="2694542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  <a:p>
            <a:pPr algn="ctr"/>
            <a:endParaRPr lang="en-GB" sz="4799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838" y="1484784"/>
            <a:ext cx="4975225" cy="971980"/>
          </a:xfrm>
        </p:spPr>
        <p:txBody>
          <a:bodyPr anchor="b" anchorCtr="0"/>
          <a:lstStyle>
            <a:lvl1pPr>
              <a:lnSpc>
                <a:spcPct val="95000"/>
              </a:lnSpc>
              <a:defRPr sz="3000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85838" y="3010711"/>
            <a:ext cx="4975225" cy="1858449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r>
              <a:rPr lang="en-GB" dirty="0"/>
              <a:t>6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1600" y="315913"/>
            <a:ext cx="5644800" cy="5583600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-1973598" y="1780882"/>
            <a:ext cx="18258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7B83056-E73A-4EB1-8793-61FB59C07FBC}" type="datetimeFigureOut">
              <a:rPr lang="en-GB" smtClean="0"/>
              <a:pPr/>
              <a:t>26/10/2017</a:t>
            </a:fld>
            <a:r>
              <a:rPr lang="en-GB"/>
              <a:t>16/10/2017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0316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30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3069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115596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7B83056-E73A-4EB1-8793-61FB59C07FBC}" type="datetimeFigureOut">
              <a:rPr lang="en-GB" smtClean="0"/>
              <a:pPr/>
              <a:t>26/10/2017</a:t>
            </a:fld>
            <a:r>
              <a:rPr lang="en-GB"/>
              <a:t>16/10/2017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618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56448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231600" y="316800"/>
            <a:ext cx="5644800" cy="55836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7B83056-E73A-4EB1-8793-61FB59C07FBC}" type="datetimeFigureOut">
              <a:rPr lang="en-GB" smtClean="0"/>
              <a:pPr/>
              <a:t>26/10/2017</a:t>
            </a:fld>
            <a:r>
              <a:rPr lang="en-GB"/>
              <a:t>16/10/2017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70041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24" userDrawn="1">
          <p15:clr>
            <a:srgbClr val="A4A3A4"/>
          </p15:clr>
        </p15:guide>
        <p15:guide id="2" pos="3754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image" Target="../media/image3.emf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ceholder title 1"/>
          <p:cNvSpPr>
            <a:spLocks noGrp="1" noChangeArrowheads="1"/>
          </p:cNvSpPr>
          <p:nvPr>
            <p:ph type="title"/>
          </p:nvPr>
        </p:nvSpPr>
        <p:spPr bwMode="auto">
          <a:xfrm>
            <a:off x="315913" y="149115"/>
            <a:ext cx="11557000" cy="130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title style</a:t>
            </a:r>
            <a:endParaRPr lang="en-GB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5838" y="1960079"/>
            <a:ext cx="10220325" cy="393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  <a:endParaRPr lang="en-GB"/>
          </a:p>
          <a:p>
            <a:pPr lvl="1"/>
            <a:r>
              <a:rPr lang="en-GB" noProof="0" dirty="0"/>
              <a:t>Second level</a:t>
            </a:r>
            <a:endParaRPr lang="en-GB"/>
          </a:p>
          <a:p>
            <a:pPr lvl="2"/>
            <a:r>
              <a:rPr lang="en-GB" noProof="0" dirty="0"/>
              <a:t>Third level</a:t>
            </a:r>
            <a:endParaRPr lang="en-GB"/>
          </a:p>
          <a:p>
            <a:pPr lvl="3"/>
            <a:r>
              <a:rPr lang="en-GB" noProof="0" dirty="0"/>
              <a:t>Fourth level</a:t>
            </a:r>
            <a:endParaRPr lang="en-GB"/>
          </a:p>
          <a:p>
            <a:pPr lvl="4"/>
            <a:r>
              <a:rPr lang="en-GB" noProof="0" dirty="0"/>
              <a:t>Fifth level</a:t>
            </a:r>
            <a:endParaRPr lang="en-GB"/>
          </a:p>
          <a:p>
            <a:pPr lvl="5"/>
            <a:r>
              <a:rPr lang="en-GB" noProof="0" dirty="0"/>
              <a:t>6 level</a:t>
            </a:r>
            <a:endParaRPr lang="en-GB"/>
          </a:p>
          <a:p>
            <a:pPr lvl="6"/>
            <a:r>
              <a:rPr lang="en-GB" noProof="0" dirty="0"/>
              <a:t>7 level</a:t>
            </a:r>
            <a:endParaRPr lang="en-GB"/>
          </a:p>
          <a:p>
            <a:pPr lvl="7"/>
            <a:r>
              <a:rPr lang="en-GB" noProof="0" dirty="0"/>
              <a:t>8 level</a:t>
            </a:r>
            <a:endParaRPr lang="en-GB"/>
          </a:p>
          <a:p>
            <a:pPr lvl="8"/>
            <a:r>
              <a:rPr lang="en-GB" noProof="0" dirty="0"/>
              <a:t>9 level</a:t>
            </a:r>
            <a:endParaRPr lang="en-GB"/>
          </a:p>
        </p:txBody>
      </p:sp>
      <p:pic>
        <p:nvPicPr>
          <p:cNvPr id="883396238" name="SecondaryLogo_sort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0206000" y="5997600"/>
            <a:ext cx="1615263" cy="558000"/>
          </a:xfrm>
          <a:prstGeom prst="rect">
            <a:avLst/>
          </a:prstGeom>
        </p:spPr>
      </p:pic>
      <p:sp>
        <p:nvSpPr>
          <p:cNvPr id="23" name="Black Rectangle"/>
          <p:cNvSpPr/>
          <p:nvPr userDrawn="1"/>
        </p:nvSpPr>
        <p:spPr>
          <a:xfrm>
            <a:off x="989440" y="1663088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  <a:p>
            <a:pPr algn="ctr"/>
            <a:endParaRPr lang="en-GB" sz="4799" dirty="0"/>
          </a:p>
        </p:txBody>
      </p:sp>
      <p:sp>
        <p:nvSpPr>
          <p:cNvPr id="19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700" b="0" cap="all" baseline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tx1"/>
                </a:solidFill>
                <a:latin typeface="+mn-lt"/>
              </a:rPr>
              <a:t>Mads Uffe Pedersen</a:t>
            </a:r>
          </a:p>
        </p:txBody>
      </p:sp>
      <p:sp>
        <p:nvSpPr>
          <p:cNvPr id="27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tx1"/>
                </a:solidFill>
                <a:latin typeface="+mn-lt"/>
              </a:rPr>
              <a:t>16 October 2017</a:t>
            </a:r>
          </a:p>
        </p:txBody>
      </p:sp>
      <p:sp>
        <p:nvSpPr>
          <p:cNvPr id="28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tx1"/>
                </a:solidFill>
                <a:latin typeface="+mn-lt"/>
              </a:rPr>
              <a:t>Professor</a:t>
            </a:r>
          </a:p>
        </p:txBody>
      </p:sp>
      <p:pic>
        <p:nvPicPr>
          <p:cNvPr id="10" name="Billede streg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8000"/>
          </a:xfrm>
          <a:prstGeom prst="rect">
            <a:avLst/>
          </a:prstGeom>
        </p:spPr>
      </p:pic>
      <p:sp>
        <p:nvSpPr>
          <p:cNvPr id="25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44503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169200" rIns="0" bIns="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GB" sz="900" cap="all" spc="40" baseline="0" dirty="0">
                <a:solidFill>
                  <a:schemeClr val="tx1"/>
                </a:solidFill>
                <a:latin typeface="+mn-lt"/>
              </a:rPr>
              <a:t>Department of Psychology
and Behavioural Sciences
Aarhus University</a:t>
            </a:r>
          </a:p>
          <a:p>
            <a:pPr>
              <a:lnSpc>
                <a:spcPct val="100000"/>
              </a:lnSpc>
              <a:defRPr/>
            </a:pPr>
            <a:endParaRPr lang="en-GB" sz="900" cap="all" spc="40" baseline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OFF_logo1Computed"/>
          <p:cNvSpPr/>
          <p:nvPr userDrawn="1"/>
        </p:nvSpPr>
        <p:spPr bwMode="auto">
          <a:xfrm>
            <a:off x="971999" y="5997600"/>
            <a:ext cx="65" cy="313350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60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900" b="1" i="0" u="none" strike="noStrike" cap="all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rPr>
              <a:t>Centre for Alcohol and Drug Research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900" b="1" i="0" u="none" strike="noStrike" cap="all" normalizeH="0" baseline="0" noProof="1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pic>
        <p:nvPicPr>
          <p:cNvPr id="15" name="Logo BSS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" y="5997600"/>
            <a:ext cx="600736" cy="601200"/>
          </a:xfrm>
          <a:prstGeom prst="rect">
            <a:avLst/>
          </a:prstGeom>
        </p:spPr>
      </p:pic>
      <p:sp>
        <p:nvSpPr>
          <p:cNvPr id="1030" name="Sidetal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08000" y="6580800"/>
            <a:ext cx="252000" cy="13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ts val="1200"/>
              </a:lnSpc>
              <a:buFontTx/>
              <a:buNone/>
              <a:defRPr sz="700" spc="4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2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E7B83056-E73A-4EB1-8793-61FB59C07FBC}" type="datetimeFigureOut">
              <a:rPr lang="en-GB" smtClean="0"/>
              <a:pPr/>
              <a:t>26/10/2017</a:t>
            </a:fld>
            <a:r>
              <a:rPr lang="en-GB"/>
              <a:t>16/10/2017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3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6" r:id="rId2"/>
    <p:sldLayoutId id="2147483673" r:id="rId3"/>
    <p:sldLayoutId id="2147483666" r:id="rId4"/>
    <p:sldLayoutId id="2147483662" r:id="rId5"/>
    <p:sldLayoutId id="2147483649" r:id="rId6"/>
    <p:sldLayoutId id="2147483669" r:id="rId7"/>
    <p:sldLayoutId id="2147483661" r:id="rId8"/>
    <p:sldLayoutId id="2147483668" r:id="rId9"/>
    <p:sldLayoutId id="2147483663" r:id="rId10"/>
    <p:sldLayoutId id="2147483670" r:id="rId11"/>
    <p:sldLayoutId id="2147483654" r:id="rId12"/>
    <p:sldLayoutId id="2147483664" r:id="rId13"/>
    <p:sldLayoutId id="2147483671" r:id="rId14"/>
    <p:sldLayoutId id="2147483650" r:id="rId15"/>
    <p:sldLayoutId id="2147483655" r:id="rId16"/>
    <p:sldLayoutId id="2147483651" r:id="rId17"/>
    <p:sldLayoutId id="2147483679" r:id="rId18"/>
    <p:sldLayoutId id="2147483658" r:id="rId19"/>
  </p:sldLayoutIdLst>
  <p:hf sldNum="0" hdr="0" ftr="0"/>
  <p:txStyles>
    <p:titleStyle>
      <a:lvl1pPr algn="l" rtl="0" eaLnBrk="1" fontAlgn="base" hangingPunct="1">
        <a:lnSpc>
          <a:spcPct val="89000"/>
        </a:lnSpc>
        <a:spcBef>
          <a:spcPct val="0"/>
        </a:spcBef>
        <a:spcAft>
          <a:spcPct val="0"/>
        </a:spcAft>
        <a:defRPr sz="45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2pPr>
      <a:lvl3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3pPr>
      <a:lvl4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4pPr>
      <a:lvl5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9pPr>
    </p:titleStyle>
    <p:bodyStyle>
      <a:lvl1pPr marL="0" indent="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Calibri" panose="020F0502020204030204" pitchFamily="34" charset="0"/>
        <a:buChar char="​"/>
        <a:defRPr sz="2000" b="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2pPr>
      <a:lvl3pPr marL="75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3pPr>
      <a:lvl4pPr marL="115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4pPr>
      <a:lvl5pPr marL="151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5pPr>
      <a:lvl6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6pPr>
      <a:lvl7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7pPr>
      <a:lvl8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8pPr>
      <a:lvl9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" orient="horz" pos="3715" userDrawn="1">
          <p15:clr>
            <a:srgbClr val="000000"/>
          </p15:clr>
        </p15:guide>
        <p15:guide id="5" orient="horz" pos="4131" userDrawn="1">
          <p15:clr>
            <a:srgbClr val="A4A3A4"/>
          </p15:clr>
        </p15:guide>
        <p15:guide id="6" pos="7479" userDrawn="1">
          <p15:clr>
            <a:srgbClr val="A4A3A4"/>
          </p15:clr>
        </p15:guide>
        <p15:guide id="7" orient="horz" pos="1234" userDrawn="1">
          <p15:clr>
            <a:srgbClr val="000000"/>
          </p15:clr>
        </p15:guide>
        <p15:guide id="8" pos="7059" userDrawn="1">
          <p15:clr>
            <a:srgbClr val="000000"/>
          </p15:clr>
        </p15:guide>
        <p15:guide id="9" pos="199" userDrawn="1">
          <p15:clr>
            <a:srgbClr val="A4A3A4"/>
          </p15:clr>
        </p15:guide>
        <p15:guide id="10" pos="621" userDrawn="1">
          <p15:clr>
            <a:srgbClr val="000000"/>
          </p15:clr>
        </p15:guide>
        <p15:guide id="11" orient="horz" pos="199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ceholder title 1"/>
          <p:cNvSpPr>
            <a:spLocks noGrp="1" noChangeArrowheads="1"/>
          </p:cNvSpPr>
          <p:nvPr>
            <p:ph type="title"/>
          </p:nvPr>
        </p:nvSpPr>
        <p:spPr bwMode="auto">
          <a:xfrm>
            <a:off x="315913" y="149115"/>
            <a:ext cx="11557000" cy="130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Click to edit Master title style</a:t>
            </a:r>
            <a:endParaRPr lang="da-DK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5838" y="1960079"/>
            <a:ext cx="10220325" cy="393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Click to edit Master text styles</a:t>
            </a:r>
            <a:endParaRPr lang="da-DK"/>
          </a:p>
          <a:p>
            <a:pPr lvl="1"/>
            <a:r>
              <a:rPr lang="da-DK" noProof="0" dirty="0"/>
              <a:t>Second level</a:t>
            </a:r>
            <a:endParaRPr lang="da-DK"/>
          </a:p>
          <a:p>
            <a:pPr lvl="2"/>
            <a:r>
              <a:rPr lang="da-DK" noProof="0" dirty="0"/>
              <a:t>Third level</a:t>
            </a:r>
            <a:endParaRPr lang="da-DK"/>
          </a:p>
          <a:p>
            <a:pPr lvl="3"/>
            <a:r>
              <a:rPr lang="da-DK" noProof="0" dirty="0"/>
              <a:t>Fourth level</a:t>
            </a:r>
            <a:endParaRPr lang="da-DK"/>
          </a:p>
          <a:p>
            <a:pPr lvl="4"/>
            <a:r>
              <a:rPr lang="da-DK" noProof="0" dirty="0"/>
              <a:t>Fifth level</a:t>
            </a:r>
            <a:endParaRPr lang="da-DK"/>
          </a:p>
          <a:p>
            <a:pPr lvl="5"/>
            <a:r>
              <a:rPr lang="da-DK" noProof="0" dirty="0"/>
              <a:t>6 level</a:t>
            </a:r>
            <a:endParaRPr lang="da-DK"/>
          </a:p>
          <a:p>
            <a:pPr lvl="6"/>
            <a:r>
              <a:rPr lang="da-DK" noProof="0" dirty="0"/>
              <a:t>7 level</a:t>
            </a:r>
            <a:endParaRPr lang="da-DK"/>
          </a:p>
          <a:p>
            <a:pPr lvl="7"/>
            <a:r>
              <a:rPr lang="da-DK" noProof="0" dirty="0"/>
              <a:t>8 level</a:t>
            </a:r>
            <a:endParaRPr lang="da-DK"/>
          </a:p>
          <a:p>
            <a:pPr lvl="8"/>
            <a:r>
              <a:rPr lang="da-DK" noProof="0" dirty="0"/>
              <a:t>9 level</a:t>
            </a:r>
            <a:endParaRPr lang="da-DK"/>
          </a:p>
        </p:txBody>
      </p:sp>
      <p:pic>
        <p:nvPicPr>
          <p:cNvPr id="867476579" name="SecondaryLogo_sort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0206000" y="5997600"/>
            <a:ext cx="1615263" cy="558000"/>
          </a:xfrm>
          <a:prstGeom prst="rect">
            <a:avLst/>
          </a:prstGeom>
        </p:spPr>
      </p:pic>
      <p:sp>
        <p:nvSpPr>
          <p:cNvPr id="23" name="Black Rectangle"/>
          <p:cNvSpPr/>
          <p:nvPr userDrawn="1"/>
        </p:nvSpPr>
        <p:spPr>
          <a:xfrm>
            <a:off x="989440" y="1663088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19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da-DK" sz="700" cap="all" dirty="0">
              <a:solidFill>
                <a:srgbClr val="000000"/>
              </a:solidFill>
              <a:latin typeface="AU Passata"/>
            </a:endParaRPr>
          </a:p>
        </p:txBody>
      </p:sp>
      <p:sp>
        <p:nvSpPr>
          <p:cNvPr id="21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da-DK" sz="700" cap="all" dirty="0">
                <a:solidFill>
                  <a:srgbClr val="000000"/>
                </a:solidFill>
                <a:latin typeface="AU Passata"/>
              </a:rPr>
              <a:t>Sheila Jones</a:t>
            </a:r>
          </a:p>
        </p:txBody>
      </p:sp>
      <p:sp>
        <p:nvSpPr>
          <p:cNvPr id="27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700" cap="all" dirty="0">
                <a:solidFill>
                  <a:srgbClr val="000000"/>
                </a:solidFill>
                <a:latin typeface="AU Passata"/>
              </a:rPr>
              <a:t>5. oktober 2017</a:t>
            </a:r>
          </a:p>
        </p:txBody>
      </p:sp>
      <p:sp>
        <p:nvSpPr>
          <p:cNvPr id="28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da-DK" sz="700" cap="all" dirty="0">
                <a:solidFill>
                  <a:srgbClr val="000000"/>
                </a:solidFill>
                <a:latin typeface="AU Passata"/>
              </a:rPr>
              <a:t>Postdoc</a:t>
            </a:r>
          </a:p>
        </p:txBody>
      </p:sp>
      <p:pic>
        <p:nvPicPr>
          <p:cNvPr id="10" name="Billede streg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8000"/>
          </a:xfrm>
          <a:prstGeom prst="rect">
            <a:avLst/>
          </a:prstGeom>
        </p:spPr>
      </p:pic>
      <p:sp>
        <p:nvSpPr>
          <p:cNvPr id="25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44503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169200" rIns="0" bIns="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da-DK" sz="900" cap="all" spc="40" dirty="0">
                <a:solidFill>
                  <a:srgbClr val="000000"/>
                </a:solidFill>
                <a:latin typeface="AU Passata"/>
              </a:rPr>
              <a:t>
Psykologisk Institut
Aarhus Universitet</a:t>
            </a:r>
          </a:p>
          <a:p>
            <a:pPr>
              <a:lnSpc>
                <a:spcPct val="100000"/>
              </a:lnSpc>
              <a:defRPr/>
            </a:pPr>
            <a:endParaRPr lang="da-DK" sz="900" cap="all" spc="40" dirty="0">
              <a:solidFill>
                <a:srgbClr val="000000"/>
              </a:solidFill>
              <a:latin typeface="AU Passata"/>
            </a:endParaRPr>
          </a:p>
        </p:txBody>
      </p:sp>
      <p:sp>
        <p:nvSpPr>
          <p:cNvPr id="26" name="OFF_logo1Computed"/>
          <p:cNvSpPr/>
          <p:nvPr userDrawn="1"/>
        </p:nvSpPr>
        <p:spPr bwMode="auto">
          <a:xfrm>
            <a:off x="971999" y="5997600"/>
            <a:ext cx="65" cy="313350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60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da-DK" sz="900" b="1" cap="all" noProof="1">
                <a:solidFill>
                  <a:srgbClr val="000000"/>
                </a:solidFill>
              </a:rPr>
              <a:t>
Center for Rusmiddelforskning</a:t>
            </a:r>
          </a:p>
          <a:p>
            <a:pPr>
              <a:lnSpc>
                <a:spcPct val="100000"/>
              </a:lnSpc>
            </a:pPr>
            <a:endParaRPr lang="da-DK" sz="900" b="1" cap="all" noProof="1">
              <a:solidFill>
                <a:srgbClr val="000000"/>
              </a:solidFill>
            </a:endParaRPr>
          </a:p>
        </p:txBody>
      </p:sp>
      <p:pic>
        <p:nvPicPr>
          <p:cNvPr id="15" name="Logo BSS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" y="5997600"/>
            <a:ext cx="600736" cy="601200"/>
          </a:xfrm>
          <a:prstGeom prst="rect">
            <a:avLst/>
          </a:prstGeom>
        </p:spPr>
      </p:pic>
      <p:sp>
        <p:nvSpPr>
          <p:cNvPr id="1030" name="Sidetal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08000" y="6580800"/>
            <a:ext cx="252000" cy="13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ts val="1200"/>
              </a:lnSpc>
              <a:buFontTx/>
              <a:buNone/>
              <a:defRPr sz="700" spc="4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2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E7B83056-E73A-4EB1-8793-61FB59C07FBC}" type="datetimeFigureOut">
              <a:rPr lang="da-DK" smtClean="0"/>
              <a:pPr/>
              <a:t>26-10-2017</a:t>
            </a:fld>
            <a:r>
              <a:rPr lang="da-DK"/>
              <a:t>05-10-2017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3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">
                <a:noFill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1325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</p:sldLayoutIdLst>
  <p:hf sldNum="0" hdr="0" ftr="0"/>
  <p:txStyles>
    <p:titleStyle>
      <a:lvl1pPr algn="l" rtl="0" eaLnBrk="1" fontAlgn="base" hangingPunct="1">
        <a:lnSpc>
          <a:spcPct val="89000"/>
        </a:lnSpc>
        <a:spcBef>
          <a:spcPct val="0"/>
        </a:spcBef>
        <a:spcAft>
          <a:spcPct val="0"/>
        </a:spcAft>
        <a:defRPr sz="45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2pPr>
      <a:lvl3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3pPr>
      <a:lvl4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4pPr>
      <a:lvl5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9pPr>
    </p:titleStyle>
    <p:bodyStyle>
      <a:lvl1pPr marL="0" indent="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Calibri" panose="020F0502020204030204" pitchFamily="34" charset="0"/>
        <a:buChar char="​"/>
        <a:defRPr sz="2000" b="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2pPr>
      <a:lvl3pPr marL="75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3pPr>
      <a:lvl4pPr marL="115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4pPr>
      <a:lvl5pPr marL="151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5pPr>
      <a:lvl6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6pPr>
      <a:lvl7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7pPr>
      <a:lvl8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8pPr>
      <a:lvl9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715">
          <p15:clr>
            <a:srgbClr val="000000"/>
          </p15:clr>
        </p15:guide>
        <p15:guide id="2" orient="horz" pos="4131">
          <p15:clr>
            <a:srgbClr val="A4A3A4"/>
          </p15:clr>
        </p15:guide>
        <p15:guide id="3" pos="7479">
          <p15:clr>
            <a:srgbClr val="A4A3A4"/>
          </p15:clr>
        </p15:guide>
        <p15:guide id="4" orient="horz" pos="1234">
          <p15:clr>
            <a:srgbClr val="000000"/>
          </p15:clr>
        </p15:guide>
        <p15:guide id="5" pos="7059">
          <p15:clr>
            <a:srgbClr val="000000"/>
          </p15:clr>
        </p15:guide>
        <p15:guide id="6" pos="199">
          <p15:clr>
            <a:srgbClr val="A4A3A4"/>
          </p15:clr>
        </p15:guide>
        <p15:guide id="7" pos="621">
          <p15:clr>
            <a:srgbClr val="000000"/>
          </p15:clr>
        </p15:guide>
        <p15:guide id="8" orient="horz" pos="199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rctn.com/ISRCTN2747321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Improving treatment outcome by adding different structural elements to outpatient substance abuse treatment programs offered to Danish youth. </a:t>
            </a:r>
            <a:endParaRPr lang="da-DK" sz="24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436812" y="6172200"/>
            <a:ext cx="6249888" cy="457200"/>
          </a:xfrm>
        </p:spPr>
        <p:txBody>
          <a:bodyPr/>
          <a:lstStyle/>
          <a:p>
            <a:endParaRPr lang="da-DK" sz="1600" dirty="0" smtClean="0"/>
          </a:p>
          <a:p>
            <a:endParaRPr lang="da-DK" sz="1600" dirty="0"/>
          </a:p>
        </p:txBody>
      </p:sp>
      <p:sp>
        <p:nvSpPr>
          <p:cNvPr id="43010" name="AutoShape 2" descr="imap://mupcrf@imap.nfit.au.dk:143/fetch%3EUID%3E/Sendt%20post%3E11543?part=1.2.3"/>
          <p:cNvSpPr>
            <a:spLocks noChangeAspect="1" noChangeArrowheads="1"/>
          </p:cNvSpPr>
          <p:nvPr/>
        </p:nvSpPr>
        <p:spPr bwMode="auto">
          <a:xfrm>
            <a:off x="1643063" y="-114300"/>
            <a:ext cx="3343275" cy="5334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>
              <a:solidFill>
                <a:srgbClr val="000000"/>
              </a:solidFill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9600" y="333375"/>
            <a:ext cx="320675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Undertitel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 smtClean="0"/>
              <a:t>Mads Uffe Pedersen &amp; Sheila Jones</a:t>
            </a:r>
          </a:p>
          <a:p>
            <a:r>
              <a:rPr lang="da-DK" dirty="0" smtClean="0"/>
              <a:t>Centre for </a:t>
            </a:r>
            <a:r>
              <a:rPr lang="da-DK" dirty="0" err="1" smtClean="0"/>
              <a:t>Alcohol</a:t>
            </a:r>
            <a:r>
              <a:rPr lang="da-DK" dirty="0" smtClean="0"/>
              <a:t> and Drug Research</a:t>
            </a:r>
          </a:p>
          <a:p>
            <a:r>
              <a:rPr lang="da-DK" dirty="0" smtClean="0"/>
              <a:t>Aarhus </a:t>
            </a:r>
            <a:r>
              <a:rPr lang="da-DK" dirty="0" err="1" smtClean="0"/>
              <a:t>University</a:t>
            </a:r>
            <a:endParaRPr lang="da-DK" dirty="0" smtClean="0"/>
          </a:p>
          <a:p>
            <a:r>
              <a:rPr lang="da-DK" dirty="0" smtClean="0"/>
              <a:t>Denmark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071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6000" dirty="0" smtClean="0"/>
              <a:t>The </a:t>
            </a:r>
            <a:r>
              <a:rPr lang="da-DK" sz="6000" dirty="0" err="1" smtClean="0"/>
              <a:t>four</a:t>
            </a:r>
            <a:r>
              <a:rPr lang="da-DK" sz="6000" dirty="0" smtClean="0"/>
              <a:t> </a:t>
            </a:r>
            <a:r>
              <a:rPr lang="da-DK" sz="6000" dirty="0" err="1" smtClean="0"/>
              <a:t>treatment</a:t>
            </a:r>
            <a:r>
              <a:rPr lang="da-DK" sz="6000" dirty="0" smtClean="0"/>
              <a:t> </a:t>
            </a:r>
            <a:r>
              <a:rPr lang="da-DK" sz="6000" dirty="0" err="1" smtClean="0"/>
              <a:t>groups</a:t>
            </a:r>
            <a:endParaRPr lang="da-DK" sz="600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Centre for </a:t>
            </a:r>
            <a:r>
              <a:rPr lang="da-DK" dirty="0" err="1"/>
              <a:t>Alcohol</a:t>
            </a:r>
            <a:r>
              <a:rPr lang="da-DK" dirty="0"/>
              <a:t> and Drug Research, Aarhus Universitet</a:t>
            </a:r>
          </a:p>
        </p:txBody>
      </p:sp>
    </p:spTree>
    <p:extLst>
      <p:ext uri="{BB962C8B-B14F-4D97-AF65-F5344CB8AC3E}">
        <p14:creationId xmlns:p14="http://schemas.microsoft.com/office/powerpoint/2010/main" val="129039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08BFE-560F-47A9-9F8B-CC147EFAE2A2}" type="datetime1">
              <a:rPr lang="en-GB" smtClean="0"/>
              <a:t>26/10/2017</a:t>
            </a:fld>
            <a:r>
              <a:rPr lang="en-GB" smtClean="0"/>
              <a:t>16/10/2017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837828" y="149225"/>
            <a:ext cx="10719172" cy="1309688"/>
          </a:xfrm>
        </p:spPr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four</a:t>
            </a:r>
            <a:r>
              <a:rPr lang="da-DK" dirty="0"/>
              <a:t> </a:t>
            </a:r>
            <a:r>
              <a:rPr lang="da-DK" dirty="0" err="1"/>
              <a:t>treatment</a:t>
            </a:r>
            <a:r>
              <a:rPr lang="da-DK" dirty="0"/>
              <a:t> </a:t>
            </a:r>
            <a:r>
              <a:rPr lang="da-DK" dirty="0" err="1"/>
              <a:t>groups</a:t>
            </a:r>
            <a:r>
              <a:rPr lang="da-DK" dirty="0"/>
              <a:t/>
            </a:r>
            <a:br>
              <a:rPr lang="da-DK" dirty="0"/>
            </a:br>
            <a:r>
              <a:rPr lang="da-DK" sz="3100" dirty="0" err="1"/>
              <a:t>Structural</a:t>
            </a:r>
            <a:r>
              <a:rPr lang="da-DK" sz="3100" dirty="0"/>
              <a:t> elements</a:t>
            </a:r>
            <a:endParaRPr lang="da-DK" dirty="0"/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/>
          </p:nvPr>
        </p:nvGraphicFramePr>
        <p:xfrm>
          <a:off x="837828" y="1273730"/>
          <a:ext cx="9217022" cy="4465320"/>
        </p:xfrm>
        <a:graphic>
          <a:graphicData uri="http://schemas.openxmlformats.org/drawingml/2006/table">
            <a:tbl>
              <a:tblPr/>
              <a:tblGrid>
                <a:gridCol w="3382394">
                  <a:extLst>
                    <a:ext uri="{9D8B030D-6E8A-4147-A177-3AD203B41FA5}">
                      <a16:colId xmlns:a16="http://schemas.microsoft.com/office/drawing/2014/main" val="2713893952"/>
                    </a:ext>
                  </a:extLst>
                </a:gridCol>
                <a:gridCol w="1458657">
                  <a:extLst>
                    <a:ext uri="{9D8B030D-6E8A-4147-A177-3AD203B41FA5}">
                      <a16:colId xmlns:a16="http://schemas.microsoft.com/office/drawing/2014/main" val="3185463724"/>
                    </a:ext>
                  </a:extLst>
                </a:gridCol>
                <a:gridCol w="1458657">
                  <a:extLst>
                    <a:ext uri="{9D8B030D-6E8A-4147-A177-3AD203B41FA5}">
                      <a16:colId xmlns:a16="http://schemas.microsoft.com/office/drawing/2014/main" val="3288300232"/>
                    </a:ext>
                  </a:extLst>
                </a:gridCol>
                <a:gridCol w="1458657">
                  <a:extLst>
                    <a:ext uri="{9D8B030D-6E8A-4147-A177-3AD203B41FA5}">
                      <a16:colId xmlns:a16="http://schemas.microsoft.com/office/drawing/2014/main" val="1903559558"/>
                    </a:ext>
                  </a:extLst>
                </a:gridCol>
                <a:gridCol w="1458657">
                  <a:extLst>
                    <a:ext uri="{9D8B030D-6E8A-4147-A177-3AD203B41FA5}">
                      <a16:colId xmlns:a16="http://schemas.microsoft.com/office/drawing/2014/main" val="286905834"/>
                    </a:ext>
                  </a:extLst>
                </a:gridCol>
              </a:tblGrid>
              <a:tr h="328706">
                <a:tc>
                  <a:txBody>
                    <a:bodyPr/>
                    <a:lstStyle/>
                    <a:p>
                      <a:pPr algn="l" fontAlgn="b"/>
                      <a:endParaRPr lang="da-DK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258165"/>
                  </a:ext>
                </a:extLst>
              </a:tr>
              <a:tr h="361577"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MIKAT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MIKAT-G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MIKAT-O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MIKAT-GO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0154901"/>
                  </a:ext>
                </a:extLst>
              </a:tr>
              <a:tr h="350620"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sessions (primary)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438100"/>
                  </a:ext>
                </a:extLst>
              </a:tr>
              <a:tr h="339663"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Assessment (YouthMap)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480490"/>
                  </a:ext>
                </a:extLst>
              </a:tr>
              <a:tr h="339663"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 (</a:t>
                      </a:r>
                      <a:r>
                        <a:rPr lang="da-DK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2353994"/>
                  </a:ext>
                </a:extLst>
              </a:tr>
              <a:tr h="350620"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CBT (</a:t>
                      </a:r>
                      <a:r>
                        <a:rPr lang="da-DK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KAT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477260"/>
                  </a:ext>
                </a:extLst>
              </a:tr>
              <a:tr h="339663"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Vouchers/gift card (</a:t>
                      </a:r>
                      <a:r>
                        <a:rPr lang="da-DK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957514"/>
                  </a:ext>
                </a:extLst>
              </a:tr>
              <a:tr h="339663"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Aftercare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da-DK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5296270"/>
                  </a:ext>
                </a:extLst>
              </a:tr>
              <a:tr h="339663"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Reminders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da-DK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da-DK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3431877"/>
                  </a:ext>
                </a:extLst>
              </a:tr>
              <a:tr h="350620"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Contract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status letters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138350"/>
                  </a:ext>
                </a:extLst>
              </a:tr>
              <a:tr h="339663"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 = </a:t>
                      </a:r>
                      <a:r>
                        <a:rPr lang="da-DK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Motivational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Interviewing</a:t>
                      </a:r>
                      <a:endParaRPr lang="da-DK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307582"/>
                  </a:ext>
                </a:extLst>
              </a:tr>
              <a:tr h="339663"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CBT = </a:t>
                      </a:r>
                      <a:r>
                        <a:rPr lang="da-DK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Cognitive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Behavioral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Therapy</a:t>
                      </a:r>
                      <a:endParaRPr lang="da-DK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772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7054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6000" dirty="0" err="1" smtClean="0"/>
              <a:t>Results</a:t>
            </a:r>
            <a:endParaRPr lang="da-DK" sz="600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9200" lvl="1" indent="-457200">
              <a:buFont typeface="Wingdings" panose="05000000000000000000" pitchFamily="2" charset="2"/>
              <a:buChar char="§"/>
            </a:pPr>
            <a:r>
              <a:rPr lang="da-DK" sz="2800" dirty="0"/>
              <a:t>Attendance and </a:t>
            </a:r>
            <a:r>
              <a:rPr lang="da-DK" sz="2800" dirty="0" err="1"/>
              <a:t>completed</a:t>
            </a:r>
            <a:r>
              <a:rPr lang="da-DK" sz="2800" dirty="0"/>
              <a:t> as </a:t>
            </a:r>
            <a:r>
              <a:rPr lang="da-DK" sz="2800" dirty="0" err="1"/>
              <a:t>planned</a:t>
            </a:r>
            <a:endParaRPr lang="da-DK" sz="2800" dirty="0"/>
          </a:p>
          <a:p>
            <a:pPr marL="889200" lvl="1" indent="-457200">
              <a:buFont typeface="Wingdings" panose="05000000000000000000" pitchFamily="2" charset="2"/>
              <a:buChar char="§"/>
            </a:pPr>
            <a:r>
              <a:rPr lang="da-DK" sz="2800" dirty="0" err="1"/>
              <a:t>Reduction</a:t>
            </a:r>
            <a:r>
              <a:rPr lang="da-DK" sz="2800" dirty="0"/>
              <a:t> and </a:t>
            </a:r>
            <a:r>
              <a:rPr lang="da-DK" sz="2800" dirty="0" err="1"/>
              <a:t>achieving</a:t>
            </a:r>
            <a:r>
              <a:rPr lang="da-DK" sz="2800" dirty="0"/>
              <a:t> </a:t>
            </a:r>
            <a:r>
              <a:rPr lang="da-DK" sz="2800" dirty="0" err="1"/>
              <a:t>abstinence</a:t>
            </a:r>
            <a:endParaRPr lang="da-DK" sz="2800" dirty="0"/>
          </a:p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Centre for </a:t>
            </a:r>
            <a:r>
              <a:rPr lang="da-DK" dirty="0" err="1"/>
              <a:t>Alcohol</a:t>
            </a:r>
            <a:r>
              <a:rPr lang="da-DK" dirty="0"/>
              <a:t> and Drug Research, Aarhus Universitet</a:t>
            </a:r>
          </a:p>
        </p:txBody>
      </p:sp>
    </p:spTree>
    <p:extLst>
      <p:ext uri="{BB962C8B-B14F-4D97-AF65-F5344CB8AC3E}">
        <p14:creationId xmlns:p14="http://schemas.microsoft.com/office/powerpoint/2010/main" val="375545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81843" y="149115"/>
            <a:ext cx="10891069" cy="1309328"/>
          </a:xfrm>
        </p:spPr>
        <p:txBody>
          <a:bodyPr/>
          <a:lstStyle/>
          <a:p>
            <a:r>
              <a:rPr lang="da-DK" dirty="0" err="1"/>
              <a:t>Counselling</a:t>
            </a:r>
            <a:r>
              <a:rPr lang="da-DK" dirty="0"/>
              <a:t> sessions (12 </a:t>
            </a:r>
            <a:r>
              <a:rPr lang="da-DK" dirty="0" err="1"/>
              <a:t>offered</a:t>
            </a:r>
            <a:r>
              <a:rPr lang="da-DK" dirty="0"/>
              <a:t>)</a:t>
            </a:r>
            <a:br>
              <a:rPr lang="da-DK" dirty="0"/>
            </a:br>
            <a:r>
              <a:rPr lang="da-DK" dirty="0" err="1"/>
              <a:t>Completed</a:t>
            </a:r>
            <a:r>
              <a:rPr lang="da-DK" dirty="0"/>
              <a:t> as </a:t>
            </a:r>
            <a:r>
              <a:rPr lang="da-DK" dirty="0" err="1"/>
              <a:t>planned</a:t>
            </a:r>
            <a:endParaRPr lang="da-DK" dirty="0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922D-D961-418C-B9CD-A1FB02DAF259}" type="datetime1">
              <a:rPr lang="en-GB" smtClean="0"/>
              <a:t>26/10/2017</a:t>
            </a:fld>
            <a:r>
              <a:rPr lang="en-GB" smtClean="0"/>
              <a:t>16/10/2017</a:t>
            </a:r>
            <a:endParaRPr lang="en-GB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/>
          </p:nvPr>
        </p:nvGraphicFramePr>
        <p:xfrm>
          <a:off x="981844" y="1844824"/>
          <a:ext cx="8784971" cy="3960438"/>
        </p:xfrm>
        <a:graphic>
          <a:graphicData uri="http://schemas.openxmlformats.org/drawingml/2006/table">
            <a:tbl>
              <a:tblPr/>
              <a:tblGrid>
                <a:gridCol w="1398139">
                  <a:extLst>
                    <a:ext uri="{9D8B030D-6E8A-4147-A177-3AD203B41FA5}">
                      <a16:colId xmlns:a16="http://schemas.microsoft.com/office/drawing/2014/main" val="2808276365"/>
                    </a:ext>
                  </a:extLst>
                </a:gridCol>
                <a:gridCol w="1118511">
                  <a:extLst>
                    <a:ext uri="{9D8B030D-6E8A-4147-A177-3AD203B41FA5}">
                      <a16:colId xmlns:a16="http://schemas.microsoft.com/office/drawing/2014/main" val="50081617"/>
                    </a:ext>
                  </a:extLst>
                </a:gridCol>
                <a:gridCol w="1258325">
                  <a:extLst>
                    <a:ext uri="{9D8B030D-6E8A-4147-A177-3AD203B41FA5}">
                      <a16:colId xmlns:a16="http://schemas.microsoft.com/office/drawing/2014/main" val="1781189463"/>
                    </a:ext>
                  </a:extLst>
                </a:gridCol>
                <a:gridCol w="1304929">
                  <a:extLst>
                    <a:ext uri="{9D8B030D-6E8A-4147-A177-3AD203B41FA5}">
                      <a16:colId xmlns:a16="http://schemas.microsoft.com/office/drawing/2014/main" val="1987757796"/>
                    </a:ext>
                  </a:extLst>
                </a:gridCol>
                <a:gridCol w="1118511">
                  <a:extLst>
                    <a:ext uri="{9D8B030D-6E8A-4147-A177-3AD203B41FA5}">
                      <a16:colId xmlns:a16="http://schemas.microsoft.com/office/drawing/2014/main" val="3835359264"/>
                    </a:ext>
                  </a:extLst>
                </a:gridCol>
                <a:gridCol w="1468045">
                  <a:extLst>
                    <a:ext uri="{9D8B030D-6E8A-4147-A177-3AD203B41FA5}">
                      <a16:colId xmlns:a16="http://schemas.microsoft.com/office/drawing/2014/main" val="1857251125"/>
                    </a:ext>
                  </a:extLst>
                </a:gridCol>
                <a:gridCol w="1118511">
                  <a:extLst>
                    <a:ext uri="{9D8B030D-6E8A-4147-A177-3AD203B41FA5}">
                      <a16:colId xmlns:a16="http://schemas.microsoft.com/office/drawing/2014/main" val="3922558996"/>
                    </a:ext>
                  </a:extLst>
                </a:gridCol>
              </a:tblGrid>
              <a:tr h="450050"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029915"/>
                  </a:ext>
                </a:extLst>
              </a:tr>
              <a:tr h="435048">
                <a:tc>
                  <a:txBody>
                    <a:bodyPr/>
                    <a:lstStyle/>
                    <a:p>
                      <a:pPr algn="l" fontAlgn="b"/>
                      <a:endParaRPr lang="da-DK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0758783"/>
                  </a:ext>
                </a:extLst>
              </a:tr>
              <a:tr h="435048">
                <a:tc>
                  <a:txBody>
                    <a:bodyPr/>
                    <a:lstStyle/>
                    <a:p>
                      <a:pPr algn="l" fontAlgn="b"/>
                      <a:endParaRPr lang="da-DK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counselling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t-test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 planned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t-test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616699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sessions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 value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 value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8714487"/>
                  </a:ext>
                </a:extLst>
              </a:tr>
              <a:tr h="435048"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MIKAT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  <a:r>
                        <a:rPr lang="da-D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  <a:r>
                        <a:rPr lang="da-D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8358827"/>
                  </a:ext>
                </a:extLst>
              </a:tr>
              <a:tr h="435048"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MIKAT-G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Voucher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307380"/>
                  </a:ext>
                </a:extLst>
              </a:tr>
              <a:tr h="435048"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MIKAT-O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Reminders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6641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MIKAT-GO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Voucher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Reminders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&lt;0.0001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4767873"/>
                  </a:ext>
                </a:extLst>
              </a:tr>
              <a:tr h="435048">
                <a:tc>
                  <a:txBody>
                    <a:bodyPr/>
                    <a:lstStyle/>
                    <a:p>
                      <a:pPr algn="l" fontAlgn="b"/>
                      <a:endParaRPr lang="da-DK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152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1236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1844" y="952501"/>
            <a:ext cx="10341490" cy="1362075"/>
          </a:xfrm>
        </p:spPr>
        <p:txBody>
          <a:bodyPr>
            <a:normAutofit/>
          </a:bodyPr>
          <a:lstStyle/>
          <a:p>
            <a:r>
              <a:rPr lang="da-DK" sz="6000" dirty="0" smtClean="0"/>
              <a:t>Three </a:t>
            </a:r>
            <a:r>
              <a:rPr lang="da-DK" sz="6000" dirty="0" err="1" smtClean="0"/>
              <a:t>follow-ups</a:t>
            </a:r>
            <a:r>
              <a:rPr lang="da-DK" sz="6000" dirty="0" smtClean="0"/>
              <a:t> </a:t>
            </a:r>
            <a:r>
              <a:rPr lang="da-DK" sz="6000" dirty="0" err="1" smtClean="0"/>
              <a:t>completed</a:t>
            </a:r>
            <a:endParaRPr lang="da-DK" sz="60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Centre for </a:t>
            </a:r>
            <a:r>
              <a:rPr lang="da-DK" dirty="0" err="1"/>
              <a:t>Alcohol</a:t>
            </a:r>
            <a:r>
              <a:rPr lang="da-DK" dirty="0"/>
              <a:t> and Drug Research, Aarhus Universitet</a:t>
            </a:r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/>
          </p:nvPr>
        </p:nvGraphicFramePr>
        <p:xfrm>
          <a:off x="1066521" y="3429000"/>
          <a:ext cx="10256813" cy="1728192"/>
        </p:xfrm>
        <a:graphic>
          <a:graphicData uri="http://schemas.openxmlformats.org/drawingml/2006/table">
            <a:tbl>
              <a:tblPr firstRow="1" firstCol="1" bandRow="1"/>
              <a:tblGrid>
                <a:gridCol w="1792453">
                  <a:extLst>
                    <a:ext uri="{9D8B030D-6E8A-4147-A177-3AD203B41FA5}">
                      <a16:colId xmlns:a16="http://schemas.microsoft.com/office/drawing/2014/main" val="4166892598"/>
                    </a:ext>
                  </a:extLst>
                </a:gridCol>
                <a:gridCol w="2887840">
                  <a:extLst>
                    <a:ext uri="{9D8B030D-6E8A-4147-A177-3AD203B41FA5}">
                      <a16:colId xmlns:a16="http://schemas.microsoft.com/office/drawing/2014/main" val="3341063937"/>
                    </a:ext>
                  </a:extLst>
                </a:gridCol>
                <a:gridCol w="2788067">
                  <a:extLst>
                    <a:ext uri="{9D8B030D-6E8A-4147-A177-3AD203B41FA5}">
                      <a16:colId xmlns:a16="http://schemas.microsoft.com/office/drawing/2014/main" val="1587402042"/>
                    </a:ext>
                  </a:extLst>
                </a:gridCol>
                <a:gridCol w="2788453">
                  <a:extLst>
                    <a:ext uri="{9D8B030D-6E8A-4147-A177-3AD203B41FA5}">
                      <a16:colId xmlns:a16="http://schemas.microsoft.com/office/drawing/2014/main" val="2362190880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da-DK" sz="24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month</a:t>
                      </a:r>
                      <a:r>
                        <a:rPr lang="da-DK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a-DK" sz="24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follow-up</a:t>
                      </a:r>
                      <a:endParaRPr lang="da-DK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da-DK" sz="24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a-DK" sz="24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month</a:t>
                      </a:r>
                      <a:r>
                        <a:rPr lang="da-DK" sz="24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a-DK" sz="24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follow-up</a:t>
                      </a:r>
                      <a:r>
                        <a:rPr lang="da-DK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</a:t>
                      </a:r>
                      <a:endParaRPr lang="da-DK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da-DK" sz="24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month</a:t>
                      </a:r>
                      <a:r>
                        <a:rPr lang="da-DK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a-DK" sz="24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follow-up</a:t>
                      </a:r>
                      <a:endParaRPr lang="da-DK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877588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Participation</a:t>
                      </a:r>
                      <a:endParaRPr lang="da-DK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76,1 %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67,0 %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64,3 %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4264531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798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a-DK" dirty="0"/>
              <a:t>Centre for </a:t>
            </a:r>
            <a:r>
              <a:rPr lang="da-DK" dirty="0" err="1"/>
              <a:t>Alcohol</a:t>
            </a:r>
            <a:r>
              <a:rPr lang="da-DK" dirty="0"/>
              <a:t> and Drug Research, Aarhus Universitet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456839" y="330267"/>
            <a:ext cx="7772400" cy="633412"/>
          </a:xfrm>
        </p:spPr>
        <p:txBody>
          <a:bodyPr>
            <a:normAutofit/>
          </a:bodyPr>
          <a:lstStyle/>
          <a:p>
            <a:r>
              <a:rPr lang="da-DK" dirty="0" err="1" smtClean="0"/>
              <a:t>Abstinence</a:t>
            </a:r>
            <a:r>
              <a:rPr lang="da-DK" dirty="0" smtClean="0"/>
              <a:t> in % (</a:t>
            </a:r>
            <a:r>
              <a:rPr lang="da-DK" dirty="0" err="1" smtClean="0"/>
              <a:t>raw</a:t>
            </a:r>
            <a:r>
              <a:rPr lang="da-DK" dirty="0" smtClean="0"/>
              <a:t>)</a:t>
            </a:r>
            <a:endParaRPr lang="da-DK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2433485" y="917803"/>
          <a:ext cx="7117311" cy="4975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kstfelt 5"/>
          <p:cNvSpPr txBox="1"/>
          <p:nvPr/>
        </p:nvSpPr>
        <p:spPr>
          <a:xfrm>
            <a:off x="2854052" y="5508522"/>
            <a:ext cx="13681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a-DK" sz="1600" dirty="0" smtClean="0">
                <a:solidFill>
                  <a:srgbClr val="000000"/>
                </a:solidFill>
              </a:rPr>
              <a:t>Drug </a:t>
            </a:r>
            <a:r>
              <a:rPr lang="da-DK" sz="1600" dirty="0" err="1" smtClean="0">
                <a:solidFill>
                  <a:srgbClr val="000000"/>
                </a:solidFill>
              </a:rPr>
              <a:t>use</a:t>
            </a:r>
            <a:r>
              <a:rPr lang="da-DK" sz="1600" dirty="0" smtClean="0">
                <a:solidFill>
                  <a:srgbClr val="000000"/>
                </a:solidFill>
              </a:rPr>
              <a:t> </a:t>
            </a:r>
            <a:r>
              <a:rPr lang="da-DK" sz="1600" dirty="0" err="1">
                <a:solidFill>
                  <a:srgbClr val="000000"/>
                </a:solidFill>
              </a:rPr>
              <a:t>intake</a:t>
            </a:r>
            <a:endParaRPr lang="da-DK" sz="1600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da-DK" sz="1600" dirty="0">
                <a:solidFill>
                  <a:srgbClr val="000000"/>
                </a:solidFill>
              </a:rPr>
              <a:t>N=460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4294212" y="5508522"/>
            <a:ext cx="13681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a-DK" sz="1600" dirty="0" smtClean="0">
                <a:solidFill>
                  <a:srgbClr val="000000"/>
                </a:solidFill>
              </a:rPr>
              <a:t>Drug </a:t>
            </a:r>
            <a:r>
              <a:rPr lang="da-DK" sz="1600" dirty="0" err="1" smtClean="0">
                <a:solidFill>
                  <a:srgbClr val="000000"/>
                </a:solidFill>
              </a:rPr>
              <a:t>use</a:t>
            </a:r>
            <a:endParaRPr lang="da-DK" sz="1600" dirty="0" smtClean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da-DK" sz="1600" dirty="0" smtClean="0">
                <a:solidFill>
                  <a:srgbClr val="000000"/>
                </a:solidFill>
              </a:rPr>
              <a:t> 3 </a:t>
            </a:r>
            <a:r>
              <a:rPr lang="da-DK" sz="1600" dirty="0" err="1" smtClean="0">
                <a:solidFill>
                  <a:srgbClr val="000000"/>
                </a:solidFill>
              </a:rPr>
              <a:t>month</a:t>
            </a:r>
            <a:endParaRPr lang="da-DK" sz="1600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da-DK" sz="1600" dirty="0">
                <a:solidFill>
                  <a:srgbClr val="000000"/>
                </a:solidFill>
              </a:rPr>
              <a:t>N=350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5518348" y="5517233"/>
            <a:ext cx="13681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a-DK" sz="1600" dirty="0" smtClean="0">
                <a:solidFill>
                  <a:srgbClr val="000000"/>
                </a:solidFill>
              </a:rPr>
              <a:t>Drug </a:t>
            </a:r>
            <a:r>
              <a:rPr lang="da-DK" sz="1600" dirty="0" err="1" smtClean="0">
                <a:solidFill>
                  <a:srgbClr val="000000"/>
                </a:solidFill>
              </a:rPr>
              <a:t>use</a:t>
            </a:r>
            <a:r>
              <a:rPr lang="da-DK" sz="1600" dirty="0" smtClean="0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da-DK" sz="1600" dirty="0" smtClean="0">
                <a:solidFill>
                  <a:srgbClr val="000000"/>
                </a:solidFill>
              </a:rPr>
              <a:t>6 </a:t>
            </a:r>
            <a:r>
              <a:rPr lang="da-DK" sz="1600" dirty="0" err="1" smtClean="0">
                <a:solidFill>
                  <a:srgbClr val="000000"/>
                </a:solidFill>
              </a:rPr>
              <a:t>month</a:t>
            </a:r>
            <a:endParaRPr lang="da-DK" sz="1600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da-DK" sz="1600" dirty="0">
                <a:solidFill>
                  <a:srgbClr val="000000"/>
                </a:solidFill>
              </a:rPr>
              <a:t>N=308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6814492" y="5508522"/>
            <a:ext cx="13681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a-DK" sz="1600" dirty="0" smtClean="0">
                <a:solidFill>
                  <a:srgbClr val="000000"/>
                </a:solidFill>
              </a:rPr>
              <a:t>Drug </a:t>
            </a:r>
            <a:r>
              <a:rPr lang="da-DK" sz="1600" dirty="0" err="1" smtClean="0">
                <a:solidFill>
                  <a:srgbClr val="000000"/>
                </a:solidFill>
              </a:rPr>
              <a:t>use</a:t>
            </a:r>
            <a:r>
              <a:rPr lang="da-DK" sz="1600" dirty="0" smtClean="0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da-DK" sz="1600" dirty="0" smtClean="0">
                <a:solidFill>
                  <a:srgbClr val="000000"/>
                </a:solidFill>
              </a:rPr>
              <a:t>9 </a:t>
            </a:r>
            <a:r>
              <a:rPr lang="da-DK" sz="1600" dirty="0" err="1" smtClean="0">
                <a:solidFill>
                  <a:srgbClr val="000000"/>
                </a:solidFill>
              </a:rPr>
              <a:t>month</a:t>
            </a:r>
            <a:endParaRPr lang="da-DK" sz="1600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da-DK" sz="1600" dirty="0">
                <a:solidFill>
                  <a:srgbClr val="000000"/>
                </a:solidFill>
              </a:rPr>
              <a:t>N=296</a:t>
            </a:r>
          </a:p>
        </p:txBody>
      </p:sp>
    </p:spTree>
    <p:extLst>
      <p:ext uri="{BB962C8B-B14F-4D97-AF65-F5344CB8AC3E}">
        <p14:creationId xmlns:p14="http://schemas.microsoft.com/office/powerpoint/2010/main" val="261098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a-DK" dirty="0"/>
              <a:t>Centre for </a:t>
            </a:r>
            <a:r>
              <a:rPr lang="da-DK" dirty="0" err="1"/>
              <a:t>Alcohol</a:t>
            </a:r>
            <a:r>
              <a:rPr lang="da-DK" dirty="0"/>
              <a:t> and Drug Research, Aarhus Universitet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405811" y="254490"/>
            <a:ext cx="7772400" cy="706437"/>
          </a:xfrm>
        </p:spPr>
        <p:txBody>
          <a:bodyPr>
            <a:normAutofit/>
          </a:bodyPr>
          <a:lstStyle/>
          <a:p>
            <a:r>
              <a:rPr lang="da-DK" dirty="0" err="1" smtClean="0"/>
              <a:t>Abstinence</a:t>
            </a:r>
            <a:r>
              <a:rPr lang="da-DK" dirty="0" smtClean="0"/>
              <a:t> in % (LOCF)</a:t>
            </a:r>
            <a:endParaRPr lang="da-DK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2436812" y="1052736"/>
          <a:ext cx="733000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kstfelt 4"/>
          <p:cNvSpPr txBox="1"/>
          <p:nvPr/>
        </p:nvSpPr>
        <p:spPr>
          <a:xfrm>
            <a:off x="2926060" y="5571819"/>
            <a:ext cx="13681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a-DK" sz="1600" dirty="0" smtClean="0">
                <a:solidFill>
                  <a:srgbClr val="000000"/>
                </a:solidFill>
              </a:rPr>
              <a:t>Drug </a:t>
            </a:r>
            <a:r>
              <a:rPr lang="da-DK" sz="1600" dirty="0" err="1" smtClean="0">
                <a:solidFill>
                  <a:srgbClr val="000000"/>
                </a:solidFill>
              </a:rPr>
              <a:t>use</a:t>
            </a:r>
            <a:r>
              <a:rPr lang="da-DK" sz="1600" dirty="0" smtClean="0">
                <a:solidFill>
                  <a:srgbClr val="000000"/>
                </a:solidFill>
              </a:rPr>
              <a:t> </a:t>
            </a:r>
            <a:r>
              <a:rPr lang="da-DK" sz="1600" dirty="0" err="1">
                <a:solidFill>
                  <a:srgbClr val="000000"/>
                </a:solidFill>
              </a:rPr>
              <a:t>intake</a:t>
            </a:r>
            <a:endParaRPr lang="da-DK" sz="1600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da-DK" sz="1600" dirty="0">
                <a:solidFill>
                  <a:srgbClr val="000000"/>
                </a:solidFill>
              </a:rPr>
              <a:t>N=460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4294212" y="5571819"/>
            <a:ext cx="14401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a-DK" sz="1600" dirty="0" smtClean="0">
                <a:solidFill>
                  <a:srgbClr val="000000"/>
                </a:solidFill>
              </a:rPr>
              <a:t>Drug </a:t>
            </a:r>
            <a:r>
              <a:rPr lang="da-DK" sz="1600" dirty="0" err="1" smtClean="0">
                <a:solidFill>
                  <a:srgbClr val="000000"/>
                </a:solidFill>
              </a:rPr>
              <a:t>use</a:t>
            </a:r>
            <a:r>
              <a:rPr lang="da-DK" sz="1600" dirty="0" smtClean="0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da-DK" sz="1600" dirty="0" smtClean="0">
                <a:solidFill>
                  <a:srgbClr val="000000"/>
                </a:solidFill>
              </a:rPr>
              <a:t>3 </a:t>
            </a:r>
            <a:r>
              <a:rPr lang="da-DK" sz="1600" dirty="0" err="1" smtClean="0">
                <a:solidFill>
                  <a:srgbClr val="000000"/>
                </a:solidFill>
              </a:rPr>
              <a:t>month</a:t>
            </a:r>
            <a:endParaRPr lang="da-DK" sz="1600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da-DK" sz="1600" dirty="0">
                <a:solidFill>
                  <a:srgbClr val="000000"/>
                </a:solidFill>
              </a:rPr>
              <a:t>N=460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5662364" y="5580530"/>
            <a:ext cx="13681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a-DK" sz="1600" dirty="0" smtClean="0">
                <a:solidFill>
                  <a:srgbClr val="000000"/>
                </a:solidFill>
              </a:rPr>
              <a:t>Drug </a:t>
            </a:r>
            <a:r>
              <a:rPr lang="da-DK" sz="1600" dirty="0" err="1" smtClean="0">
                <a:solidFill>
                  <a:srgbClr val="000000"/>
                </a:solidFill>
              </a:rPr>
              <a:t>use</a:t>
            </a:r>
            <a:r>
              <a:rPr lang="da-DK" sz="1600" dirty="0" smtClean="0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da-DK" sz="1600" dirty="0" smtClean="0">
                <a:solidFill>
                  <a:srgbClr val="000000"/>
                </a:solidFill>
              </a:rPr>
              <a:t>6 </a:t>
            </a:r>
            <a:r>
              <a:rPr lang="da-DK" sz="1600" dirty="0" err="1" smtClean="0">
                <a:solidFill>
                  <a:srgbClr val="000000"/>
                </a:solidFill>
              </a:rPr>
              <a:t>month</a:t>
            </a:r>
            <a:endParaRPr lang="da-DK" sz="1600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da-DK" sz="1600" dirty="0">
                <a:solidFill>
                  <a:srgbClr val="000000"/>
                </a:solidFill>
              </a:rPr>
              <a:t>N=460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6958508" y="5561366"/>
            <a:ext cx="13681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a-DK" sz="1600" dirty="0" smtClean="0">
                <a:solidFill>
                  <a:srgbClr val="000000"/>
                </a:solidFill>
              </a:rPr>
              <a:t>Drug </a:t>
            </a:r>
            <a:r>
              <a:rPr lang="da-DK" sz="1600" dirty="0" err="1" smtClean="0">
                <a:solidFill>
                  <a:srgbClr val="000000"/>
                </a:solidFill>
              </a:rPr>
              <a:t>use</a:t>
            </a:r>
            <a:r>
              <a:rPr lang="da-DK" sz="1600" dirty="0" smtClean="0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da-DK" sz="1600" dirty="0" smtClean="0">
                <a:solidFill>
                  <a:srgbClr val="000000"/>
                </a:solidFill>
              </a:rPr>
              <a:t>9 </a:t>
            </a:r>
            <a:r>
              <a:rPr lang="da-DK" sz="1600" dirty="0" err="1" smtClean="0">
                <a:solidFill>
                  <a:srgbClr val="000000"/>
                </a:solidFill>
              </a:rPr>
              <a:t>month</a:t>
            </a:r>
            <a:endParaRPr lang="da-DK" sz="1600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da-DK" sz="1600" dirty="0">
                <a:solidFill>
                  <a:srgbClr val="000000"/>
                </a:solidFill>
              </a:rPr>
              <a:t>N=460</a:t>
            </a:r>
          </a:p>
        </p:txBody>
      </p:sp>
      <p:pic>
        <p:nvPicPr>
          <p:cNvPr id="9" name="Billed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920">
            <a:off x="8357030" y="1560645"/>
            <a:ext cx="3642360" cy="1120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751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a-DK" dirty="0"/>
              <a:t>Centre for </a:t>
            </a:r>
            <a:r>
              <a:rPr lang="da-DK" dirty="0" err="1"/>
              <a:t>Alcohol</a:t>
            </a:r>
            <a:r>
              <a:rPr lang="da-DK" dirty="0"/>
              <a:t> and Drug Research, Aarhus Universitet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97868" y="149225"/>
            <a:ext cx="10359132" cy="1119535"/>
          </a:xfrm>
        </p:spPr>
        <p:txBody>
          <a:bodyPr/>
          <a:lstStyle/>
          <a:p>
            <a:r>
              <a:rPr lang="da-DK" dirty="0" err="1" smtClean="0"/>
              <a:t>Abstinence</a:t>
            </a:r>
            <a:r>
              <a:rPr lang="da-DK" dirty="0" smtClean="0"/>
              <a:t> (</a:t>
            </a:r>
            <a:r>
              <a:rPr lang="da-DK" dirty="0" err="1" smtClean="0"/>
              <a:t>different</a:t>
            </a:r>
            <a:r>
              <a:rPr lang="da-DK" dirty="0" smtClean="0"/>
              <a:t> models)</a:t>
            </a:r>
            <a:endParaRPr lang="da-DK" dirty="0"/>
          </a:p>
        </p:txBody>
      </p:sp>
      <p:sp>
        <p:nvSpPr>
          <p:cNvPr id="5" name="Tekstfelt 4"/>
          <p:cNvSpPr txBox="1"/>
          <p:nvPr/>
        </p:nvSpPr>
        <p:spPr>
          <a:xfrm>
            <a:off x="1845940" y="4787468"/>
            <a:ext cx="7200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a-DK" sz="2000" b="1" dirty="0">
                <a:solidFill>
                  <a:srgbClr val="000000"/>
                </a:solidFill>
              </a:rPr>
              <a:t>Model 1: </a:t>
            </a:r>
            <a:r>
              <a:rPr lang="da-DK" sz="2000" dirty="0">
                <a:solidFill>
                  <a:srgbClr val="000000"/>
                </a:solidFill>
              </a:rPr>
              <a:t>460 (1), 350 (2), 308 (3), 296 (4)</a:t>
            </a:r>
          </a:p>
          <a:p>
            <a:pPr>
              <a:lnSpc>
                <a:spcPct val="100000"/>
              </a:lnSpc>
            </a:pPr>
            <a:r>
              <a:rPr lang="da-DK" sz="2000" b="1" dirty="0">
                <a:solidFill>
                  <a:srgbClr val="000000"/>
                </a:solidFill>
              </a:rPr>
              <a:t>Model </a:t>
            </a:r>
            <a:r>
              <a:rPr lang="da-DK" sz="2000" b="1" dirty="0" smtClean="0">
                <a:solidFill>
                  <a:srgbClr val="000000"/>
                </a:solidFill>
              </a:rPr>
              <a:t>2: </a:t>
            </a:r>
            <a:r>
              <a:rPr lang="da-DK" sz="2000" dirty="0">
                <a:solidFill>
                  <a:srgbClr val="000000"/>
                </a:solidFill>
              </a:rPr>
              <a:t>460 all </a:t>
            </a:r>
            <a:r>
              <a:rPr lang="da-DK" sz="2000" dirty="0" err="1">
                <a:solidFill>
                  <a:srgbClr val="000000"/>
                </a:solidFill>
              </a:rPr>
              <a:t>four</a:t>
            </a:r>
            <a:r>
              <a:rPr lang="da-DK" sz="2000" dirty="0">
                <a:solidFill>
                  <a:srgbClr val="000000"/>
                </a:solidFill>
              </a:rPr>
              <a:t> interviews</a:t>
            </a:r>
          </a:p>
          <a:p>
            <a:pPr>
              <a:lnSpc>
                <a:spcPct val="100000"/>
              </a:lnSpc>
            </a:pPr>
            <a:r>
              <a:rPr lang="da-DK" sz="2000" dirty="0" err="1">
                <a:solidFill>
                  <a:srgbClr val="000000"/>
                </a:solidFill>
              </a:rPr>
              <a:t>Controlled</a:t>
            </a:r>
            <a:r>
              <a:rPr lang="da-DK" sz="2000" dirty="0">
                <a:solidFill>
                  <a:srgbClr val="000000"/>
                </a:solidFill>
              </a:rPr>
              <a:t> for </a:t>
            </a:r>
            <a:r>
              <a:rPr lang="da-DK" sz="2000" dirty="0" smtClean="0">
                <a:solidFill>
                  <a:srgbClr val="000000"/>
                </a:solidFill>
              </a:rPr>
              <a:t>drug </a:t>
            </a:r>
            <a:r>
              <a:rPr lang="da-DK" sz="2000" dirty="0" err="1" smtClean="0">
                <a:solidFill>
                  <a:srgbClr val="000000"/>
                </a:solidFill>
              </a:rPr>
              <a:t>use</a:t>
            </a:r>
            <a:r>
              <a:rPr lang="da-DK" sz="2000" dirty="0" smtClean="0">
                <a:solidFill>
                  <a:srgbClr val="000000"/>
                </a:solidFill>
              </a:rPr>
              <a:t> </a:t>
            </a:r>
            <a:r>
              <a:rPr lang="da-DK" sz="2000" dirty="0">
                <a:solidFill>
                  <a:srgbClr val="000000"/>
                </a:solidFill>
              </a:rPr>
              <a:t>at </a:t>
            </a:r>
            <a:r>
              <a:rPr lang="da-DK" sz="2000" dirty="0" err="1">
                <a:solidFill>
                  <a:srgbClr val="000000"/>
                </a:solidFill>
              </a:rPr>
              <a:t>intake</a:t>
            </a:r>
            <a:r>
              <a:rPr lang="da-DK" sz="2000" dirty="0">
                <a:solidFill>
                  <a:srgbClr val="000000"/>
                </a:solidFill>
              </a:rPr>
              <a:t>, </a:t>
            </a:r>
            <a:r>
              <a:rPr lang="da-DK" sz="2000" dirty="0" err="1" smtClean="0">
                <a:solidFill>
                  <a:srgbClr val="000000"/>
                </a:solidFill>
              </a:rPr>
              <a:t>gender</a:t>
            </a:r>
            <a:r>
              <a:rPr lang="da-DK" sz="2000" dirty="0" smtClean="0">
                <a:solidFill>
                  <a:srgbClr val="000000"/>
                </a:solidFill>
              </a:rPr>
              <a:t> </a:t>
            </a:r>
            <a:r>
              <a:rPr lang="da-DK" sz="2000" dirty="0">
                <a:solidFill>
                  <a:srgbClr val="000000"/>
                </a:solidFill>
              </a:rPr>
              <a:t>and age.</a:t>
            </a:r>
          </a:p>
          <a:p>
            <a:pPr>
              <a:lnSpc>
                <a:spcPct val="100000"/>
              </a:lnSpc>
            </a:pPr>
            <a:r>
              <a:rPr lang="da-DK" sz="2000" dirty="0">
                <a:solidFill>
                  <a:srgbClr val="000000"/>
                </a:solidFill>
              </a:rPr>
              <a:t>* p&lt;0.05</a:t>
            </a: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628963"/>
              </p:ext>
            </p:extLst>
          </p:nvPr>
        </p:nvGraphicFramePr>
        <p:xfrm>
          <a:off x="1845940" y="1428564"/>
          <a:ext cx="7920879" cy="3368586"/>
        </p:xfrm>
        <a:graphic>
          <a:graphicData uri="http://schemas.openxmlformats.org/drawingml/2006/table">
            <a:tbl>
              <a:tblPr/>
              <a:tblGrid>
                <a:gridCol w="1651054">
                  <a:extLst>
                    <a:ext uri="{9D8B030D-6E8A-4147-A177-3AD203B41FA5}">
                      <a16:colId xmlns:a16="http://schemas.microsoft.com/office/drawing/2014/main" val="1879722539"/>
                    </a:ext>
                  </a:extLst>
                </a:gridCol>
                <a:gridCol w="877775">
                  <a:extLst>
                    <a:ext uri="{9D8B030D-6E8A-4147-A177-3AD203B41FA5}">
                      <a16:colId xmlns:a16="http://schemas.microsoft.com/office/drawing/2014/main" val="339660490"/>
                    </a:ext>
                  </a:extLst>
                </a:gridCol>
                <a:gridCol w="1003172">
                  <a:extLst>
                    <a:ext uri="{9D8B030D-6E8A-4147-A177-3AD203B41FA5}">
                      <a16:colId xmlns:a16="http://schemas.microsoft.com/office/drawing/2014/main" val="4282924630"/>
                    </a:ext>
                  </a:extLst>
                </a:gridCol>
                <a:gridCol w="1003172">
                  <a:extLst>
                    <a:ext uri="{9D8B030D-6E8A-4147-A177-3AD203B41FA5}">
                      <a16:colId xmlns:a16="http://schemas.microsoft.com/office/drawing/2014/main" val="572089871"/>
                    </a:ext>
                  </a:extLst>
                </a:gridCol>
                <a:gridCol w="1253965">
                  <a:extLst>
                    <a:ext uri="{9D8B030D-6E8A-4147-A177-3AD203B41FA5}">
                      <a16:colId xmlns:a16="http://schemas.microsoft.com/office/drawing/2014/main" val="2197742719"/>
                    </a:ext>
                  </a:extLst>
                </a:gridCol>
                <a:gridCol w="1128569">
                  <a:extLst>
                    <a:ext uri="{9D8B030D-6E8A-4147-A177-3AD203B41FA5}">
                      <a16:colId xmlns:a16="http://schemas.microsoft.com/office/drawing/2014/main" val="2700605241"/>
                    </a:ext>
                  </a:extLst>
                </a:gridCol>
                <a:gridCol w="1003172">
                  <a:extLst>
                    <a:ext uri="{9D8B030D-6E8A-4147-A177-3AD203B41FA5}">
                      <a16:colId xmlns:a16="http://schemas.microsoft.com/office/drawing/2014/main" val="2147333247"/>
                    </a:ext>
                  </a:extLst>
                </a:gridCol>
              </a:tblGrid>
              <a:tr h="382794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519498"/>
                  </a:ext>
                </a:extLst>
              </a:tr>
              <a:tr h="370034">
                <a:tc>
                  <a:txBody>
                    <a:bodyPr/>
                    <a:lstStyle/>
                    <a:p>
                      <a:pPr algn="l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Model 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Model 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8616762"/>
                  </a:ext>
                </a:extLst>
              </a:tr>
              <a:tr h="370034">
                <a:tc>
                  <a:txBody>
                    <a:bodyPr/>
                    <a:lstStyle/>
                    <a:p>
                      <a:pPr algn="l" fontAlgn="b"/>
                      <a:endParaRPr lang="da-DK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Raw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a-DK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a-DK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LOCF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5217238"/>
                  </a:ext>
                </a:extLst>
              </a:tr>
              <a:tr h="382794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 value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 value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986368"/>
                  </a:ext>
                </a:extLst>
              </a:tr>
              <a:tr h="370034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MIKAT-GO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</a:t>
                      </a:r>
                      <a:endParaRPr lang="da-DK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ref. 1.00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ref. 1.00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672643"/>
                  </a:ext>
                </a:extLst>
              </a:tr>
              <a:tr h="370034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MIKAT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*0.50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701035"/>
                  </a:ext>
                </a:extLst>
              </a:tr>
              <a:tr h="370034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MIKAT-G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*0.43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*0.53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205378"/>
                  </a:ext>
                </a:extLst>
              </a:tr>
              <a:tr h="382794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MIKAT-O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*0.45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</a:t>
                      </a:r>
                      <a:endParaRPr lang="da-DK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*0.51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786626"/>
                  </a:ext>
                </a:extLst>
              </a:tr>
              <a:tr h="370034">
                <a:tc>
                  <a:txBody>
                    <a:bodyPr/>
                    <a:lstStyle/>
                    <a:p>
                      <a:pPr algn="l" fontAlgn="b"/>
                      <a:endParaRPr lang="da-DK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3156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323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6000" dirty="0" err="1" smtClean="0"/>
              <a:t>Conclusion</a:t>
            </a:r>
            <a:endParaRPr lang="da-DK" sz="600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2833" y="2924944"/>
            <a:ext cx="10360501" cy="3528392"/>
          </a:xfrm>
        </p:spPr>
        <p:txBody>
          <a:bodyPr/>
          <a:lstStyle/>
          <a:p>
            <a:r>
              <a:rPr lang="da-DK" sz="2000" b="1" dirty="0" err="1" smtClean="0">
                <a:solidFill>
                  <a:schemeClr val="tx1"/>
                </a:solidFill>
              </a:rPr>
              <a:t>Treatment</a:t>
            </a:r>
            <a:r>
              <a:rPr lang="da-DK" sz="2000" b="1" dirty="0" smtClean="0">
                <a:solidFill>
                  <a:schemeClr val="tx1"/>
                </a:solidFill>
              </a:rPr>
              <a:t> is not </a:t>
            </a:r>
            <a:r>
              <a:rPr lang="da-DK" sz="2000" b="1" dirty="0" err="1" smtClean="0">
                <a:solidFill>
                  <a:schemeClr val="tx1"/>
                </a:solidFill>
              </a:rPr>
              <a:t>only</a:t>
            </a:r>
            <a:r>
              <a:rPr lang="da-DK" sz="2000" b="1" dirty="0" smtClean="0">
                <a:solidFill>
                  <a:schemeClr val="tx1"/>
                </a:solidFill>
              </a:rPr>
              <a:t> </a:t>
            </a:r>
            <a:r>
              <a:rPr lang="da-DK" sz="2000" b="1" dirty="0" err="1" smtClean="0">
                <a:solidFill>
                  <a:schemeClr val="tx1"/>
                </a:solidFill>
              </a:rPr>
              <a:t>about</a:t>
            </a:r>
            <a:r>
              <a:rPr lang="da-DK" sz="2000" b="1" dirty="0" smtClean="0">
                <a:solidFill>
                  <a:schemeClr val="tx1"/>
                </a:solidFill>
              </a:rPr>
              <a:t> </a:t>
            </a:r>
            <a:r>
              <a:rPr lang="da-DK" sz="2000" b="1" dirty="0" err="1" smtClean="0">
                <a:solidFill>
                  <a:schemeClr val="tx1"/>
                </a:solidFill>
              </a:rPr>
              <a:t>using</a:t>
            </a:r>
            <a:r>
              <a:rPr lang="da-DK" sz="2000" b="1" dirty="0" smtClean="0">
                <a:solidFill>
                  <a:schemeClr val="tx1"/>
                </a:solidFill>
              </a:rPr>
              <a:t> </a:t>
            </a:r>
            <a:r>
              <a:rPr lang="da-DK" sz="2000" b="1" dirty="0" err="1" smtClean="0">
                <a:solidFill>
                  <a:schemeClr val="tx1"/>
                </a:solidFill>
              </a:rPr>
              <a:t>evidence-based</a:t>
            </a:r>
            <a:r>
              <a:rPr lang="da-DK" sz="2000" b="1" dirty="0" smtClean="0">
                <a:solidFill>
                  <a:schemeClr val="tx1"/>
                </a:solidFill>
              </a:rPr>
              <a:t> </a:t>
            </a:r>
            <a:r>
              <a:rPr lang="da-DK" sz="2000" b="1" dirty="0" err="1" smtClean="0">
                <a:solidFill>
                  <a:schemeClr val="tx1"/>
                </a:solidFill>
              </a:rPr>
              <a:t>conselling</a:t>
            </a:r>
            <a:r>
              <a:rPr lang="da-DK" sz="2000" b="1" dirty="0" smtClean="0">
                <a:solidFill>
                  <a:schemeClr val="tx1"/>
                </a:solidFill>
              </a:rPr>
              <a:t> </a:t>
            </a:r>
            <a:r>
              <a:rPr lang="da-DK" sz="2000" b="1" dirty="0" err="1" smtClean="0">
                <a:solidFill>
                  <a:schemeClr val="tx1"/>
                </a:solidFill>
              </a:rPr>
              <a:t>methods</a:t>
            </a:r>
            <a:r>
              <a:rPr lang="da-DK" sz="2000" b="1" dirty="0" smtClean="0">
                <a:solidFill>
                  <a:schemeClr val="tx1"/>
                </a:solidFill>
              </a:rPr>
              <a:t>/</a:t>
            </a:r>
            <a:r>
              <a:rPr lang="da-DK" sz="2000" b="1" dirty="0" err="1" smtClean="0">
                <a:solidFill>
                  <a:schemeClr val="tx1"/>
                </a:solidFill>
              </a:rPr>
              <a:t>techniques</a:t>
            </a:r>
            <a:r>
              <a:rPr lang="da-DK" sz="2000" b="1" dirty="0" smtClean="0">
                <a:solidFill>
                  <a:schemeClr val="tx1"/>
                </a:solidFill>
              </a:rPr>
              <a:t>.</a:t>
            </a:r>
          </a:p>
          <a:p>
            <a:endParaRPr lang="da-DK" sz="2000" b="1" dirty="0">
              <a:solidFill>
                <a:schemeClr val="tx1"/>
              </a:solidFill>
            </a:endParaRPr>
          </a:p>
          <a:p>
            <a:r>
              <a:rPr lang="da-DK" sz="2000" b="1" dirty="0" err="1" smtClean="0">
                <a:solidFill>
                  <a:schemeClr val="tx1"/>
                </a:solidFill>
              </a:rPr>
              <a:t>Structural</a:t>
            </a:r>
            <a:r>
              <a:rPr lang="da-DK" sz="2000" b="1" dirty="0" smtClean="0">
                <a:solidFill>
                  <a:schemeClr val="tx1"/>
                </a:solidFill>
              </a:rPr>
              <a:t> elements </a:t>
            </a:r>
            <a:r>
              <a:rPr lang="da-DK" sz="2000" b="1" dirty="0" err="1" smtClean="0">
                <a:solidFill>
                  <a:schemeClr val="tx1"/>
                </a:solidFill>
              </a:rPr>
              <a:t>can</a:t>
            </a:r>
            <a:r>
              <a:rPr lang="da-DK" sz="2000" b="1" dirty="0" smtClean="0">
                <a:solidFill>
                  <a:schemeClr val="tx1"/>
                </a:solidFill>
              </a:rPr>
              <a:t> </a:t>
            </a:r>
            <a:r>
              <a:rPr lang="da-DK" sz="2000" b="1" dirty="0" err="1" smtClean="0">
                <a:solidFill>
                  <a:schemeClr val="tx1"/>
                </a:solidFill>
              </a:rPr>
              <a:t>improve</a:t>
            </a:r>
            <a:r>
              <a:rPr lang="da-DK" sz="2000" b="1" dirty="0" smtClean="0">
                <a:solidFill>
                  <a:schemeClr val="tx1"/>
                </a:solidFill>
              </a:rPr>
              <a:t> retention </a:t>
            </a:r>
            <a:r>
              <a:rPr lang="da-DK" sz="2000" b="1" dirty="0" err="1" smtClean="0">
                <a:solidFill>
                  <a:schemeClr val="tx1"/>
                </a:solidFill>
              </a:rPr>
              <a:t>significantly</a:t>
            </a:r>
            <a:endParaRPr lang="da-DK" sz="2000" b="1" dirty="0" smtClean="0">
              <a:solidFill>
                <a:schemeClr val="tx1"/>
              </a:solidFill>
            </a:endParaRPr>
          </a:p>
          <a:p>
            <a:endParaRPr lang="da-DK" sz="2000" b="1" dirty="0" smtClean="0">
              <a:solidFill>
                <a:schemeClr val="tx1"/>
              </a:solidFill>
            </a:endParaRPr>
          </a:p>
          <a:p>
            <a:r>
              <a:rPr lang="da-DK" sz="2000" b="1" dirty="0" smtClean="0">
                <a:solidFill>
                  <a:schemeClr val="tx1"/>
                </a:solidFill>
              </a:rPr>
              <a:t>The </a:t>
            </a:r>
            <a:r>
              <a:rPr lang="da-DK" sz="2000" b="1" dirty="0" err="1" smtClean="0">
                <a:solidFill>
                  <a:schemeClr val="tx1"/>
                </a:solidFill>
              </a:rPr>
              <a:t>combination</a:t>
            </a:r>
            <a:r>
              <a:rPr lang="da-DK" sz="2000" b="1" dirty="0" smtClean="0">
                <a:solidFill>
                  <a:schemeClr val="tx1"/>
                </a:solidFill>
              </a:rPr>
              <a:t> of and </a:t>
            </a:r>
            <a:r>
              <a:rPr lang="da-DK" sz="2000" b="1" dirty="0" err="1" smtClean="0">
                <a:solidFill>
                  <a:schemeClr val="tx1"/>
                </a:solidFill>
              </a:rPr>
              <a:t>dynamic</a:t>
            </a:r>
            <a:r>
              <a:rPr lang="da-DK" sz="2000" b="1" dirty="0" smtClean="0">
                <a:solidFill>
                  <a:schemeClr val="tx1"/>
                </a:solidFill>
              </a:rPr>
              <a:t> </a:t>
            </a:r>
            <a:r>
              <a:rPr lang="da-DK" sz="2000" b="1" dirty="0" err="1" smtClean="0">
                <a:solidFill>
                  <a:schemeClr val="tx1"/>
                </a:solidFill>
              </a:rPr>
              <a:t>between</a:t>
            </a:r>
            <a:r>
              <a:rPr lang="da-DK" sz="2000" b="1" dirty="0" smtClean="0">
                <a:solidFill>
                  <a:schemeClr val="tx1"/>
                </a:solidFill>
              </a:rPr>
              <a:t> </a:t>
            </a:r>
            <a:r>
              <a:rPr lang="da-DK" sz="2000" b="1" dirty="0" err="1" smtClean="0">
                <a:solidFill>
                  <a:schemeClr val="tx1"/>
                </a:solidFill>
              </a:rPr>
              <a:t>different</a:t>
            </a:r>
            <a:r>
              <a:rPr lang="da-DK" sz="2000" b="1" dirty="0" smtClean="0">
                <a:solidFill>
                  <a:schemeClr val="tx1"/>
                </a:solidFill>
              </a:rPr>
              <a:t> </a:t>
            </a:r>
            <a:r>
              <a:rPr lang="da-DK" sz="2000" b="1" dirty="0" err="1" smtClean="0">
                <a:solidFill>
                  <a:schemeClr val="tx1"/>
                </a:solidFill>
              </a:rPr>
              <a:t>structural</a:t>
            </a:r>
            <a:r>
              <a:rPr lang="da-DK" sz="2000" b="1" dirty="0" smtClean="0">
                <a:solidFill>
                  <a:schemeClr val="tx1"/>
                </a:solidFill>
              </a:rPr>
              <a:t> elements </a:t>
            </a:r>
            <a:r>
              <a:rPr lang="da-DK" sz="2000" b="1" dirty="0" err="1" smtClean="0">
                <a:solidFill>
                  <a:schemeClr val="tx1"/>
                </a:solidFill>
              </a:rPr>
              <a:t>can</a:t>
            </a:r>
            <a:r>
              <a:rPr lang="da-DK" sz="2000" b="1" dirty="0" smtClean="0">
                <a:solidFill>
                  <a:schemeClr val="tx1"/>
                </a:solidFill>
              </a:rPr>
              <a:t> </a:t>
            </a:r>
            <a:r>
              <a:rPr lang="da-DK" sz="2000" b="1" dirty="0" err="1" smtClean="0">
                <a:solidFill>
                  <a:schemeClr val="tx1"/>
                </a:solidFill>
              </a:rPr>
              <a:t>be</a:t>
            </a:r>
            <a:r>
              <a:rPr lang="da-DK" sz="2000" b="1" dirty="0" smtClean="0">
                <a:solidFill>
                  <a:schemeClr val="tx1"/>
                </a:solidFill>
              </a:rPr>
              <a:t> </a:t>
            </a:r>
            <a:r>
              <a:rPr lang="da-DK" sz="2000" b="1" dirty="0" err="1" smtClean="0">
                <a:solidFill>
                  <a:schemeClr val="tx1"/>
                </a:solidFill>
              </a:rPr>
              <a:t>signicantly</a:t>
            </a:r>
            <a:r>
              <a:rPr lang="da-DK" sz="2000" b="1" dirty="0" smtClean="0">
                <a:solidFill>
                  <a:schemeClr val="tx1"/>
                </a:solidFill>
              </a:rPr>
              <a:t> </a:t>
            </a:r>
            <a:r>
              <a:rPr lang="da-DK" sz="2000" b="1" dirty="0" err="1" smtClean="0">
                <a:solidFill>
                  <a:schemeClr val="tx1"/>
                </a:solidFill>
              </a:rPr>
              <a:t>linked</a:t>
            </a:r>
            <a:r>
              <a:rPr lang="da-DK" sz="2000" b="1" dirty="0" smtClean="0">
                <a:solidFill>
                  <a:schemeClr val="tx1"/>
                </a:solidFill>
              </a:rPr>
              <a:t> to </a:t>
            </a:r>
            <a:r>
              <a:rPr lang="da-DK" sz="2000" b="1" dirty="0" err="1" smtClean="0">
                <a:solidFill>
                  <a:schemeClr val="tx1"/>
                </a:solidFill>
              </a:rPr>
              <a:t>reduction</a:t>
            </a:r>
            <a:r>
              <a:rPr lang="da-DK" sz="2000" b="1" dirty="0" smtClean="0">
                <a:solidFill>
                  <a:schemeClr val="tx1"/>
                </a:solidFill>
              </a:rPr>
              <a:t> of drug </a:t>
            </a:r>
            <a:r>
              <a:rPr lang="da-DK" sz="2000" b="1" smtClean="0">
                <a:solidFill>
                  <a:schemeClr val="tx1"/>
                </a:solidFill>
              </a:rPr>
              <a:t>use/</a:t>
            </a:r>
            <a:r>
              <a:rPr lang="da-DK" sz="2000" b="1" dirty="0" err="1" smtClean="0">
                <a:solidFill>
                  <a:schemeClr val="tx1"/>
                </a:solidFill>
              </a:rPr>
              <a:t>achiving</a:t>
            </a:r>
            <a:r>
              <a:rPr lang="da-DK" sz="2000" b="1" dirty="0" smtClean="0">
                <a:solidFill>
                  <a:schemeClr val="tx1"/>
                </a:solidFill>
              </a:rPr>
              <a:t> </a:t>
            </a:r>
            <a:r>
              <a:rPr lang="da-DK" sz="2000" b="1" dirty="0" err="1" smtClean="0">
                <a:solidFill>
                  <a:schemeClr val="tx1"/>
                </a:solidFill>
              </a:rPr>
              <a:t>abstinence</a:t>
            </a:r>
            <a:endParaRPr lang="da-DK" sz="2000" b="1" dirty="0" smtClean="0">
              <a:solidFill>
                <a:schemeClr val="tx1"/>
              </a:solidFill>
            </a:endParaRPr>
          </a:p>
          <a:p>
            <a:endParaRPr lang="da-DK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Structural elements are more easy to implement 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different </a:t>
            </a:r>
            <a:r>
              <a:rPr lang="en-US" sz="2000" b="1" dirty="0">
                <a:solidFill>
                  <a:schemeClr val="tx1"/>
                </a:solidFill>
              </a:rPr>
              <a:t>treatment </a:t>
            </a:r>
            <a:r>
              <a:rPr lang="en-US" sz="2000" b="1" dirty="0" smtClean="0">
                <a:solidFill>
                  <a:schemeClr val="tx1"/>
                </a:solidFill>
              </a:rPr>
              <a:t>settings..</a:t>
            </a:r>
            <a:endParaRPr lang="da-DK" sz="2000" b="1" dirty="0">
              <a:solidFill>
                <a:schemeClr val="tx1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Centre for </a:t>
            </a:r>
            <a:r>
              <a:rPr lang="da-DK" dirty="0" err="1"/>
              <a:t>Alcohol</a:t>
            </a:r>
            <a:r>
              <a:rPr lang="da-DK" dirty="0"/>
              <a:t> and Drug Research, Aarhus Universitet</a:t>
            </a:r>
          </a:p>
        </p:txBody>
      </p:sp>
    </p:spTree>
    <p:extLst>
      <p:ext uri="{BB962C8B-B14F-4D97-AF65-F5344CB8AC3E}">
        <p14:creationId xmlns:p14="http://schemas.microsoft.com/office/powerpoint/2010/main" val="308558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Centre for </a:t>
            </a:r>
            <a:r>
              <a:rPr lang="da-DK" dirty="0" err="1"/>
              <a:t>Alcohol</a:t>
            </a:r>
            <a:r>
              <a:rPr lang="da-DK" dirty="0"/>
              <a:t> and Drug Research, Aarhus Universitet</a:t>
            </a:r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 smtClean="0"/>
              <a:t>Thank</a:t>
            </a:r>
            <a:r>
              <a:rPr lang="da-DK" dirty="0" smtClean="0"/>
              <a:t> </a:t>
            </a:r>
            <a:r>
              <a:rPr lang="da-DK" dirty="0" err="1" smtClean="0"/>
              <a:t>you</a:t>
            </a:r>
            <a:r>
              <a:rPr lang="da-DK" dirty="0" smtClean="0"/>
              <a:t> for </a:t>
            </a:r>
            <a:r>
              <a:rPr lang="da-DK" dirty="0" err="1" smtClean="0"/>
              <a:t>your</a:t>
            </a:r>
            <a:r>
              <a:rPr lang="da-DK" dirty="0" smtClean="0"/>
              <a:t> attention!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41" y="3501008"/>
            <a:ext cx="3353142" cy="28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1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5837" y="228627"/>
            <a:ext cx="10886075" cy="752101"/>
          </a:xfrm>
        </p:spPr>
        <p:txBody>
          <a:bodyPr/>
          <a:lstStyle/>
          <a:p>
            <a:r>
              <a:rPr lang="da-DK" dirty="0"/>
              <a:t>overview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da-DK" sz="2800" dirty="0"/>
              <a:t>The </a:t>
            </a:r>
            <a:r>
              <a:rPr lang="da-DK" sz="2800" dirty="0" err="1"/>
              <a:t>Youth</a:t>
            </a:r>
            <a:r>
              <a:rPr lang="da-DK" sz="2800" dirty="0"/>
              <a:t> Drug </a:t>
            </a:r>
            <a:r>
              <a:rPr lang="da-DK" sz="2800" dirty="0" err="1"/>
              <a:t>Abuse</a:t>
            </a:r>
            <a:r>
              <a:rPr lang="da-DK" sz="2800" dirty="0"/>
              <a:t> </a:t>
            </a:r>
            <a:r>
              <a:rPr lang="da-DK" sz="2800" dirty="0" err="1"/>
              <a:t>Treatment</a:t>
            </a:r>
            <a:r>
              <a:rPr lang="da-DK" sz="2800" dirty="0"/>
              <a:t> (</a:t>
            </a:r>
            <a:r>
              <a:rPr lang="da-DK" sz="2800" dirty="0" err="1"/>
              <a:t>YouthDAT</a:t>
            </a:r>
            <a:r>
              <a:rPr lang="da-DK" sz="2800" dirty="0"/>
              <a:t>) </a:t>
            </a:r>
            <a:r>
              <a:rPr lang="da-DK" sz="2800" dirty="0" err="1"/>
              <a:t>project</a:t>
            </a:r>
            <a:endParaRPr lang="da-DK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a-DK" sz="2800" dirty="0"/>
              <a:t>The </a:t>
            </a:r>
            <a:r>
              <a:rPr lang="da-DK" sz="2800" dirty="0" err="1"/>
              <a:t>treatment</a:t>
            </a:r>
            <a:r>
              <a:rPr lang="da-DK" sz="2800" dirty="0"/>
              <a:t> model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a-DK" sz="2800" dirty="0" smtClean="0"/>
              <a:t>4 </a:t>
            </a:r>
            <a:r>
              <a:rPr lang="da-DK" sz="2800" dirty="0" err="1"/>
              <a:t>Treatment</a:t>
            </a:r>
            <a:r>
              <a:rPr lang="da-DK" sz="2800" dirty="0"/>
              <a:t> </a:t>
            </a:r>
            <a:r>
              <a:rPr lang="da-DK" sz="2800" dirty="0" err="1"/>
              <a:t>groups</a:t>
            </a:r>
            <a:endParaRPr lang="da-DK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a-DK" sz="2800" dirty="0" err="1" smtClean="0"/>
              <a:t>Results</a:t>
            </a:r>
            <a:endParaRPr lang="da-DK" sz="2800" dirty="0" smtClean="0"/>
          </a:p>
          <a:p>
            <a:pPr marL="889200" lvl="1" indent="-457200">
              <a:buFont typeface="Wingdings" panose="05000000000000000000" pitchFamily="2" charset="2"/>
              <a:buChar char="§"/>
            </a:pPr>
            <a:r>
              <a:rPr lang="da-DK" sz="2800" dirty="0" smtClean="0"/>
              <a:t>Attendance </a:t>
            </a:r>
            <a:r>
              <a:rPr lang="da-DK" sz="2800" dirty="0"/>
              <a:t>and </a:t>
            </a:r>
            <a:r>
              <a:rPr lang="da-DK" sz="2800" dirty="0" err="1"/>
              <a:t>completed</a:t>
            </a:r>
            <a:r>
              <a:rPr lang="da-DK" sz="2800" dirty="0"/>
              <a:t> as </a:t>
            </a:r>
            <a:r>
              <a:rPr lang="da-DK" sz="2800" dirty="0" err="1"/>
              <a:t>planned</a:t>
            </a:r>
            <a:endParaRPr lang="da-DK" sz="2800" dirty="0"/>
          </a:p>
          <a:p>
            <a:pPr marL="889200" lvl="1" indent="-457200">
              <a:buFont typeface="Wingdings" panose="05000000000000000000" pitchFamily="2" charset="2"/>
              <a:buChar char="§"/>
            </a:pPr>
            <a:r>
              <a:rPr lang="da-DK" sz="2800" dirty="0" err="1"/>
              <a:t>Reduction</a:t>
            </a:r>
            <a:r>
              <a:rPr lang="da-DK" sz="2800" dirty="0"/>
              <a:t> and </a:t>
            </a:r>
            <a:r>
              <a:rPr lang="da-DK" sz="2800" dirty="0" err="1"/>
              <a:t>achieving</a:t>
            </a:r>
            <a:r>
              <a:rPr lang="da-DK" sz="2800" dirty="0"/>
              <a:t> </a:t>
            </a:r>
            <a:r>
              <a:rPr lang="da-DK" sz="2800" dirty="0" err="1"/>
              <a:t>abstinence</a:t>
            </a:r>
            <a:endParaRPr lang="da-DK" sz="2800" dirty="0"/>
          </a:p>
          <a:p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3365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3EF2F-46EB-4A2E-A18A-ABDDF4631DCC}" type="datetime1">
              <a:rPr lang="da-DK" smtClean="0"/>
              <a:pPr/>
              <a:t>26-10-2017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6524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The </a:t>
            </a:r>
            <a:r>
              <a:rPr lang="da-DK" dirty="0" err="1" smtClean="0"/>
              <a:t>YouthDAT</a:t>
            </a:r>
            <a:r>
              <a:rPr lang="da-DK" dirty="0" smtClean="0"/>
              <a:t> </a:t>
            </a:r>
            <a:r>
              <a:rPr lang="da-DK" dirty="0" err="1" smtClean="0"/>
              <a:t>project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u="sng" dirty="0">
                <a:hlinkClick r:id="rId3"/>
              </a:rPr>
              <a:t>http://</a:t>
            </a:r>
            <a:r>
              <a:rPr lang="da-DK" u="sng" dirty="0" smtClean="0">
                <a:hlinkClick r:id="rId3"/>
              </a:rPr>
              <a:t>www.isrctn.com/ISRCTN27473213</a:t>
            </a:r>
            <a:r>
              <a:rPr lang="da-DK" u="sng" dirty="0" smtClean="0"/>
              <a:t> </a:t>
            </a:r>
          </a:p>
          <a:p>
            <a:endParaRPr lang="da-DK" u="sng" dirty="0" smtClean="0"/>
          </a:p>
          <a:p>
            <a:r>
              <a:rPr lang="da-DK" u="sng" dirty="0" smtClean="0"/>
              <a:t>ISRCTN </a:t>
            </a:r>
            <a:r>
              <a:rPr lang="da-DK" u="sng" dirty="0" err="1" smtClean="0"/>
              <a:t>registry</a:t>
            </a:r>
            <a:r>
              <a:rPr lang="da-DK" u="sng" dirty="0" smtClean="0"/>
              <a:t>, </a:t>
            </a:r>
            <a:r>
              <a:rPr lang="da-DK" u="sng" dirty="0" err="1" smtClean="0"/>
              <a:t>BioMed</a:t>
            </a:r>
            <a:r>
              <a:rPr lang="da-DK" u="sng" dirty="0" smtClean="0"/>
              <a:t> Central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Centre for </a:t>
            </a:r>
            <a:r>
              <a:rPr lang="da-DK" dirty="0" err="1"/>
              <a:t>Alcohol</a:t>
            </a:r>
            <a:r>
              <a:rPr lang="da-DK" dirty="0"/>
              <a:t> and Drug Research, Aarhus Universitet</a:t>
            </a:r>
          </a:p>
        </p:txBody>
      </p:sp>
    </p:spTree>
    <p:extLst>
      <p:ext uri="{BB962C8B-B14F-4D97-AF65-F5344CB8AC3E}">
        <p14:creationId xmlns:p14="http://schemas.microsoft.com/office/powerpoint/2010/main" val="330458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5838" y="248066"/>
            <a:ext cx="10831926" cy="752101"/>
          </a:xfrm>
        </p:spPr>
        <p:txBody>
          <a:bodyPr/>
          <a:lstStyle/>
          <a:p>
            <a:r>
              <a:rPr lang="da-DK" dirty="0"/>
              <a:t>Sample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76744" y="1408130"/>
            <a:ext cx="10220325" cy="4521366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460 youth from nine Danish municipalities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15 to 25 years of age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22,2 % women – 77,2 % men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93,5 % cannabis use last month before enrollment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30,0 % use of other drugs (amphetamine, cocaine etc.)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/>
              <a:t>34 % has been diagnosed with a psychiatric disorder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/>
              <a:t>Excluding </a:t>
            </a:r>
            <a:r>
              <a:rPr lang="en-US" sz="2800" dirty="0"/>
              <a:t>youth with opioid abuse, severe psychotic disorders or aggressive/violent </a:t>
            </a:r>
            <a:r>
              <a:rPr lang="en-US" sz="2800" dirty="0" smtClean="0"/>
              <a:t>conduct</a:t>
            </a:r>
            <a:endParaRPr lang="en-US" sz="28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093D-2BEB-457E-8DC3-BC40F46CD361}" type="datetime1">
              <a:rPr lang="en-GB" smtClean="0"/>
              <a:t>26/10/2017</a:t>
            </a:fld>
            <a:r>
              <a:rPr lang="en-GB" smtClean="0"/>
              <a:t>16/10/2017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522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1843" y="116633"/>
            <a:ext cx="10890069" cy="644878"/>
          </a:xfrm>
        </p:spPr>
        <p:txBody>
          <a:bodyPr/>
          <a:lstStyle/>
          <a:p>
            <a:r>
              <a:rPr lang="da-DK" dirty="0" err="1" smtClean="0"/>
              <a:t>Randomization</a:t>
            </a:r>
            <a:r>
              <a:rPr lang="da-DK" dirty="0" smtClean="0"/>
              <a:t> procedure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BAE80-97E9-4C8D-B7A4-7EEAD9060E46}" type="datetime1">
              <a:rPr lang="en-GB" smtClean="0"/>
              <a:t>26/10/2017</a:t>
            </a:fld>
            <a:r>
              <a:rPr lang="en-GB" smtClean="0"/>
              <a:t>16/10/2017</a:t>
            </a:r>
            <a:endParaRPr lang="en-GB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806" y="761510"/>
            <a:ext cx="9140206" cy="5331786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620" y="980728"/>
            <a:ext cx="1926503" cy="664522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620" y="2204864"/>
            <a:ext cx="1926503" cy="89619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8506" y="3101054"/>
            <a:ext cx="2719052" cy="1359526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10143468" y="3429000"/>
            <a:ext cx="2016224" cy="467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a-DK" sz="1600" b="1" dirty="0" err="1" smtClean="0">
                <a:solidFill>
                  <a:srgbClr val="000000"/>
                </a:solidFill>
                <a:latin typeface="AU Passata"/>
              </a:rPr>
              <a:t>Youth</a:t>
            </a:r>
            <a:r>
              <a:rPr lang="da-DK" sz="1600" b="1" dirty="0" smtClean="0">
                <a:solidFill>
                  <a:srgbClr val="000000"/>
                </a:solidFill>
                <a:latin typeface="AU Passata"/>
              </a:rPr>
              <a:t> is </a:t>
            </a:r>
            <a:r>
              <a:rPr lang="da-DK" sz="1600" b="1" dirty="0" err="1" smtClean="0">
                <a:solidFill>
                  <a:srgbClr val="000000"/>
                </a:solidFill>
                <a:latin typeface="AU Passata"/>
              </a:rPr>
              <a:t>offered</a:t>
            </a:r>
            <a:r>
              <a:rPr lang="da-DK" sz="1600" b="1" dirty="0" smtClean="0">
                <a:solidFill>
                  <a:srgbClr val="000000"/>
                </a:solidFill>
                <a:latin typeface="AU Passata"/>
              </a:rPr>
              <a:t> </a:t>
            </a:r>
            <a:r>
              <a:rPr lang="da-DK" sz="1600" b="1" dirty="0" err="1" smtClean="0">
                <a:solidFill>
                  <a:srgbClr val="000000"/>
                </a:solidFill>
                <a:latin typeface="AU Passata"/>
              </a:rPr>
              <a:t>treatment</a:t>
            </a:r>
            <a:r>
              <a:rPr lang="da-DK" sz="1600" b="1" dirty="0" smtClean="0">
                <a:solidFill>
                  <a:srgbClr val="000000"/>
                </a:solidFill>
                <a:latin typeface="AU Passata"/>
              </a:rPr>
              <a:t> as </a:t>
            </a:r>
            <a:r>
              <a:rPr lang="da-DK" sz="1600" b="1" dirty="0" err="1" smtClean="0">
                <a:solidFill>
                  <a:srgbClr val="000000"/>
                </a:solidFill>
                <a:latin typeface="AU Passata"/>
              </a:rPr>
              <a:t>usual</a:t>
            </a:r>
            <a:endParaRPr lang="da-DK" sz="1600" b="1" dirty="0">
              <a:solidFill>
                <a:srgbClr val="000000"/>
              </a:solidFill>
              <a:latin typeface="AU Passata"/>
            </a:endParaRPr>
          </a:p>
        </p:txBody>
      </p:sp>
    </p:spTree>
    <p:extLst>
      <p:ext uri="{BB962C8B-B14F-4D97-AF65-F5344CB8AC3E}">
        <p14:creationId xmlns:p14="http://schemas.microsoft.com/office/powerpoint/2010/main" val="3752979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1843" y="228627"/>
            <a:ext cx="10890069" cy="752101"/>
          </a:xfrm>
        </p:spPr>
        <p:txBody>
          <a:bodyPr/>
          <a:lstStyle/>
          <a:p>
            <a:r>
              <a:rPr lang="da-DK" dirty="0"/>
              <a:t>differences </a:t>
            </a:r>
            <a:r>
              <a:rPr lang="da-DK" dirty="0" err="1"/>
              <a:t>between</a:t>
            </a:r>
            <a:r>
              <a:rPr lang="da-DK" dirty="0"/>
              <a:t> </a:t>
            </a:r>
            <a:r>
              <a:rPr lang="da-DK" dirty="0" err="1"/>
              <a:t>groups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EAEB-EB4C-4B03-88C1-F7716A83CFA7}" type="datetime1">
              <a:rPr lang="en-GB" smtClean="0"/>
              <a:t>26/10/2017</a:t>
            </a:fld>
            <a:r>
              <a:rPr lang="en-GB" smtClean="0"/>
              <a:t>16/10/2017</a:t>
            </a:r>
            <a:endParaRPr lang="en-GB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691940"/>
              </p:ext>
            </p:extLst>
          </p:nvPr>
        </p:nvGraphicFramePr>
        <p:xfrm>
          <a:off x="981844" y="1412776"/>
          <a:ext cx="9103841" cy="3960443"/>
        </p:xfrm>
        <a:graphic>
          <a:graphicData uri="http://schemas.openxmlformats.org/drawingml/2006/table">
            <a:tbl>
              <a:tblPr firstRow="1" firstCol="1" bandRow="1"/>
              <a:tblGrid>
                <a:gridCol w="3395227">
                  <a:extLst>
                    <a:ext uri="{9D8B030D-6E8A-4147-A177-3AD203B41FA5}">
                      <a16:colId xmlns:a16="http://schemas.microsoft.com/office/drawing/2014/main" val="1999734053"/>
                    </a:ext>
                  </a:extLst>
                </a:gridCol>
                <a:gridCol w="1077488">
                  <a:extLst>
                    <a:ext uri="{9D8B030D-6E8A-4147-A177-3AD203B41FA5}">
                      <a16:colId xmlns:a16="http://schemas.microsoft.com/office/drawing/2014/main" val="1942357717"/>
                    </a:ext>
                  </a:extLst>
                </a:gridCol>
                <a:gridCol w="1147939">
                  <a:extLst>
                    <a:ext uri="{9D8B030D-6E8A-4147-A177-3AD203B41FA5}">
                      <a16:colId xmlns:a16="http://schemas.microsoft.com/office/drawing/2014/main" val="2020729672"/>
                    </a:ext>
                  </a:extLst>
                </a:gridCol>
                <a:gridCol w="1361364">
                  <a:extLst>
                    <a:ext uri="{9D8B030D-6E8A-4147-A177-3AD203B41FA5}">
                      <a16:colId xmlns:a16="http://schemas.microsoft.com/office/drawing/2014/main" val="755052125"/>
                    </a:ext>
                  </a:extLst>
                </a:gridCol>
                <a:gridCol w="1334428">
                  <a:extLst>
                    <a:ext uri="{9D8B030D-6E8A-4147-A177-3AD203B41FA5}">
                      <a16:colId xmlns:a16="http://schemas.microsoft.com/office/drawing/2014/main" val="1112684601"/>
                    </a:ext>
                  </a:extLst>
                </a:gridCol>
                <a:gridCol w="787395">
                  <a:extLst>
                    <a:ext uri="{9D8B030D-6E8A-4147-A177-3AD203B41FA5}">
                      <a16:colId xmlns:a16="http://schemas.microsoft.com/office/drawing/2014/main" val="204973135"/>
                    </a:ext>
                  </a:extLst>
                </a:gridCol>
              </a:tblGrid>
              <a:tr h="442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a-DK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Group 1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Group 2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Group 3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Group 4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a-DK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686510"/>
                  </a:ext>
                </a:extLst>
              </a:tr>
              <a:tr h="627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n=114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n=113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n=112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n=121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 value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803120"/>
                  </a:ext>
                </a:extLst>
              </a:tr>
              <a:tr h="362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Age, </a:t>
                      </a:r>
                      <a:r>
                        <a:rPr lang="da-DK" sz="1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mean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20.4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20.6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20.3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20.6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0.78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7243944"/>
                  </a:ext>
                </a:extLst>
              </a:tr>
              <a:tr h="362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Women</a:t>
                      </a: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(%)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20.2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25.7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20.5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24.8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0.67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4047323"/>
                  </a:ext>
                </a:extLst>
              </a:tr>
              <a:tr h="362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Cannabis </a:t>
                      </a:r>
                      <a:r>
                        <a:rPr lang="da-DK" sz="1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use</a:t>
                      </a: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last </a:t>
                      </a:r>
                      <a:r>
                        <a:rPr lang="da-DK" sz="1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</a:t>
                      </a:r>
                      <a:r>
                        <a:rPr lang="da-DK" sz="18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da-DK" sz="1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days</a:t>
                      </a: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22.1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20.9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20.2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20.8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0.59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6255197"/>
                  </a:ext>
                </a:extLst>
              </a:tr>
              <a:tr h="362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Other</a:t>
                      </a: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drug</a:t>
                      </a:r>
                      <a:r>
                        <a:rPr lang="da-DK" sz="18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a-DK" sz="18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use</a:t>
                      </a: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last </a:t>
                      </a:r>
                      <a:r>
                        <a:rPr lang="da-DK" sz="1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</a:t>
                      </a:r>
                      <a:r>
                        <a:rPr lang="da-DK" sz="18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da-DK" sz="1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yes</a:t>
                      </a: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/no)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26.3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28.3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34.8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30.6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0.54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6027113"/>
                  </a:ext>
                </a:extLst>
              </a:tr>
              <a:tr h="362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General drug </a:t>
                      </a:r>
                      <a:r>
                        <a:rPr lang="da-DK" sz="1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severity</a:t>
                      </a: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a-DK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(a)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14,5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13,9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13,6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14,5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0.79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1960669"/>
                  </a:ext>
                </a:extLst>
              </a:tr>
              <a:tr h="362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Psychiatric</a:t>
                      </a: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a-DK" sz="1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diagnosis</a:t>
                      </a: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(%)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18.4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17.7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17.9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23.1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0.68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40718"/>
                  </a:ext>
                </a:extLst>
              </a:tr>
              <a:tr h="349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Illegal </a:t>
                      </a:r>
                      <a:r>
                        <a:rPr lang="da-DK" sz="1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activies</a:t>
                      </a: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last </a:t>
                      </a:r>
                      <a:r>
                        <a:rPr lang="da-DK" sz="1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</a:t>
                      </a: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da-DK" sz="1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yes</a:t>
                      </a: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/no)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25.4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23.0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18.8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19.8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0.60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1029870"/>
                  </a:ext>
                </a:extLst>
              </a:tr>
              <a:tr h="362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Friends </a:t>
                      </a:r>
                      <a:r>
                        <a:rPr lang="da-DK" sz="1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using</a:t>
                      </a: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drugs (</a:t>
                      </a:r>
                      <a:r>
                        <a:rPr lang="da-DK" sz="1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yes</a:t>
                      </a: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/no)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82.2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85.0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83.5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87.7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0.72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600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099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Three dimensions of the </a:t>
            </a:r>
            <a:r>
              <a:rPr lang="da-DK" dirty="0" err="1" smtClean="0"/>
              <a:t>treatment</a:t>
            </a:r>
            <a:r>
              <a:rPr lang="da-DK" dirty="0" smtClean="0"/>
              <a:t> model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Centre for </a:t>
            </a:r>
            <a:r>
              <a:rPr lang="da-DK" dirty="0" err="1"/>
              <a:t>Alcohol</a:t>
            </a:r>
            <a:r>
              <a:rPr lang="da-DK" dirty="0"/>
              <a:t> and Drug Research, Aarhus Universitet</a:t>
            </a:r>
          </a:p>
        </p:txBody>
      </p:sp>
    </p:spTree>
    <p:extLst>
      <p:ext uri="{BB962C8B-B14F-4D97-AF65-F5344CB8AC3E}">
        <p14:creationId xmlns:p14="http://schemas.microsoft.com/office/powerpoint/2010/main" val="348546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5837" y="228627"/>
            <a:ext cx="10886075" cy="752101"/>
          </a:xfrm>
        </p:spPr>
        <p:txBody>
          <a:bodyPr/>
          <a:lstStyle/>
          <a:p>
            <a:r>
              <a:rPr lang="da-DK" sz="3600" dirty="0"/>
              <a:t>The </a:t>
            </a:r>
            <a:r>
              <a:rPr lang="da-DK" sz="3600" dirty="0" err="1"/>
              <a:t>three</a:t>
            </a:r>
            <a:r>
              <a:rPr lang="da-DK" sz="3600" dirty="0"/>
              <a:t> dimensions of the </a:t>
            </a:r>
            <a:r>
              <a:rPr lang="da-DK" sz="3600" dirty="0" err="1"/>
              <a:t>treatment</a:t>
            </a:r>
            <a:r>
              <a:rPr lang="da-DK" sz="3600" dirty="0"/>
              <a:t> model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5BDB-78F9-471F-902B-3ADE865C492C}" type="datetime1">
              <a:rPr lang="en-GB" smtClean="0"/>
              <a:t>26/10/2017</a:t>
            </a:fld>
            <a:r>
              <a:rPr lang="en-GB" smtClean="0"/>
              <a:t>16/10/2017</a:t>
            </a:r>
            <a:endParaRPr lang="en-GB"/>
          </a:p>
        </p:txBody>
      </p:sp>
      <p:sp>
        <p:nvSpPr>
          <p:cNvPr id="5" name="Pladsholder til indhold 3"/>
          <p:cNvSpPr>
            <a:spLocks noGrp="1"/>
          </p:cNvSpPr>
          <p:nvPr>
            <p:ph idx="1"/>
          </p:nvPr>
        </p:nvSpPr>
        <p:spPr>
          <a:xfrm>
            <a:off x="985838" y="1373021"/>
            <a:ext cx="10220325" cy="4521366"/>
          </a:xfrm>
        </p:spPr>
        <p:txBody>
          <a:bodyPr>
            <a:normAutofit/>
          </a:bodyPr>
          <a:lstStyle/>
          <a:p>
            <a:endParaRPr lang="da-DK" b="1" dirty="0" smtClean="0"/>
          </a:p>
          <a:p>
            <a:r>
              <a:rPr lang="da-DK" b="1" dirty="0" smtClean="0"/>
              <a:t>Basic </a:t>
            </a:r>
            <a:r>
              <a:rPr lang="da-DK" b="1" dirty="0" err="1" smtClean="0"/>
              <a:t>assumption</a:t>
            </a:r>
            <a:endParaRPr lang="da-DK" b="1" dirty="0" smtClean="0"/>
          </a:p>
          <a:p>
            <a:pPr lvl="1"/>
            <a:r>
              <a:rPr lang="da-DK" dirty="0"/>
              <a:t>The </a:t>
            </a:r>
            <a:r>
              <a:rPr lang="da-DK" dirty="0" err="1" smtClean="0"/>
              <a:t>influence</a:t>
            </a:r>
            <a:r>
              <a:rPr lang="da-DK" dirty="0" smtClean="0"/>
              <a:t> of </a:t>
            </a:r>
            <a:r>
              <a:rPr lang="da-DK" dirty="0"/>
              <a:t>barrieres and ressources, </a:t>
            </a:r>
            <a:r>
              <a:rPr lang="da-DK" dirty="0" err="1"/>
              <a:t>based</a:t>
            </a:r>
            <a:r>
              <a:rPr lang="da-DK" dirty="0"/>
              <a:t> </a:t>
            </a:r>
            <a:r>
              <a:rPr lang="da-DK" dirty="0" smtClean="0"/>
              <a:t>on </a:t>
            </a:r>
            <a:r>
              <a:rPr lang="da-DK" dirty="0" err="1"/>
              <a:t>dialoque</a:t>
            </a:r>
            <a:r>
              <a:rPr lang="da-DK" dirty="0"/>
              <a:t> and </a:t>
            </a:r>
            <a:r>
              <a:rPr lang="da-DK" dirty="0" err="1"/>
              <a:t>respect</a:t>
            </a:r>
            <a:r>
              <a:rPr lang="da-DK" dirty="0"/>
              <a:t>, </a:t>
            </a:r>
            <a:r>
              <a:rPr lang="da-DK" dirty="0" err="1"/>
              <a:t>mutual</a:t>
            </a:r>
            <a:r>
              <a:rPr lang="da-DK" dirty="0"/>
              <a:t> </a:t>
            </a:r>
            <a:r>
              <a:rPr lang="da-DK" dirty="0" err="1"/>
              <a:t>aggreement</a:t>
            </a:r>
            <a:r>
              <a:rPr lang="da-DK" dirty="0"/>
              <a:t> </a:t>
            </a:r>
            <a:r>
              <a:rPr lang="da-DK" dirty="0" smtClean="0"/>
              <a:t>on </a:t>
            </a:r>
            <a:r>
              <a:rPr lang="da-DK" dirty="0" err="1"/>
              <a:t>goals</a:t>
            </a:r>
            <a:r>
              <a:rPr lang="da-DK" dirty="0"/>
              <a:t>, </a:t>
            </a:r>
            <a:r>
              <a:rPr lang="da-DK" dirty="0" smtClean="0"/>
              <a:t>positive </a:t>
            </a:r>
            <a:r>
              <a:rPr lang="da-DK" dirty="0" err="1" smtClean="0"/>
              <a:t>reinforcement</a:t>
            </a:r>
            <a:r>
              <a:rPr lang="da-DK" dirty="0" smtClean="0"/>
              <a:t>, </a:t>
            </a:r>
            <a:r>
              <a:rPr lang="da-DK" dirty="0" err="1" smtClean="0"/>
              <a:t>structure</a:t>
            </a:r>
            <a:r>
              <a:rPr lang="da-DK" dirty="0" smtClean="0"/>
              <a:t>.       </a:t>
            </a:r>
            <a:endParaRPr lang="da-DK" dirty="0"/>
          </a:p>
          <a:p>
            <a:pPr>
              <a:buNone/>
            </a:pPr>
            <a:endParaRPr lang="da-DK" sz="1000" dirty="0"/>
          </a:p>
          <a:p>
            <a:r>
              <a:rPr lang="da-DK" b="1" dirty="0" err="1"/>
              <a:t>Counselling</a:t>
            </a:r>
            <a:r>
              <a:rPr lang="da-DK" b="1" dirty="0"/>
              <a:t> </a:t>
            </a:r>
            <a:r>
              <a:rPr lang="da-DK" b="1" dirty="0" err="1"/>
              <a:t>techniques</a:t>
            </a:r>
            <a:r>
              <a:rPr lang="da-DK" b="1" dirty="0"/>
              <a:t>  </a:t>
            </a:r>
          </a:p>
          <a:p>
            <a:pPr lvl="1"/>
            <a:r>
              <a:rPr lang="da-DK" dirty="0" err="1"/>
              <a:t>Motivational</a:t>
            </a:r>
            <a:r>
              <a:rPr lang="da-DK" dirty="0"/>
              <a:t> </a:t>
            </a:r>
            <a:r>
              <a:rPr lang="da-DK" dirty="0" err="1" smtClean="0"/>
              <a:t>Interviewing</a:t>
            </a:r>
            <a:r>
              <a:rPr lang="da-DK" dirty="0"/>
              <a:t>, </a:t>
            </a:r>
            <a:endParaRPr lang="da-DK" dirty="0" smtClean="0"/>
          </a:p>
          <a:p>
            <a:pPr lvl="1"/>
            <a:r>
              <a:rPr lang="da-DK" dirty="0" err="1" smtClean="0"/>
              <a:t>Cognitive</a:t>
            </a:r>
            <a:r>
              <a:rPr lang="da-DK" dirty="0" smtClean="0"/>
              <a:t> </a:t>
            </a:r>
            <a:r>
              <a:rPr lang="da-DK" dirty="0" err="1"/>
              <a:t>Behavioral</a:t>
            </a:r>
            <a:r>
              <a:rPr lang="da-DK" dirty="0"/>
              <a:t> </a:t>
            </a:r>
            <a:r>
              <a:rPr lang="da-DK" dirty="0" err="1" smtClean="0"/>
              <a:t>Therapy</a:t>
            </a:r>
            <a:endParaRPr lang="da-DK" dirty="0"/>
          </a:p>
          <a:p>
            <a:pPr lvl="1"/>
            <a:endParaRPr lang="da-DK" sz="1000" dirty="0"/>
          </a:p>
          <a:p>
            <a:r>
              <a:rPr lang="da-DK" b="1" dirty="0" err="1" smtClean="0"/>
              <a:t>Structural</a:t>
            </a:r>
            <a:r>
              <a:rPr lang="da-DK" b="1" dirty="0" smtClean="0"/>
              <a:t> elements</a:t>
            </a:r>
          </a:p>
          <a:p>
            <a:pPr lvl="1"/>
            <a:r>
              <a:rPr lang="da-DK" dirty="0" err="1" smtClean="0"/>
              <a:t>Next</a:t>
            </a:r>
            <a:r>
              <a:rPr lang="da-DK" dirty="0" smtClean="0"/>
              <a:t> slide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33068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5837" y="228627"/>
            <a:ext cx="10886075" cy="752101"/>
          </a:xfrm>
        </p:spPr>
        <p:txBody>
          <a:bodyPr/>
          <a:lstStyle/>
          <a:p>
            <a:r>
              <a:rPr lang="da-DK" dirty="0" err="1"/>
              <a:t>Structural</a:t>
            </a:r>
            <a:r>
              <a:rPr lang="da-DK" dirty="0"/>
              <a:t> elements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1F6B2-5451-412C-ABBB-CA56930E8B18}" type="datetime1">
              <a:rPr lang="en-GB" smtClean="0"/>
              <a:t>26/10/2017</a:t>
            </a:fld>
            <a:r>
              <a:rPr lang="en-GB" smtClean="0"/>
              <a:t>16/10/2017</a:t>
            </a:r>
            <a:endParaRPr lang="en-GB"/>
          </a:p>
        </p:txBody>
      </p:sp>
      <p:sp>
        <p:nvSpPr>
          <p:cNvPr id="5" name="Pladsholder til indhold 3"/>
          <p:cNvSpPr>
            <a:spLocks noGrp="1"/>
          </p:cNvSpPr>
          <p:nvPr>
            <p:ph idx="1"/>
          </p:nvPr>
        </p:nvSpPr>
        <p:spPr>
          <a:xfrm>
            <a:off x="985838" y="1196752"/>
            <a:ext cx="10220325" cy="4697635"/>
          </a:xfrm>
        </p:spPr>
        <p:txBody>
          <a:bodyPr>
            <a:noAutofit/>
          </a:bodyPr>
          <a:lstStyle/>
          <a:p>
            <a:r>
              <a:rPr lang="da-DK" sz="2200" b="1" dirty="0" smtClean="0"/>
              <a:t>Activity</a:t>
            </a:r>
            <a:r>
              <a:rPr lang="da-DK" sz="2200" dirty="0" smtClean="0"/>
              <a:t>: 	</a:t>
            </a:r>
            <a:r>
              <a:rPr lang="da-DK" sz="2200" dirty="0" err="1" smtClean="0"/>
              <a:t>Individual</a:t>
            </a:r>
            <a:r>
              <a:rPr lang="da-DK" sz="2200" dirty="0" smtClean="0"/>
              <a:t> </a:t>
            </a:r>
            <a:r>
              <a:rPr lang="da-DK" sz="2200" dirty="0" err="1" smtClean="0"/>
              <a:t>counselling</a:t>
            </a:r>
            <a:r>
              <a:rPr lang="da-DK" sz="2200" dirty="0" smtClean="0"/>
              <a:t> sessions</a:t>
            </a:r>
          </a:p>
          <a:p>
            <a:r>
              <a:rPr lang="da-DK" sz="2200" b="1" dirty="0"/>
              <a:t>L</a:t>
            </a:r>
            <a:r>
              <a:rPr lang="da-DK" sz="2200" b="1" dirty="0" smtClean="0"/>
              <a:t>ocation</a:t>
            </a:r>
            <a:r>
              <a:rPr lang="da-DK" sz="2200" dirty="0" smtClean="0"/>
              <a:t>: 	</a:t>
            </a:r>
            <a:r>
              <a:rPr lang="da-DK" sz="2200" dirty="0" err="1" smtClean="0"/>
              <a:t>Municipal</a:t>
            </a:r>
            <a:r>
              <a:rPr lang="da-DK" sz="2200" dirty="0" smtClean="0"/>
              <a:t> </a:t>
            </a:r>
            <a:r>
              <a:rPr lang="da-DK" sz="2200" dirty="0" err="1" smtClean="0"/>
              <a:t>Substance</a:t>
            </a:r>
            <a:r>
              <a:rPr lang="da-DK" sz="2200" dirty="0" smtClean="0"/>
              <a:t> </a:t>
            </a:r>
            <a:r>
              <a:rPr lang="da-DK" sz="2200" dirty="0" err="1"/>
              <a:t>abuse</a:t>
            </a:r>
            <a:r>
              <a:rPr lang="da-DK" sz="2200" dirty="0"/>
              <a:t> </a:t>
            </a:r>
            <a:r>
              <a:rPr lang="da-DK" sz="2200" dirty="0" err="1"/>
              <a:t>treatment</a:t>
            </a:r>
            <a:r>
              <a:rPr lang="da-DK" sz="2200" dirty="0"/>
              <a:t> </a:t>
            </a:r>
            <a:r>
              <a:rPr lang="da-DK" sz="2200" dirty="0" smtClean="0"/>
              <a:t>center</a:t>
            </a:r>
            <a:endParaRPr lang="da-DK" sz="2200" dirty="0"/>
          </a:p>
          <a:p>
            <a:r>
              <a:rPr lang="da-DK" sz="2200" b="1" dirty="0" err="1" smtClean="0"/>
              <a:t>Context</a:t>
            </a:r>
            <a:r>
              <a:rPr lang="da-DK" sz="2200" b="1" dirty="0" smtClean="0"/>
              <a:t>: 	</a:t>
            </a:r>
            <a:r>
              <a:rPr lang="da-DK" sz="2200" dirty="0" smtClean="0"/>
              <a:t>Interview </a:t>
            </a:r>
            <a:r>
              <a:rPr lang="da-DK" sz="2200" dirty="0" err="1" smtClean="0"/>
              <a:t>room</a:t>
            </a:r>
            <a:r>
              <a:rPr lang="da-DK" sz="2200" dirty="0" smtClean="0"/>
              <a:t> (</a:t>
            </a:r>
            <a:r>
              <a:rPr lang="da-DK" sz="2200" dirty="0" err="1" smtClean="0"/>
              <a:t>primarely</a:t>
            </a:r>
            <a:r>
              <a:rPr lang="da-DK" sz="2200" dirty="0" smtClean="0"/>
              <a:t>)</a:t>
            </a:r>
          </a:p>
          <a:p>
            <a:r>
              <a:rPr lang="da-DK" sz="2200" b="1" dirty="0" err="1"/>
              <a:t>I</a:t>
            </a:r>
            <a:r>
              <a:rPr lang="da-DK" sz="2200" b="1" dirty="0" err="1" smtClean="0"/>
              <a:t>ntensity</a:t>
            </a:r>
            <a:r>
              <a:rPr lang="da-DK" sz="2200" dirty="0" smtClean="0"/>
              <a:t>: 	12 </a:t>
            </a:r>
            <a:r>
              <a:rPr lang="da-DK" sz="2200" dirty="0" err="1"/>
              <a:t>Weekly</a:t>
            </a:r>
            <a:r>
              <a:rPr lang="da-DK" sz="2200" dirty="0"/>
              <a:t> sessions. </a:t>
            </a:r>
            <a:r>
              <a:rPr lang="da-DK" sz="2200" b="1" i="1" dirty="0" err="1" smtClean="0">
                <a:solidFill>
                  <a:srgbClr val="0070C0"/>
                </a:solidFill>
              </a:rPr>
              <a:t>After</a:t>
            </a:r>
            <a:r>
              <a:rPr lang="da-DK" sz="2200" b="1" i="1" dirty="0" smtClean="0">
                <a:solidFill>
                  <a:srgbClr val="0070C0"/>
                </a:solidFill>
              </a:rPr>
              <a:t> </a:t>
            </a:r>
            <a:r>
              <a:rPr lang="da-DK" sz="2200" b="1" i="1" dirty="0" err="1" smtClean="0">
                <a:solidFill>
                  <a:srgbClr val="0070C0"/>
                </a:solidFill>
              </a:rPr>
              <a:t>care</a:t>
            </a:r>
            <a:r>
              <a:rPr lang="da-DK" sz="2200" b="1" i="1" dirty="0" smtClean="0">
                <a:solidFill>
                  <a:srgbClr val="0070C0"/>
                </a:solidFill>
              </a:rPr>
              <a:t> </a:t>
            </a:r>
            <a:r>
              <a:rPr lang="da-DK" sz="2200" b="1" dirty="0" smtClean="0">
                <a:solidFill>
                  <a:srgbClr val="0070C0"/>
                </a:solidFill>
              </a:rPr>
              <a:t>:14 </a:t>
            </a:r>
            <a:r>
              <a:rPr lang="da-DK" sz="2200" b="1" dirty="0" err="1">
                <a:solidFill>
                  <a:srgbClr val="0070C0"/>
                </a:solidFill>
              </a:rPr>
              <a:t>telephone</a:t>
            </a:r>
            <a:r>
              <a:rPr lang="da-DK" sz="2200" b="1" dirty="0">
                <a:solidFill>
                  <a:srgbClr val="0070C0"/>
                </a:solidFill>
              </a:rPr>
              <a:t> </a:t>
            </a:r>
            <a:r>
              <a:rPr lang="da-DK" sz="2200" b="1" dirty="0" smtClean="0">
                <a:solidFill>
                  <a:srgbClr val="0070C0"/>
                </a:solidFill>
              </a:rPr>
              <a:t>sessions and </a:t>
            </a:r>
            <a:r>
              <a:rPr lang="da-DK" sz="2200" b="1" dirty="0">
                <a:solidFill>
                  <a:srgbClr val="0070C0"/>
                </a:solidFill>
              </a:rPr>
              <a:t>4 </a:t>
            </a:r>
            <a:r>
              <a:rPr lang="da-DK" sz="2200" b="1" dirty="0" smtClean="0">
                <a:solidFill>
                  <a:srgbClr val="0070C0"/>
                </a:solidFill>
              </a:rPr>
              <a:t>			</a:t>
            </a:r>
            <a:r>
              <a:rPr lang="da-DK" sz="2200" b="1" dirty="0" err="1" smtClean="0">
                <a:solidFill>
                  <a:srgbClr val="0070C0"/>
                </a:solidFill>
              </a:rPr>
              <a:t>personal</a:t>
            </a:r>
            <a:r>
              <a:rPr lang="da-DK" sz="2200" b="1" dirty="0" smtClean="0">
                <a:solidFill>
                  <a:srgbClr val="0070C0"/>
                </a:solidFill>
              </a:rPr>
              <a:t> </a:t>
            </a:r>
            <a:r>
              <a:rPr lang="da-DK" sz="2200" b="1" dirty="0">
                <a:solidFill>
                  <a:srgbClr val="0070C0"/>
                </a:solidFill>
              </a:rPr>
              <a:t>sessions</a:t>
            </a:r>
            <a:r>
              <a:rPr lang="da-DK" sz="2200" dirty="0" smtClean="0"/>
              <a:t>.</a:t>
            </a:r>
            <a:endParaRPr lang="da-DK" sz="2200" b="1" dirty="0"/>
          </a:p>
          <a:p>
            <a:r>
              <a:rPr lang="da-DK" sz="2200" b="1" dirty="0" smtClean="0"/>
              <a:t>Time</a:t>
            </a:r>
            <a:r>
              <a:rPr lang="da-DK" sz="2200" dirty="0" smtClean="0"/>
              <a:t>: 		Limited. </a:t>
            </a:r>
            <a:r>
              <a:rPr lang="da-DK" sz="2200" i="1" dirty="0" err="1" smtClean="0"/>
              <a:t>Duration</a:t>
            </a:r>
            <a:r>
              <a:rPr lang="da-DK" sz="2200" i="1" dirty="0" smtClean="0"/>
              <a:t> of  </a:t>
            </a:r>
            <a:r>
              <a:rPr lang="da-DK" sz="2200" i="1" dirty="0" err="1" smtClean="0"/>
              <a:t>each</a:t>
            </a:r>
            <a:r>
              <a:rPr lang="da-DK" sz="2200" i="1" dirty="0" smtClean="0"/>
              <a:t> session</a:t>
            </a:r>
            <a:r>
              <a:rPr lang="da-DK" sz="2200" dirty="0" smtClean="0"/>
              <a:t>: 45-60 min. </a:t>
            </a:r>
            <a:r>
              <a:rPr lang="da-DK" sz="2200" b="1" i="1" dirty="0" err="1" smtClean="0">
                <a:solidFill>
                  <a:srgbClr val="0070C0"/>
                </a:solidFill>
              </a:rPr>
              <a:t>After</a:t>
            </a:r>
            <a:r>
              <a:rPr lang="da-DK" sz="2200" b="1" i="1" dirty="0" smtClean="0">
                <a:solidFill>
                  <a:srgbClr val="0070C0"/>
                </a:solidFill>
              </a:rPr>
              <a:t> </a:t>
            </a:r>
            <a:r>
              <a:rPr lang="da-DK" sz="2200" b="1" i="1" dirty="0" err="1" smtClean="0">
                <a:solidFill>
                  <a:srgbClr val="0070C0"/>
                </a:solidFill>
              </a:rPr>
              <a:t>care</a:t>
            </a:r>
            <a:r>
              <a:rPr lang="da-DK" sz="2200" b="1" i="1" dirty="0" smtClean="0">
                <a:solidFill>
                  <a:srgbClr val="0070C0"/>
                </a:solidFill>
              </a:rPr>
              <a:t> </a:t>
            </a:r>
            <a:r>
              <a:rPr lang="da-DK" sz="2200" b="1" dirty="0" smtClean="0">
                <a:solidFill>
                  <a:srgbClr val="0070C0"/>
                </a:solidFill>
              </a:rPr>
              <a:t>: 3+3 			</a:t>
            </a:r>
            <a:r>
              <a:rPr lang="da-DK" sz="2200" b="1" dirty="0" err="1" smtClean="0">
                <a:solidFill>
                  <a:srgbClr val="0070C0"/>
                </a:solidFill>
              </a:rPr>
              <a:t>month</a:t>
            </a:r>
            <a:r>
              <a:rPr lang="da-DK" sz="2200" b="1" dirty="0" smtClean="0">
                <a:solidFill>
                  <a:srgbClr val="0070C0"/>
                </a:solidFill>
              </a:rPr>
              <a:t>	</a:t>
            </a:r>
            <a:r>
              <a:rPr lang="da-DK" sz="2200" b="1" dirty="0" err="1" smtClean="0">
                <a:solidFill>
                  <a:srgbClr val="0070C0"/>
                </a:solidFill>
              </a:rPr>
              <a:t>gradually</a:t>
            </a:r>
            <a:r>
              <a:rPr lang="da-DK" sz="2200" b="1" dirty="0" smtClean="0">
                <a:solidFill>
                  <a:srgbClr val="0070C0"/>
                </a:solidFill>
              </a:rPr>
              <a:t> </a:t>
            </a:r>
            <a:r>
              <a:rPr lang="da-DK" sz="2200" b="1" dirty="0" err="1" smtClean="0">
                <a:solidFill>
                  <a:srgbClr val="0070C0"/>
                </a:solidFill>
              </a:rPr>
              <a:t>phasing</a:t>
            </a:r>
            <a:r>
              <a:rPr lang="da-DK" sz="2200" b="1" dirty="0" smtClean="0">
                <a:solidFill>
                  <a:srgbClr val="0070C0"/>
                </a:solidFill>
              </a:rPr>
              <a:t> out</a:t>
            </a:r>
            <a:r>
              <a:rPr lang="da-DK" sz="2200" dirty="0" smtClean="0"/>
              <a:t>.</a:t>
            </a:r>
            <a:endParaRPr lang="da-DK" sz="2200" dirty="0"/>
          </a:p>
          <a:p>
            <a:r>
              <a:rPr lang="da-DK" sz="2200" b="1" dirty="0" err="1" smtClean="0"/>
              <a:t>Who</a:t>
            </a:r>
            <a:r>
              <a:rPr lang="da-DK" sz="2200" dirty="0" smtClean="0"/>
              <a:t>: 		Young </a:t>
            </a:r>
            <a:r>
              <a:rPr lang="da-DK" sz="2200" dirty="0" err="1" smtClean="0"/>
              <a:t>people</a:t>
            </a:r>
            <a:r>
              <a:rPr lang="da-DK" sz="2200" dirty="0" smtClean="0"/>
              <a:t> 15-25</a:t>
            </a:r>
            <a:r>
              <a:rPr lang="da-DK" sz="2200" dirty="0"/>
              <a:t> </a:t>
            </a:r>
            <a:r>
              <a:rPr lang="da-DK" sz="2200" dirty="0" err="1" smtClean="0"/>
              <a:t>years</a:t>
            </a:r>
            <a:r>
              <a:rPr lang="da-DK" sz="2200" dirty="0" smtClean="0"/>
              <a:t> of age. </a:t>
            </a:r>
            <a:r>
              <a:rPr lang="da-DK" sz="2200" dirty="0" err="1" smtClean="0"/>
              <a:t>Involvement</a:t>
            </a:r>
            <a:r>
              <a:rPr lang="da-DK" sz="2200" dirty="0" smtClean="0"/>
              <a:t> of social </a:t>
            </a:r>
            <a:r>
              <a:rPr lang="da-DK" sz="2200" dirty="0" err="1" smtClean="0"/>
              <a:t>network</a:t>
            </a:r>
            <a:r>
              <a:rPr lang="da-DK" sz="2200" dirty="0" smtClean="0"/>
              <a:t> 			and </a:t>
            </a:r>
            <a:r>
              <a:rPr lang="da-DK" sz="2200" dirty="0" err="1" smtClean="0"/>
              <a:t>other</a:t>
            </a:r>
            <a:r>
              <a:rPr lang="da-DK" sz="2200" dirty="0" smtClean="0"/>
              <a:t> professionals as </a:t>
            </a:r>
            <a:r>
              <a:rPr lang="da-DK" sz="2200" dirty="0" err="1" smtClean="0"/>
              <a:t>needed</a:t>
            </a:r>
            <a:r>
              <a:rPr lang="da-DK" sz="2200" dirty="0"/>
              <a:t>.</a:t>
            </a:r>
          </a:p>
          <a:p>
            <a:r>
              <a:rPr lang="da-DK" sz="2200" b="1" dirty="0" smtClean="0"/>
              <a:t>Media</a:t>
            </a:r>
            <a:r>
              <a:rPr lang="da-DK" sz="2200" dirty="0" smtClean="0"/>
              <a:t>: 		face-to-face, </a:t>
            </a:r>
            <a:r>
              <a:rPr lang="da-DK" sz="2200" b="1" dirty="0" err="1" smtClean="0">
                <a:solidFill>
                  <a:srgbClr val="0070C0"/>
                </a:solidFill>
              </a:rPr>
              <a:t>telephone</a:t>
            </a:r>
            <a:r>
              <a:rPr lang="da-DK" sz="2200" b="1" dirty="0" smtClean="0">
                <a:solidFill>
                  <a:srgbClr val="0070C0"/>
                </a:solidFill>
              </a:rPr>
              <a:t>/mobil</a:t>
            </a:r>
            <a:r>
              <a:rPr lang="da-DK" sz="2200" dirty="0" smtClean="0"/>
              <a:t>, </a:t>
            </a:r>
            <a:r>
              <a:rPr lang="da-DK" sz="2200" dirty="0" err="1" smtClean="0"/>
              <a:t>text</a:t>
            </a:r>
            <a:r>
              <a:rPr lang="da-DK" sz="2200" dirty="0" smtClean="0"/>
              <a:t> </a:t>
            </a:r>
            <a:r>
              <a:rPr lang="da-DK" sz="2200" dirty="0" err="1" smtClean="0"/>
              <a:t>message</a:t>
            </a:r>
            <a:r>
              <a:rPr lang="da-DK" sz="2200" dirty="0" smtClean="0"/>
              <a:t> </a:t>
            </a:r>
            <a:r>
              <a:rPr lang="da-DK" sz="2200" b="1" dirty="0" smtClean="0">
                <a:solidFill>
                  <a:srgbClr val="0070C0"/>
                </a:solidFill>
              </a:rPr>
              <a:t>reminders</a:t>
            </a:r>
            <a:r>
              <a:rPr lang="da-DK" sz="2200" dirty="0" smtClean="0"/>
              <a:t>, 				</a:t>
            </a:r>
            <a:r>
              <a:rPr lang="da-DK" sz="2200" dirty="0" err="1" smtClean="0"/>
              <a:t>videobased</a:t>
            </a:r>
            <a:r>
              <a:rPr lang="da-DK" sz="2200" dirty="0" smtClean="0"/>
              <a:t> supervision</a:t>
            </a:r>
            <a:endParaRPr lang="da-DK" sz="2200" dirty="0"/>
          </a:p>
          <a:p>
            <a:r>
              <a:rPr lang="da-DK" sz="2200" b="1" dirty="0" smtClean="0"/>
              <a:t>Materials</a:t>
            </a:r>
            <a:r>
              <a:rPr lang="da-DK" sz="2200" dirty="0" smtClean="0"/>
              <a:t>: 	</a:t>
            </a:r>
            <a:r>
              <a:rPr lang="da-DK" sz="2200" dirty="0" err="1" smtClean="0"/>
              <a:t>assessment</a:t>
            </a:r>
            <a:r>
              <a:rPr lang="da-DK" sz="2200" dirty="0" smtClean="0"/>
              <a:t> </a:t>
            </a:r>
            <a:r>
              <a:rPr lang="da-DK" sz="2200" dirty="0" err="1" smtClean="0"/>
              <a:t>tools</a:t>
            </a:r>
            <a:r>
              <a:rPr lang="da-DK" sz="2200" dirty="0" smtClean="0"/>
              <a:t>, </a:t>
            </a:r>
            <a:r>
              <a:rPr lang="da-DK" sz="2200" dirty="0" err="1" smtClean="0"/>
              <a:t>treatment</a:t>
            </a:r>
            <a:r>
              <a:rPr lang="da-DK" sz="2200" dirty="0" smtClean="0"/>
              <a:t> plans/</a:t>
            </a:r>
            <a:r>
              <a:rPr lang="da-DK" sz="2200" b="1" dirty="0" err="1" smtClean="0">
                <a:solidFill>
                  <a:srgbClr val="0070C0"/>
                </a:solidFill>
              </a:rPr>
              <a:t>contracts</a:t>
            </a:r>
            <a:r>
              <a:rPr lang="da-DK" sz="2200" dirty="0" smtClean="0"/>
              <a:t>, </a:t>
            </a:r>
            <a:r>
              <a:rPr lang="da-DK" sz="2200" b="1" dirty="0" smtClean="0">
                <a:solidFill>
                  <a:srgbClr val="0070C0"/>
                </a:solidFill>
              </a:rPr>
              <a:t>gift </a:t>
            </a:r>
            <a:r>
              <a:rPr lang="da-DK" sz="2200" b="1" dirty="0" err="1" smtClean="0">
                <a:solidFill>
                  <a:srgbClr val="0070C0"/>
                </a:solidFill>
              </a:rPr>
              <a:t>cards</a:t>
            </a:r>
            <a:r>
              <a:rPr lang="da-DK" sz="2200" b="1" dirty="0" smtClean="0">
                <a:solidFill>
                  <a:srgbClr val="0070C0"/>
                </a:solidFill>
              </a:rPr>
              <a:t> </a:t>
            </a:r>
            <a:r>
              <a:rPr lang="da-DK" sz="2200" dirty="0" smtClean="0"/>
              <a:t>(vouchers), 			</a:t>
            </a:r>
            <a:r>
              <a:rPr lang="da-DK" sz="2200" b="1" dirty="0" smtClean="0">
                <a:solidFill>
                  <a:srgbClr val="0070C0"/>
                </a:solidFill>
              </a:rPr>
              <a:t>status letters</a:t>
            </a:r>
            <a:r>
              <a:rPr lang="da-DK" sz="2200" dirty="0" smtClean="0"/>
              <a:t>, manuals, logbook, notes.</a:t>
            </a:r>
            <a:endParaRPr lang="da-DK" sz="2200" dirty="0"/>
          </a:p>
          <a:p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36094423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338073200790751"/>
</p:tagLst>
</file>

<file path=ppt/theme/theme1.xml><?xml version="1.0" encoding="utf-8"?>
<a:theme xmlns:a="http://schemas.openxmlformats.org/drawingml/2006/main" name="BSS 16:9">
  <a:themeElements>
    <a:clrScheme name="AU_Blue">
      <a:dk1>
        <a:srgbClr val="000000"/>
      </a:dk1>
      <a:lt1>
        <a:srgbClr val="FFFFFF"/>
      </a:lt1>
      <a:dk2>
        <a:srgbClr val="002546"/>
      </a:dk2>
      <a:lt2>
        <a:srgbClr val="002546"/>
      </a:lt2>
      <a:accent1>
        <a:srgbClr val="0A1439"/>
      </a:accent1>
      <a:accent2>
        <a:srgbClr val="183D83"/>
      </a:accent2>
      <a:accent3>
        <a:srgbClr val="87D1F4"/>
      </a:accent3>
      <a:accent4>
        <a:srgbClr val="33525F"/>
      </a:accent4>
      <a:accent5>
        <a:srgbClr val="548195"/>
      </a:accent5>
      <a:accent6>
        <a:srgbClr val="C6C6C6"/>
      </a:accent6>
      <a:hlink>
        <a:srgbClr val="03428E"/>
      </a:hlink>
      <a:folHlink>
        <a:srgbClr val="03428E"/>
      </a:folHlink>
    </a:clrScheme>
    <a:fontScheme name="AU Passata">
      <a:majorFont>
        <a:latin typeface="AU Passata"/>
        <a:ea typeface=""/>
        <a:cs typeface=""/>
      </a:majorFont>
      <a:minorFont>
        <a:latin typeface="AU Passa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sz="1600" b="0" i="0" u="none" strike="noStrike" cap="none" normalizeH="0" baseline="0" dirty="0" err="1">
            <a:ln>
              <a:noFill/>
            </a:ln>
            <a:solidFill>
              <a:schemeClr val="bg1"/>
            </a:solidFill>
            <a:effectLst/>
            <a:latin typeface="AU Passat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5000"/>
          </a:lnSpc>
          <a:defRPr sz="1600"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U PowerPoint Template 16-9.potx" id="{7A6F7BDC-B87C-43B1-A03F-8FC29EB8E4AA}" vid="{0342C178-0357-4DD1-B9D7-A15D067ACA9C}"/>
    </a:ext>
  </a:extLst>
</a:theme>
</file>

<file path=ppt/theme/theme2.xml><?xml version="1.0" encoding="utf-8"?>
<a:theme xmlns:a="http://schemas.openxmlformats.org/drawingml/2006/main" name="1_BSS 16:9">
  <a:themeElements>
    <a:clrScheme name="AU_Blue">
      <a:dk1>
        <a:srgbClr val="000000"/>
      </a:dk1>
      <a:lt1>
        <a:srgbClr val="FFFFFF"/>
      </a:lt1>
      <a:dk2>
        <a:srgbClr val="002546"/>
      </a:dk2>
      <a:lt2>
        <a:srgbClr val="002546"/>
      </a:lt2>
      <a:accent1>
        <a:srgbClr val="0A1439"/>
      </a:accent1>
      <a:accent2>
        <a:srgbClr val="183D83"/>
      </a:accent2>
      <a:accent3>
        <a:srgbClr val="87D1F4"/>
      </a:accent3>
      <a:accent4>
        <a:srgbClr val="33525F"/>
      </a:accent4>
      <a:accent5>
        <a:srgbClr val="548195"/>
      </a:accent5>
      <a:accent6>
        <a:srgbClr val="C6C6C6"/>
      </a:accent6>
      <a:hlink>
        <a:srgbClr val="03428E"/>
      </a:hlink>
      <a:folHlink>
        <a:srgbClr val="03428E"/>
      </a:folHlink>
    </a:clrScheme>
    <a:fontScheme name="AU Passata">
      <a:majorFont>
        <a:latin typeface="AU Passata"/>
        <a:ea typeface=""/>
        <a:cs typeface=""/>
      </a:majorFont>
      <a:minorFont>
        <a:latin typeface="AU Passa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sz="1600" b="0" i="0" u="none" strike="noStrike" cap="none" normalizeH="0" baseline="0" dirty="0" err="1">
            <a:ln>
              <a:noFill/>
            </a:ln>
            <a:solidFill>
              <a:schemeClr val="bg1"/>
            </a:solidFill>
            <a:effectLst/>
            <a:latin typeface="AU Passat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5000"/>
          </a:lnSpc>
          <a:defRPr sz="1600"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U PowerPoint Template 16-9.potx" id="{7A6F7BDC-B87C-43B1-A03F-8FC29EB8E4AA}" vid="{0342C178-0357-4DD1-B9D7-A15D067ACA9C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ont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ontor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ont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ontor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1705</Words>
  <Application>Microsoft Office PowerPoint</Application>
  <PresentationFormat>Brugerdefineret</PresentationFormat>
  <Paragraphs>391</Paragraphs>
  <Slides>20</Slides>
  <Notes>14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20</vt:i4>
      </vt:variant>
    </vt:vector>
  </HeadingPairs>
  <TitlesOfParts>
    <vt:vector size="29" baseType="lpstr">
      <vt:lpstr>AU Passata</vt:lpstr>
      <vt:lpstr>AU Passata Light</vt:lpstr>
      <vt:lpstr>Times New Roman</vt:lpstr>
      <vt:lpstr>Georgia</vt:lpstr>
      <vt:lpstr>Arial</vt:lpstr>
      <vt:lpstr>Calibri</vt:lpstr>
      <vt:lpstr>Wingdings</vt:lpstr>
      <vt:lpstr>BSS 16:9</vt:lpstr>
      <vt:lpstr>1_BSS 16:9</vt:lpstr>
      <vt:lpstr>Improving treatment outcome by adding different structural elements to outpatient substance abuse treatment programs offered to Danish youth. </vt:lpstr>
      <vt:lpstr>overview</vt:lpstr>
      <vt:lpstr>The YouthDAT project</vt:lpstr>
      <vt:lpstr>Sample</vt:lpstr>
      <vt:lpstr>Randomization procedure</vt:lpstr>
      <vt:lpstr>differences between groups</vt:lpstr>
      <vt:lpstr>Three dimensions of the treatment model</vt:lpstr>
      <vt:lpstr>The three dimensions of the treatment model</vt:lpstr>
      <vt:lpstr>Structural elements</vt:lpstr>
      <vt:lpstr>The four treatment groups</vt:lpstr>
      <vt:lpstr>The four treatment groups Structural elements</vt:lpstr>
      <vt:lpstr>Results</vt:lpstr>
      <vt:lpstr>Counselling sessions (12 offered) Completed as planned</vt:lpstr>
      <vt:lpstr>Three follow-ups completed</vt:lpstr>
      <vt:lpstr>Abstinence in % (raw)</vt:lpstr>
      <vt:lpstr>Abstinence in % (LOCF)</vt:lpstr>
      <vt:lpstr>Abstinence (different models)</vt:lpstr>
      <vt:lpstr>Conclusion</vt:lpstr>
      <vt:lpstr>Thank you for your attention!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2017-10-26T09:55:24Z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luginDependencies_0">
    <vt:lpwstr>{"635926855539746206:636045261152541358":[{"dependencyType":"DataSource","dependencyId":":","dependencyVersion":null},{"dependencyType":"DataSource","dependencyId":":","dependencyVersion":null},{"dependencyType":"DataSource","dependencyId":":","dependency</vt:lpwstr>
  </property>
  <property fmtid="{D5CDD505-2E9C-101B-9397-08002B2CF9AE}" pid="3" name="PluginDependencies_1">
    <vt:lpwstr>Version":null},{"dependencyType":"DataSource","dependencyId":":","dependencyVersion":null},{"dependencyType":"DataSource","dependencyId":":","dependencyVersion":null},{"dependencyType":"DataSource","dependencyId":":","dependencyVersion":null},{"dependency</vt:lpwstr>
  </property>
  <property fmtid="{D5CDD505-2E9C-101B-9397-08002B2CF9AE}" pid="4" name="PluginDependencies_2">
    <vt:lpwstr>Type":"DataSource","dependencyId":":","dependencyVersion":null},{"dependencyType":"DataSource","dependencyId":":","dependencyVersion":null},{"dependencyType":"DataSource","dependencyId":":","dependencyVersion":null},{"dependencyType":"DataSource","depende</vt:lpwstr>
  </property>
  <property fmtid="{D5CDD505-2E9C-101B-9397-08002B2CF9AE}" pid="5" name="PluginDependencies_3">
    <vt:lpwstr>ncyId":":","dependencyVersion":null},{"dependencyType":"DataSource","dependencyId":":","dependencyVersion":null},{"dependencyType":"DataSource","dependencyId":":","dependencyVersion":null},{"dependencyType":"DataSource","dependencyId":":","dependencyVersi</vt:lpwstr>
  </property>
  <property fmtid="{D5CDD505-2E9C-101B-9397-08002B2CF9AE}" pid="6" name="PluginDependencies_4">
    <vt:lpwstr>on":null},{"dependencyType":"DataSource","dependencyId":":","dependencyVersion":null},{"dependencyType":"DataSource","dependencyId":":","dependencyVersion":null},{"dependencyType":"DataSource","dependencyId":":","dependencyVersion":null},{"dependencyType"</vt:lpwstr>
  </property>
  <property fmtid="{D5CDD505-2E9C-101B-9397-08002B2CF9AE}" pid="7" name="PluginDependencies_5">
    <vt:lpwstr>:"DataSource","dependencyId":":","dependencyVersion":null},{"dependencyType":"DataSource","dependencyId":":","dependencyVersion":null},{"dependencyType":"DataSource","dependencyId":":","dependencyVersion":null},{"dependencyType":"DataSource","dependencyId</vt:lpwstr>
  </property>
  <property fmtid="{D5CDD505-2E9C-101B-9397-08002B2CF9AE}" pid="8" name="PluginDependencies_6">
    <vt:lpwstr>":":","dependencyVersion":null},{"dependencyType":"DataSource","dependencyId":":","dependencyVersion":null},{"dependencyType":"DataSource","dependencyId":":","dependencyVersion":null},{"dependencyType":"DataSource","dependencyId":":","dependencyVersion":n</vt:lpwstr>
  </property>
  <property fmtid="{D5CDD505-2E9C-101B-9397-08002B2CF9AE}" pid="9" name="PluginDependencies_7">
    <vt:lpwstr>ull},{"dependencyType":"DataSource","dependencyId":":","dependencyVersion":null},{"dependencyType":"DataSource","dependencyId":":","dependencyVersion":null},{"dependencyType":"DataSource","dependencyId":":","dependencyVersion":null},{"dependencyType":"Dat</vt:lpwstr>
  </property>
  <property fmtid="{D5CDD505-2E9C-101B-9397-08002B2CF9AE}" pid="10" name="PluginDependencies_8">
    <vt:lpwstr>aSource","dependencyId":":","dependencyVersion":null},{"dependencyType":"DataSource","dependencyId":":","dependencyVersion":null},{"dependencyType":"DataSource","dependencyId":":","dependencyVersion":null},{"dependencyType":"DataSource","dependencyId":":"</vt:lpwstr>
  </property>
  <property fmtid="{D5CDD505-2E9C-101B-9397-08002B2CF9AE}" pid="11" name="PluginDependencies_9">
    <vt:lpwstr>,"dependencyVersion":null},{"dependencyType":"DataSource","dependencyId":":","dependencyVersion":null},{"dependencyType":"DataSource","dependencyId":":","dependencyVersion":null},{"dependencyType":"DataSource","dependencyId":":","dependencyVersion":null},</vt:lpwstr>
  </property>
  <property fmtid="{D5CDD505-2E9C-101B-9397-08002B2CF9AE}" pid="12" name="PluginDependencies_10">
    <vt:lpwstr>{"dependencyType":"DataSource","dependencyId":":","dependencyVersion":null},{"dependencyType":"DataSource","dependencyId":":","dependencyVersion":null},{"dependencyType":"DataSource","dependencyId":":","dependencyVersion":null},{"dependencyType":"DataSour</vt:lpwstr>
  </property>
  <property fmtid="{D5CDD505-2E9C-101B-9397-08002B2CF9AE}" pid="13" name="PluginDependencies_11">
    <vt:lpwstr>ce","dependencyId":":","dependencyVersion":null},{"dependencyType":"DataSource","dependencyId":":","dependencyVersion":null},{"dependencyType":"DataSource","dependencyId":":","dependencyVersion":null},{"dependencyType":"DataSource","dependencyId":":","dep</vt:lpwstr>
  </property>
  <property fmtid="{D5CDD505-2E9C-101B-9397-08002B2CF9AE}" pid="14" name="PluginDependencies_12">
    <vt:lpwstr>endencyVersion":null},{"dependencyType":"DataSource","dependencyId":":","dependencyVersion":null},{"dependencyType":"DataSource","dependencyId":":","dependencyVersion":null},{"dependencyType":"DataSource","dependencyId":":","dependencyVersion":null},{"dep</vt:lpwstr>
  </property>
  <property fmtid="{D5CDD505-2E9C-101B-9397-08002B2CF9AE}" pid="15" name="PluginDependencies_13">
    <vt:lpwstr>endencyType":"DataSource","dependencyId":":","dependencyVersion":null},{"dependencyType":"DataSource","dependencyId":":","dependencyVersion":null},{"dependencyType":"DataSource","dependencyId":":","dependencyVersion":null},{"dependencyType":"DataSource","</vt:lpwstr>
  </property>
  <property fmtid="{D5CDD505-2E9C-101B-9397-08002B2CF9AE}" pid="16" name="PluginDependencies_14">
    <vt:lpwstr>dependencyId":":","dependencyVersion":null},{"dependencyType":"DataSource","dependencyId":":","dependencyVersion":null},{"dependencyType":"DataSource","dependencyId":":","dependencyVersion":null},{"dependencyType":"DataSource","dependencyId":":","dependen</vt:lpwstr>
  </property>
  <property fmtid="{D5CDD505-2E9C-101B-9397-08002B2CF9AE}" pid="17" name="PluginDependencies_15">
    <vt:lpwstr>cyVersion":null},{"dependencyType":"DataSource","dependencyId":":","dependencyVersion":null},{"dependencyType":"DataSource","dependencyId":":","dependencyVersion":null},{"dependencyType":"DataSource","dependencyId":":","dependencyVersion":null},{"dependen</vt:lpwstr>
  </property>
  <property fmtid="{D5CDD505-2E9C-101B-9397-08002B2CF9AE}" pid="18" name="PluginDependencies_16">
    <vt:lpwstr>cyType":"DataSource","dependencyId":":","dependencyVersion":null},{"dependencyType":"DataSource","dependencyId":":","dependencyVersion":null},{"dependencyType":"DataSource","dependencyId":":","dependencyVersion":null},{"dependencyType":"DataSource","depen</vt:lpwstr>
  </property>
  <property fmtid="{D5CDD505-2E9C-101B-9397-08002B2CF9AE}" pid="19" name="PluginDependencies_17">
    <vt:lpwstr>dencyId":":","dependencyVersion":null},{"dependencyType":"DataSource","dependencyId":":","dependencyVersion":null},{"dependencyType":"DataSource","dependencyId":":","dependencyVersion":null},{"dependencyType":"DataSource","dependencyId":":","dependencyVer</vt:lpwstr>
  </property>
  <property fmtid="{D5CDD505-2E9C-101B-9397-08002B2CF9AE}" pid="20" name="PluginDependencies_18">
    <vt:lpwstr>sion":null},{"dependencyType":"DataSource","dependencyId":":","dependencyVersion":null},{"dependencyType":"DataSource","dependencyId":":","dependencyVersion":null},{"dependencyType":"DataSource","dependencyId":":","dependencyVersion":null},{"dependencyTyp</vt:lpwstr>
  </property>
  <property fmtid="{D5CDD505-2E9C-101B-9397-08002B2CF9AE}" pid="21" name="PluginDependencies_19">
    <vt:lpwstr>e":"DataSource","dependencyId":":","dependencyVersion":null},{"dependencyType":"DataSource","dependencyId":":","dependencyVersion":null},{"dependencyType":"DataSource","dependencyId":":","dependencyVersion":null},{"dependencyType":"DataSource","dependency</vt:lpwstr>
  </property>
  <property fmtid="{D5CDD505-2E9C-101B-9397-08002B2CF9AE}" pid="22" name="PluginDependencies_20">
    <vt:lpwstr>Id":":","dependencyVersion":null},{"dependencyType":"DataSource","dependencyId":":","dependencyVersion":null},{"dependencyType":"DataSource","dependencyId":":","dependencyVersion":null},{"dependencyType":"DataSource","dependencyId":":","dependencyVersion"</vt:lpwstr>
  </property>
  <property fmtid="{D5CDD505-2E9C-101B-9397-08002B2CF9AE}" pid="23" name="PluginDependencies_21">
    <vt:lpwstr>:null},{"dependencyType":"DataSource","dependencyId":":","dependencyVersion":null},{"dependencyType":"DataSource","dependencyId":":","dependencyVersion":null},{"dependencyType":"DataSource","dependencyId":":","dependencyVersion":null},{"dependencyType":"D</vt:lpwstr>
  </property>
  <property fmtid="{D5CDD505-2E9C-101B-9397-08002B2CF9AE}" pid="24" name="PluginDependencies_22">
    <vt:lpwstr>ataSource","dependencyId":":","dependencyVersion":null},{"dependencyType":"DataSource","dependencyId":":","dependencyVersion":null},{"dependencyType":"DataSource","dependencyId":":","dependencyVersion":null},{"dependencyType":"DataSource","dependencyId":"</vt:lpwstr>
  </property>
  <property fmtid="{D5CDD505-2E9C-101B-9397-08002B2CF9AE}" pid="25" name="PluginDependencies_23">
    <vt:lpwstr>:","dependencyVersion":null},{"dependencyType":"DataSource","dependencyId":":","dependencyVersion":null},{"dependencyType":"DataSource","dependencyId":":","dependencyVersion":null},{"dependencyType":"DataSource","dependencyId":":","dependencyVersion":null</vt:lpwstr>
  </property>
  <property fmtid="{D5CDD505-2E9C-101B-9397-08002B2CF9AE}" pid="26" name="PluginDependencies_24">
    <vt:lpwstr>},{"dependencyType":"DataSource","dependencyId":":","dependencyVersion":null},{"dependencyType":"DataSource","dependencyId":":","dependencyVersion":null},{"dependencyType":"DataSource","dependencyId":":","dependencyVersion":null},{"dependencyType":"DataSo</vt:lpwstr>
  </property>
  <property fmtid="{D5CDD505-2E9C-101B-9397-08002B2CF9AE}" pid="27" name="PluginDependencies_25">
    <vt:lpwstr>urce","dependencyId":":","dependencyVersion":null},{"dependencyType":"DataSource","dependencyId":":","dependencyVersion":null},{"dependencyType":"DataSource","dependencyId":":","dependencyVersion":null},{"dependencyType":"DataSource","dependencyId":":","d</vt:lpwstr>
  </property>
  <property fmtid="{D5CDD505-2E9C-101B-9397-08002B2CF9AE}" pid="28" name="PluginDependencies_26">
    <vt:lpwstr>ependencyVersion":null},{"dependencyType":"DataSource","dependencyId":":","dependencyVersion":null},{"dependencyType":"DataSource","dependencyId":":","dependencyVersion":null},{"dependencyType":"DataSource","dependencyId":":","dependencyVersion":null},{"d</vt:lpwstr>
  </property>
  <property fmtid="{D5CDD505-2E9C-101B-9397-08002B2CF9AE}" pid="29" name="PluginDependencies_27">
    <vt:lpwstr>ependencyType":"DataSource","dependencyId":":","dependencyVersion":null},{"dependencyType":"DataSource","dependencyId":":","dependencyVersion":null},{"dependencyType":"DataSource","dependencyId":":","dependencyVersion":null},{"dependencyType":"DataSource"</vt:lpwstr>
  </property>
  <property fmtid="{D5CDD505-2E9C-101B-9397-08002B2CF9AE}" pid="30" name="PluginDependencies_28">
    <vt:lpwstr>,"dependencyId":":","dependencyVersion":null},{"dependencyType":"DataSource","dependencyId":":","dependencyVersion":null},{"dependencyType":"DataSource","dependencyId":":","dependencyVersion":null},{"dependencyType":"DataSource","dependencyId":":","depend</vt:lpwstr>
  </property>
  <property fmtid="{D5CDD505-2E9C-101B-9397-08002B2CF9AE}" pid="31" name="PluginDependencies_29">
    <vt:lpwstr>encyVersion":null},{"dependencyType":"DataSource","dependencyId":":","dependencyVersion":null},{"dependencyType":"DataSource","dependencyId":":","dependencyVersion":null},{"dependencyType":"DataSource","dependencyId":":","dependencyVersion":null},{"depend</vt:lpwstr>
  </property>
  <property fmtid="{D5CDD505-2E9C-101B-9397-08002B2CF9AE}" pid="32" name="PluginDependencies_30">
    <vt:lpwstr>encyType":"DataSource","dependencyId":":","dependencyVersion":null},{"dependencyType":"DataSource","dependencyId":":","dependencyVersion":null},{"dependencyType":"DataSource","dependencyId":":","dependencyVersion":null},{"dependencyType":"DataSource","dep</vt:lpwstr>
  </property>
  <property fmtid="{D5CDD505-2E9C-101B-9397-08002B2CF9AE}" pid="33" name="PluginDependencies_31">
    <vt:lpwstr>endencyId":":","dependencyVersion":null},{"dependencyType":"DataSource","dependencyId":":","dependencyVersion":null},{"dependencyType":"DataSource","dependencyId":":","dependencyVersion":null},{"dependencyType":"DataSource","dependencyId":":","dependencyV</vt:lpwstr>
  </property>
  <property fmtid="{D5CDD505-2E9C-101B-9397-08002B2CF9AE}" pid="34" name="PluginDependencies_32">
    <vt:lpwstr>ersion":null},{"dependencyType":"DataSource","dependencyId":":","dependencyVersion":null},{"dependencyType":"DataSource","dependencyId":":","dependencyVersion":null},{"dependencyType":"DataSource","dependencyId":":","dependencyVersion":null},{"dependencyT</vt:lpwstr>
  </property>
  <property fmtid="{D5CDD505-2E9C-101B-9397-08002B2CF9AE}" pid="35" name="PluginDependencies_33">
    <vt:lpwstr>ype":"DataSource","dependencyId":":","dependencyVersion":null},{"dependencyType":"DataSource","dependencyId":":","dependencyVersion":null},{"dependencyType":"DataSource","dependencyId":":","dependencyVersion":null},{"dependencyType":"DataSource","dependen</vt:lpwstr>
  </property>
  <property fmtid="{D5CDD505-2E9C-101B-9397-08002B2CF9AE}" pid="36" name="PluginDependencies_34">
    <vt:lpwstr>cyId":":","dependencyVersion":null},{"dependencyType":"DataSource","dependencyId":":","dependencyVersion":null},{"dependencyType":"DataSource","dependencyId":":","dependencyVersion":null},{"dependencyType":"DataSource","dependencyId":":","dependencyVersio</vt:lpwstr>
  </property>
  <property fmtid="{D5CDD505-2E9C-101B-9397-08002B2CF9AE}" pid="37" name="PluginDependencies_35">
    <vt:lpwstr>n":null},{"dependencyType":"DataSource","dependencyId":":","dependencyVersion":null},{"dependencyType":"DataSource","dependencyId":":","dependencyVersion":null},{"dependencyType":"DataSource","dependencyId":":","dependencyVersion":null},{"dependencyType":</vt:lpwstr>
  </property>
  <property fmtid="{D5CDD505-2E9C-101B-9397-08002B2CF9AE}" pid="38" name="PluginDependencies_36">
    <vt:lpwstr>"DataSource","dependencyId":":","dependencyVersion":null},{"dependencyType":"DataSource","dependencyId":":","dependencyVersion":null},{"dependencyType":"DataSource","dependencyId":":","dependencyVersion":null},{"dependencyType":"DataSource","dependencyId"</vt:lpwstr>
  </property>
  <property fmtid="{D5CDD505-2E9C-101B-9397-08002B2CF9AE}" pid="39" name="PluginDependencies_37">
    <vt:lpwstr>:":","dependencyVersion":null},{"dependencyType":"DataSource","dependencyId":":","dependencyVersion":null},{"dependencyType":"DataSource","dependencyId":":","dependencyVersion":null},{"dependencyType":"DataSource","dependencyId":":","dependencyVersion":nu</vt:lpwstr>
  </property>
  <property fmtid="{D5CDD505-2E9C-101B-9397-08002B2CF9AE}" pid="40" name="PluginDependencies_38">
    <vt:lpwstr>ll},{"dependencyType":"DataSource","dependencyId":":","dependencyVersion":null},{"dependencyType":"DataSource","dependencyId":":","dependencyVersion":null},{"dependencyType":"DataSource","dependencyId":":","dependencyVersion":null},{"dependencyType":"Data</vt:lpwstr>
  </property>
  <property fmtid="{D5CDD505-2E9C-101B-9397-08002B2CF9AE}" pid="41" name="PluginDependencies_39">
    <vt:lpwstr>Source","dependencyId":":","dependencyVersion":null},{"dependencyType":"DataSource","dependencyId":":","dependencyVersion":null},{"dependencyType":"DataSource","dependencyId":":","dependencyVersion":null},{"dependencyType":"DataSource","dependencyId":":",</vt:lpwstr>
  </property>
  <property fmtid="{D5CDD505-2E9C-101B-9397-08002B2CF9AE}" pid="42" name="PluginDependencies_40">
    <vt:lpwstr>"dependencyVersion":null},{"dependencyType":"DataSource","dependencyId":":","dependencyVersion":null},{"dependencyType":"DataSource","dependencyId":":","dependencyVersion":null},{"dependencyType":"DataSource","dependencyId":":","dependencyVersion":null},{</vt:lpwstr>
  </property>
  <property fmtid="{D5CDD505-2E9C-101B-9397-08002B2CF9AE}" pid="43" name="PluginDependencies_41">
    <vt:lpwstr>"dependencyType":"DataSource","dependencyId":":","dependencyVersion":null},{"dependencyType":"DataSource","dependencyId":":","dependencyVersion":null},{"dependencyType":"DataSource","dependencyId":":","dependencyVersion":null},{"dependencyType":"DataSourc</vt:lpwstr>
  </property>
  <property fmtid="{D5CDD505-2E9C-101B-9397-08002B2CF9AE}" pid="44" name="PluginDependencies_42">
    <vt:lpwstr>e","dependencyId":":","dependencyVersion":null},{"dependencyType":"DataSource","dependencyId":":","dependencyVersion":null},{"dependencyType":"DataSource","dependencyId":":","dependencyVersion":null},{"dependencyType":"DataSource","dependencyId":":","depe</vt:lpwstr>
  </property>
  <property fmtid="{D5CDD505-2E9C-101B-9397-08002B2CF9AE}" pid="45" name="PluginDependencies_43">
    <vt:lpwstr>ndencyVersion":null},{"dependencyType":"DataSource","dependencyId":":","dependencyVersion":null},{"dependencyType":"DataSource","dependencyId":":","dependencyVersion":null},{"dependencyType":"DataSource","dependencyId":":","dependencyVersion":null},{"depe</vt:lpwstr>
  </property>
  <property fmtid="{D5CDD505-2E9C-101B-9397-08002B2CF9AE}" pid="46" name="PluginDependencies_44">
    <vt:lpwstr>ndencyType":"DataSource","dependencyId":":","dependencyVersion":null},{"dependencyType":"DataSource","dependencyId":":","dependencyVersion":null},{"dependencyType":"DataSource","dependencyId":":","dependencyVersion":null},{"dependencyType":"DataSource","d</vt:lpwstr>
  </property>
  <property fmtid="{D5CDD505-2E9C-101B-9397-08002B2CF9AE}" pid="47" name="PluginDependencies_45">
    <vt:lpwstr>ependencyId":":","dependencyVersion":null},{"dependencyType":"DataSource","dependencyId":":","dependencyVersion":null},{"dependencyType":"DataSource","dependencyId":":","dependencyVersion":null},{"dependencyType":"DataSource","dependencyId":":","dependenc</vt:lpwstr>
  </property>
  <property fmtid="{D5CDD505-2E9C-101B-9397-08002B2CF9AE}" pid="48" name="PluginDependencies_46">
    <vt:lpwstr>yVersion":null},{"dependencyType":"DataSource","dependencyId":":","dependencyVersion":null},{"dependencyType":"DataSource","dependencyId":":","dependencyVersion":null},{"dependencyType":"DataSource","dependencyId":":","dependencyVersion":null},{"dependenc</vt:lpwstr>
  </property>
  <property fmtid="{D5CDD505-2E9C-101B-9397-08002B2CF9AE}" pid="49" name="PluginDependencies_47">
    <vt:lpwstr>yType":"DataSource","dependencyId":":","dependencyVersion":null},{"dependencyType":"DataSource","dependencyId":":","dependencyVersion":null},{"dependencyType":"DataSource","dependencyId":":","dependencyVersion":null},{"dependencyType":"DataSource","depend</vt:lpwstr>
  </property>
  <property fmtid="{D5CDD505-2E9C-101B-9397-08002B2CF9AE}" pid="50" name="PluginDependencies_48">
    <vt:lpwstr>encyId":":","dependencyVersion":null},{"dependencyType":"DataSource","dependencyId":":","dependencyVersion":null},{"dependencyType":"DataSource","dependencyId":":","dependencyVersion":null},{"dependencyType":"DataSource","dependencyId":":","dependencyVers</vt:lpwstr>
  </property>
  <property fmtid="{D5CDD505-2E9C-101B-9397-08002B2CF9AE}" pid="51" name="PluginDependencies_49">
    <vt:lpwstr>ion":null},{"dependencyType":"DataSource","dependencyId":":","dependencyVersion":null},{"dependencyType":"DataSource","dependencyId":":","dependencyVersion":null},{"dependencyType":"DataSource","dependencyId":":","dependencyVersion":null},{"dependencyType</vt:lpwstr>
  </property>
  <property fmtid="{D5CDD505-2E9C-101B-9397-08002B2CF9AE}" pid="52" name="PluginDependencies_50">
    <vt:lpwstr>":"DataSource","dependencyId":":","dependencyVersion":null},{"dependencyType":"DataSource","dependencyId":":","dependencyVersion":null},{"dependencyType":"DataSource","dependencyId":":","dependencyVersion":null},{"dependencyType":"DataSource","dependencyI</vt:lpwstr>
  </property>
  <property fmtid="{D5CDD505-2E9C-101B-9397-08002B2CF9AE}" pid="53" name="PluginDependencies_51">
    <vt:lpwstr>d":":","dependencyVersion":null},{"dependencyType":"DataSource","dependencyId":":","dependencyVersion":null},{"dependencyType":"DataSource","dependencyId":":","dependencyVersion":null},{"dependencyType":"DataSource","dependencyId":":","dependencyVersion":</vt:lpwstr>
  </property>
  <property fmtid="{D5CDD505-2E9C-101B-9397-08002B2CF9AE}" pid="54" name="PluginDependencies_52">
    <vt:lpwstr>null},{"dependencyType":"DataSource","dependencyId":":","dependencyVersion":null},{"dependencyType":"DataSource","dependencyId":":","dependencyVersion":null},{"dependencyType":"DataSource","dependencyId":":","dependencyVersion":null},{"dependencyType":"Da</vt:lpwstr>
  </property>
  <property fmtid="{D5CDD505-2E9C-101B-9397-08002B2CF9AE}" pid="55" name="PluginDependencies_53">
    <vt:lpwstr>taSource","dependencyId":":","dependencyVersion":null}],"635926855539746206:636045261152541359":[],"635926855539746206:636045261152541360":[],"635926855539746206:636045261152541361":[],"635926855539746206:636045261152541362":[],"635690283596553901:6357565</vt:lpwstr>
  </property>
  <property fmtid="{D5CDD505-2E9C-101B-9397-08002B2CF9AE}" pid="56" name="PluginDependencies_54">
    <vt:lpwstr>74568773657":[]}</vt:lpwstr>
  </property>
  <property fmtid="{D5CDD505-2E9C-101B-9397-08002B2CF9AE}" pid="57" name="CustomerId">
    <vt:lpwstr>auoffice</vt:lpwstr>
  </property>
  <property fmtid="{D5CDD505-2E9C-101B-9397-08002B2CF9AE}" pid="58" name="TemplateId">
    <vt:lpwstr>636116758097597385</vt:lpwstr>
  </property>
  <property fmtid="{D5CDD505-2E9C-101B-9397-08002B2CF9AE}" pid="59" name="UserProfileId">
    <vt:lpwstr>636302582848102620</vt:lpwstr>
  </property>
  <property fmtid="{D5CDD505-2E9C-101B-9397-08002B2CF9AE}" pid="60" name="TemplafyTimeStamp">
    <vt:lpwstr>2017-03-02T07:52:54.0768626Z</vt:lpwstr>
  </property>
  <property fmtid="{D5CDD505-2E9C-101B-9397-08002B2CF9AE}" pid="61" name="OfficeID">
    <vt:lpwstr>3630</vt:lpwstr>
  </property>
  <property fmtid="{D5CDD505-2E9C-101B-9397-08002B2CF9AE}" pid="62" name="colorthemechange">
    <vt:lpwstr>True</vt:lpwstr>
  </property>
</Properties>
</file>